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18" r:id="rId2"/>
    <p:sldId id="265" r:id="rId3"/>
    <p:sldId id="322" r:id="rId4"/>
    <p:sldId id="947" r:id="rId5"/>
    <p:sldId id="305" r:id="rId6"/>
    <p:sldId id="289" r:id="rId7"/>
    <p:sldId id="337" r:id="rId8"/>
    <p:sldId id="317" r:id="rId9"/>
    <p:sldId id="948" r:id="rId10"/>
    <p:sldId id="306" r:id="rId11"/>
    <p:sldId id="257" r:id="rId12"/>
    <p:sldId id="951" r:id="rId13"/>
    <p:sldId id="310" r:id="rId14"/>
    <p:sldId id="259" r:id="rId15"/>
    <p:sldId id="258" r:id="rId16"/>
    <p:sldId id="315" r:id="rId17"/>
    <p:sldId id="273" r:id="rId18"/>
    <p:sldId id="355" r:id="rId19"/>
    <p:sldId id="275" r:id="rId20"/>
    <p:sldId id="319" r:id="rId21"/>
    <p:sldId id="321" r:id="rId22"/>
    <p:sldId id="342" r:id="rId23"/>
    <p:sldId id="950" r:id="rId24"/>
    <p:sldId id="311" r:id="rId25"/>
    <p:sldId id="294" r:id="rId26"/>
    <p:sldId id="284" r:id="rId27"/>
    <p:sldId id="270" r:id="rId28"/>
    <p:sldId id="352" r:id="rId29"/>
    <p:sldId id="312" r:id="rId30"/>
    <p:sldId id="949" r:id="rId31"/>
    <p:sldId id="278" r:id="rId32"/>
    <p:sldId id="287" r:id="rId33"/>
    <p:sldId id="288" r:id="rId34"/>
    <p:sldId id="295" r:id="rId35"/>
    <p:sldId id="349" r:id="rId36"/>
    <p:sldId id="350" r:id="rId37"/>
    <p:sldId id="336" r:id="rId38"/>
    <p:sldId id="323" r:id="rId39"/>
    <p:sldId id="308" r:id="rId40"/>
    <p:sldId id="332" r:id="rId41"/>
    <p:sldId id="333" r:id="rId42"/>
    <p:sldId id="334" r:id="rId43"/>
    <p:sldId id="941" r:id="rId44"/>
    <p:sldId id="942" r:id="rId45"/>
    <p:sldId id="346" r:id="rId46"/>
    <p:sldId id="347" r:id="rId47"/>
    <p:sldId id="348" r:id="rId48"/>
    <p:sldId id="297" r:id="rId49"/>
    <p:sldId id="314" r:id="rId50"/>
    <p:sldId id="281" r:id="rId51"/>
    <p:sldId id="282" r:id="rId52"/>
    <p:sldId id="290" r:id="rId53"/>
    <p:sldId id="940" r:id="rId54"/>
  </p:sldIdLst>
  <p:sldSz cx="12192000" cy="6858000"/>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421178" initials="4" lastIdx="1" clrIdx="0">
    <p:extLst>
      <p:ext uri="{19B8F6BF-5375-455C-9EA6-DF929625EA0E}">
        <p15:presenceInfo xmlns:p15="http://schemas.microsoft.com/office/powerpoint/2012/main" userId="S-1-5-21-2442957058-3361911828-1960357365-81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4472C4"/>
    <a:srgbClr val="E9EBF5"/>
    <a:srgbClr val="2F528F"/>
    <a:srgbClr val="FFFFFF"/>
    <a:srgbClr val="0D132D"/>
    <a:srgbClr val="203E72"/>
    <a:srgbClr val="5E5E5E"/>
    <a:srgbClr val="2E5495"/>
    <a:srgbClr val="2058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0" autoAdjust="0"/>
    <p:restoredTop sz="94660"/>
  </p:normalViewPr>
  <p:slideViewPr>
    <p:cSldViewPr snapToGrid="0">
      <p:cViewPr varScale="1">
        <p:scale>
          <a:sx n="107" d="100"/>
          <a:sy n="107" d="100"/>
        </p:scale>
        <p:origin x="279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2"/>
          <c:tx>
            <c:strRef>
              <c:f>工作表1!$D$1</c:f>
              <c:strCache>
                <c:ptCount val="1"/>
                <c:pt idx="0">
                  <c:v>2024</c:v>
                </c:pt>
              </c:strCache>
            </c:strRef>
          </c:tx>
          <c:spPr>
            <a:solidFill>
              <a:srgbClr val="5B9BD5"/>
            </a:solidFill>
            <a:ln w="12700" cap="flat" cmpd="sng" algn="ctr">
              <a:noFill/>
              <a:prstDash val="solid"/>
              <a:miter lim="800000"/>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2933-4955-82E6-F5A4FD4D4CCF}"/>
                </c:ext>
              </c:extLst>
            </c:dLbl>
            <c:dLbl>
              <c:idx val="3"/>
              <c:delete val="1"/>
              <c:extLst>
                <c:ext xmlns:c15="http://schemas.microsoft.com/office/drawing/2012/chart" uri="{CE6537A1-D6FC-4f65-9D91-7224C49458BB}"/>
                <c:ext xmlns:c16="http://schemas.microsoft.com/office/drawing/2014/chart" uri="{C3380CC4-5D6E-409C-BE32-E72D297353CC}">
                  <c16:uniqueId val="{00000000-23F2-467B-9998-478497B0BC60}"/>
                </c:ext>
              </c:extLst>
            </c:dLbl>
            <c:dLbl>
              <c:idx val="6"/>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FF00"/>
                      </a:solidFill>
                      <a:latin typeface="+mn-lt"/>
                      <a:ea typeface="+mn-ea"/>
                      <a:cs typeface="+mn-cs"/>
                    </a:defRPr>
                  </a:pPr>
                  <a:endParaRPr lang="zh-TW"/>
                </a:p>
              </c:txPr>
              <c:showLegendKey val="0"/>
              <c:showVal val="1"/>
              <c:showCatName val="0"/>
              <c:showSerName val="0"/>
              <c:showPercent val="0"/>
              <c:showBubbleSize val="0"/>
              <c:extLst>
                <c:ext xmlns:c16="http://schemas.microsoft.com/office/drawing/2014/chart" uri="{C3380CC4-5D6E-409C-BE32-E72D297353CC}">
                  <c16:uniqueId val="{00000001-2933-4955-82E6-F5A4FD4D4CCF}"/>
                </c:ext>
              </c:extLst>
            </c:dLbl>
            <c:dLbl>
              <c:idx val="16"/>
              <c:delete val="1"/>
              <c:extLst>
                <c:ext xmlns:c15="http://schemas.microsoft.com/office/drawing/2012/chart" uri="{CE6537A1-D6FC-4f65-9D91-7224C49458BB}"/>
                <c:ext xmlns:c16="http://schemas.microsoft.com/office/drawing/2014/chart" uri="{C3380CC4-5D6E-409C-BE32-E72D297353CC}">
                  <c16:uniqueId val="{00000001-23F2-467B-9998-478497B0BC6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工作表1!$A$2:$A$19</c:f>
              <c:strCache>
                <c:ptCount val="18"/>
                <c:pt idx="0">
                  <c:v>GY</c:v>
                </c:pt>
                <c:pt idx="1">
                  <c:v>HT</c:v>
                </c:pt>
                <c:pt idx="2">
                  <c:v>PR</c:v>
                </c:pt>
                <c:pt idx="3">
                  <c:v>VE</c:v>
                </c:pt>
                <c:pt idx="4">
                  <c:v>DO</c:v>
                </c:pt>
                <c:pt idx="5">
                  <c:v>JM</c:v>
                </c:pt>
                <c:pt idx="6">
                  <c:v>CR</c:v>
                </c:pt>
                <c:pt idx="7">
                  <c:v>GT</c:v>
                </c:pt>
                <c:pt idx="8">
                  <c:v>MX</c:v>
                </c:pt>
                <c:pt idx="9">
                  <c:v>PA</c:v>
                </c:pt>
                <c:pt idx="10">
                  <c:v>CL</c:v>
                </c:pt>
                <c:pt idx="11">
                  <c:v>PE</c:v>
                </c:pt>
                <c:pt idx="12">
                  <c:v>EC</c:v>
                </c:pt>
                <c:pt idx="13">
                  <c:v>CO</c:v>
                </c:pt>
                <c:pt idx="14">
                  <c:v>PY</c:v>
                </c:pt>
                <c:pt idx="15">
                  <c:v>UY</c:v>
                </c:pt>
                <c:pt idx="16">
                  <c:v>AR</c:v>
                </c:pt>
                <c:pt idx="17">
                  <c:v>BR</c:v>
                </c:pt>
              </c:strCache>
            </c:strRef>
          </c:cat>
          <c:val>
            <c:numRef>
              <c:f>工作表1!$D$2:$D$19</c:f>
              <c:numCache>
                <c:formatCode>General</c:formatCode>
                <c:ptCount val="18"/>
                <c:pt idx="0">
                  <c:v>2.7</c:v>
                </c:pt>
                <c:pt idx="1">
                  <c:v>15</c:v>
                </c:pt>
                <c:pt idx="2">
                  <c:v>1.6</c:v>
                </c:pt>
                <c:pt idx="3">
                  <c:v>12</c:v>
                </c:pt>
                <c:pt idx="4">
                  <c:v>3.4</c:v>
                </c:pt>
                <c:pt idx="5">
                  <c:v>5.8</c:v>
                </c:pt>
                <c:pt idx="6">
                  <c:v>-0.3</c:v>
                </c:pt>
                <c:pt idx="7">
                  <c:v>3.6</c:v>
                </c:pt>
                <c:pt idx="8">
                  <c:v>4.7</c:v>
                </c:pt>
                <c:pt idx="9">
                  <c:v>1.3</c:v>
                </c:pt>
                <c:pt idx="10">
                  <c:v>3.9</c:v>
                </c:pt>
                <c:pt idx="11">
                  <c:v>2.5</c:v>
                </c:pt>
                <c:pt idx="12">
                  <c:v>1.9</c:v>
                </c:pt>
                <c:pt idx="13">
                  <c:v>6.7</c:v>
                </c:pt>
                <c:pt idx="14">
                  <c:v>3.8</c:v>
                </c:pt>
                <c:pt idx="15">
                  <c:v>4.9000000000000004</c:v>
                </c:pt>
                <c:pt idx="16">
                  <c:v>15</c:v>
                </c:pt>
                <c:pt idx="17">
                  <c:v>4.3</c:v>
                </c:pt>
              </c:numCache>
            </c:numRef>
          </c:val>
          <c:extLst>
            <c:ext xmlns:c16="http://schemas.microsoft.com/office/drawing/2014/chart" uri="{C3380CC4-5D6E-409C-BE32-E72D297353CC}">
              <c16:uniqueId val="{00000002-23F2-467B-9998-478497B0BC60}"/>
            </c:ext>
          </c:extLst>
        </c:ser>
        <c:ser>
          <c:idx val="3"/>
          <c:order val="3"/>
          <c:tx>
            <c:strRef>
              <c:f>工作表1!$E$1</c:f>
              <c:strCache>
                <c:ptCount val="1"/>
                <c:pt idx="0">
                  <c:v>2025</c:v>
                </c:pt>
              </c:strCache>
            </c:strRef>
          </c:tx>
          <c:spPr>
            <a:solidFill>
              <a:schemeClr val="accent1">
                <a:lumMod val="60000"/>
              </a:schemeClr>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F2-467B-9998-478497B0BC60}"/>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F2-467B-9998-478497B0BC60}"/>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F2-467B-9998-478497B0BC60}"/>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F2-467B-9998-478497B0BC60}"/>
                </c:ext>
              </c:extLst>
            </c:dLbl>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F2-467B-9998-478497B0BC60}"/>
                </c:ext>
              </c:extLst>
            </c:dLbl>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F2-467B-9998-478497B0BC60}"/>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F2-467B-9998-478497B0BC60}"/>
                </c:ext>
              </c:extLst>
            </c:dLbl>
            <c:dLbl>
              <c:idx val="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F2-467B-9998-478497B0BC60}"/>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3F2-467B-9998-478497B0BC60}"/>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3F2-467B-9998-478497B0BC60}"/>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3F2-467B-9998-478497B0BC60}"/>
                </c:ext>
              </c:extLst>
            </c:dLbl>
            <c:dLbl>
              <c:idx val="1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3F2-467B-9998-478497B0BC60}"/>
                </c:ext>
              </c:extLst>
            </c:dLbl>
            <c:dLbl>
              <c:idx val="1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3F2-467B-9998-478497B0BC60}"/>
                </c:ext>
              </c:extLst>
            </c:dLbl>
            <c:dLbl>
              <c:idx val="1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3F2-467B-9998-478497B0BC60}"/>
                </c:ext>
              </c:extLst>
            </c:dLbl>
            <c:dLbl>
              <c:idx val="1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3F2-467B-9998-478497B0BC60}"/>
                </c:ext>
              </c:extLst>
            </c:dLbl>
            <c:spPr>
              <a:noFill/>
              <a:ln>
                <a:noFill/>
              </a:ln>
              <a:effectLst/>
            </c:spPr>
            <c:txPr>
              <a:bodyPr rot="0" spcFirstLastPara="1" vertOverflow="ellipsis" vert="horz" wrap="square" lIns="38100" tIns="19050" rIns="38100" bIns="19050" anchor="ctr" anchorCtr="0">
                <a:spAutoFit/>
              </a:bodyPr>
              <a:lstStyle/>
              <a:p>
                <a:pPr algn="ctr">
                  <a:defRPr lang="zh-TW" altLang="en-US" sz="8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工作表1!$A$2:$A$19</c:f>
              <c:strCache>
                <c:ptCount val="18"/>
                <c:pt idx="0">
                  <c:v>GY</c:v>
                </c:pt>
                <c:pt idx="1">
                  <c:v>HT</c:v>
                </c:pt>
                <c:pt idx="2">
                  <c:v>PR</c:v>
                </c:pt>
                <c:pt idx="3">
                  <c:v>VE</c:v>
                </c:pt>
                <c:pt idx="4">
                  <c:v>DO</c:v>
                </c:pt>
                <c:pt idx="5">
                  <c:v>JM</c:v>
                </c:pt>
                <c:pt idx="6">
                  <c:v>CR</c:v>
                </c:pt>
                <c:pt idx="7">
                  <c:v>GT</c:v>
                </c:pt>
                <c:pt idx="8">
                  <c:v>MX</c:v>
                </c:pt>
                <c:pt idx="9">
                  <c:v>PA</c:v>
                </c:pt>
                <c:pt idx="10">
                  <c:v>CL</c:v>
                </c:pt>
                <c:pt idx="11">
                  <c:v>PE</c:v>
                </c:pt>
                <c:pt idx="12">
                  <c:v>EC</c:v>
                </c:pt>
                <c:pt idx="13">
                  <c:v>CO</c:v>
                </c:pt>
                <c:pt idx="14">
                  <c:v>PY</c:v>
                </c:pt>
                <c:pt idx="15">
                  <c:v>UY</c:v>
                </c:pt>
                <c:pt idx="16">
                  <c:v>AR</c:v>
                </c:pt>
                <c:pt idx="17">
                  <c:v>BR</c:v>
                </c:pt>
              </c:strCache>
            </c:strRef>
          </c:cat>
          <c:val>
            <c:numRef>
              <c:f>工作表1!$E$2:$E$19</c:f>
              <c:numCache>
                <c:formatCode>General</c:formatCode>
                <c:ptCount val="18"/>
                <c:pt idx="0">
                  <c:v>4.5</c:v>
                </c:pt>
                <c:pt idx="1">
                  <c:v>12</c:v>
                </c:pt>
                <c:pt idx="2">
                  <c:v>1.9</c:v>
                </c:pt>
                <c:pt idx="3">
                  <c:v>15</c:v>
                </c:pt>
                <c:pt idx="4">
                  <c:v>4.5</c:v>
                </c:pt>
                <c:pt idx="5">
                  <c:v>5</c:v>
                </c:pt>
                <c:pt idx="6">
                  <c:v>2</c:v>
                </c:pt>
                <c:pt idx="7">
                  <c:v>4.2</c:v>
                </c:pt>
                <c:pt idx="8">
                  <c:v>3.8</c:v>
                </c:pt>
                <c:pt idx="9">
                  <c:v>2</c:v>
                </c:pt>
                <c:pt idx="10">
                  <c:v>4.2</c:v>
                </c:pt>
                <c:pt idx="11">
                  <c:v>1.9</c:v>
                </c:pt>
                <c:pt idx="12">
                  <c:v>2.2000000000000002</c:v>
                </c:pt>
                <c:pt idx="13">
                  <c:v>4.5</c:v>
                </c:pt>
                <c:pt idx="14">
                  <c:v>4</c:v>
                </c:pt>
                <c:pt idx="15">
                  <c:v>5.4</c:v>
                </c:pt>
                <c:pt idx="16">
                  <c:v>13</c:v>
                </c:pt>
                <c:pt idx="17">
                  <c:v>3.6</c:v>
                </c:pt>
              </c:numCache>
            </c:numRef>
          </c:val>
          <c:extLst>
            <c:ext xmlns:c16="http://schemas.microsoft.com/office/drawing/2014/chart" uri="{C3380CC4-5D6E-409C-BE32-E72D297353CC}">
              <c16:uniqueId val="{00000013-23F2-467B-9998-478497B0BC60}"/>
            </c:ext>
          </c:extLst>
        </c:ser>
        <c:dLbls>
          <c:showLegendKey val="0"/>
          <c:showVal val="0"/>
          <c:showCatName val="0"/>
          <c:showSerName val="0"/>
          <c:showPercent val="0"/>
          <c:showBubbleSize val="0"/>
        </c:dLbls>
        <c:gapWidth val="75"/>
        <c:axId val="716246616"/>
        <c:axId val="716248584"/>
      </c:barChart>
      <c:barChart>
        <c:barDir val="bar"/>
        <c:grouping val="clustered"/>
        <c:varyColors val="0"/>
        <c:ser>
          <c:idx val="0"/>
          <c:order val="0"/>
          <c:tx>
            <c:strRef>
              <c:f>工作表1!$B$1</c:f>
              <c:strCache>
                <c:ptCount val="1"/>
                <c:pt idx="0">
                  <c:v>2024 GDP</c:v>
                </c:pt>
              </c:strCache>
            </c:strRef>
          </c:tx>
          <c:spPr>
            <a:solidFill>
              <a:srgbClr val="A4D3F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4-23F2-467B-9998-478497B0BC60}"/>
                </c:ext>
              </c:extLst>
            </c:dLbl>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FF00"/>
                      </a:solidFill>
                      <a:latin typeface="+mn-lt"/>
                      <a:ea typeface="+mn-ea"/>
                      <a:cs typeface="+mn-cs"/>
                    </a:defRPr>
                  </a:pPr>
                  <a:endParaRPr lang="zh-TW"/>
                </a:p>
              </c:txPr>
              <c:showLegendKey val="0"/>
              <c:showVal val="1"/>
              <c:showCatName val="0"/>
              <c:showSerName val="0"/>
              <c:showPercent val="0"/>
              <c:showBubbleSize val="0"/>
              <c:extLst>
                <c:ext xmlns:c16="http://schemas.microsoft.com/office/drawing/2014/chart" uri="{C3380CC4-5D6E-409C-BE32-E72D297353CC}">
                  <c16:uniqueId val="{00000015-23F2-467B-9998-478497B0BC60}"/>
                </c:ext>
              </c:extLst>
            </c:dLbl>
            <c:dLbl>
              <c:idx val="2"/>
              <c:layout>
                <c:manualLayout>
                  <c:x val="-2.3203744905535961E-3"/>
                  <c:y val="-1.5718383862819092E-16"/>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C00000"/>
                      </a:solidFill>
                      <a:latin typeface="+mn-lt"/>
                      <a:ea typeface="+mn-ea"/>
                      <a:cs typeface="+mn-cs"/>
                    </a:defRPr>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3F2-467B-9998-478497B0BC60}"/>
                </c:ext>
              </c:extLst>
            </c:dLbl>
            <c:dLbl>
              <c:idx val="7"/>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404040"/>
                      </a:solidFill>
                      <a:latin typeface="+mn-lt"/>
                      <a:ea typeface="+mn-ea"/>
                      <a:cs typeface="+mn-cs"/>
                    </a:defRPr>
                  </a:pPr>
                  <a:endParaRPr lang="zh-TW"/>
                </a:p>
              </c:txPr>
              <c:showLegendKey val="0"/>
              <c:showVal val="1"/>
              <c:showCatName val="0"/>
              <c:showSerName val="0"/>
              <c:showPercent val="0"/>
              <c:showBubbleSize val="0"/>
              <c:extLst>
                <c:ext xmlns:c16="http://schemas.microsoft.com/office/drawing/2014/chart" uri="{C3380CC4-5D6E-409C-BE32-E72D297353CC}">
                  <c16:uniqueId val="{00000017-23F2-467B-9998-478497B0BC60}"/>
                </c:ext>
              </c:extLst>
            </c:dLbl>
            <c:dLbl>
              <c:idx val="1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C00000"/>
                      </a:solidFill>
                      <a:latin typeface="+mn-lt"/>
                      <a:ea typeface="+mn-ea"/>
                      <a:cs typeface="+mn-cs"/>
                    </a:defRPr>
                  </a:pPr>
                  <a:endParaRPr lang="zh-TW"/>
                </a:p>
              </c:txPr>
              <c:showLegendKey val="0"/>
              <c:showVal val="1"/>
              <c:showCatName val="0"/>
              <c:showSerName val="0"/>
              <c:showPercent val="0"/>
              <c:showBubbleSize val="0"/>
              <c:extLst>
                <c:ext xmlns:c16="http://schemas.microsoft.com/office/drawing/2014/chart" uri="{C3380CC4-5D6E-409C-BE32-E72D297353CC}">
                  <c16:uniqueId val="{00000018-23F2-467B-9998-478497B0BC60}"/>
                </c:ext>
              </c:extLst>
            </c:dLbl>
            <c:dLbl>
              <c:idx val="16"/>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FF00"/>
                      </a:solidFill>
                      <a:latin typeface="+mn-lt"/>
                      <a:ea typeface="+mn-ea"/>
                      <a:cs typeface="+mn-cs"/>
                    </a:defRPr>
                  </a:pPr>
                  <a:endParaRPr lang="zh-TW"/>
                </a:p>
              </c:txPr>
              <c:showLegendKey val="0"/>
              <c:showVal val="1"/>
              <c:showCatName val="0"/>
              <c:showSerName val="0"/>
              <c:showPercent val="0"/>
              <c:showBubbleSize val="0"/>
              <c:extLst>
                <c:ext xmlns:c16="http://schemas.microsoft.com/office/drawing/2014/chart" uri="{C3380CC4-5D6E-409C-BE32-E72D297353CC}">
                  <c16:uniqueId val="{00000019-23F2-467B-9998-478497B0BC6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工作表1!$A$2:$A$19</c:f>
              <c:strCache>
                <c:ptCount val="18"/>
                <c:pt idx="0">
                  <c:v>GY</c:v>
                </c:pt>
                <c:pt idx="1">
                  <c:v>HT</c:v>
                </c:pt>
                <c:pt idx="2">
                  <c:v>PR</c:v>
                </c:pt>
                <c:pt idx="3">
                  <c:v>VE</c:v>
                </c:pt>
                <c:pt idx="4">
                  <c:v>DO</c:v>
                </c:pt>
                <c:pt idx="5">
                  <c:v>JM</c:v>
                </c:pt>
                <c:pt idx="6">
                  <c:v>CR</c:v>
                </c:pt>
                <c:pt idx="7">
                  <c:v>GT</c:v>
                </c:pt>
                <c:pt idx="8">
                  <c:v>MX</c:v>
                </c:pt>
                <c:pt idx="9">
                  <c:v>PA</c:v>
                </c:pt>
                <c:pt idx="10">
                  <c:v>CL</c:v>
                </c:pt>
                <c:pt idx="11">
                  <c:v>PE</c:v>
                </c:pt>
                <c:pt idx="12">
                  <c:v>EC</c:v>
                </c:pt>
                <c:pt idx="13">
                  <c:v>CO</c:v>
                </c:pt>
                <c:pt idx="14">
                  <c:v>PY</c:v>
                </c:pt>
                <c:pt idx="15">
                  <c:v>UY</c:v>
                </c:pt>
                <c:pt idx="16">
                  <c:v>AR</c:v>
                </c:pt>
                <c:pt idx="17">
                  <c:v>BR</c:v>
                </c:pt>
              </c:strCache>
            </c:strRef>
          </c:cat>
          <c:val>
            <c:numRef>
              <c:f>工作表1!$B$2:$B$19</c:f>
              <c:numCache>
                <c:formatCode>General</c:formatCode>
                <c:ptCount val="18"/>
                <c:pt idx="0">
                  <c:v>15</c:v>
                </c:pt>
                <c:pt idx="1">
                  <c:v>-4</c:v>
                </c:pt>
                <c:pt idx="2">
                  <c:v>1</c:v>
                </c:pt>
                <c:pt idx="3">
                  <c:v>3</c:v>
                </c:pt>
                <c:pt idx="4">
                  <c:v>5.0999999999999996</c:v>
                </c:pt>
                <c:pt idx="5">
                  <c:v>1.3</c:v>
                </c:pt>
                <c:pt idx="6">
                  <c:v>4</c:v>
                </c:pt>
                <c:pt idx="7">
                  <c:v>3.5</c:v>
                </c:pt>
                <c:pt idx="8">
                  <c:v>1.5</c:v>
                </c:pt>
                <c:pt idx="9">
                  <c:v>2.5</c:v>
                </c:pt>
                <c:pt idx="10">
                  <c:v>2.5</c:v>
                </c:pt>
                <c:pt idx="11">
                  <c:v>3</c:v>
                </c:pt>
                <c:pt idx="12">
                  <c:v>0.3</c:v>
                </c:pt>
                <c:pt idx="13">
                  <c:v>1.6</c:v>
                </c:pt>
                <c:pt idx="14">
                  <c:v>3.8</c:v>
                </c:pt>
                <c:pt idx="15">
                  <c:v>3.2</c:v>
                </c:pt>
                <c:pt idx="16">
                  <c:v>-3.5</c:v>
                </c:pt>
                <c:pt idx="17">
                  <c:v>3</c:v>
                </c:pt>
              </c:numCache>
            </c:numRef>
          </c:val>
          <c:extLst>
            <c:ext xmlns:c16="http://schemas.microsoft.com/office/drawing/2014/chart" uri="{C3380CC4-5D6E-409C-BE32-E72D297353CC}">
              <c16:uniqueId val="{0000001A-23F2-467B-9998-478497B0BC60}"/>
            </c:ext>
          </c:extLst>
        </c:ser>
        <c:ser>
          <c:idx val="1"/>
          <c:order val="1"/>
          <c:tx>
            <c:strRef>
              <c:f>工作表1!$C$1</c:f>
              <c:strCache>
                <c:ptCount val="1"/>
                <c:pt idx="0">
                  <c:v>2025 GDP</c:v>
                </c:pt>
              </c:strCache>
            </c:strRef>
          </c:tx>
          <c:spPr>
            <a:solidFill>
              <a:srgbClr val="AD8DA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B-23F2-467B-9998-478497B0BC60}"/>
                </c:ext>
              </c:extLst>
            </c:dLbl>
            <c:dLbl>
              <c:idx val="2"/>
              <c:layout>
                <c:manualLayout>
                  <c:x val="-5.2214593115384872E-3"/>
                  <c:y val="-1.6065328558014454E-16"/>
                </c:manualLayout>
              </c:layout>
              <c:showLegendKey val="0"/>
              <c:showVal val="1"/>
              <c:showCatName val="0"/>
              <c:showSerName val="0"/>
              <c:showPercent val="0"/>
              <c:showBubbleSize val="0"/>
              <c:extLst>
                <c:ext xmlns:c15="http://schemas.microsoft.com/office/drawing/2012/chart" uri="{CE6537A1-D6FC-4f65-9D91-7224C49458BB}">
                  <c15:layout>
                    <c:manualLayout>
                      <c:w val="2.6443790602213784E-2"/>
                      <c:h val="2.6139344238777267E-2"/>
                    </c:manualLayout>
                  </c15:layout>
                </c:ext>
                <c:ext xmlns:c16="http://schemas.microsoft.com/office/drawing/2014/chart" uri="{C3380CC4-5D6E-409C-BE32-E72D297353CC}">
                  <c16:uniqueId val="{0000001C-23F2-467B-9998-478497B0BC60}"/>
                </c:ext>
              </c:extLst>
            </c:dLbl>
            <c:spPr>
              <a:noFill/>
              <a:ln>
                <a:noFill/>
              </a:ln>
              <a:effectLst/>
            </c:spPr>
            <c:txPr>
              <a:bodyPr rot="0" spcFirstLastPara="1" vertOverflow="ellipsis" vert="horz" wrap="square" lIns="38100" tIns="19050" rIns="38100" bIns="19050" anchor="ctr" anchorCtr="0">
                <a:spAutoFit/>
              </a:bodyPr>
              <a:lstStyle/>
              <a:p>
                <a:pPr algn="ctr">
                  <a:defRPr lang="zh-TW" altLang="en-US"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工作表1!$A$2:$A$19</c:f>
              <c:strCache>
                <c:ptCount val="18"/>
                <c:pt idx="0">
                  <c:v>GY</c:v>
                </c:pt>
                <c:pt idx="1">
                  <c:v>HT</c:v>
                </c:pt>
                <c:pt idx="2">
                  <c:v>PR</c:v>
                </c:pt>
                <c:pt idx="3">
                  <c:v>VE</c:v>
                </c:pt>
                <c:pt idx="4">
                  <c:v>DO</c:v>
                </c:pt>
                <c:pt idx="5">
                  <c:v>JM</c:v>
                </c:pt>
                <c:pt idx="6">
                  <c:v>CR</c:v>
                </c:pt>
                <c:pt idx="7">
                  <c:v>GT</c:v>
                </c:pt>
                <c:pt idx="8">
                  <c:v>MX</c:v>
                </c:pt>
                <c:pt idx="9">
                  <c:v>PA</c:v>
                </c:pt>
                <c:pt idx="10">
                  <c:v>CL</c:v>
                </c:pt>
                <c:pt idx="11">
                  <c:v>PE</c:v>
                </c:pt>
                <c:pt idx="12">
                  <c:v>EC</c:v>
                </c:pt>
                <c:pt idx="13">
                  <c:v>CO</c:v>
                </c:pt>
                <c:pt idx="14">
                  <c:v>PY</c:v>
                </c:pt>
                <c:pt idx="15">
                  <c:v>UY</c:v>
                </c:pt>
                <c:pt idx="16">
                  <c:v>AR</c:v>
                </c:pt>
                <c:pt idx="17">
                  <c:v>BR</c:v>
                </c:pt>
              </c:strCache>
            </c:strRef>
          </c:cat>
          <c:val>
            <c:numRef>
              <c:f>工作表1!$C$2:$C$19</c:f>
              <c:numCache>
                <c:formatCode>General</c:formatCode>
                <c:ptCount val="18"/>
                <c:pt idx="0">
                  <c:v>12</c:v>
                </c:pt>
                <c:pt idx="1">
                  <c:v>1</c:v>
                </c:pt>
                <c:pt idx="2">
                  <c:v>-0.8</c:v>
                </c:pt>
                <c:pt idx="3">
                  <c:v>3</c:v>
                </c:pt>
                <c:pt idx="4">
                  <c:v>5</c:v>
                </c:pt>
                <c:pt idx="5">
                  <c:v>2.1</c:v>
                </c:pt>
                <c:pt idx="6">
                  <c:v>3.5</c:v>
                </c:pt>
                <c:pt idx="7">
                  <c:v>3.6</c:v>
                </c:pt>
                <c:pt idx="8">
                  <c:v>1.3</c:v>
                </c:pt>
                <c:pt idx="9">
                  <c:v>3</c:v>
                </c:pt>
                <c:pt idx="10">
                  <c:v>2.4</c:v>
                </c:pt>
                <c:pt idx="11">
                  <c:v>2.6</c:v>
                </c:pt>
                <c:pt idx="12">
                  <c:v>1.2</c:v>
                </c:pt>
                <c:pt idx="13">
                  <c:v>2.5</c:v>
                </c:pt>
                <c:pt idx="14">
                  <c:v>3.8</c:v>
                </c:pt>
                <c:pt idx="15">
                  <c:v>3</c:v>
                </c:pt>
                <c:pt idx="16">
                  <c:v>5</c:v>
                </c:pt>
                <c:pt idx="17">
                  <c:v>2.2000000000000002</c:v>
                </c:pt>
              </c:numCache>
            </c:numRef>
          </c:val>
          <c:extLst>
            <c:ext xmlns:c16="http://schemas.microsoft.com/office/drawing/2014/chart" uri="{C3380CC4-5D6E-409C-BE32-E72D297353CC}">
              <c16:uniqueId val="{0000001E-23F2-467B-9998-478497B0BC60}"/>
            </c:ext>
          </c:extLst>
        </c:ser>
        <c:dLbls>
          <c:showLegendKey val="0"/>
          <c:showVal val="0"/>
          <c:showCatName val="0"/>
          <c:showSerName val="0"/>
          <c:showPercent val="0"/>
          <c:showBubbleSize val="0"/>
        </c:dLbls>
        <c:gapWidth val="75"/>
        <c:axId val="579599272"/>
        <c:axId val="579604520"/>
      </c:barChart>
      <c:catAx>
        <c:axId val="716246616"/>
        <c:scaling>
          <c:orientation val="minMax"/>
        </c:scaling>
        <c:delete val="0"/>
        <c:axPos val="r"/>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zh-TW"/>
          </a:p>
        </c:txPr>
        <c:crossAx val="716248584"/>
        <c:crosses val="autoZero"/>
        <c:auto val="1"/>
        <c:lblAlgn val="ctr"/>
        <c:lblOffset val="0"/>
        <c:noMultiLvlLbl val="0"/>
      </c:catAx>
      <c:valAx>
        <c:axId val="716248584"/>
        <c:scaling>
          <c:orientation val="maxMin"/>
          <c:max val="15"/>
          <c:min val="-15"/>
        </c:scaling>
        <c:delete val="1"/>
        <c:axPos val="b"/>
        <c:numFmt formatCode="General" sourceLinked="1"/>
        <c:majorTickMark val="none"/>
        <c:minorTickMark val="none"/>
        <c:tickLblPos val="nextTo"/>
        <c:crossAx val="716246616"/>
        <c:crosses val="autoZero"/>
        <c:crossBetween val="between"/>
      </c:valAx>
      <c:valAx>
        <c:axId val="579604520"/>
        <c:scaling>
          <c:orientation val="minMax"/>
          <c:min val="-5"/>
        </c:scaling>
        <c:delete val="1"/>
        <c:axPos val="t"/>
        <c:numFmt formatCode="General" sourceLinked="1"/>
        <c:majorTickMark val="out"/>
        <c:minorTickMark val="none"/>
        <c:tickLblPos val="high"/>
        <c:crossAx val="579599272"/>
        <c:crosses val="max"/>
        <c:crossBetween val="between"/>
      </c:valAx>
      <c:catAx>
        <c:axId val="579599272"/>
        <c:scaling>
          <c:orientation val="minMax"/>
        </c:scaling>
        <c:delete val="1"/>
        <c:axPos val="l"/>
        <c:numFmt formatCode="General" sourceLinked="1"/>
        <c:majorTickMark val="out"/>
        <c:minorTickMark val="none"/>
        <c:tickLblPos val="nextTo"/>
        <c:crossAx val="579604520"/>
        <c:crosses val="autoZero"/>
        <c:auto val="1"/>
        <c:lblAlgn val="ctr"/>
        <c:lblOffset val="100"/>
        <c:noMultiLvlLbl val="0"/>
      </c:catAx>
      <c:spPr>
        <a:noFill/>
        <a:ln w="25400">
          <a:noFill/>
        </a:ln>
        <a:effectLst/>
      </c:spPr>
    </c:plotArea>
    <c:legend>
      <c:legendPos val="b"/>
      <c:legendEntry>
        <c:idx val="1"/>
        <c:delete val="1"/>
      </c:legendEntry>
      <c:legendEntry>
        <c:idx val="2"/>
        <c:delete val="1"/>
      </c:legendEntry>
      <c:legendEntry>
        <c:idx val="3"/>
        <c:delete val="1"/>
      </c:legendEntry>
      <c:layout>
        <c:manualLayout>
          <c:xMode val="edge"/>
          <c:yMode val="edge"/>
          <c:x val="0.34219763228062378"/>
          <c:y val="0.922329471145659"/>
          <c:w val="0.31328399549172897"/>
          <c:h val="4.12320362366378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000" dirty="0"/>
              <a:t>W/B Market Share &amp; Country Ranking</a:t>
            </a:r>
          </a:p>
        </c:rich>
      </c:tx>
      <c:layout>
        <c:manualLayout>
          <c:xMode val="edge"/>
          <c:yMode val="edge"/>
          <c:x val="0.11287525070313825"/>
          <c:y val="2.207399730294984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zh-TW"/>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工作表1!$B$1</c:f>
              <c:strCache>
                <c:ptCount val="1"/>
                <c:pt idx="0">
                  <c:v>W/B &amp; Local ranking</c:v>
                </c:pt>
              </c:strCache>
            </c:strRef>
          </c:tx>
          <c:spPr>
            <a:solidFill>
              <a:srgbClr val="002060"/>
            </a:solidFill>
            <a:ln>
              <a:noFill/>
            </a:ln>
            <a:effectLst>
              <a:outerShdw blurRad="57150" dist="19050" dir="5400000" algn="ctr" rotWithShape="0">
                <a:srgbClr val="000000">
                  <a:alpha val="63000"/>
                </a:srgbClr>
              </a:outerShdw>
            </a:effectLst>
            <a:sp3d/>
          </c:spPr>
          <c:invertIfNegative val="0"/>
          <c:dLbls>
            <c:dLbl>
              <c:idx val="0"/>
              <c:layout>
                <c:manualLayout>
                  <c:x val="4.6412971658119717E-3"/>
                  <c:y val="-7.8340299032525942E-2"/>
                </c:manualLayout>
              </c:layout>
              <c:showLegendKey val="0"/>
              <c:showVal val="1"/>
              <c:showCatName val="1"/>
              <c:showSerName val="0"/>
              <c:showPercent val="0"/>
              <c:showBubbleSize val="0"/>
              <c:extLst>
                <c:ext xmlns:c15="http://schemas.microsoft.com/office/drawing/2012/chart" uri="{CE6537A1-D6FC-4f65-9D91-7224C49458BB}">
                  <c15:layout>
                    <c:manualLayout>
                      <c:w val="0.11658262785556039"/>
                      <c:h val="7.4083328245027114E-2"/>
                    </c:manualLayout>
                  </c15:layout>
                </c:ext>
                <c:ext xmlns:c16="http://schemas.microsoft.com/office/drawing/2014/chart" uri="{C3380CC4-5D6E-409C-BE32-E72D297353CC}">
                  <c16:uniqueId val="{00000000-3E7E-481A-B172-6C182AAE974B}"/>
                </c:ext>
              </c:extLst>
            </c:dLbl>
            <c:dLbl>
              <c:idx val="1"/>
              <c:layout>
                <c:manualLayout>
                  <c:x val="-2.0885837246153935E-2"/>
                  <c:y val="-2.83808536752212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7E-481A-B172-6C182AAE974B}"/>
                </c:ext>
              </c:extLst>
            </c:dLbl>
            <c:dLbl>
              <c:idx val="2"/>
              <c:layout>
                <c:manualLayout>
                  <c:x val="1.3923891497435873E-2"/>
                  <c:y val="-1.26137127445427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7E-481A-B172-6C182AAE974B}"/>
                </c:ext>
              </c:extLst>
            </c:dLbl>
            <c:dLbl>
              <c:idx val="3"/>
              <c:layout>
                <c:manualLayout>
                  <c:x val="6.9619457487178939E-3"/>
                  <c:y val="-4.41479946058996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7E-481A-B172-6C182AAE974B}"/>
                </c:ext>
              </c:extLst>
            </c:dLbl>
            <c:numFmt formatCode="0.0%" sourceLinked="0"/>
            <c:spPr>
              <a:solidFill>
                <a:srgbClr val="ED7D31">
                  <a:lumMod val="75000"/>
                </a:srgbClr>
              </a:solidFill>
              <a:ln>
                <a:solidFill>
                  <a:srgbClr val="FFFFFF"/>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zh-TW"/>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工作表1!$A$2:$A$5</c:f>
              <c:strCache>
                <c:ptCount val="4"/>
                <c:pt idx="0">
                  <c:v>BR</c:v>
                </c:pt>
                <c:pt idx="1">
                  <c:v>AR</c:v>
                </c:pt>
                <c:pt idx="2">
                  <c:v>UY</c:v>
                </c:pt>
                <c:pt idx="3">
                  <c:v>PY</c:v>
                </c:pt>
              </c:strCache>
            </c:strRef>
          </c:cat>
          <c:val>
            <c:numRef>
              <c:f>工作表1!$B$2:$B$5</c:f>
              <c:numCache>
                <c:formatCode>0.00%</c:formatCode>
                <c:ptCount val="4"/>
                <c:pt idx="0">
                  <c:v>7.1999999999999995E-2</c:v>
                </c:pt>
                <c:pt idx="1">
                  <c:v>0.11700000000000001</c:v>
                </c:pt>
                <c:pt idx="2">
                  <c:v>9.4E-2</c:v>
                </c:pt>
                <c:pt idx="3">
                  <c:v>0.121</c:v>
                </c:pt>
              </c:numCache>
            </c:numRef>
          </c:val>
          <c:extLst>
            <c:ext xmlns:c16="http://schemas.microsoft.com/office/drawing/2014/chart" uri="{C3380CC4-5D6E-409C-BE32-E72D297353CC}">
              <c16:uniqueId val="{00000004-3E7E-481A-B172-6C182AAE974B}"/>
            </c:ext>
          </c:extLst>
        </c:ser>
        <c:dLbls>
          <c:showLegendKey val="0"/>
          <c:showVal val="0"/>
          <c:showCatName val="0"/>
          <c:showSerName val="0"/>
          <c:showPercent val="0"/>
          <c:showBubbleSize val="0"/>
        </c:dLbls>
        <c:gapWidth val="150"/>
        <c:shape val="box"/>
        <c:axId val="286926791"/>
        <c:axId val="286919575"/>
        <c:axId val="0"/>
      </c:bar3DChart>
      <c:catAx>
        <c:axId val="2869267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19575"/>
        <c:crosses val="autoZero"/>
        <c:auto val="1"/>
        <c:lblAlgn val="ctr"/>
        <c:lblOffset val="100"/>
        <c:noMultiLvlLbl val="0"/>
      </c:catAx>
      <c:valAx>
        <c:axId val="2869195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26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E/B Market Share &amp; Country Ranking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zh-TW"/>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工作表1!$B$1</c:f>
              <c:strCache>
                <c:ptCount val="1"/>
                <c:pt idx="0">
                  <c:v>E/B &amp; Local ranking</c:v>
                </c:pt>
              </c:strCache>
            </c:strRef>
          </c:tx>
          <c:spPr>
            <a:solidFill>
              <a:srgbClr val="002060"/>
            </a:solidFill>
            <a:ln>
              <a:noFill/>
            </a:ln>
            <a:effectLst>
              <a:outerShdw blurRad="57150" dist="19050" dir="5400000" algn="ctr" rotWithShape="0">
                <a:srgbClr val="000000">
                  <a:alpha val="63000"/>
                </a:srgbClr>
              </a:outerShdw>
            </a:effectLst>
            <a:sp3d/>
          </c:spPr>
          <c:invertIfNegative val="0"/>
          <c:dLbls>
            <c:dLbl>
              <c:idx val="0"/>
              <c:layout>
                <c:manualLayout>
                  <c:x val="0"/>
                  <c:y val="-5.36082791643067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34-49B3-BD50-AD9906985500}"/>
                </c:ext>
              </c:extLst>
            </c:dLbl>
            <c:dLbl>
              <c:idx val="1"/>
              <c:layout>
                <c:manualLayout>
                  <c:x val="2.3206485829059503E-3"/>
                  <c:y val="-4.4147994605899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34-49B3-BD50-AD9906985500}"/>
                </c:ext>
              </c:extLst>
            </c:dLbl>
            <c:dLbl>
              <c:idx val="2"/>
              <c:layout>
                <c:manualLayout>
                  <c:x val="1.3923891497435873E-2"/>
                  <c:y val="-1.26137127445427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34-49B3-BD50-AD9906985500}"/>
                </c:ext>
              </c:extLst>
            </c:dLbl>
            <c:dLbl>
              <c:idx val="3"/>
              <c:layout>
                <c:manualLayout>
                  <c:x val="4.6412971658119856E-3"/>
                  <c:y val="-2.52274254890855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34-49B3-BD50-AD9906985500}"/>
                </c:ext>
              </c:extLst>
            </c:dLbl>
            <c:numFmt formatCode="0.0%" sourceLinked="0"/>
            <c:spPr>
              <a:solidFill>
                <a:srgbClr val="ED7D31">
                  <a:lumMod val="75000"/>
                </a:srgbClr>
              </a:solidFill>
              <a:ln>
                <a:solidFill>
                  <a:srgbClr val="FFFFFF"/>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zh-TW"/>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工作表1!$A$2:$A$5</c:f>
              <c:strCache>
                <c:ptCount val="4"/>
                <c:pt idx="0">
                  <c:v>BR</c:v>
                </c:pt>
                <c:pt idx="1">
                  <c:v>AR</c:v>
                </c:pt>
                <c:pt idx="2">
                  <c:v>UY</c:v>
                </c:pt>
                <c:pt idx="3">
                  <c:v>PY</c:v>
                </c:pt>
              </c:strCache>
            </c:strRef>
          </c:cat>
          <c:val>
            <c:numRef>
              <c:f>工作表1!$B$2:$B$5</c:f>
              <c:numCache>
                <c:formatCode>0.00%</c:formatCode>
                <c:ptCount val="4"/>
                <c:pt idx="0">
                  <c:v>0.08</c:v>
                </c:pt>
                <c:pt idx="1">
                  <c:v>8.4000000000000005E-2</c:v>
                </c:pt>
                <c:pt idx="2">
                  <c:v>0.114</c:v>
                </c:pt>
                <c:pt idx="3">
                  <c:v>0.17299999999999999</c:v>
                </c:pt>
              </c:numCache>
            </c:numRef>
          </c:val>
          <c:extLst>
            <c:ext xmlns:c16="http://schemas.microsoft.com/office/drawing/2014/chart" uri="{C3380CC4-5D6E-409C-BE32-E72D297353CC}">
              <c16:uniqueId val="{00000004-DB34-49B3-BD50-AD9906985500}"/>
            </c:ext>
          </c:extLst>
        </c:ser>
        <c:dLbls>
          <c:showLegendKey val="0"/>
          <c:showVal val="0"/>
          <c:showCatName val="0"/>
          <c:showSerName val="0"/>
          <c:showPercent val="0"/>
          <c:showBubbleSize val="0"/>
        </c:dLbls>
        <c:gapWidth val="150"/>
        <c:shape val="box"/>
        <c:axId val="286926791"/>
        <c:axId val="286919575"/>
        <c:axId val="0"/>
      </c:bar3DChart>
      <c:catAx>
        <c:axId val="2869267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19575"/>
        <c:crosses val="autoZero"/>
        <c:auto val="1"/>
        <c:lblAlgn val="ctr"/>
        <c:lblOffset val="100"/>
        <c:noMultiLvlLbl val="0"/>
      </c:catAx>
      <c:valAx>
        <c:axId val="2869195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26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E/B Market Share &amp; Country Ranking</a:t>
            </a:r>
          </a:p>
        </c:rich>
      </c:tx>
      <c:layout>
        <c:manualLayout>
          <c:xMode val="edge"/>
          <c:yMode val="edge"/>
          <c:x val="0.11287525070313825"/>
          <c:y val="2.207399730294984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zh-TW"/>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工作表1!$B$1</c:f>
              <c:strCache>
                <c:ptCount val="1"/>
                <c:pt idx="0">
                  <c:v>W/B &amp; Local ranking</c:v>
                </c:pt>
              </c:strCache>
            </c:strRef>
          </c:tx>
          <c:spPr>
            <a:solidFill>
              <a:srgbClr val="002060"/>
            </a:solidFill>
            <a:ln>
              <a:noFill/>
            </a:ln>
            <a:effectLst>
              <a:outerShdw blurRad="57150" dist="19050" dir="5400000" algn="ctr" rotWithShape="0">
                <a:srgbClr val="000000">
                  <a:alpha val="63000"/>
                </a:srgbClr>
              </a:outerShdw>
            </a:effectLst>
            <a:sp3d/>
          </c:spPr>
          <c:invertIfNegative val="0"/>
          <c:dLbls>
            <c:dLbl>
              <c:idx val="0"/>
              <c:layout>
                <c:manualLayout>
                  <c:x val="4.6412971658119856E-3"/>
                  <c:y val="-8.51425610256636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A8-4D1D-AEE9-DAFAA7E2F093}"/>
                </c:ext>
              </c:extLst>
            </c:dLbl>
            <c:dLbl>
              <c:idx val="1"/>
              <c:layout>
                <c:manualLayout>
                  <c:x val="-2.0885837246153935E-2"/>
                  <c:y val="-2.83808536752212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A8-4D1D-AEE9-DAFAA7E2F093}"/>
                </c:ext>
              </c:extLst>
            </c:dLbl>
            <c:dLbl>
              <c:idx val="2"/>
              <c:layout>
                <c:manualLayout>
                  <c:x val="1.3923891497435873E-2"/>
                  <c:y val="-1.26137127445427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A8-4D1D-AEE9-DAFAA7E2F093}"/>
                </c:ext>
              </c:extLst>
            </c:dLbl>
            <c:dLbl>
              <c:idx val="3"/>
              <c:layout>
                <c:manualLayout>
                  <c:x val="1.6502695827833536E-2"/>
                  <c:y val="-8.49615913222419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A8-4D1D-AEE9-DAFAA7E2F093}"/>
                </c:ext>
              </c:extLst>
            </c:dLbl>
            <c:dLbl>
              <c:idx val="4"/>
              <c:layout>
                <c:manualLayout>
                  <c:x val="9.5407589485933392E-3"/>
                  <c:y val="-8.842940591079075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A8-4D1D-AEE9-DAFAA7E2F093}"/>
                </c:ext>
              </c:extLst>
            </c:dLbl>
            <c:dLbl>
              <c:idx val="5"/>
              <c:layout>
                <c:manualLayout>
                  <c:x val="1.9081517897186505E-2"/>
                  <c:y val="-0.1088361918902039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A8-4D1D-AEE9-DAFAA7E2F093}"/>
                </c:ext>
              </c:extLst>
            </c:dLbl>
            <c:numFmt formatCode="0.0%" sourceLinked="0"/>
            <c:spPr>
              <a:solidFill>
                <a:srgbClr val="ED7D31">
                  <a:lumMod val="75000"/>
                </a:srgbClr>
              </a:solidFill>
              <a:ln>
                <a:solidFill>
                  <a:srgbClr val="FFFFFF"/>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zh-TW"/>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工作表1!$A$2:$A$7</c:f>
              <c:strCache>
                <c:ptCount val="6"/>
                <c:pt idx="0">
                  <c:v>MX</c:v>
                </c:pt>
                <c:pt idx="1">
                  <c:v>CO</c:v>
                </c:pt>
                <c:pt idx="2">
                  <c:v>PE</c:v>
                </c:pt>
                <c:pt idx="3">
                  <c:v>EC</c:v>
                </c:pt>
                <c:pt idx="4">
                  <c:v>CL</c:v>
                </c:pt>
                <c:pt idx="5">
                  <c:v>GT</c:v>
                </c:pt>
              </c:strCache>
            </c:strRef>
          </c:cat>
          <c:val>
            <c:numRef>
              <c:f>工作表1!$B$2:$B$7</c:f>
              <c:numCache>
                <c:formatCode>0.00%</c:formatCode>
                <c:ptCount val="6"/>
                <c:pt idx="0">
                  <c:v>7.9000000000000001E-2</c:v>
                </c:pt>
                <c:pt idx="1">
                  <c:v>0.124</c:v>
                </c:pt>
                <c:pt idx="2">
                  <c:v>9.7000000000000003E-2</c:v>
                </c:pt>
                <c:pt idx="3">
                  <c:v>8.4000000000000005E-2</c:v>
                </c:pt>
                <c:pt idx="4">
                  <c:v>6.5000000000000002E-2</c:v>
                </c:pt>
                <c:pt idx="5">
                  <c:v>7.2999999999999995E-2</c:v>
                </c:pt>
              </c:numCache>
            </c:numRef>
          </c:val>
          <c:extLst>
            <c:ext xmlns:c16="http://schemas.microsoft.com/office/drawing/2014/chart" uri="{C3380CC4-5D6E-409C-BE32-E72D297353CC}">
              <c16:uniqueId val="{00000004-05A8-4D1D-AEE9-DAFAA7E2F093}"/>
            </c:ext>
          </c:extLst>
        </c:ser>
        <c:dLbls>
          <c:showLegendKey val="0"/>
          <c:showVal val="0"/>
          <c:showCatName val="0"/>
          <c:showSerName val="0"/>
          <c:showPercent val="0"/>
          <c:showBubbleSize val="0"/>
        </c:dLbls>
        <c:gapWidth val="150"/>
        <c:shape val="box"/>
        <c:axId val="286926791"/>
        <c:axId val="286919575"/>
        <c:axId val="0"/>
      </c:bar3DChart>
      <c:catAx>
        <c:axId val="2869267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19575"/>
        <c:crosses val="autoZero"/>
        <c:auto val="1"/>
        <c:lblAlgn val="ctr"/>
        <c:lblOffset val="100"/>
        <c:noMultiLvlLbl val="0"/>
      </c:catAx>
      <c:valAx>
        <c:axId val="2869195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26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dirty="0"/>
              <a:t>W/B Market Share &amp; Country Ranking</a:t>
            </a:r>
          </a:p>
        </c:rich>
      </c:tx>
      <c:layout>
        <c:manualLayout>
          <c:xMode val="edge"/>
          <c:yMode val="edge"/>
          <c:x val="0.12393314407071881"/>
          <c:y val="2.040678597941324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工作表1!$B$1</c:f>
              <c:strCache>
                <c:ptCount val="1"/>
                <c:pt idx="0">
                  <c:v>E/B &amp; Local ranking</c:v>
                </c:pt>
              </c:strCache>
            </c:strRef>
          </c:tx>
          <c:spPr>
            <a:solidFill>
              <a:srgbClr val="002060"/>
            </a:solidFill>
            <a:ln>
              <a:noFill/>
            </a:ln>
            <a:effectLst>
              <a:outerShdw blurRad="57150" dist="19050" dir="5400000" algn="ctr" rotWithShape="0">
                <a:srgbClr val="000000">
                  <a:alpha val="63000"/>
                </a:srgbClr>
              </a:outerShdw>
            </a:effectLst>
            <a:sp3d/>
          </c:spPr>
          <c:invertIfNegative val="0"/>
          <c:dLbls>
            <c:dLbl>
              <c:idx val="0"/>
              <c:layout>
                <c:manualLayout>
                  <c:x val="0"/>
                  <c:y val="-5.36082791643067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0E-4B93-A43C-817289B92995}"/>
                </c:ext>
              </c:extLst>
            </c:dLbl>
            <c:dLbl>
              <c:idx val="1"/>
              <c:layout>
                <c:manualLayout>
                  <c:x val="2.3206485829059503E-3"/>
                  <c:y val="-4.4147994605899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0E-4B93-A43C-817289B92995}"/>
                </c:ext>
              </c:extLst>
            </c:dLbl>
            <c:dLbl>
              <c:idx val="2"/>
              <c:layout>
                <c:manualLayout>
                  <c:x val="1.3923891497435873E-2"/>
                  <c:y val="-1.26137127445427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0E-4B93-A43C-817289B92995}"/>
                </c:ext>
              </c:extLst>
            </c:dLbl>
            <c:dLbl>
              <c:idx val="3"/>
              <c:layout>
                <c:manualLayout>
                  <c:x val="7.0265435933803662E-3"/>
                  <c:y val="-9.3250174341439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0E-4B93-A43C-817289B92995}"/>
                </c:ext>
              </c:extLst>
            </c:dLbl>
            <c:dLbl>
              <c:idx val="4"/>
              <c:layout>
                <c:manualLayout>
                  <c:x val="1.669632816003843E-2"/>
                  <c:y val="-9.1830536907359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0E-4B93-A43C-817289B92995}"/>
                </c:ext>
              </c:extLst>
            </c:dLbl>
            <c:dLbl>
              <c:idx val="5"/>
              <c:layout>
                <c:manualLayout>
                  <c:x val="2.1466707634335013E-2"/>
                  <c:y val="-5.101696494853306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0E-4B93-A43C-817289B92995}"/>
                </c:ext>
              </c:extLst>
            </c:dLbl>
            <c:numFmt formatCode="0.0%" sourceLinked="0"/>
            <c:spPr>
              <a:solidFill>
                <a:srgbClr val="ED7D31">
                  <a:lumMod val="75000"/>
                </a:srgbClr>
              </a:solidFill>
              <a:ln>
                <a:solidFill>
                  <a:srgbClr val="FFFFFF"/>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zh-TW"/>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工作表1!$A$2:$A$7</c:f>
              <c:strCache>
                <c:ptCount val="6"/>
                <c:pt idx="0">
                  <c:v>MX</c:v>
                </c:pt>
                <c:pt idx="1">
                  <c:v>CO</c:v>
                </c:pt>
                <c:pt idx="2">
                  <c:v>PE</c:v>
                </c:pt>
                <c:pt idx="3">
                  <c:v>EC</c:v>
                </c:pt>
                <c:pt idx="4">
                  <c:v>CL</c:v>
                </c:pt>
                <c:pt idx="5">
                  <c:v>GT</c:v>
                </c:pt>
              </c:strCache>
            </c:strRef>
          </c:cat>
          <c:val>
            <c:numRef>
              <c:f>工作表1!$B$2:$B$7</c:f>
              <c:numCache>
                <c:formatCode>0.00%</c:formatCode>
                <c:ptCount val="6"/>
                <c:pt idx="0">
                  <c:v>7.1999999999999995E-2</c:v>
                </c:pt>
                <c:pt idx="1">
                  <c:v>0.20699999999999999</c:v>
                </c:pt>
                <c:pt idx="2">
                  <c:v>0.16400000000000001</c:v>
                </c:pt>
                <c:pt idx="3">
                  <c:v>6.2E-2</c:v>
                </c:pt>
                <c:pt idx="4">
                  <c:v>6.0999999999999999E-2</c:v>
                </c:pt>
                <c:pt idx="5">
                  <c:v>0.09</c:v>
                </c:pt>
              </c:numCache>
            </c:numRef>
          </c:val>
          <c:extLst>
            <c:ext xmlns:c16="http://schemas.microsoft.com/office/drawing/2014/chart" uri="{C3380CC4-5D6E-409C-BE32-E72D297353CC}">
              <c16:uniqueId val="{00000004-820E-4B93-A43C-817289B92995}"/>
            </c:ext>
          </c:extLst>
        </c:ser>
        <c:dLbls>
          <c:showLegendKey val="0"/>
          <c:showVal val="0"/>
          <c:showCatName val="0"/>
          <c:showSerName val="0"/>
          <c:showPercent val="0"/>
          <c:showBubbleSize val="0"/>
        </c:dLbls>
        <c:gapWidth val="150"/>
        <c:shape val="box"/>
        <c:axId val="286926791"/>
        <c:axId val="286919575"/>
        <c:axId val="0"/>
      </c:bar3DChart>
      <c:catAx>
        <c:axId val="2869267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19575"/>
        <c:crosses val="autoZero"/>
        <c:auto val="1"/>
        <c:lblAlgn val="ctr"/>
        <c:lblOffset val="100"/>
        <c:noMultiLvlLbl val="0"/>
      </c:catAx>
      <c:valAx>
        <c:axId val="2869195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26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E/B Market Share &amp; Country Ranking</a:t>
            </a:r>
          </a:p>
        </c:rich>
      </c:tx>
      <c:layout>
        <c:manualLayout>
          <c:xMode val="edge"/>
          <c:yMode val="edge"/>
          <c:x val="0.25375647009806096"/>
          <c:y val="2.7918410886647805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zh-TW"/>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工作表1!$B$1</c:f>
              <c:strCache>
                <c:ptCount val="1"/>
                <c:pt idx="0">
                  <c:v>W/B &amp; Local ranking</c:v>
                </c:pt>
              </c:strCache>
            </c:strRef>
          </c:tx>
          <c:spPr>
            <a:solidFill>
              <a:srgbClr val="002060"/>
            </a:solidFill>
            <a:ln>
              <a:noFill/>
            </a:ln>
            <a:effectLst>
              <a:outerShdw blurRad="57150" dist="19050" dir="5400000" algn="ctr" rotWithShape="0">
                <a:srgbClr val="000000">
                  <a:alpha val="63000"/>
                </a:srgbClr>
              </a:outerShdw>
            </a:effectLst>
            <a:sp3d/>
          </c:spPr>
          <c:invertIfNegative val="0"/>
          <c:dLbls>
            <c:dLbl>
              <c:idx val="0"/>
              <c:layout>
                <c:manualLayout>
                  <c:x val="4.6412971658119856E-3"/>
                  <c:y val="-8.51425610256636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20-4AEA-A5CC-5E1DDE5FA4F1}"/>
                </c:ext>
              </c:extLst>
            </c:dLbl>
            <c:dLbl>
              <c:idx val="1"/>
              <c:layout>
                <c:manualLayout>
                  <c:x val="-2.0885837246153935E-2"/>
                  <c:y val="-2.83808536752212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0-4AEA-A5CC-5E1DDE5FA4F1}"/>
                </c:ext>
              </c:extLst>
            </c:dLbl>
            <c:dLbl>
              <c:idx val="2"/>
              <c:layout>
                <c:manualLayout>
                  <c:x val="1.3923891497435873E-2"/>
                  <c:y val="-1.26137127445427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20-4AEA-A5CC-5E1DDE5FA4F1}"/>
                </c:ext>
              </c:extLst>
            </c:dLbl>
            <c:dLbl>
              <c:idx val="3"/>
              <c:layout>
                <c:manualLayout>
                  <c:x val="6.9619457487178939E-3"/>
                  <c:y val="-4.41479946058996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20-4AEA-A5CC-5E1DDE5FA4F1}"/>
                </c:ext>
              </c:extLst>
            </c:dLbl>
            <c:dLbl>
              <c:idx val="4"/>
              <c:layout>
                <c:manualLayout>
                  <c:x val="6.708630825234224E-3"/>
                  <c:y val="-5.25998378746905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20-4AEA-A5CC-5E1DDE5FA4F1}"/>
                </c:ext>
              </c:extLst>
            </c:dLbl>
            <c:dLbl>
              <c:idx val="5"/>
              <c:layout>
                <c:manualLayout>
                  <c:x val="1.1740103944159893E-2"/>
                  <c:y val="-4.67554114441692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20-4AEA-A5CC-5E1DDE5FA4F1}"/>
                </c:ext>
              </c:extLst>
            </c:dLbl>
            <c:numFmt formatCode="0.0%" sourceLinked="0"/>
            <c:spPr>
              <a:solidFill>
                <a:srgbClr val="ED7D31">
                  <a:lumMod val="75000"/>
                </a:srgbClr>
              </a:solidFill>
              <a:ln>
                <a:solidFill>
                  <a:srgbClr val="FFFFFF"/>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zh-TW"/>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工作表1!$A$2:$A$7</c:f>
              <c:strCache>
                <c:ptCount val="6"/>
                <c:pt idx="0">
                  <c:v>PA</c:v>
                </c:pt>
                <c:pt idx="1">
                  <c:v>DO</c:v>
                </c:pt>
                <c:pt idx="2">
                  <c:v>JM</c:v>
                </c:pt>
                <c:pt idx="3">
                  <c:v>PR</c:v>
                </c:pt>
                <c:pt idx="4">
                  <c:v>CO</c:v>
                </c:pt>
                <c:pt idx="5">
                  <c:v>HT</c:v>
                </c:pt>
              </c:strCache>
            </c:strRef>
          </c:cat>
          <c:val>
            <c:numRef>
              <c:f>工作表1!$B$2:$B$7</c:f>
              <c:numCache>
                <c:formatCode>0.00%</c:formatCode>
                <c:ptCount val="6"/>
                <c:pt idx="0">
                  <c:v>0.184</c:v>
                </c:pt>
                <c:pt idx="1">
                  <c:v>0.161</c:v>
                </c:pt>
                <c:pt idx="2">
                  <c:v>9.7000000000000003E-2</c:v>
                </c:pt>
                <c:pt idx="3">
                  <c:v>0.217</c:v>
                </c:pt>
                <c:pt idx="4">
                  <c:v>0.14699999999999999</c:v>
                </c:pt>
                <c:pt idx="5">
                  <c:v>0.36399999999999999</c:v>
                </c:pt>
              </c:numCache>
            </c:numRef>
          </c:val>
          <c:extLst>
            <c:ext xmlns:c16="http://schemas.microsoft.com/office/drawing/2014/chart" uri="{C3380CC4-5D6E-409C-BE32-E72D297353CC}">
              <c16:uniqueId val="{00000004-5020-4AEA-A5CC-5E1DDE5FA4F1}"/>
            </c:ext>
          </c:extLst>
        </c:ser>
        <c:dLbls>
          <c:showLegendKey val="0"/>
          <c:showVal val="0"/>
          <c:showCatName val="0"/>
          <c:showSerName val="0"/>
          <c:showPercent val="0"/>
          <c:showBubbleSize val="0"/>
        </c:dLbls>
        <c:gapWidth val="150"/>
        <c:shape val="box"/>
        <c:axId val="286926791"/>
        <c:axId val="286919575"/>
        <c:axId val="0"/>
      </c:bar3DChart>
      <c:catAx>
        <c:axId val="2869267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19575"/>
        <c:crosses val="autoZero"/>
        <c:auto val="1"/>
        <c:lblAlgn val="ctr"/>
        <c:lblOffset val="100"/>
        <c:noMultiLvlLbl val="0"/>
      </c:catAx>
      <c:valAx>
        <c:axId val="2869195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86926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2-20T14:36:06.426" idx="1">
    <p:pos x="10" y="10"/>
    <p:text/>
    <p:extLst>
      <p:ext uri="{C676402C-5697-4E1C-873F-D02D1690AC5C}">
        <p15:threadingInfo xmlns:p15="http://schemas.microsoft.com/office/powerpoint/2012/main" timeZoneBias="-480"/>
      </p:ext>
    </p:extLst>
  </p:cm>
</p:cmLst>
</file>

<file path=ppt/drawings/drawing1.xml><?xml version="1.0" encoding="utf-8"?>
<c:userShapes xmlns:c="http://schemas.openxmlformats.org/drawingml/2006/chart">
  <cdr:relSizeAnchor xmlns:cdr="http://schemas.openxmlformats.org/drawingml/2006/chartDrawing">
    <cdr:from>
      <cdr:x>0.07277</cdr:x>
      <cdr:y>0.45119</cdr:y>
    </cdr:from>
    <cdr:to>
      <cdr:x>0.20003</cdr:x>
      <cdr:y>0.58002</cdr:y>
    </cdr:to>
    <cdr:sp macro="" textlink="">
      <cdr:nvSpPr>
        <cdr:cNvPr id="2" name="文字方塊 43">
          <a:extLst xmlns:a="http://schemas.openxmlformats.org/drawingml/2006/main">
            <a:ext uri="{FF2B5EF4-FFF2-40B4-BE49-F238E27FC236}">
              <a16:creationId xmlns:a16="http://schemas.microsoft.com/office/drawing/2014/main" id="{DA6C7B56-964C-4D8F-BA08-152F68D55F3B}"/>
            </a:ext>
          </a:extLst>
        </cdr:cNvPr>
        <cdr:cNvSpPr txBox="1"/>
      </cdr:nvSpPr>
      <cdr:spPr>
        <a:xfrm xmlns:a="http://schemas.openxmlformats.org/drawingml/2006/main">
          <a:off x="762482" y="2263503"/>
          <a:ext cx="1333531"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3600" b="1" dirty="0">
              <a:solidFill>
                <a:srgbClr val="C00000"/>
              </a:solidFill>
            </a:rPr>
            <a:t>3.5%</a:t>
          </a:r>
          <a:endParaRPr lang="zh-TW" altLang="en-US" sz="3600" b="1" dirty="0">
            <a:solidFill>
              <a:srgbClr val="C00000"/>
            </a:solidFill>
          </a:endParaRPr>
        </a:p>
      </cdr:txBody>
    </cdr:sp>
  </cdr:relSizeAnchor>
  <cdr:relSizeAnchor xmlns:cdr="http://schemas.openxmlformats.org/drawingml/2006/chartDrawing">
    <cdr:from>
      <cdr:x>0.0756</cdr:x>
      <cdr:y>0.60629</cdr:y>
    </cdr:from>
    <cdr:to>
      <cdr:x>0.20003</cdr:x>
      <cdr:y>0.73512</cdr:y>
    </cdr:to>
    <cdr:sp macro="" textlink="">
      <cdr:nvSpPr>
        <cdr:cNvPr id="3" name="文字方塊 43">
          <a:extLst xmlns:a="http://schemas.openxmlformats.org/drawingml/2006/main">
            <a:ext uri="{FF2B5EF4-FFF2-40B4-BE49-F238E27FC236}">
              <a16:creationId xmlns:a16="http://schemas.microsoft.com/office/drawing/2014/main" id="{29DA6D31-86F7-4F34-8E38-A6B5D3C91D08}"/>
            </a:ext>
          </a:extLst>
        </cdr:cNvPr>
        <cdr:cNvSpPr txBox="1"/>
      </cdr:nvSpPr>
      <cdr:spPr>
        <a:xfrm xmlns:a="http://schemas.openxmlformats.org/drawingml/2006/main">
          <a:off x="792165" y="3041610"/>
          <a:ext cx="1303848"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3600" b="1" dirty="0">
              <a:solidFill>
                <a:srgbClr val="C00000"/>
              </a:solidFill>
            </a:rPr>
            <a:t>6.2%</a:t>
          </a:r>
          <a:endParaRPr lang="zh-TW" altLang="en-US" sz="3600" b="1" dirty="0">
            <a:solidFill>
              <a:srgbClr val="C00000"/>
            </a:solidFill>
          </a:endParaRPr>
        </a:p>
      </cdr:txBody>
    </cdr:sp>
  </cdr:relSizeAnchor>
  <cdr:relSizeAnchor xmlns:cdr="http://schemas.openxmlformats.org/drawingml/2006/chartDrawing">
    <cdr:from>
      <cdr:x>0.04394</cdr:x>
      <cdr:y>0.0715</cdr:y>
    </cdr:from>
    <cdr:to>
      <cdr:x>0.09605</cdr:x>
      <cdr:y>0.119</cdr:y>
    </cdr:to>
    <cdr:sp macro="" textlink="">
      <cdr:nvSpPr>
        <cdr:cNvPr id="4" name="文字方塊 3">
          <a:extLst xmlns:a="http://schemas.openxmlformats.org/drawingml/2006/main">
            <a:ext uri="{FF2B5EF4-FFF2-40B4-BE49-F238E27FC236}">
              <a16:creationId xmlns:a16="http://schemas.microsoft.com/office/drawing/2014/main" id="{DC300451-8D94-439C-805F-CB8D8F8D7C30}"/>
            </a:ext>
          </a:extLst>
        </cdr:cNvPr>
        <cdr:cNvSpPr txBox="1"/>
      </cdr:nvSpPr>
      <cdr:spPr>
        <a:xfrm xmlns:a="http://schemas.openxmlformats.org/drawingml/2006/main">
          <a:off x="445267" y="358719"/>
          <a:ext cx="528034" cy="2382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TW" sz="800" kern="1200" dirty="0">
              <a:solidFill>
                <a:schemeClr val="tx1">
                  <a:lumMod val="75000"/>
                  <a:lumOff val="25000"/>
                </a:schemeClr>
              </a:solidFill>
            </a:rPr>
            <a:t>62.7</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0.00689</cdr:x>
      <cdr:y>0.11115</cdr:y>
    </cdr:from>
    <cdr:to>
      <cdr:x>0.059</cdr:x>
      <cdr:y>0.15864</cdr:y>
    </cdr:to>
    <cdr:sp macro="" textlink="">
      <cdr:nvSpPr>
        <cdr:cNvPr id="5" name="文字方塊 1">
          <a:extLst xmlns:a="http://schemas.openxmlformats.org/drawingml/2006/main">
            <a:ext uri="{FF2B5EF4-FFF2-40B4-BE49-F238E27FC236}">
              <a16:creationId xmlns:a16="http://schemas.microsoft.com/office/drawing/2014/main" id="{A2EA7B17-C982-4121-8110-4290F98D7B98}"/>
            </a:ext>
          </a:extLst>
        </cdr:cNvPr>
        <cdr:cNvSpPr txBox="1"/>
      </cdr:nvSpPr>
      <cdr:spPr>
        <a:xfrm xmlns:a="http://schemas.openxmlformats.org/drawingml/2006/main">
          <a:off x="72198" y="557626"/>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rgbClr val="C00000"/>
              </a:solidFill>
            </a:rPr>
            <a:t>229.8</a:t>
          </a:r>
          <a:endParaRPr lang="zh-TW" altLang="en-US" sz="800" kern="1200" dirty="0">
            <a:solidFill>
              <a:srgbClr val="C00000"/>
            </a:solidFill>
          </a:endParaRPr>
        </a:p>
      </cdr:txBody>
    </cdr:sp>
  </cdr:relSizeAnchor>
  <cdr:relSizeAnchor xmlns:cdr="http://schemas.openxmlformats.org/drawingml/2006/chartDrawing">
    <cdr:from>
      <cdr:x>0.00689</cdr:x>
      <cdr:y>0.68235</cdr:y>
    </cdr:from>
    <cdr:to>
      <cdr:x>0.059</cdr:x>
      <cdr:y>0.72984</cdr:y>
    </cdr:to>
    <cdr:sp macro="" textlink="">
      <cdr:nvSpPr>
        <cdr:cNvPr id="6" name="文字方塊 1">
          <a:extLst xmlns:a="http://schemas.openxmlformats.org/drawingml/2006/main">
            <a:ext uri="{FF2B5EF4-FFF2-40B4-BE49-F238E27FC236}">
              <a16:creationId xmlns:a16="http://schemas.microsoft.com/office/drawing/2014/main" id="{BEA253AC-B3EE-4049-B6E2-4840BD1717B1}"/>
            </a:ext>
          </a:extLst>
        </cdr:cNvPr>
        <cdr:cNvSpPr txBox="1"/>
      </cdr:nvSpPr>
      <cdr:spPr>
        <a:xfrm xmlns:a="http://schemas.openxmlformats.org/drawingml/2006/main">
          <a:off x="72198" y="3423175"/>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71.7</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0.0783</cdr:x>
      <cdr:y>0.73098</cdr:y>
    </cdr:from>
    <cdr:to>
      <cdr:x>0.13041</cdr:x>
      <cdr:y>0.77847</cdr:y>
    </cdr:to>
    <cdr:sp macro="" textlink="">
      <cdr:nvSpPr>
        <cdr:cNvPr id="7" name="文字方塊 1">
          <a:extLst xmlns:a="http://schemas.openxmlformats.org/drawingml/2006/main">
            <a:ext uri="{FF2B5EF4-FFF2-40B4-BE49-F238E27FC236}">
              <a16:creationId xmlns:a16="http://schemas.microsoft.com/office/drawing/2014/main" id="{C365CD55-5EB6-4F8A-BF19-125EEA9D644D}"/>
            </a:ext>
          </a:extLst>
        </cdr:cNvPr>
        <cdr:cNvSpPr txBox="1"/>
      </cdr:nvSpPr>
      <cdr:spPr>
        <a:xfrm xmlns:a="http://schemas.openxmlformats.org/drawingml/2006/main">
          <a:off x="820496" y="3667158"/>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59.6</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0.0783</cdr:x>
      <cdr:y>0.79887</cdr:y>
    </cdr:from>
    <cdr:to>
      <cdr:x>0.13041</cdr:x>
      <cdr:y>0.84636</cdr:y>
    </cdr:to>
    <cdr:sp macro="" textlink="">
      <cdr:nvSpPr>
        <cdr:cNvPr id="8" name="文字方塊 1">
          <a:extLst xmlns:a="http://schemas.openxmlformats.org/drawingml/2006/main">
            <a:ext uri="{FF2B5EF4-FFF2-40B4-BE49-F238E27FC236}">
              <a16:creationId xmlns:a16="http://schemas.microsoft.com/office/drawing/2014/main" id="{4CA3760B-B13B-4B8B-8ADA-A31E51395279}"/>
            </a:ext>
          </a:extLst>
        </cdr:cNvPr>
        <cdr:cNvSpPr txBox="1"/>
      </cdr:nvSpPr>
      <cdr:spPr>
        <a:xfrm xmlns:a="http://schemas.openxmlformats.org/drawingml/2006/main">
          <a:off x="820496" y="4007733"/>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20.7</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0.00689</cdr:x>
      <cdr:y>0.84971</cdr:y>
    </cdr:from>
    <cdr:to>
      <cdr:x>0.059</cdr:x>
      <cdr:y>0.8972</cdr:y>
    </cdr:to>
    <cdr:sp macro="" textlink="">
      <cdr:nvSpPr>
        <cdr:cNvPr id="9" name="文字方塊 1">
          <a:extLst xmlns:a="http://schemas.openxmlformats.org/drawingml/2006/main">
            <a:ext uri="{FF2B5EF4-FFF2-40B4-BE49-F238E27FC236}">
              <a16:creationId xmlns:a16="http://schemas.microsoft.com/office/drawing/2014/main" id="{DB0AB254-5941-4FC2-8669-3F23C7FD5FAA}"/>
            </a:ext>
          </a:extLst>
        </cdr:cNvPr>
        <cdr:cNvSpPr txBox="1"/>
      </cdr:nvSpPr>
      <cdr:spPr>
        <a:xfrm xmlns:a="http://schemas.openxmlformats.org/drawingml/2006/main">
          <a:off x="72198" y="4262778"/>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26</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0.94789</cdr:x>
      <cdr:y>0.86497</cdr:y>
    </cdr:from>
    <cdr:to>
      <cdr:x>1</cdr:x>
      <cdr:y>0.91246</cdr:y>
    </cdr:to>
    <cdr:sp macro="" textlink="">
      <cdr:nvSpPr>
        <cdr:cNvPr id="10" name="文字方塊 1">
          <a:extLst xmlns:a="http://schemas.openxmlformats.org/drawingml/2006/main">
            <a:ext uri="{FF2B5EF4-FFF2-40B4-BE49-F238E27FC236}">
              <a16:creationId xmlns:a16="http://schemas.microsoft.com/office/drawing/2014/main" id="{6ED57F87-C863-46A4-B919-FA49A36EC047}"/>
            </a:ext>
          </a:extLst>
        </cdr:cNvPr>
        <cdr:cNvSpPr txBox="1"/>
      </cdr:nvSpPr>
      <cdr:spPr>
        <a:xfrm xmlns:a="http://schemas.openxmlformats.org/drawingml/2006/main">
          <a:off x="9932459" y="4339336"/>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43.8</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0.8874</cdr:x>
      <cdr:y>0.84638</cdr:y>
    </cdr:from>
    <cdr:to>
      <cdr:x>0.93951</cdr:x>
      <cdr:y>0.89388</cdr:y>
    </cdr:to>
    <cdr:sp macro="" textlink="">
      <cdr:nvSpPr>
        <cdr:cNvPr id="11" name="文字方塊 1">
          <a:extLst xmlns:a="http://schemas.openxmlformats.org/drawingml/2006/main">
            <a:ext uri="{FF2B5EF4-FFF2-40B4-BE49-F238E27FC236}">
              <a16:creationId xmlns:a16="http://schemas.microsoft.com/office/drawing/2014/main" id="{544FA62B-5412-458C-81E8-162CAA76FECC}"/>
            </a:ext>
          </a:extLst>
        </cdr:cNvPr>
        <cdr:cNvSpPr txBox="1"/>
      </cdr:nvSpPr>
      <cdr:spPr>
        <a:xfrm xmlns:a="http://schemas.openxmlformats.org/drawingml/2006/main">
          <a:off x="9298586" y="4246112"/>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chemeClr val="tx1">
                  <a:lumMod val="75000"/>
                  <a:lumOff val="25000"/>
                </a:schemeClr>
              </a:solidFill>
            </a:rPr>
            <a:t>14.4</a:t>
          </a:r>
          <a:endParaRPr lang="zh-TW" altLang="en-US" sz="800" kern="1200" dirty="0">
            <a:solidFill>
              <a:schemeClr val="tx1">
                <a:lumMod val="75000"/>
                <a:lumOff val="25000"/>
              </a:schemeClr>
            </a:solidFill>
          </a:endParaRPr>
        </a:p>
      </cdr:txBody>
    </cdr:sp>
  </cdr:relSizeAnchor>
  <cdr:relSizeAnchor xmlns:cdr="http://schemas.openxmlformats.org/drawingml/2006/chartDrawing">
    <cdr:from>
      <cdr:x>0.4653</cdr:x>
      <cdr:y>0.75126</cdr:y>
    </cdr:from>
    <cdr:to>
      <cdr:x>0.51741</cdr:x>
      <cdr:y>0.79875</cdr:y>
    </cdr:to>
    <cdr:sp macro="" textlink="">
      <cdr:nvSpPr>
        <cdr:cNvPr id="12" name="文字方塊 1">
          <a:extLst xmlns:a="http://schemas.openxmlformats.org/drawingml/2006/main">
            <a:ext uri="{FF2B5EF4-FFF2-40B4-BE49-F238E27FC236}">
              <a16:creationId xmlns:a16="http://schemas.microsoft.com/office/drawing/2014/main" id="{41C1943F-5FC4-4E83-8AB6-8FDDBB221866}"/>
            </a:ext>
          </a:extLst>
        </cdr:cNvPr>
        <cdr:cNvSpPr txBox="1"/>
      </cdr:nvSpPr>
      <cdr:spPr>
        <a:xfrm xmlns:a="http://schemas.openxmlformats.org/drawingml/2006/main">
          <a:off x="4875636" y="3768879"/>
          <a:ext cx="546022" cy="2382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kern="1200" dirty="0">
              <a:solidFill>
                <a:srgbClr val="FFFF00"/>
              </a:solidFill>
            </a:rPr>
            <a:t>-0.8</a:t>
          </a:r>
          <a:endParaRPr lang="zh-TW" altLang="en-US" sz="800" kern="1200" dirty="0">
            <a:solidFill>
              <a:srgbClr val="FFFF00"/>
            </a:solidFill>
          </a:endParaRPr>
        </a:p>
      </cdr:txBody>
    </cdr:sp>
  </cdr:relSizeAnchor>
  <cdr:relSizeAnchor xmlns:cdr="http://schemas.openxmlformats.org/drawingml/2006/chartDrawing">
    <cdr:from>
      <cdr:x>0.46525</cdr:x>
      <cdr:y>0.36011</cdr:y>
    </cdr:from>
    <cdr:to>
      <cdr:x>0.51336</cdr:x>
      <cdr:y>0.42759</cdr:y>
    </cdr:to>
    <cdr:sp macro="" textlink="">
      <cdr:nvSpPr>
        <cdr:cNvPr id="13" name="文字方塊 21">
          <a:extLst xmlns:a="http://schemas.openxmlformats.org/drawingml/2006/main">
            <a:ext uri="{FF2B5EF4-FFF2-40B4-BE49-F238E27FC236}">
              <a16:creationId xmlns:a16="http://schemas.microsoft.com/office/drawing/2014/main" id="{A0DBF890-0398-4284-8203-79BEA9685177}"/>
            </a:ext>
          </a:extLst>
        </cdr:cNvPr>
        <cdr:cNvSpPr txBox="1"/>
      </cdr:nvSpPr>
      <cdr:spPr>
        <a:xfrm xmlns:a="http://schemas.openxmlformats.org/drawingml/2006/main">
          <a:off x="4875146" y="1806569"/>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600" b="1" dirty="0">
              <a:solidFill>
                <a:schemeClr val="bg1"/>
              </a:solidFill>
              <a:ea typeface="+mj-ea"/>
            </a:rPr>
            <a:t>CL</a:t>
          </a:r>
          <a:endParaRPr lang="zh-TW" altLang="en-US" sz="1600" b="1" dirty="0">
            <a:solidFill>
              <a:schemeClr val="bg1"/>
            </a:solidFill>
            <a:ea typeface="+mj-ea"/>
          </a:endParaRPr>
        </a:p>
      </cdr:txBody>
    </cdr:sp>
  </cdr:relSizeAnchor>
  <cdr:relSizeAnchor xmlns:cdr="http://schemas.openxmlformats.org/drawingml/2006/chartDrawing">
    <cdr:from>
      <cdr:x>0.46525</cdr:x>
      <cdr:y>0.40661</cdr:y>
    </cdr:from>
    <cdr:to>
      <cdr:x>0.51336</cdr:x>
      <cdr:y>0.47409</cdr:y>
    </cdr:to>
    <cdr:sp macro="" textlink="">
      <cdr:nvSpPr>
        <cdr:cNvPr id="14" name="文字方塊 21">
          <a:extLst xmlns:a="http://schemas.openxmlformats.org/drawingml/2006/main">
            <a:ext uri="{FF2B5EF4-FFF2-40B4-BE49-F238E27FC236}">
              <a16:creationId xmlns:a16="http://schemas.microsoft.com/office/drawing/2014/main" id="{A0DBF890-0398-4284-8203-79BEA9685177}"/>
            </a:ext>
          </a:extLst>
        </cdr:cNvPr>
        <cdr:cNvSpPr txBox="1"/>
      </cdr:nvSpPr>
      <cdr:spPr>
        <a:xfrm xmlns:a="http://schemas.openxmlformats.org/drawingml/2006/main">
          <a:off x="4875146" y="2039858"/>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600" b="1" dirty="0">
              <a:solidFill>
                <a:schemeClr val="bg1"/>
              </a:solidFill>
              <a:ea typeface="+mj-ea"/>
            </a:rPr>
            <a:t>PA</a:t>
          </a:r>
          <a:endParaRPr lang="zh-TW" altLang="en-US" sz="1600" b="1" dirty="0">
            <a:solidFill>
              <a:schemeClr val="bg1"/>
            </a:solidFill>
            <a:ea typeface="+mj-ea"/>
          </a:endParaRPr>
        </a:p>
      </cdr:txBody>
    </cdr:sp>
  </cdr:relSizeAnchor>
  <cdr:relSizeAnchor xmlns:cdr="http://schemas.openxmlformats.org/drawingml/2006/chartDrawing">
    <cdr:from>
      <cdr:x>0.46013</cdr:x>
      <cdr:y>0.4553</cdr:y>
    </cdr:from>
    <cdr:to>
      <cdr:x>0.50824</cdr:x>
      <cdr:y>0.52278</cdr:y>
    </cdr:to>
    <cdr:sp macro="" textlink="">
      <cdr:nvSpPr>
        <cdr:cNvPr id="15" name="文字方塊 21">
          <a:extLst xmlns:a="http://schemas.openxmlformats.org/drawingml/2006/main">
            <a:ext uri="{FF2B5EF4-FFF2-40B4-BE49-F238E27FC236}">
              <a16:creationId xmlns:a16="http://schemas.microsoft.com/office/drawing/2014/main" id="{A0DBF890-0398-4284-8203-79BEA9685177}"/>
            </a:ext>
          </a:extLst>
        </cdr:cNvPr>
        <cdr:cNvSpPr txBox="1"/>
      </cdr:nvSpPr>
      <cdr:spPr>
        <a:xfrm xmlns:a="http://schemas.openxmlformats.org/drawingml/2006/main">
          <a:off x="4821486" y="2284130"/>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600" b="1" dirty="0">
              <a:solidFill>
                <a:schemeClr val="bg1"/>
              </a:solidFill>
              <a:ea typeface="+mj-ea"/>
            </a:rPr>
            <a:t>MX</a:t>
          </a:r>
          <a:endParaRPr lang="zh-TW" altLang="en-US" sz="1600" b="1" dirty="0">
            <a:solidFill>
              <a:schemeClr val="bg1"/>
            </a:solidFill>
            <a:ea typeface="+mj-ea"/>
          </a:endParaRPr>
        </a:p>
      </cdr:txBody>
    </cdr:sp>
  </cdr:relSizeAnchor>
  <cdr:relSizeAnchor xmlns:cdr="http://schemas.openxmlformats.org/drawingml/2006/chartDrawing">
    <cdr:from>
      <cdr:x>0.46239</cdr:x>
      <cdr:y>0.50554</cdr:y>
    </cdr:from>
    <cdr:to>
      <cdr:x>0.51049</cdr:x>
      <cdr:y>0.57303</cdr:y>
    </cdr:to>
    <cdr:sp macro="" textlink="">
      <cdr:nvSpPr>
        <cdr:cNvPr id="16" name="文字方塊 21">
          <a:extLst xmlns:a="http://schemas.openxmlformats.org/drawingml/2006/main">
            <a:ext uri="{FF2B5EF4-FFF2-40B4-BE49-F238E27FC236}">
              <a16:creationId xmlns:a16="http://schemas.microsoft.com/office/drawing/2014/main" id="{A0DBF890-0398-4284-8203-79BEA9685177}"/>
            </a:ext>
          </a:extLst>
        </cdr:cNvPr>
        <cdr:cNvSpPr txBox="1"/>
      </cdr:nvSpPr>
      <cdr:spPr>
        <a:xfrm xmlns:a="http://schemas.openxmlformats.org/drawingml/2006/main">
          <a:off x="4845097" y="2536201"/>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600" b="1" dirty="0">
              <a:solidFill>
                <a:schemeClr val="bg1"/>
              </a:solidFill>
              <a:ea typeface="+mj-ea"/>
            </a:rPr>
            <a:t>GT</a:t>
          </a:r>
          <a:endParaRPr lang="zh-TW" altLang="en-US" sz="1600" b="1" dirty="0">
            <a:solidFill>
              <a:schemeClr val="bg1"/>
            </a:solidFill>
            <a:ea typeface="+mj-ea"/>
          </a:endParaRPr>
        </a:p>
      </cdr:txBody>
    </cdr:sp>
  </cdr:relSizeAnchor>
  <cdr:relSizeAnchor xmlns:cdr="http://schemas.openxmlformats.org/drawingml/2006/chartDrawing">
    <cdr:from>
      <cdr:x>0.46239</cdr:x>
      <cdr:y>0.60346</cdr:y>
    </cdr:from>
    <cdr:to>
      <cdr:x>0.51049</cdr:x>
      <cdr:y>0.67095</cdr:y>
    </cdr:to>
    <cdr:sp macro="" textlink="">
      <cdr:nvSpPr>
        <cdr:cNvPr id="18" name="文字方塊 21">
          <a:extLst xmlns:a="http://schemas.openxmlformats.org/drawingml/2006/main">
            <a:ext uri="{FF2B5EF4-FFF2-40B4-BE49-F238E27FC236}">
              <a16:creationId xmlns:a16="http://schemas.microsoft.com/office/drawing/2014/main" id="{76CEEEC5-DD82-4563-BE30-AC8C0F260CEF}"/>
            </a:ext>
          </a:extLst>
        </cdr:cNvPr>
        <cdr:cNvSpPr txBox="1"/>
      </cdr:nvSpPr>
      <cdr:spPr>
        <a:xfrm xmlns:a="http://schemas.openxmlformats.org/drawingml/2006/main">
          <a:off x="4845097" y="3027439"/>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JM</a:t>
          </a:r>
          <a:endParaRPr lang="zh-TW" altLang="en-US" sz="1600" b="1" dirty="0">
            <a:solidFill>
              <a:schemeClr val="bg1"/>
            </a:solidFill>
            <a:ea typeface="+mj-ea"/>
          </a:endParaRPr>
        </a:p>
      </cdr:txBody>
    </cdr:sp>
  </cdr:relSizeAnchor>
  <cdr:relSizeAnchor xmlns:cdr="http://schemas.openxmlformats.org/drawingml/2006/chartDrawing">
    <cdr:from>
      <cdr:x>0.46239</cdr:x>
      <cdr:y>0.65303</cdr:y>
    </cdr:from>
    <cdr:to>
      <cdr:x>0.51049</cdr:x>
      <cdr:y>0.72051</cdr:y>
    </cdr:to>
    <cdr:sp macro="" textlink="">
      <cdr:nvSpPr>
        <cdr:cNvPr id="19" name="文字方塊 21">
          <a:extLst xmlns:a="http://schemas.openxmlformats.org/drawingml/2006/main">
            <a:ext uri="{FF2B5EF4-FFF2-40B4-BE49-F238E27FC236}">
              <a16:creationId xmlns:a16="http://schemas.microsoft.com/office/drawing/2014/main" id="{76CEEEC5-DD82-4563-BE30-AC8C0F260CEF}"/>
            </a:ext>
          </a:extLst>
        </cdr:cNvPr>
        <cdr:cNvSpPr txBox="1"/>
      </cdr:nvSpPr>
      <cdr:spPr>
        <a:xfrm xmlns:a="http://schemas.openxmlformats.org/drawingml/2006/main">
          <a:off x="4845097" y="3276101"/>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DO</a:t>
          </a:r>
          <a:endParaRPr lang="zh-TW" altLang="en-US" sz="1600" b="1" dirty="0">
            <a:solidFill>
              <a:schemeClr val="bg1"/>
            </a:solidFill>
            <a:ea typeface="+mj-ea"/>
          </a:endParaRPr>
        </a:p>
      </cdr:txBody>
    </cdr:sp>
  </cdr:relSizeAnchor>
  <cdr:relSizeAnchor xmlns:cdr="http://schemas.openxmlformats.org/drawingml/2006/chartDrawing">
    <cdr:from>
      <cdr:x>0.46525</cdr:x>
      <cdr:y>0.70192</cdr:y>
    </cdr:from>
    <cdr:to>
      <cdr:x>0.51336</cdr:x>
      <cdr:y>0.7694</cdr:y>
    </cdr:to>
    <cdr:sp macro="" textlink="">
      <cdr:nvSpPr>
        <cdr:cNvPr id="20" name="文字方塊 21">
          <a:extLst xmlns:a="http://schemas.openxmlformats.org/drawingml/2006/main">
            <a:ext uri="{FF2B5EF4-FFF2-40B4-BE49-F238E27FC236}">
              <a16:creationId xmlns:a16="http://schemas.microsoft.com/office/drawing/2014/main" id="{FAD1849C-69CF-41FC-8620-19D354157613}"/>
            </a:ext>
          </a:extLst>
        </cdr:cNvPr>
        <cdr:cNvSpPr txBox="1"/>
      </cdr:nvSpPr>
      <cdr:spPr>
        <a:xfrm xmlns:a="http://schemas.openxmlformats.org/drawingml/2006/main">
          <a:off x="4875146" y="3521360"/>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VE</a:t>
          </a:r>
          <a:endParaRPr lang="zh-TW" altLang="en-US" sz="1600" b="1" dirty="0">
            <a:solidFill>
              <a:schemeClr val="bg1"/>
            </a:solidFill>
            <a:ea typeface="+mj-ea"/>
          </a:endParaRPr>
        </a:p>
      </cdr:txBody>
    </cdr:sp>
  </cdr:relSizeAnchor>
  <cdr:relSizeAnchor xmlns:cdr="http://schemas.openxmlformats.org/drawingml/2006/chartDrawing">
    <cdr:from>
      <cdr:x>0.46398</cdr:x>
      <cdr:y>0.79863</cdr:y>
    </cdr:from>
    <cdr:to>
      <cdr:x>0.51209</cdr:x>
      <cdr:y>0.86612</cdr:y>
    </cdr:to>
    <cdr:sp macro="" textlink="">
      <cdr:nvSpPr>
        <cdr:cNvPr id="21" name="文字方塊 21">
          <a:extLst xmlns:a="http://schemas.openxmlformats.org/drawingml/2006/main">
            <a:ext uri="{FF2B5EF4-FFF2-40B4-BE49-F238E27FC236}">
              <a16:creationId xmlns:a16="http://schemas.microsoft.com/office/drawing/2014/main" id="{66F7ED9B-2AAD-4759-870E-C926119E0855}"/>
            </a:ext>
          </a:extLst>
        </cdr:cNvPr>
        <cdr:cNvSpPr txBox="1"/>
      </cdr:nvSpPr>
      <cdr:spPr>
        <a:xfrm xmlns:a="http://schemas.openxmlformats.org/drawingml/2006/main">
          <a:off x="4861824" y="4006551"/>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HT</a:t>
          </a:r>
          <a:endParaRPr lang="zh-TW" altLang="en-US" sz="1600" b="1" dirty="0">
            <a:solidFill>
              <a:schemeClr val="bg1"/>
            </a:solidFill>
            <a:ea typeface="+mj-ea"/>
          </a:endParaRPr>
        </a:p>
      </cdr:txBody>
    </cdr:sp>
  </cdr:relSizeAnchor>
  <cdr:relSizeAnchor xmlns:cdr="http://schemas.openxmlformats.org/drawingml/2006/chartDrawing">
    <cdr:from>
      <cdr:x>0.46341</cdr:x>
      <cdr:y>0.84837</cdr:y>
    </cdr:from>
    <cdr:to>
      <cdr:x>0.51151</cdr:x>
      <cdr:y>0.91586</cdr:y>
    </cdr:to>
    <cdr:sp macro="" textlink="">
      <cdr:nvSpPr>
        <cdr:cNvPr id="22" name="文字方塊 21">
          <a:extLst xmlns:a="http://schemas.openxmlformats.org/drawingml/2006/main">
            <a:ext uri="{FF2B5EF4-FFF2-40B4-BE49-F238E27FC236}">
              <a16:creationId xmlns:a16="http://schemas.microsoft.com/office/drawing/2014/main" id="{35C557F0-9602-489C-9C59-49258F8BE524}"/>
            </a:ext>
          </a:extLst>
        </cdr:cNvPr>
        <cdr:cNvSpPr txBox="1"/>
      </cdr:nvSpPr>
      <cdr:spPr>
        <a:xfrm xmlns:a="http://schemas.openxmlformats.org/drawingml/2006/main">
          <a:off x="4855829" y="4256092"/>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GY</a:t>
          </a:r>
          <a:endParaRPr lang="zh-TW" altLang="en-US" sz="1600" b="1" dirty="0">
            <a:solidFill>
              <a:schemeClr val="bg1"/>
            </a:solidFill>
            <a:ea typeface="+mj-ea"/>
          </a:endParaRPr>
        </a:p>
      </cdr:txBody>
    </cdr:sp>
  </cdr:relSizeAnchor>
  <cdr:relSizeAnchor xmlns:cdr="http://schemas.openxmlformats.org/drawingml/2006/chartDrawing">
    <cdr:from>
      <cdr:x>0.4412</cdr:x>
      <cdr:y>0.74927</cdr:y>
    </cdr:from>
    <cdr:to>
      <cdr:x>0.48931</cdr:x>
      <cdr:y>0.81675</cdr:y>
    </cdr:to>
    <cdr:sp macro="" textlink="">
      <cdr:nvSpPr>
        <cdr:cNvPr id="23" name="文字方塊 21">
          <a:extLst xmlns:a="http://schemas.openxmlformats.org/drawingml/2006/main">
            <a:ext uri="{FF2B5EF4-FFF2-40B4-BE49-F238E27FC236}">
              <a16:creationId xmlns:a16="http://schemas.microsoft.com/office/drawing/2014/main" id="{4830FA98-1CDE-4E59-8964-EB692B3EA39C}"/>
            </a:ext>
          </a:extLst>
        </cdr:cNvPr>
        <cdr:cNvSpPr txBox="1"/>
      </cdr:nvSpPr>
      <cdr:spPr>
        <a:xfrm xmlns:a="http://schemas.openxmlformats.org/drawingml/2006/main">
          <a:off x="4623118" y="3758906"/>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600" b="1" dirty="0">
              <a:solidFill>
                <a:schemeClr val="bg1"/>
              </a:solidFill>
              <a:ea typeface="+mj-ea"/>
            </a:rPr>
            <a:t>PR</a:t>
          </a:r>
          <a:endParaRPr lang="zh-TW" altLang="en-US" sz="1600" b="1" dirty="0">
            <a:solidFill>
              <a:schemeClr val="bg1"/>
            </a:solidFill>
            <a:ea typeface="+mj-ea"/>
          </a:endParaRPr>
        </a:p>
      </cdr:txBody>
    </cdr:sp>
  </cdr:relSizeAnchor>
  <cdr:relSizeAnchor xmlns:cdr="http://schemas.openxmlformats.org/drawingml/2006/chartDrawing">
    <cdr:from>
      <cdr:x>0.53732</cdr:x>
      <cdr:y>0.55329</cdr:y>
    </cdr:from>
    <cdr:to>
      <cdr:x>0.58543</cdr:x>
      <cdr:y>0.62078</cdr:y>
    </cdr:to>
    <cdr:sp macro="" textlink="">
      <cdr:nvSpPr>
        <cdr:cNvPr id="17" name="文字方塊 21">
          <a:extLst xmlns:a="http://schemas.openxmlformats.org/drawingml/2006/main">
            <a:ext uri="{FF2B5EF4-FFF2-40B4-BE49-F238E27FC236}">
              <a16:creationId xmlns:a16="http://schemas.microsoft.com/office/drawing/2014/main" id="{A0DBF890-0398-4284-8203-79BEA9685177}"/>
            </a:ext>
          </a:extLst>
        </cdr:cNvPr>
        <cdr:cNvSpPr txBox="1"/>
      </cdr:nvSpPr>
      <cdr:spPr>
        <a:xfrm xmlns:a="http://schemas.openxmlformats.org/drawingml/2006/main">
          <a:off x="5630325" y="2775741"/>
          <a:ext cx="50405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600" b="1" dirty="0">
              <a:solidFill>
                <a:schemeClr val="bg1"/>
              </a:solidFill>
              <a:ea typeface="+mj-ea"/>
            </a:rPr>
            <a:t>CR</a:t>
          </a:r>
          <a:endParaRPr lang="zh-TW" altLang="en-US" sz="1600" b="1" dirty="0">
            <a:solidFill>
              <a:schemeClr val="bg1"/>
            </a:solidFill>
            <a:ea typeface="+mj-ea"/>
          </a:endParaRPr>
        </a:p>
      </cdr:txBody>
    </cdr:sp>
  </cdr:relSizeAnchor>
  <cdr:relSizeAnchor xmlns:cdr="http://schemas.openxmlformats.org/drawingml/2006/chartDrawing">
    <cdr:from>
      <cdr:x>0.69825</cdr:x>
      <cdr:y>0.45589</cdr:y>
    </cdr:from>
    <cdr:to>
      <cdr:x>0.81817</cdr:x>
      <cdr:y>0.58472</cdr:y>
    </cdr:to>
    <cdr:sp macro="" textlink="">
      <cdr:nvSpPr>
        <cdr:cNvPr id="25" name="文字方塊 43">
          <a:extLst xmlns:a="http://schemas.openxmlformats.org/drawingml/2006/main">
            <a:ext uri="{FF2B5EF4-FFF2-40B4-BE49-F238E27FC236}">
              <a16:creationId xmlns:a16="http://schemas.microsoft.com/office/drawing/2014/main" id="{E922E4A7-D93B-4649-A020-0E68D0D06B78}"/>
            </a:ext>
          </a:extLst>
        </cdr:cNvPr>
        <cdr:cNvSpPr txBox="1"/>
      </cdr:nvSpPr>
      <cdr:spPr>
        <a:xfrm xmlns:a="http://schemas.openxmlformats.org/drawingml/2006/main">
          <a:off x="7316639" y="2287095"/>
          <a:ext cx="1256556"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3600" b="1" dirty="0">
              <a:solidFill>
                <a:srgbClr val="C00000"/>
              </a:solidFill>
            </a:rPr>
            <a:t>3.8%</a:t>
          </a:r>
          <a:endParaRPr lang="zh-TW" altLang="en-US" sz="3600" b="1" dirty="0">
            <a:solidFill>
              <a:srgbClr val="C00000"/>
            </a:solidFill>
          </a:endParaRPr>
        </a:p>
      </cdr:txBody>
    </cdr:sp>
  </cdr:relSizeAnchor>
  <cdr:relSizeAnchor xmlns:cdr="http://schemas.openxmlformats.org/drawingml/2006/chartDrawing">
    <cdr:from>
      <cdr:x>0.6948</cdr:x>
      <cdr:y>0.11651</cdr:y>
    </cdr:from>
    <cdr:to>
      <cdr:x>0.8165</cdr:x>
      <cdr:y>0.24534</cdr:y>
    </cdr:to>
    <cdr:sp macro="" textlink="">
      <cdr:nvSpPr>
        <cdr:cNvPr id="26" name="文字方塊 43">
          <a:extLst xmlns:a="http://schemas.openxmlformats.org/drawingml/2006/main">
            <a:ext uri="{FF2B5EF4-FFF2-40B4-BE49-F238E27FC236}">
              <a16:creationId xmlns:a16="http://schemas.microsoft.com/office/drawing/2014/main" id="{15B5FE7F-5365-4010-ABD5-FAAB219B92B9}"/>
            </a:ext>
          </a:extLst>
        </cdr:cNvPr>
        <cdr:cNvSpPr txBox="1"/>
      </cdr:nvSpPr>
      <cdr:spPr>
        <a:xfrm xmlns:a="http://schemas.openxmlformats.org/drawingml/2006/main">
          <a:off x="7280494" y="584500"/>
          <a:ext cx="1275231" cy="6463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3600" b="1" dirty="0">
              <a:solidFill>
                <a:srgbClr val="C00000"/>
              </a:solidFill>
            </a:rPr>
            <a:t>2.7%</a:t>
          </a:r>
          <a:endParaRPr lang="zh-TW" altLang="en-US" sz="3600" b="1"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65FC0A8-BDBA-4F9A-A681-1E91E27A735A}" type="datetimeFigureOut">
              <a:rPr lang="zh-TW" altLang="en-US" smtClean="0"/>
              <a:t>2025/3/11</a:t>
            </a:fld>
            <a:endParaRPr lang="zh-TW" altLang="en-US"/>
          </a:p>
        </p:txBody>
      </p:sp>
      <p:sp>
        <p:nvSpPr>
          <p:cNvPr id="4" name="投影片影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53C74C5-78F6-4134-8984-89D47498FC31}" type="slidenum">
              <a:rPr lang="zh-TW" altLang="en-US" smtClean="0"/>
              <a:t>‹#›</a:t>
            </a:fld>
            <a:endParaRPr lang="zh-TW" altLang="en-US"/>
          </a:p>
        </p:txBody>
      </p:sp>
    </p:spTree>
    <p:extLst>
      <p:ext uri="{BB962C8B-B14F-4D97-AF65-F5344CB8AC3E}">
        <p14:creationId xmlns:p14="http://schemas.microsoft.com/office/powerpoint/2010/main" val="275020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3C74C5-78F6-4134-8984-89D47498FC31}" type="slidenum">
              <a:rPr lang="zh-TW" altLang="en-US" smtClean="0"/>
              <a:t>4</a:t>
            </a:fld>
            <a:endParaRPr lang="zh-TW" altLang="en-US"/>
          </a:p>
        </p:txBody>
      </p:sp>
    </p:spTree>
    <p:extLst>
      <p:ext uri="{BB962C8B-B14F-4D97-AF65-F5344CB8AC3E}">
        <p14:creationId xmlns:p14="http://schemas.microsoft.com/office/powerpoint/2010/main" val="392518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E8B7FA-74F3-43BB-B774-F80AD370C3B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C2E80ED1-A22D-48AD-B762-BBC8D2D1F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887F43C-7DF2-4CC1-A153-ACBADDA714B3}"/>
              </a:ext>
            </a:extLst>
          </p:cNvPr>
          <p:cNvSpPr>
            <a:spLocks noGrp="1"/>
          </p:cNvSpPr>
          <p:nvPr>
            <p:ph type="dt" sz="half" idx="10"/>
          </p:nvPr>
        </p:nvSpPr>
        <p:spPr/>
        <p:txBody>
          <a:bodyPr/>
          <a:lstStyle/>
          <a:p>
            <a:fld id="{48756A95-E709-4E66-8C39-E7FC72B856EB}"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79BC134E-E93A-480F-80F7-A78B8CB328E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056BDC5-4D94-485C-92CC-9FA4BD0A15F3}"/>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138886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72605D-3CCF-4CB0-8B87-568831884F8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D72413D-7347-403B-AD3D-04E3AD9439C3}"/>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04B60E8-8043-412B-BE90-28981D7902F6}"/>
              </a:ext>
            </a:extLst>
          </p:cNvPr>
          <p:cNvSpPr>
            <a:spLocks noGrp="1"/>
          </p:cNvSpPr>
          <p:nvPr>
            <p:ph type="dt" sz="half" idx="10"/>
          </p:nvPr>
        </p:nvSpPr>
        <p:spPr/>
        <p:txBody>
          <a:bodyPr/>
          <a:lstStyle/>
          <a:p>
            <a:fld id="{C8DB5DD0-77E1-4243-801B-1BBA66D8ABA7}"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D5CFE3D1-120A-4F0B-8FA3-FDFACBC21F6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218F276-BCF1-40E2-BD96-7F562972CAC1}"/>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204383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9B57E02-1E96-43F4-8BA4-EDA36325E78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34AECD6-506C-411B-82D7-87841C1E281C}"/>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B32FCAB-DC8E-4A95-9BA0-65D1D00AA70C}"/>
              </a:ext>
            </a:extLst>
          </p:cNvPr>
          <p:cNvSpPr>
            <a:spLocks noGrp="1"/>
          </p:cNvSpPr>
          <p:nvPr>
            <p:ph type="dt" sz="half" idx="10"/>
          </p:nvPr>
        </p:nvSpPr>
        <p:spPr/>
        <p:txBody>
          <a:bodyPr/>
          <a:lstStyle/>
          <a:p>
            <a:fld id="{B5040630-3D22-4448-B900-BB3E8FB28132}"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59E1505A-823A-46BC-92F1-516041DA941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4C62B80-C72B-4F59-89E5-D4992370AF4F}"/>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406677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及內容">
    <p:spTree>
      <p:nvGrpSpPr>
        <p:cNvPr id="1" name=""/>
        <p:cNvGrpSpPr/>
        <p:nvPr/>
      </p:nvGrpSpPr>
      <p:grpSpPr>
        <a:xfrm>
          <a:off x="0" y="0"/>
          <a:ext cx="0" cy="0"/>
          <a:chOff x="0" y="0"/>
          <a:chExt cx="0" cy="0"/>
        </a:xfrm>
      </p:grpSpPr>
      <p:sp>
        <p:nvSpPr>
          <p:cNvPr id="7" name="日期版面配置區 2">
            <a:extLst>
              <a:ext uri="{FF2B5EF4-FFF2-40B4-BE49-F238E27FC236}">
                <a16:creationId xmlns:a16="http://schemas.microsoft.com/office/drawing/2014/main" id="{623F8836-34CA-4A15-9C03-067F5E3680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E539B-B1EE-410A-A010-ED9BCCBC212A}" type="datetime1">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t>2025/3/11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3">
            <a:extLst>
              <a:ext uri="{FF2B5EF4-FFF2-40B4-BE49-F238E27FC236}">
                <a16:creationId xmlns:a16="http://schemas.microsoft.com/office/drawing/2014/main" id="{4748F19F-51B0-4D11-9523-55E40A3C15F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4">
            <a:extLst>
              <a:ext uri="{FF2B5EF4-FFF2-40B4-BE49-F238E27FC236}">
                <a16:creationId xmlns:a16="http://schemas.microsoft.com/office/drawing/2014/main" id="{DBA133BC-4058-4A3A-85FB-1E0C4C344B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46258-5C33-490F-ACBF-9587C2ED650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3593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136C3E-F032-41E1-8D4A-F522582597BF}"/>
              </a:ext>
            </a:extLst>
          </p:cNvPr>
          <p:cNvSpPr>
            <a:spLocks noGrp="1"/>
          </p:cNvSpPr>
          <p:nvPr>
            <p:ph type="title"/>
          </p:nvPr>
        </p:nvSpPr>
        <p:spPr>
          <a:xfrm>
            <a:off x="838200" y="104775"/>
            <a:ext cx="10515600" cy="1325563"/>
          </a:xfrm>
        </p:spPr>
        <p:txBody>
          <a:bodyPr>
            <a:normAutofit/>
          </a:bodyPr>
          <a:lstStyle>
            <a:lvl1pPr>
              <a:defRPr sz="5400" b="1">
                <a:latin typeface="+mn-lt"/>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82329D5E-0109-4637-9B7D-0F2F157E73B5}"/>
              </a:ext>
            </a:extLst>
          </p:cNvPr>
          <p:cNvSpPr>
            <a:spLocks noGrp="1"/>
          </p:cNvSpPr>
          <p:nvPr>
            <p:ph idx="1"/>
          </p:nvPr>
        </p:nvSpPr>
        <p:spPr/>
        <p:txBody>
          <a:bodyPr/>
          <a:lstStyle>
            <a:lvl1pPr>
              <a:defRPr>
                <a:latin typeface="+mn-lt"/>
                <a:ea typeface="微軟正黑體" panose="020B0604030504040204" pitchFamily="34" charset="-120"/>
              </a:defRPr>
            </a:lvl1pPr>
            <a:lvl2pPr>
              <a:defRPr>
                <a:latin typeface="+mn-lt"/>
                <a:ea typeface="微軟正黑體" panose="020B0604030504040204" pitchFamily="34" charset="-120"/>
              </a:defRPr>
            </a:lvl2pPr>
            <a:lvl3pPr>
              <a:defRPr>
                <a:latin typeface="+mn-lt"/>
                <a:ea typeface="微軟正黑體" panose="020B0604030504040204" pitchFamily="34" charset="-120"/>
              </a:defRPr>
            </a:lvl3pPr>
            <a:lvl4pPr>
              <a:defRPr>
                <a:latin typeface="+mn-lt"/>
                <a:ea typeface="微軟正黑體" panose="020B0604030504040204" pitchFamily="34" charset="-120"/>
              </a:defRPr>
            </a:lvl4pPr>
            <a:lvl5pPr>
              <a:defRPr>
                <a:latin typeface="+mn-lt"/>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id="{EEB171DE-0CD6-4ED3-B2C9-39DC80322E7C}"/>
              </a:ext>
            </a:extLst>
          </p:cNvPr>
          <p:cNvSpPr>
            <a:spLocks noGrp="1"/>
          </p:cNvSpPr>
          <p:nvPr>
            <p:ph type="dt" sz="half" idx="10"/>
          </p:nvPr>
        </p:nvSpPr>
        <p:spPr/>
        <p:txBody>
          <a:bodyPr/>
          <a:lstStyle/>
          <a:p>
            <a:fld id="{E16B04A0-FDD1-42F5-B67F-498390C74665}"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3B89A7BE-A51A-4658-968D-6DF3AF8A03D2}"/>
              </a:ext>
            </a:extLst>
          </p:cNvPr>
          <p:cNvSpPr>
            <a:spLocks noGrp="1"/>
          </p:cNvSpPr>
          <p:nvPr>
            <p:ph type="ftr" sz="quarter" idx="11"/>
          </p:nvPr>
        </p:nvSpPr>
        <p:spPr/>
        <p:txBody>
          <a:bodyPr/>
          <a:lstStyle/>
          <a:p>
            <a:endParaRPr lang="zh-TW" altLang="en-US"/>
          </a:p>
        </p:txBody>
      </p:sp>
      <p:sp>
        <p:nvSpPr>
          <p:cNvPr id="7" name="矩形 6">
            <a:extLst>
              <a:ext uri="{FF2B5EF4-FFF2-40B4-BE49-F238E27FC236}">
                <a16:creationId xmlns:a16="http://schemas.microsoft.com/office/drawing/2014/main" id="{BA3D8ABA-5470-420B-82E0-1135A193C33F}"/>
              </a:ext>
            </a:extLst>
          </p:cNvPr>
          <p:cNvSpPr/>
          <p:nvPr userDrawn="1"/>
        </p:nvSpPr>
        <p:spPr>
          <a:xfrm>
            <a:off x="0" y="6642100"/>
            <a:ext cx="12192000" cy="88900"/>
          </a:xfrm>
          <a:prstGeom prst="rect">
            <a:avLst/>
          </a:prstGeom>
          <a:solidFill>
            <a:srgbClr val="B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600DDF17-39C8-4463-90B2-ED2154A8097B}"/>
              </a:ext>
            </a:extLst>
          </p:cNvPr>
          <p:cNvSpPr/>
          <p:nvPr userDrawn="1"/>
        </p:nvSpPr>
        <p:spPr>
          <a:xfrm>
            <a:off x="0" y="6686550"/>
            <a:ext cx="12192000" cy="8890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a:extLst>
              <a:ext uri="{FF2B5EF4-FFF2-40B4-BE49-F238E27FC236}">
                <a16:creationId xmlns:a16="http://schemas.microsoft.com/office/drawing/2014/main" id="{DA25238B-7C08-433D-894A-1BFDAB0294C6}"/>
              </a:ext>
            </a:extLst>
          </p:cNvPr>
          <p:cNvGrpSpPr/>
          <p:nvPr userDrawn="1"/>
        </p:nvGrpSpPr>
        <p:grpSpPr>
          <a:xfrm>
            <a:off x="0" y="1201724"/>
            <a:ext cx="12192000" cy="277827"/>
            <a:chOff x="0" y="1417624"/>
            <a:chExt cx="12192000" cy="277827"/>
          </a:xfrm>
        </p:grpSpPr>
        <p:pic>
          <p:nvPicPr>
            <p:cNvPr id="10" name="圖片 9">
              <a:extLst>
                <a:ext uri="{FF2B5EF4-FFF2-40B4-BE49-F238E27FC236}">
                  <a16:creationId xmlns:a16="http://schemas.microsoft.com/office/drawing/2014/main" id="{8EF17DA6-A9A5-4BC0-A9A3-DB402181A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2387"/>
              <a:ext cx="5372376" cy="273064"/>
            </a:xfrm>
            <a:prstGeom prst="rect">
              <a:avLst/>
            </a:prstGeom>
          </p:spPr>
        </p:pic>
        <p:pic>
          <p:nvPicPr>
            <p:cNvPr id="11" name="圖片 10">
              <a:extLst>
                <a:ext uri="{FF2B5EF4-FFF2-40B4-BE49-F238E27FC236}">
                  <a16:creationId xmlns:a16="http://schemas.microsoft.com/office/drawing/2014/main" id="{BCC6E7D5-2191-4C88-9DED-CAE4C952BB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9676" y="1417624"/>
              <a:ext cx="5372376" cy="273064"/>
            </a:xfrm>
            <a:prstGeom prst="rect">
              <a:avLst/>
            </a:prstGeom>
          </p:spPr>
        </p:pic>
        <p:pic>
          <p:nvPicPr>
            <p:cNvPr id="12" name="圖片 11">
              <a:extLst>
                <a:ext uri="{FF2B5EF4-FFF2-40B4-BE49-F238E27FC236}">
                  <a16:creationId xmlns:a16="http://schemas.microsoft.com/office/drawing/2014/main" id="{BD097F7B-E07D-4606-8903-7527209DD0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07"/>
            <a:stretch/>
          </p:blipFill>
          <p:spPr>
            <a:xfrm>
              <a:off x="10725702" y="1417624"/>
              <a:ext cx="1466298" cy="273064"/>
            </a:xfrm>
            <a:prstGeom prst="rect">
              <a:avLst/>
            </a:prstGeom>
          </p:spPr>
        </p:pic>
      </p:grpSp>
      <p:sp>
        <p:nvSpPr>
          <p:cNvPr id="14" name="文字方塊 13">
            <a:extLst>
              <a:ext uri="{FF2B5EF4-FFF2-40B4-BE49-F238E27FC236}">
                <a16:creationId xmlns:a16="http://schemas.microsoft.com/office/drawing/2014/main" id="{ABA1A5CF-1A19-4C57-BE14-0D5DE92CF36F}"/>
              </a:ext>
            </a:extLst>
          </p:cNvPr>
          <p:cNvSpPr txBox="1"/>
          <p:nvPr userDrawn="1"/>
        </p:nvSpPr>
        <p:spPr>
          <a:xfrm>
            <a:off x="11710313" y="4368408"/>
            <a:ext cx="430887" cy="2114942"/>
          </a:xfrm>
          <a:prstGeom prst="rect">
            <a:avLst/>
          </a:prstGeom>
          <a:noFill/>
        </p:spPr>
        <p:txBody>
          <a:bodyPr vert="eaVert" wrap="square" rtlCol="0">
            <a:spAutoFit/>
          </a:bodyPr>
          <a:lstStyle/>
          <a:p>
            <a:r>
              <a:rPr lang="en-US" altLang="zh-TW" sz="1600" b="0" dirty="0">
                <a:latin typeface="+mn-lt"/>
                <a:ea typeface="Microsoft JhengHei Light" panose="020B0304030504040204" pitchFamily="34" charset="-120"/>
              </a:rPr>
              <a:t>2025</a:t>
            </a:r>
            <a:r>
              <a:rPr lang="zh-TW" altLang="en-US" sz="1600" b="0" dirty="0">
                <a:latin typeface="+mn-lt"/>
                <a:ea typeface="Microsoft JhengHei Light" panose="020B0304030504040204" pitchFamily="34" charset="-120"/>
              </a:rPr>
              <a:t> </a:t>
            </a:r>
            <a:r>
              <a:rPr lang="en-US" altLang="zh-TW" sz="1600" b="0" dirty="0">
                <a:latin typeface="+mn-lt"/>
                <a:ea typeface="Microsoft JhengHei Light" panose="020B0304030504040204" pitchFamily="34" charset="-120"/>
              </a:rPr>
              <a:t>LAAM MEETING</a:t>
            </a:r>
            <a:endParaRPr lang="zh-TW" altLang="en-US" sz="1600" b="0" dirty="0">
              <a:latin typeface="+mn-lt"/>
              <a:ea typeface="Microsoft JhengHei Light" panose="020B0304030504040204" pitchFamily="34" charset="-120"/>
            </a:endParaRPr>
          </a:p>
        </p:txBody>
      </p:sp>
      <p:sp>
        <p:nvSpPr>
          <p:cNvPr id="6" name="投影片編號版面配置區 5">
            <a:extLst>
              <a:ext uri="{FF2B5EF4-FFF2-40B4-BE49-F238E27FC236}">
                <a16:creationId xmlns:a16="http://schemas.microsoft.com/office/drawing/2014/main" id="{1E7B0CBC-19E2-49D0-A715-25E98BF54833}"/>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1836282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DA0A20-D9AC-47FC-84A4-D4A0EA68CBF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45B1AE2-025F-4F1C-AC5B-0DE92132A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F8B62A6E-F7FB-4FAF-9487-E8D75F69CA24}"/>
              </a:ext>
            </a:extLst>
          </p:cNvPr>
          <p:cNvSpPr>
            <a:spLocks noGrp="1"/>
          </p:cNvSpPr>
          <p:nvPr>
            <p:ph type="dt" sz="half" idx="10"/>
          </p:nvPr>
        </p:nvSpPr>
        <p:spPr/>
        <p:txBody>
          <a:bodyPr/>
          <a:lstStyle/>
          <a:p>
            <a:fld id="{92FAA082-34EF-4591-BDEE-D6AF9025E7D1}"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3469A160-37E9-4356-A6A6-B984622C550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A472A54-2C4A-42A3-B7BB-F5BCB5EA8A0E}"/>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394871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7B4CF-9589-44BE-B057-0CAED41E585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968B302-427D-4BF8-8DE7-F4CAC5127693}"/>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0B900B5-7906-42F0-8165-C21C01AE8139}"/>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8A59F5A-F210-4B02-A035-710A16C1CCA6}"/>
              </a:ext>
            </a:extLst>
          </p:cNvPr>
          <p:cNvSpPr>
            <a:spLocks noGrp="1"/>
          </p:cNvSpPr>
          <p:nvPr>
            <p:ph type="dt" sz="half" idx="10"/>
          </p:nvPr>
        </p:nvSpPr>
        <p:spPr/>
        <p:txBody>
          <a:bodyPr/>
          <a:lstStyle/>
          <a:p>
            <a:fld id="{4B09082C-91FB-4841-88CE-960179791168}" type="datetime1">
              <a:rPr lang="zh-TW" altLang="en-US" smtClean="0"/>
              <a:t>2025/3/11</a:t>
            </a:fld>
            <a:endParaRPr lang="zh-TW" altLang="en-US"/>
          </a:p>
        </p:txBody>
      </p:sp>
      <p:sp>
        <p:nvSpPr>
          <p:cNvPr id="6" name="頁尾版面配置區 5">
            <a:extLst>
              <a:ext uri="{FF2B5EF4-FFF2-40B4-BE49-F238E27FC236}">
                <a16:creationId xmlns:a16="http://schemas.microsoft.com/office/drawing/2014/main" id="{782D2208-B057-4853-B041-E2FEBEE3080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C4FB260-60D9-421C-8CAD-210C8E10FDD9}"/>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399119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06E7A4-B918-4767-8F10-62CE406FD85F}"/>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8011573-A752-4045-ADA1-46BB2E331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989B758E-2175-4D90-ACE7-5589C8C0C78D}"/>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91CBC82-28C1-49A4-88EC-CD90649AE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EFF91C54-BB85-4E27-A897-00C55C65867F}"/>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8DD3C12-B79C-47E5-8F51-94B472E91F7E}"/>
              </a:ext>
            </a:extLst>
          </p:cNvPr>
          <p:cNvSpPr>
            <a:spLocks noGrp="1"/>
          </p:cNvSpPr>
          <p:nvPr>
            <p:ph type="dt" sz="half" idx="10"/>
          </p:nvPr>
        </p:nvSpPr>
        <p:spPr/>
        <p:txBody>
          <a:bodyPr/>
          <a:lstStyle/>
          <a:p>
            <a:fld id="{3146E9F6-A911-45EE-A42B-14B26F90F72C}" type="datetime1">
              <a:rPr lang="zh-TW" altLang="en-US" smtClean="0"/>
              <a:t>2025/3/11</a:t>
            </a:fld>
            <a:endParaRPr lang="zh-TW" altLang="en-US"/>
          </a:p>
        </p:txBody>
      </p:sp>
      <p:sp>
        <p:nvSpPr>
          <p:cNvPr id="8" name="頁尾版面配置區 7">
            <a:extLst>
              <a:ext uri="{FF2B5EF4-FFF2-40B4-BE49-F238E27FC236}">
                <a16:creationId xmlns:a16="http://schemas.microsoft.com/office/drawing/2014/main" id="{4A0F1080-9E14-4D56-9BA0-00B6815E302B}"/>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D49F52A-B466-43E4-989F-4B3875F69D04}"/>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4240003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B52C4C-C353-4A6A-87BD-617214E467E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BF981707-B593-4FFF-8F4E-26A044F2E24F}"/>
              </a:ext>
            </a:extLst>
          </p:cNvPr>
          <p:cNvSpPr>
            <a:spLocks noGrp="1"/>
          </p:cNvSpPr>
          <p:nvPr>
            <p:ph type="dt" sz="half" idx="10"/>
          </p:nvPr>
        </p:nvSpPr>
        <p:spPr/>
        <p:txBody>
          <a:bodyPr/>
          <a:lstStyle/>
          <a:p>
            <a:fld id="{7102139A-2394-40BE-A880-6AD59D3F60CF}" type="datetime1">
              <a:rPr lang="zh-TW" altLang="en-US" smtClean="0"/>
              <a:t>2025/3/11</a:t>
            </a:fld>
            <a:endParaRPr lang="zh-TW" altLang="en-US"/>
          </a:p>
        </p:txBody>
      </p:sp>
      <p:sp>
        <p:nvSpPr>
          <p:cNvPr id="4" name="頁尾版面配置區 3">
            <a:extLst>
              <a:ext uri="{FF2B5EF4-FFF2-40B4-BE49-F238E27FC236}">
                <a16:creationId xmlns:a16="http://schemas.microsoft.com/office/drawing/2014/main" id="{8A854A5B-2061-436D-8A15-A6EA4F83D59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1AD9DA76-C28F-4490-A1F5-29EEF00C3D4B}"/>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419997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8CC93A6-F1B0-4E3D-AF5D-A933526E8625}"/>
              </a:ext>
            </a:extLst>
          </p:cNvPr>
          <p:cNvSpPr>
            <a:spLocks noGrp="1"/>
          </p:cNvSpPr>
          <p:nvPr>
            <p:ph type="dt" sz="half" idx="10"/>
          </p:nvPr>
        </p:nvSpPr>
        <p:spPr/>
        <p:txBody>
          <a:bodyPr/>
          <a:lstStyle/>
          <a:p>
            <a:fld id="{D95BD78D-EC6C-4F2A-9ABC-3C409491C557}" type="datetime1">
              <a:rPr lang="zh-TW" altLang="en-US" smtClean="0"/>
              <a:t>2025/3/11</a:t>
            </a:fld>
            <a:endParaRPr lang="zh-TW" altLang="en-US"/>
          </a:p>
        </p:txBody>
      </p:sp>
      <p:sp>
        <p:nvSpPr>
          <p:cNvPr id="3" name="頁尾版面配置區 2">
            <a:extLst>
              <a:ext uri="{FF2B5EF4-FFF2-40B4-BE49-F238E27FC236}">
                <a16:creationId xmlns:a16="http://schemas.microsoft.com/office/drawing/2014/main" id="{33DFFB1C-BA6C-47B2-AB05-778065C74AA5}"/>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718D9CE3-710C-4101-90A1-D038C0F80CE1}"/>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5545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710910-7F26-4637-95B5-F78E492767C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A67D591-CA3B-4547-9878-0E13960F72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A50F50F-0B41-4CC2-B6E6-25EB2F67C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74D42566-67AE-4A05-84BE-17B1EECA644A}"/>
              </a:ext>
            </a:extLst>
          </p:cNvPr>
          <p:cNvSpPr>
            <a:spLocks noGrp="1"/>
          </p:cNvSpPr>
          <p:nvPr>
            <p:ph type="dt" sz="half" idx="10"/>
          </p:nvPr>
        </p:nvSpPr>
        <p:spPr/>
        <p:txBody>
          <a:bodyPr/>
          <a:lstStyle/>
          <a:p>
            <a:fld id="{24263EDF-2B1B-4D08-9F1A-0168993CD401}" type="datetime1">
              <a:rPr lang="zh-TW" altLang="en-US" smtClean="0"/>
              <a:t>2025/3/11</a:t>
            </a:fld>
            <a:endParaRPr lang="zh-TW" altLang="en-US"/>
          </a:p>
        </p:txBody>
      </p:sp>
      <p:sp>
        <p:nvSpPr>
          <p:cNvPr id="6" name="頁尾版面配置區 5">
            <a:extLst>
              <a:ext uri="{FF2B5EF4-FFF2-40B4-BE49-F238E27FC236}">
                <a16:creationId xmlns:a16="http://schemas.microsoft.com/office/drawing/2014/main" id="{6E80B444-0F88-485B-82F1-927FDA5D592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384E4E6-E57B-4837-8549-861407DCBC1D}"/>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239569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14B226-7ED5-49C3-BD19-2877BD16A59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2837766-EADF-42BC-9586-1B1B5A4AA2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AD5F13C-9E84-433B-9855-7644FD3D3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4BACA54-50AD-44E1-9757-8286EACF9E78}"/>
              </a:ext>
            </a:extLst>
          </p:cNvPr>
          <p:cNvSpPr>
            <a:spLocks noGrp="1"/>
          </p:cNvSpPr>
          <p:nvPr>
            <p:ph type="dt" sz="half" idx="10"/>
          </p:nvPr>
        </p:nvSpPr>
        <p:spPr/>
        <p:txBody>
          <a:bodyPr/>
          <a:lstStyle/>
          <a:p>
            <a:fld id="{09E0CB84-A6A8-4BF0-9483-6FC945251F64}" type="datetime1">
              <a:rPr lang="zh-TW" altLang="en-US" smtClean="0"/>
              <a:t>2025/3/11</a:t>
            </a:fld>
            <a:endParaRPr lang="zh-TW" altLang="en-US"/>
          </a:p>
        </p:txBody>
      </p:sp>
      <p:sp>
        <p:nvSpPr>
          <p:cNvPr id="6" name="頁尾版面配置區 5">
            <a:extLst>
              <a:ext uri="{FF2B5EF4-FFF2-40B4-BE49-F238E27FC236}">
                <a16:creationId xmlns:a16="http://schemas.microsoft.com/office/drawing/2014/main" id="{C0B85BD4-395F-4C66-93A4-9AF51AF67C3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EDABAE2-E4BA-47F0-A680-68B4B3C42F2C}"/>
              </a:ext>
            </a:extLst>
          </p:cNvPr>
          <p:cNvSpPr>
            <a:spLocks noGrp="1"/>
          </p:cNvSpPr>
          <p:nvPr>
            <p:ph type="sldNum" sz="quarter" idx="12"/>
          </p:nvPr>
        </p:nvSpPr>
        <p:spPr/>
        <p:txBody>
          <a:body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166932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4B73DE1-3B3C-4D04-A473-AA95E6C53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547D1C5-8CDF-4109-8EEB-9BF506E96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8147172-C44C-4BD8-B54D-06FDFD2477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53C70-52F5-4B1A-AB13-BDE09FE29ECB}" type="datetime1">
              <a:rPr lang="zh-TW" altLang="en-US" smtClean="0"/>
              <a:t>2025/3/11</a:t>
            </a:fld>
            <a:endParaRPr lang="zh-TW" altLang="en-US"/>
          </a:p>
        </p:txBody>
      </p:sp>
      <p:sp>
        <p:nvSpPr>
          <p:cNvPr id="5" name="頁尾版面配置區 4">
            <a:extLst>
              <a:ext uri="{FF2B5EF4-FFF2-40B4-BE49-F238E27FC236}">
                <a16:creationId xmlns:a16="http://schemas.microsoft.com/office/drawing/2014/main" id="{A71D0F1A-731B-4B06-96AE-2D7A93B4B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58AD209-77C2-45FB-9C9E-456E22902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7312-5BF6-4F91-A250-772BA71100E2}" type="slidenum">
              <a:rPr lang="zh-TW" altLang="en-US" smtClean="0"/>
              <a:t>‹#›</a:t>
            </a:fld>
            <a:endParaRPr lang="zh-TW" altLang="en-US"/>
          </a:p>
        </p:txBody>
      </p:sp>
    </p:spTree>
    <p:extLst>
      <p:ext uri="{BB962C8B-B14F-4D97-AF65-F5344CB8AC3E}">
        <p14:creationId xmlns:p14="http://schemas.microsoft.com/office/powerpoint/2010/main" val="1261667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8.wdp"/><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2.jpg"/><Relationship Id="rId3" Type="http://schemas.microsoft.com/office/2007/relationships/hdphoto" Target="../media/hdphoto8.wdp"/><Relationship Id="rId7"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g"/></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png"/><Relationship Id="rId1" Type="http://schemas.openxmlformats.org/officeDocument/2006/relationships/slideLayout" Target="../slideLayouts/slideLayout2.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2.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7.png"/><Relationship Id="rId1" Type="http://schemas.openxmlformats.org/officeDocument/2006/relationships/slideLayout" Target="../slideLayouts/slideLayout2.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2.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9.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0.png"/><Relationship Id="rId1" Type="http://schemas.openxmlformats.org/officeDocument/2006/relationships/slideLayout" Target="../slideLayouts/slideLayout2.xml"/><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2.png"/><Relationship Id="rId1" Type="http://schemas.openxmlformats.org/officeDocument/2006/relationships/slideLayout" Target="../slideLayouts/slideLayout2.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3.png"/><Relationship Id="rId1" Type="http://schemas.openxmlformats.org/officeDocument/2006/relationships/slideLayout" Target="../slideLayouts/slideLayout2.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5.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44D0354-18E6-4A77-A52A-D7DB6A486E30}"/>
              </a:ext>
            </a:extLst>
          </p:cNvPr>
          <p:cNvSpPr/>
          <p:nvPr/>
        </p:nvSpPr>
        <p:spPr>
          <a:xfrm>
            <a:off x="203928" y="177616"/>
            <a:ext cx="11808259" cy="652579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FAEE38C1-E98B-45D2-A66E-75EC22A144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89" b="99630" l="4943" r="95247">
                        <a14:foregroundMark x1="13878" y1="15370" x2="13878" y2="15370"/>
                        <a14:foregroundMark x1="11122" y1="43333" x2="11122" y2="43333"/>
                        <a14:foregroundMark x1="37167" y1="40185" x2="37167" y2="40185"/>
                        <a14:foregroundMark x1="5038" y1="44259" x2="5038" y2="44259"/>
                        <a14:foregroundMark x1="51901" y1="9444" x2="51901" y2="9444"/>
                        <a14:foregroundMark x1="68346" y1="36481" x2="68346" y2="36481"/>
                        <a14:foregroundMark x1="85837" y1="15000" x2="85837" y2="15000"/>
                        <a14:foregroundMark x1="91445" y1="46111" x2="91445" y2="46111"/>
                        <a14:foregroundMark x1="94772" y1="50000" x2="94772" y2="50000"/>
                        <a14:foregroundMark x1="54753" y1="11296" x2="54753" y2="11296"/>
                        <a14:foregroundMark x1="10076" y1="89444" x2="26996" y2="87407"/>
                        <a14:foregroundMark x1="26996" y1="87407" x2="36502" y2="87593"/>
                        <a14:foregroundMark x1="9221" y1="96296" x2="22243" y2="96111"/>
                        <a14:foregroundMark x1="22243" y1="96111" x2="35741" y2="96667"/>
                        <a14:foregroundMark x1="35741" y1="96667" x2="38023" y2="96296"/>
                        <a14:foregroundMark x1="31654" y1="47407" x2="31654" y2="47407"/>
                        <a14:foregroundMark x1="71673" y1="52593" x2="71673" y2="52593"/>
                        <a14:foregroundMark x1="68061" y1="35185" x2="68061" y2="35185"/>
                        <a14:foregroundMark x1="88213" y1="83333" x2="92395" y2="83333"/>
                        <a14:foregroundMark x1="92586" y1="96852" x2="93536" y2="98889"/>
                        <a14:foregroundMark x1="87357" y1="80370" x2="91445" y2="80370"/>
                        <a14:foregroundMark x1="92300" y1="80370" x2="93726" y2="80741"/>
                        <a14:foregroundMark x1="94487" y1="81111" x2="93821" y2="81111"/>
                        <a14:foregroundMark x1="15667" y1="81641" x2="16350" y2="82407"/>
                        <a14:foregroundMark x1="16445" y1="79259" x2="17205" y2="79259"/>
                        <a14:foregroundMark x1="16753" y1="79015" x2="18678" y2="78920"/>
                        <a14:foregroundMark x1="7605" y1="44074" x2="13308" y2="45370"/>
                        <a14:foregroundMark x1="12833" y1="16852" x2="16920" y2="16296"/>
                        <a14:foregroundMark x1="19106" y1="17963" x2="19962" y2="17963"/>
                        <a14:foregroundMark x1="36407" y1="40741" x2="40399" y2="40370"/>
                        <a14:foregroundMark x1="50380" y1="11111" x2="52757" y2="10556"/>
                        <a14:foregroundMark x1="88308" y1="49444" x2="92681" y2="48333"/>
                        <a14:foregroundMark x1="92681" y1="48333" x2="93726" y2="48519"/>
                        <a14:foregroundMark x1="94487" y1="49630" x2="95342" y2="49815"/>
                        <a14:foregroundMark x1="69962" y1="49815" x2="77471" y2="56296"/>
                        <a14:foregroundMark x1="69582" y1="47778" x2="70342" y2="50741"/>
                        <a14:foregroundMark x1="44772" y1="62963" x2="45437" y2="60741"/>
                        <a14:foregroundMark x1="44297" y1="61852" x2="47148" y2="54630"/>
                        <a14:foregroundMark x1="45817" y1="56667" x2="46768" y2="53889"/>
                        <a14:foregroundMark x1="45152" y1="98704" x2="48384" y2="97963"/>
                        <a14:foregroundMark x1="84886" y1="62037" x2="84506" y2="77593"/>
                        <a14:foregroundMark x1="61407" y1="99630" x2="61407" y2="99630"/>
                        <a14:foregroundMark x1="74144" y1="37963" x2="74144" y2="37963"/>
                        <a14:foregroundMark x1="86597" y1="15741" x2="86597" y2="15741"/>
                        <a14:foregroundMark x1="80418" y1="17593" x2="80989" y2="17778"/>
                        <a14:foregroundMark x1="41635" y1="41481" x2="41635" y2="41481"/>
                        <a14:foregroundMark x1="18251" y1="44630" x2="18251" y2="44630"/>
                        <a14:foregroundMark x1="91445" y1="17222" x2="91635" y2="17407"/>
                        <a14:foregroundMark x1="12072" y1="80926" x2="12072" y2="83889"/>
                        <a14:backgroundMark x1="54848" y1="12037" x2="54848" y2="12037"/>
                        <a14:backgroundMark x1="54468" y1="11852" x2="54848" y2="12222"/>
                        <a14:backgroundMark x1="12167" y1="79074" x2="12357" y2="79074"/>
                        <a14:backgroundMark x1="11122" y1="79444" x2="13308" y2="79444"/>
                        <a14:backgroundMark x1="12738" y1="79444" x2="15779" y2="79259"/>
                        <a14:backgroundMark x1="16160" y1="78889" x2="16160" y2="78889"/>
                        <a14:backgroundMark x1="15399" y1="79259" x2="16255" y2="79444"/>
                        <a14:backgroundMark x1="15399" y1="79259" x2="16445" y2="79259"/>
                        <a14:backgroundMark x1="16350" y1="78704" x2="16540" y2="79259"/>
                        <a14:backgroundMark x1="21293" y1="79074" x2="21388" y2="79444"/>
                        <a14:backgroundMark x1="21103" y1="78519" x2="21103" y2="79444"/>
                        <a14:backgroundMark x1="60266" y1="38148" x2="60283" y2="38541"/>
                        <a14:backgroundMark x1="60171" y1="37963" x2="60171" y2="43704"/>
                        <a14:backgroundMark x1="59791" y1="42778" x2="59506" y2="45000"/>
                        <a14:backgroundMark x1="59506" y1="44815" x2="59601" y2="50741"/>
                        <a14:backgroundMark x1="59886" y1="49815" x2="59791" y2="51111"/>
                      </a14:backgroundRemoval>
                    </a14:imgEffect>
                  </a14:imgLayer>
                </a14:imgProps>
              </a:ext>
              <a:ext uri="{28A0092B-C50C-407E-A947-70E740481C1C}">
                <a14:useLocalDpi xmlns:a14="http://schemas.microsoft.com/office/drawing/2010/main" val="0"/>
              </a:ext>
            </a:extLst>
          </a:blip>
          <a:srcRect t="1233"/>
          <a:stretch/>
        </p:blipFill>
        <p:spPr>
          <a:xfrm>
            <a:off x="203928" y="800233"/>
            <a:ext cx="11643799" cy="5903173"/>
          </a:xfrm>
          <a:prstGeom prst="rect">
            <a:avLst/>
          </a:prstGeom>
        </p:spPr>
      </p:pic>
      <p:sp>
        <p:nvSpPr>
          <p:cNvPr id="7" name="矩形 6">
            <a:extLst>
              <a:ext uri="{FF2B5EF4-FFF2-40B4-BE49-F238E27FC236}">
                <a16:creationId xmlns:a16="http://schemas.microsoft.com/office/drawing/2014/main" id="{429248DA-D53E-487C-B374-177A140EC233}"/>
              </a:ext>
            </a:extLst>
          </p:cNvPr>
          <p:cNvSpPr/>
          <p:nvPr/>
        </p:nvSpPr>
        <p:spPr>
          <a:xfrm>
            <a:off x="3256317" y="1572242"/>
            <a:ext cx="5479821" cy="684155"/>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8A1D5FD0-8023-4D81-A29B-5A4F0323FC62}"/>
              </a:ext>
            </a:extLst>
          </p:cNvPr>
          <p:cNvSpPr txBox="1"/>
          <p:nvPr/>
        </p:nvSpPr>
        <p:spPr>
          <a:xfrm>
            <a:off x="3592811" y="1502344"/>
            <a:ext cx="5265029" cy="1508105"/>
          </a:xfrm>
          <a:prstGeom prst="rect">
            <a:avLst/>
          </a:prstGeom>
          <a:noFill/>
        </p:spPr>
        <p:txBody>
          <a:bodyPr wrap="square" rtlCol="0">
            <a:spAutoFit/>
          </a:bodyPr>
          <a:lstStyle/>
          <a:p>
            <a:pPr algn="ctr"/>
            <a:r>
              <a:rPr lang="en-US" altLang="zh-TW" sz="4400" dirty="0">
                <a:solidFill>
                  <a:schemeClr val="bg1"/>
                </a:solidFill>
                <a:latin typeface="Cambria" panose="02040503050406030204" pitchFamily="18" charset="0"/>
                <a:ea typeface="Cambria" panose="02040503050406030204" pitchFamily="18" charset="0"/>
              </a:rPr>
              <a:t>LAAM MEETING</a:t>
            </a:r>
          </a:p>
          <a:p>
            <a:pPr algn="ctr"/>
            <a:r>
              <a:rPr lang="en-US" altLang="zh-TW" sz="2800" dirty="0">
                <a:solidFill>
                  <a:srgbClr val="FFA735"/>
                </a:solidFill>
                <a:latin typeface="Cambria" panose="02040503050406030204" pitchFamily="18" charset="0"/>
                <a:ea typeface="Cambria" panose="02040503050406030204" pitchFamily="18" charset="0"/>
              </a:rPr>
              <a:t>PJD-LAD/Tony Wu</a:t>
            </a:r>
          </a:p>
          <a:p>
            <a:pPr algn="ctr"/>
            <a:r>
              <a:rPr lang="en-US" altLang="zh-TW" sz="2000" dirty="0">
                <a:solidFill>
                  <a:schemeClr val="bg1"/>
                </a:solidFill>
                <a:latin typeface="Cambria" panose="02040503050406030204" pitchFamily="18" charset="0"/>
                <a:ea typeface="Cambria" panose="02040503050406030204" pitchFamily="18" charset="0"/>
              </a:rPr>
              <a:t>Feb/27/2025 </a:t>
            </a:r>
            <a:endParaRPr lang="zh-TW" altLang="en-US" sz="2000" dirty="0">
              <a:solidFill>
                <a:schemeClr val="bg1"/>
              </a:solidFill>
              <a:latin typeface="Cambria" panose="02040503050406030204" pitchFamily="18" charset="0"/>
            </a:endParaRPr>
          </a:p>
        </p:txBody>
      </p:sp>
      <p:sp>
        <p:nvSpPr>
          <p:cNvPr id="2" name="投影片編號版面配置區 1">
            <a:extLst>
              <a:ext uri="{FF2B5EF4-FFF2-40B4-BE49-F238E27FC236}">
                <a16:creationId xmlns:a16="http://schemas.microsoft.com/office/drawing/2014/main" id="{39A538C3-0D8D-4D2D-BDC2-6176FFFB0FBC}"/>
              </a:ext>
            </a:extLst>
          </p:cNvPr>
          <p:cNvSpPr>
            <a:spLocks noGrp="1"/>
          </p:cNvSpPr>
          <p:nvPr>
            <p:ph type="sldNum" sz="quarter" idx="12"/>
          </p:nvPr>
        </p:nvSpPr>
        <p:spPr/>
        <p:txBody>
          <a:bodyPr/>
          <a:lstStyle/>
          <a:p>
            <a:fld id="{6FF47312-5BF6-4F91-A250-772BA71100E2}" type="slidenum">
              <a:rPr lang="zh-TW" altLang="en-US" smtClean="0"/>
              <a:t>1</a:t>
            </a:fld>
            <a:endParaRPr lang="zh-TW" altLang="en-US"/>
          </a:p>
        </p:txBody>
      </p:sp>
    </p:spTree>
    <p:extLst>
      <p:ext uri="{BB962C8B-B14F-4D97-AF65-F5344CB8AC3E}">
        <p14:creationId xmlns:p14="http://schemas.microsoft.com/office/powerpoint/2010/main" val="94598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58C7BC-C470-4150-BF21-26A6BFF3B786}"/>
              </a:ext>
            </a:extLst>
          </p:cNvPr>
          <p:cNvSpPr>
            <a:spLocks noGrp="1"/>
          </p:cNvSpPr>
          <p:nvPr>
            <p:ph type="title"/>
          </p:nvPr>
        </p:nvSpPr>
        <p:spPr>
          <a:xfrm>
            <a:off x="247635" y="2147696"/>
            <a:ext cx="5582326" cy="1288774"/>
          </a:xfrm>
        </p:spPr>
        <p:txBody>
          <a:bodyPr>
            <a:noAutofit/>
          </a:bodyPr>
          <a:lstStyle/>
          <a:p>
            <a:r>
              <a:rPr lang="en-US" altLang="zh-TW" sz="3200" dirty="0"/>
              <a:t>Argentina Leader orders WHO Exit in Move Mirroring Trump's</a:t>
            </a:r>
            <a:endParaRPr lang="zh-TW" altLang="en-US" sz="3200" dirty="0"/>
          </a:p>
        </p:txBody>
      </p:sp>
      <p:pic>
        <p:nvPicPr>
          <p:cNvPr id="6" name="內容版面配置區 5">
            <a:extLst>
              <a:ext uri="{FF2B5EF4-FFF2-40B4-BE49-F238E27FC236}">
                <a16:creationId xmlns:a16="http://schemas.microsoft.com/office/drawing/2014/main" id="{F028F6FF-7F7B-49C0-BEE9-29BCF9351D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879" y="3352807"/>
            <a:ext cx="4902380" cy="2819184"/>
          </a:xfrm>
          <a:prstGeom prst="ellipse">
            <a:avLst/>
          </a:prstGeom>
          <a:ln>
            <a:noFill/>
          </a:ln>
          <a:effectLst>
            <a:softEdge rad="112500"/>
          </a:effectLst>
        </p:spPr>
      </p:pic>
      <p:sp>
        <p:nvSpPr>
          <p:cNvPr id="4" name="投影片編號版面配置區 3">
            <a:extLst>
              <a:ext uri="{FF2B5EF4-FFF2-40B4-BE49-F238E27FC236}">
                <a16:creationId xmlns:a16="http://schemas.microsoft.com/office/drawing/2014/main" id="{A85633E1-580A-408E-BAF6-E75D39FF69D3}"/>
              </a:ext>
            </a:extLst>
          </p:cNvPr>
          <p:cNvSpPr>
            <a:spLocks noGrp="1"/>
          </p:cNvSpPr>
          <p:nvPr>
            <p:ph type="sldNum" sz="quarter" idx="12"/>
          </p:nvPr>
        </p:nvSpPr>
        <p:spPr/>
        <p:txBody>
          <a:bodyPr/>
          <a:lstStyle/>
          <a:p>
            <a:fld id="{6FF47312-5BF6-4F91-A250-772BA71100E2}" type="slidenum">
              <a:rPr lang="zh-TW" altLang="en-US" smtClean="0"/>
              <a:t>10</a:t>
            </a:fld>
            <a:endParaRPr lang="zh-TW" altLang="en-US"/>
          </a:p>
        </p:txBody>
      </p:sp>
      <p:sp>
        <p:nvSpPr>
          <p:cNvPr id="7" name="矩形 6">
            <a:extLst>
              <a:ext uri="{FF2B5EF4-FFF2-40B4-BE49-F238E27FC236}">
                <a16:creationId xmlns:a16="http://schemas.microsoft.com/office/drawing/2014/main" id="{3275BBC9-DAB7-404C-BC91-85EC4B951C3B}"/>
              </a:ext>
            </a:extLst>
          </p:cNvPr>
          <p:cNvSpPr/>
          <p:nvPr/>
        </p:nvSpPr>
        <p:spPr>
          <a:xfrm>
            <a:off x="484123" y="6171991"/>
            <a:ext cx="5245994" cy="261610"/>
          </a:xfrm>
          <a:prstGeom prst="rect">
            <a:avLst/>
          </a:prstGeom>
        </p:spPr>
        <p:txBody>
          <a:bodyPr wrap="square">
            <a:spAutoFit/>
          </a:bodyPr>
          <a:lstStyle/>
          <a:p>
            <a:r>
              <a:rPr lang="en-US" altLang="zh-TW" sz="1100" dirty="0">
                <a:latin typeface="Calibri" panose="020F0502020204030204" pitchFamily="34" charset="0"/>
                <a:ea typeface="Calibri" panose="020F0502020204030204" pitchFamily="34" charset="0"/>
                <a:cs typeface="Calibri" panose="020F0502020204030204" pitchFamily="34" charset="0"/>
              </a:rPr>
              <a:t>Javier Milei was the first president whom Trump met after being elected last November</a:t>
            </a:r>
            <a:endParaRPr lang="zh-TW" altLang="en-US" sz="1100" dirty="0">
              <a:latin typeface="Calibri" panose="020F0502020204030204" pitchFamily="34" charset="0"/>
              <a:cs typeface="Calibri" panose="020F0502020204030204" pitchFamily="34" charset="0"/>
            </a:endParaRPr>
          </a:p>
        </p:txBody>
      </p:sp>
      <p:pic>
        <p:nvPicPr>
          <p:cNvPr id="1028" name="Picture 4" descr="CERAWeek in Houston">
            <a:extLst>
              <a:ext uri="{FF2B5EF4-FFF2-40B4-BE49-F238E27FC236}">
                <a16:creationId xmlns:a16="http://schemas.microsoft.com/office/drawing/2014/main" id="{B6B6A8B0-58DF-4BE5-B042-D5198B2D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663" y="3195594"/>
            <a:ext cx="5261759" cy="30838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標題 1">
            <a:extLst>
              <a:ext uri="{FF2B5EF4-FFF2-40B4-BE49-F238E27FC236}">
                <a16:creationId xmlns:a16="http://schemas.microsoft.com/office/drawing/2014/main" id="{E158F796-1E03-4DD2-B6EE-C069F15B64EE}"/>
              </a:ext>
            </a:extLst>
          </p:cNvPr>
          <p:cNvSpPr txBox="1">
            <a:spLocks/>
          </p:cNvSpPr>
          <p:nvPr/>
        </p:nvSpPr>
        <p:spPr>
          <a:xfrm>
            <a:off x="6574290" y="2297589"/>
            <a:ext cx="5572324" cy="13060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mn-lt"/>
                <a:ea typeface="微軟正黑體" panose="020B0604030504040204" pitchFamily="34" charset="-120"/>
                <a:cs typeface="+mj-cs"/>
              </a:defRPr>
            </a:lvl1pPr>
          </a:lstStyle>
          <a:p>
            <a:r>
              <a:rPr lang="en-US" altLang="zh-TW" sz="3200" dirty="0"/>
              <a:t>Brazil Says US Ethanol Tariff Would Be Unreasonable, Calls for Sugar Talks</a:t>
            </a:r>
            <a:endParaRPr lang="zh-TW" altLang="en-US" sz="3200" dirty="0"/>
          </a:p>
        </p:txBody>
      </p:sp>
      <p:sp>
        <p:nvSpPr>
          <p:cNvPr id="3" name="矩形 2">
            <a:extLst>
              <a:ext uri="{FF2B5EF4-FFF2-40B4-BE49-F238E27FC236}">
                <a16:creationId xmlns:a16="http://schemas.microsoft.com/office/drawing/2014/main" id="{1A586446-5531-4CFA-909C-5903F6E34882}"/>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a:extLst>
              <a:ext uri="{FF2B5EF4-FFF2-40B4-BE49-F238E27FC236}">
                <a16:creationId xmlns:a16="http://schemas.microsoft.com/office/drawing/2014/main" id="{2A5B00AD-A607-4C8B-AEE3-14507FD8C739}"/>
              </a:ext>
            </a:extLst>
          </p:cNvPr>
          <p:cNvSpPr txBox="1">
            <a:spLocks/>
          </p:cNvSpPr>
          <p:nvPr/>
        </p:nvSpPr>
        <p:spPr>
          <a:xfrm>
            <a:off x="369528" y="602933"/>
            <a:ext cx="1163358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mn-lt"/>
                <a:ea typeface="微軟正黑體" panose="020B0604030504040204" pitchFamily="34" charset="-120"/>
                <a:cs typeface="+mj-cs"/>
              </a:defRPr>
            </a:lvl1pPr>
          </a:lstStyle>
          <a:p>
            <a:pPr algn="ctr">
              <a:lnSpc>
                <a:spcPct val="80000"/>
              </a:lnSpc>
            </a:pPr>
            <a:r>
              <a:rPr lang="en-US" altLang="zh-TW" sz="4800" dirty="0"/>
              <a:t>Trump was Simplifying US Tariffs without Exceptions or Exemptions</a:t>
            </a:r>
            <a:endParaRPr lang="zh-TW" altLang="en-US" sz="4800" dirty="0"/>
          </a:p>
        </p:txBody>
      </p:sp>
    </p:spTree>
    <p:extLst>
      <p:ext uri="{BB962C8B-B14F-4D97-AF65-F5344CB8AC3E}">
        <p14:creationId xmlns:p14="http://schemas.microsoft.com/office/powerpoint/2010/main" val="51413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D7E82A5-6B89-4D21-BA1F-5AFA10804EDE}"/>
              </a:ext>
            </a:extLst>
          </p:cNvPr>
          <p:cNvSpPr/>
          <p:nvPr/>
        </p:nvSpPr>
        <p:spPr>
          <a:xfrm>
            <a:off x="11633018" y="4063849"/>
            <a:ext cx="539430" cy="2341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40BAF7D6-A4BB-4BED-AB98-513339D624CD}"/>
              </a:ext>
            </a:extLst>
          </p:cNvPr>
          <p:cNvSpPr/>
          <p:nvPr/>
        </p:nvSpPr>
        <p:spPr>
          <a:xfrm>
            <a:off x="0" y="947292"/>
            <a:ext cx="12192000" cy="710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FE00D155-4626-4119-A375-3D7F82B1B065}"/>
              </a:ext>
            </a:extLst>
          </p:cNvPr>
          <p:cNvPicPr>
            <a:picLocks noChangeAspect="1"/>
          </p:cNvPicPr>
          <p:nvPr/>
        </p:nvPicPr>
        <p:blipFill rotWithShape="1">
          <a:blip r:embed="rId2">
            <a:extLst>
              <a:ext uri="{28A0092B-C50C-407E-A947-70E740481C1C}">
                <a14:useLocalDpi xmlns:a14="http://schemas.microsoft.com/office/drawing/2010/main" val="0"/>
              </a:ext>
            </a:extLst>
          </a:blip>
          <a:srcRect l="674" t="1352" r="914"/>
          <a:stretch/>
        </p:blipFill>
        <p:spPr>
          <a:xfrm>
            <a:off x="259300" y="1302526"/>
            <a:ext cx="4734296" cy="4381582"/>
          </a:xfrm>
          <a:prstGeom prst="rect">
            <a:avLst/>
          </a:prstGeom>
          <a:ln w="88900" cap="sq" cmpd="thickThin">
            <a:solidFill>
              <a:srgbClr val="0D132D"/>
            </a:solidFill>
            <a:prstDash val="solid"/>
            <a:miter lim="800000"/>
          </a:ln>
          <a:effectLst>
            <a:innerShdw blurRad="76200">
              <a:srgbClr val="000000"/>
            </a:innerShdw>
          </a:effectLst>
        </p:spPr>
      </p:pic>
      <p:sp>
        <p:nvSpPr>
          <p:cNvPr id="3" name="投影片編號版面配置區 2">
            <a:extLst>
              <a:ext uri="{FF2B5EF4-FFF2-40B4-BE49-F238E27FC236}">
                <a16:creationId xmlns:a16="http://schemas.microsoft.com/office/drawing/2014/main" id="{67049B5D-DDD3-47A3-B2CE-611BBAA70D32}"/>
              </a:ext>
            </a:extLst>
          </p:cNvPr>
          <p:cNvSpPr>
            <a:spLocks noGrp="1"/>
          </p:cNvSpPr>
          <p:nvPr>
            <p:ph type="sldNum" sz="quarter" idx="12"/>
          </p:nvPr>
        </p:nvSpPr>
        <p:spPr>
          <a:xfrm>
            <a:off x="21955013" y="6254750"/>
            <a:ext cx="2743200" cy="365125"/>
          </a:xfrm>
        </p:spPr>
        <p:txBody>
          <a:bodyPr/>
          <a:lstStyle/>
          <a:p>
            <a:fld id="{6FF47312-5BF6-4F91-A250-772BA71100E2}" type="slidenum">
              <a:rPr lang="zh-TW" altLang="en-US" smtClean="0"/>
              <a:t>11</a:t>
            </a:fld>
            <a:endParaRPr lang="zh-TW" altLang="en-US"/>
          </a:p>
        </p:txBody>
      </p:sp>
      <p:sp>
        <p:nvSpPr>
          <p:cNvPr id="8" name="標題 1">
            <a:extLst>
              <a:ext uri="{FF2B5EF4-FFF2-40B4-BE49-F238E27FC236}">
                <a16:creationId xmlns:a16="http://schemas.microsoft.com/office/drawing/2014/main" id="{1F13BF6B-84A7-45F0-9FE1-B19710B0E8F0}"/>
              </a:ext>
            </a:extLst>
          </p:cNvPr>
          <p:cNvSpPr>
            <a:spLocks noGrp="1"/>
          </p:cNvSpPr>
          <p:nvPr>
            <p:ph type="title"/>
          </p:nvPr>
        </p:nvSpPr>
        <p:spPr>
          <a:xfrm>
            <a:off x="259300" y="226750"/>
            <a:ext cx="6077674" cy="947772"/>
          </a:xfrm>
        </p:spPr>
        <p:txBody>
          <a:bodyPr>
            <a:normAutofit fontScale="90000"/>
          </a:bodyPr>
          <a:lstStyle/>
          <a:p>
            <a:pPr>
              <a:lnSpc>
                <a:spcPct val="100000"/>
              </a:lnSpc>
            </a:pPr>
            <a:r>
              <a:rPr lang="en-US" altLang="zh-TW" sz="3600" dirty="0"/>
              <a:t>ABC(Anywhere But China)</a:t>
            </a:r>
            <a:br>
              <a:rPr lang="en-US" altLang="zh-TW" sz="3600" dirty="0"/>
            </a:br>
            <a:r>
              <a:rPr lang="en-US" altLang="zh-TW" sz="3600" dirty="0"/>
              <a:t>from OECD data </a:t>
            </a:r>
            <a:endParaRPr lang="zh-TW" altLang="en-US" sz="3600" dirty="0">
              <a:latin typeface="+mn-lt"/>
            </a:endParaRPr>
          </a:p>
        </p:txBody>
      </p:sp>
      <p:sp>
        <p:nvSpPr>
          <p:cNvPr id="9" name="投影片編號版面配置區 3">
            <a:extLst>
              <a:ext uri="{FF2B5EF4-FFF2-40B4-BE49-F238E27FC236}">
                <a16:creationId xmlns:a16="http://schemas.microsoft.com/office/drawing/2014/main" id="{7BF8C2A8-0099-411E-9FFE-1375C2F6637B}"/>
              </a:ext>
            </a:extLst>
          </p:cNvPr>
          <p:cNvSpPr txBox="1">
            <a:spLocks/>
          </p:cNvSpPr>
          <p:nvPr/>
        </p:nvSpPr>
        <p:spPr>
          <a:xfrm>
            <a:off x="9360452" y="62547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F47312-5BF6-4F91-A250-772BA71100E2}" type="slidenum">
              <a:rPr lang="zh-TW" altLang="en-US" smtClean="0"/>
              <a:pPr/>
              <a:t>11</a:t>
            </a:fld>
            <a:endParaRPr lang="zh-TW" altLang="en-US" dirty="0"/>
          </a:p>
        </p:txBody>
      </p:sp>
      <p:pic>
        <p:nvPicPr>
          <p:cNvPr id="1026" name="Picture 2" descr="A man in dark suit and red tie, right, speaks to the woman seated across from him, both flanked by other people">
            <a:extLst>
              <a:ext uri="{FF2B5EF4-FFF2-40B4-BE49-F238E27FC236}">
                <a16:creationId xmlns:a16="http://schemas.microsoft.com/office/drawing/2014/main" id="{46915D78-D8BD-4BB8-85AA-461663FFA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513" y="3343242"/>
            <a:ext cx="2989127" cy="256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Two men in suits and ties smile while clasping hands as another man takes their photograph">
            <a:extLst>
              <a:ext uri="{FF2B5EF4-FFF2-40B4-BE49-F238E27FC236}">
                <a16:creationId xmlns:a16="http://schemas.microsoft.com/office/drawing/2014/main" id="{AF4E1AC5-A429-41FA-9E82-B7EBB1A51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077" y="3343242"/>
            <a:ext cx="3089504" cy="256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標題 1">
            <a:extLst>
              <a:ext uri="{FF2B5EF4-FFF2-40B4-BE49-F238E27FC236}">
                <a16:creationId xmlns:a16="http://schemas.microsoft.com/office/drawing/2014/main" id="{4626069A-C49F-4588-827B-380A4E62B9EC}"/>
              </a:ext>
            </a:extLst>
          </p:cNvPr>
          <p:cNvSpPr txBox="1">
            <a:spLocks/>
          </p:cNvSpPr>
          <p:nvPr/>
        </p:nvSpPr>
        <p:spPr>
          <a:xfrm>
            <a:off x="5252896" y="1089207"/>
            <a:ext cx="6850756" cy="947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mn-lt"/>
                <a:ea typeface="微軟正黑體" panose="020B0604030504040204" pitchFamily="34" charset="-120"/>
                <a:cs typeface="+mj-cs"/>
              </a:defRPr>
            </a:lvl1pPr>
          </a:lstStyle>
          <a:p>
            <a:pPr>
              <a:lnSpc>
                <a:spcPct val="100000"/>
              </a:lnSpc>
            </a:pPr>
            <a:r>
              <a:rPr lang="en-US" altLang="zh-TW" sz="3200" dirty="0">
                <a:effectLst>
                  <a:outerShdw blurRad="38100" dist="38100" dir="2700000" algn="tl">
                    <a:srgbClr val="000000">
                      <a:alpha val="43137"/>
                    </a:srgbClr>
                  </a:outerShdw>
                </a:effectLst>
              </a:rPr>
              <a:t>Latin America still is Influenced by the US but China can Provide them with Economic Benefit and also More Political Independence </a:t>
            </a:r>
            <a:endParaRPr lang="zh-TW" altLang="en-US" sz="3200" dirty="0">
              <a:effectLst>
                <a:outerShdw blurRad="38100" dist="38100" dir="2700000" algn="tl">
                  <a:srgbClr val="000000">
                    <a:alpha val="43137"/>
                  </a:srgbClr>
                </a:outerShdw>
              </a:effectLst>
            </a:endParaRPr>
          </a:p>
        </p:txBody>
      </p:sp>
      <p:sp>
        <p:nvSpPr>
          <p:cNvPr id="14" name="文字方塊 13">
            <a:extLst>
              <a:ext uri="{FF2B5EF4-FFF2-40B4-BE49-F238E27FC236}">
                <a16:creationId xmlns:a16="http://schemas.microsoft.com/office/drawing/2014/main" id="{F800A89B-3E23-4E7A-B73C-8354621870FB}"/>
              </a:ext>
            </a:extLst>
          </p:cNvPr>
          <p:cNvSpPr txBox="1"/>
          <p:nvPr/>
        </p:nvSpPr>
        <p:spPr>
          <a:xfrm>
            <a:off x="11710313" y="4368408"/>
            <a:ext cx="430887" cy="2114942"/>
          </a:xfrm>
          <a:prstGeom prst="rect">
            <a:avLst/>
          </a:prstGeom>
          <a:noFill/>
        </p:spPr>
        <p:txBody>
          <a:bodyPr vert="eaVert" wrap="square" rtlCol="0">
            <a:spAutoFit/>
          </a:bodyPr>
          <a:lstStyle/>
          <a:p>
            <a:r>
              <a:rPr lang="en-US" altLang="zh-TW" sz="1600" b="0" dirty="0">
                <a:latin typeface="+mn-lt"/>
                <a:ea typeface="Microsoft JhengHei Light" panose="020B0304030504040204" pitchFamily="34" charset="-120"/>
              </a:rPr>
              <a:t>2025</a:t>
            </a:r>
            <a:r>
              <a:rPr lang="zh-TW" altLang="en-US" sz="1600" b="0" dirty="0">
                <a:latin typeface="+mn-lt"/>
                <a:ea typeface="Microsoft JhengHei Light" panose="020B0304030504040204" pitchFamily="34" charset="-120"/>
              </a:rPr>
              <a:t> </a:t>
            </a:r>
            <a:r>
              <a:rPr lang="en-US" altLang="zh-TW" sz="1600" b="0" dirty="0">
                <a:latin typeface="+mn-lt"/>
                <a:ea typeface="Microsoft JhengHei Light" panose="020B0304030504040204" pitchFamily="34" charset="-120"/>
              </a:rPr>
              <a:t>LAAM MEETING</a:t>
            </a:r>
            <a:endParaRPr lang="zh-TW" altLang="en-US" sz="1600" b="0" dirty="0">
              <a:latin typeface="+mn-lt"/>
              <a:ea typeface="Microsoft JhengHei Light" panose="020B0304030504040204" pitchFamily="34" charset="-120"/>
            </a:endParaRPr>
          </a:p>
        </p:txBody>
      </p:sp>
    </p:spTree>
    <p:extLst>
      <p:ext uri="{BB962C8B-B14F-4D97-AF65-F5344CB8AC3E}">
        <p14:creationId xmlns:p14="http://schemas.microsoft.com/office/powerpoint/2010/main" val="276253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04345E9F-BC5B-4989-8704-24BF38EF2DCB}"/>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12</a:t>
            </a:fld>
            <a:endParaRPr lang="zh-TW" altLang="en-US"/>
          </a:p>
        </p:txBody>
      </p:sp>
      <p:pic>
        <p:nvPicPr>
          <p:cNvPr id="1026" name="Picture 2" descr="9EB82C4B-76F1-402E-A288-A9059A3E0A49">
            <a:extLst>
              <a:ext uri="{FF2B5EF4-FFF2-40B4-BE49-F238E27FC236}">
                <a16:creationId xmlns:a16="http://schemas.microsoft.com/office/drawing/2014/main" id="{6C85EAE9-D005-4C8D-97F8-D8BBAE547D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55" t="1305" r="1951" b="73642"/>
          <a:stretch/>
        </p:blipFill>
        <p:spPr bwMode="auto">
          <a:xfrm>
            <a:off x="0" y="83712"/>
            <a:ext cx="3412908" cy="630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9EB82C4B-76F1-402E-A288-A9059A3E0A49">
            <a:extLst>
              <a:ext uri="{FF2B5EF4-FFF2-40B4-BE49-F238E27FC236}">
                <a16:creationId xmlns:a16="http://schemas.microsoft.com/office/drawing/2014/main" id="{9410DD71-7C00-4457-90DC-05D64B1DD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6" t="26390" r="5462" b="45602"/>
          <a:stretch/>
        </p:blipFill>
        <p:spPr bwMode="auto">
          <a:xfrm>
            <a:off x="3329201" y="12878"/>
            <a:ext cx="2968581" cy="640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9EB82C4B-76F1-402E-A288-A9059A3E0A49">
            <a:extLst>
              <a:ext uri="{FF2B5EF4-FFF2-40B4-BE49-F238E27FC236}">
                <a16:creationId xmlns:a16="http://schemas.microsoft.com/office/drawing/2014/main" id="{5067A05C-7098-47E5-B588-5DB53BCF64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 t="54418" r="5912" b="14768"/>
          <a:stretch/>
        </p:blipFill>
        <p:spPr bwMode="auto">
          <a:xfrm>
            <a:off x="6265584" y="6439"/>
            <a:ext cx="2743200" cy="65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直線接點 43">
            <a:extLst>
              <a:ext uri="{FF2B5EF4-FFF2-40B4-BE49-F238E27FC236}">
                <a16:creationId xmlns:a16="http://schemas.microsoft.com/office/drawing/2014/main" id="{4DB22C6D-F453-41CC-A7AF-28E688AB4565}"/>
              </a:ext>
            </a:extLst>
          </p:cNvPr>
          <p:cNvCxnSpPr>
            <a:cxnSpLocks/>
          </p:cNvCxnSpPr>
          <p:nvPr/>
        </p:nvCxnSpPr>
        <p:spPr>
          <a:xfrm>
            <a:off x="4499539" y="5091823"/>
            <a:ext cx="14143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9EB82C4B-76F1-402E-A288-A9059A3E0A49">
            <a:extLst>
              <a:ext uri="{FF2B5EF4-FFF2-40B4-BE49-F238E27FC236}">
                <a16:creationId xmlns:a16="http://schemas.microsoft.com/office/drawing/2014/main" id="{ACDD806B-5BB2-43CE-93BA-C3D99C2502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500"/>
          <a:stretch/>
        </p:blipFill>
        <p:spPr bwMode="auto">
          <a:xfrm>
            <a:off x="9001111" y="6444"/>
            <a:ext cx="3184443" cy="3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82346555-8711-49ED-A0AC-BE2AFF9514B1}"/>
              </a:ext>
            </a:extLst>
          </p:cNvPr>
          <p:cNvSpPr/>
          <p:nvPr/>
        </p:nvSpPr>
        <p:spPr>
          <a:xfrm>
            <a:off x="2759676" y="83712"/>
            <a:ext cx="569525" cy="52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947A041A-AFD6-4DE6-83B3-3725454E6DC5}"/>
              </a:ext>
            </a:extLst>
          </p:cNvPr>
          <p:cNvSpPr/>
          <p:nvPr/>
        </p:nvSpPr>
        <p:spPr>
          <a:xfrm>
            <a:off x="88348" y="609600"/>
            <a:ext cx="1463562" cy="21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4CFCADA9-7013-4688-9AFF-03EC5CE3480E}"/>
              </a:ext>
            </a:extLst>
          </p:cNvPr>
          <p:cNvSpPr/>
          <p:nvPr/>
        </p:nvSpPr>
        <p:spPr>
          <a:xfrm>
            <a:off x="4297662" y="5634681"/>
            <a:ext cx="1639511" cy="17579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014DBC8B-29ED-406C-B96C-478228A7A4A8}"/>
              </a:ext>
            </a:extLst>
          </p:cNvPr>
          <p:cNvSpPr/>
          <p:nvPr/>
        </p:nvSpPr>
        <p:spPr>
          <a:xfrm>
            <a:off x="3568796" y="5877233"/>
            <a:ext cx="2616834" cy="168023"/>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928FCFB9-2C1A-47E9-B1A0-7661928E527B}"/>
              </a:ext>
            </a:extLst>
          </p:cNvPr>
          <p:cNvSpPr/>
          <p:nvPr/>
        </p:nvSpPr>
        <p:spPr>
          <a:xfrm>
            <a:off x="3561619" y="6141942"/>
            <a:ext cx="614965" cy="146559"/>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1D027574-C1C0-4BAB-B7B5-6915943FF397}"/>
              </a:ext>
            </a:extLst>
          </p:cNvPr>
          <p:cNvSpPr/>
          <p:nvPr/>
        </p:nvSpPr>
        <p:spPr>
          <a:xfrm>
            <a:off x="4513521" y="4934464"/>
            <a:ext cx="1400396" cy="157359"/>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5496809C-B78F-4B39-9434-6CF108D0C958}"/>
              </a:ext>
            </a:extLst>
          </p:cNvPr>
          <p:cNvSpPr/>
          <p:nvPr/>
        </p:nvSpPr>
        <p:spPr>
          <a:xfrm>
            <a:off x="3582839" y="5152767"/>
            <a:ext cx="2602790" cy="194140"/>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31AE5B68-5794-4FFA-BC9F-AD1EB1EE15A4}"/>
              </a:ext>
            </a:extLst>
          </p:cNvPr>
          <p:cNvSpPr/>
          <p:nvPr/>
        </p:nvSpPr>
        <p:spPr>
          <a:xfrm>
            <a:off x="3568796" y="5392198"/>
            <a:ext cx="413637" cy="194139"/>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6A20C7F7-621F-48AB-A844-80A23D406135}"/>
              </a:ext>
            </a:extLst>
          </p:cNvPr>
          <p:cNvSpPr/>
          <p:nvPr/>
        </p:nvSpPr>
        <p:spPr>
          <a:xfrm>
            <a:off x="1597059" y="2173862"/>
            <a:ext cx="1114585" cy="23716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9BE4DD7C-07DC-4E38-942D-2D2C59532B0A}"/>
              </a:ext>
            </a:extLst>
          </p:cNvPr>
          <p:cNvSpPr/>
          <p:nvPr/>
        </p:nvSpPr>
        <p:spPr>
          <a:xfrm>
            <a:off x="831651" y="2441592"/>
            <a:ext cx="1639511"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26582BF4-FA8B-4C0F-BEE4-8471509DE9CF}"/>
              </a:ext>
            </a:extLst>
          </p:cNvPr>
          <p:cNvSpPr/>
          <p:nvPr/>
        </p:nvSpPr>
        <p:spPr>
          <a:xfrm>
            <a:off x="833104" y="2734428"/>
            <a:ext cx="763955"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1CA27DE6-A635-4370-B20A-F4F2193B3E8E}"/>
              </a:ext>
            </a:extLst>
          </p:cNvPr>
          <p:cNvSpPr/>
          <p:nvPr/>
        </p:nvSpPr>
        <p:spPr>
          <a:xfrm>
            <a:off x="5427614" y="3018370"/>
            <a:ext cx="791954" cy="243813"/>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32239618-92C6-4EBF-9F86-0CDA0F734FA4}"/>
              </a:ext>
            </a:extLst>
          </p:cNvPr>
          <p:cNvSpPr/>
          <p:nvPr/>
        </p:nvSpPr>
        <p:spPr>
          <a:xfrm>
            <a:off x="3581573" y="3306144"/>
            <a:ext cx="2176676"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9DC86410-28BD-4758-B707-0814DA55809F}"/>
              </a:ext>
            </a:extLst>
          </p:cNvPr>
          <p:cNvSpPr/>
          <p:nvPr/>
        </p:nvSpPr>
        <p:spPr>
          <a:xfrm>
            <a:off x="3581573" y="3639864"/>
            <a:ext cx="1639511"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23A7E555-D672-4B16-B063-567397BEB16D}"/>
              </a:ext>
            </a:extLst>
          </p:cNvPr>
          <p:cNvSpPr/>
          <p:nvPr/>
        </p:nvSpPr>
        <p:spPr>
          <a:xfrm>
            <a:off x="6483219" y="762991"/>
            <a:ext cx="2298316"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406C545D-C7D8-434D-B644-D23E09EA3CCC}"/>
              </a:ext>
            </a:extLst>
          </p:cNvPr>
          <p:cNvSpPr/>
          <p:nvPr/>
        </p:nvSpPr>
        <p:spPr>
          <a:xfrm>
            <a:off x="6986735" y="1653777"/>
            <a:ext cx="2022049" cy="265055"/>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A1897AEC-50B2-4086-97D3-D9812ADB1666}"/>
              </a:ext>
            </a:extLst>
          </p:cNvPr>
          <p:cNvSpPr/>
          <p:nvPr/>
        </p:nvSpPr>
        <p:spPr>
          <a:xfrm>
            <a:off x="6522887" y="1958578"/>
            <a:ext cx="2022049" cy="182335"/>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702F8135-90B9-48E2-80AB-049366199379}"/>
              </a:ext>
            </a:extLst>
          </p:cNvPr>
          <p:cNvSpPr/>
          <p:nvPr/>
        </p:nvSpPr>
        <p:spPr>
          <a:xfrm>
            <a:off x="6522887" y="2176327"/>
            <a:ext cx="2478224" cy="182334"/>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a:extLst>
              <a:ext uri="{FF2B5EF4-FFF2-40B4-BE49-F238E27FC236}">
                <a16:creationId xmlns:a16="http://schemas.microsoft.com/office/drawing/2014/main" id="{91E72F2D-D8B1-41C7-B7F3-A4704103281E}"/>
              </a:ext>
            </a:extLst>
          </p:cNvPr>
          <p:cNvSpPr/>
          <p:nvPr/>
        </p:nvSpPr>
        <p:spPr>
          <a:xfrm>
            <a:off x="7066689" y="2394075"/>
            <a:ext cx="1772511" cy="18442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9D564BC4-0B74-48DE-BAF2-9E2AEDDC7BEE}"/>
              </a:ext>
            </a:extLst>
          </p:cNvPr>
          <p:cNvSpPr/>
          <p:nvPr/>
        </p:nvSpPr>
        <p:spPr>
          <a:xfrm>
            <a:off x="6508917" y="2613916"/>
            <a:ext cx="987515" cy="167448"/>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9FC02C81-0C3A-4D48-AEC9-93295A91F992}"/>
              </a:ext>
            </a:extLst>
          </p:cNvPr>
          <p:cNvSpPr/>
          <p:nvPr/>
        </p:nvSpPr>
        <p:spPr>
          <a:xfrm>
            <a:off x="6500883" y="2967189"/>
            <a:ext cx="1223364" cy="18442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6B4163EA-57B7-4751-8189-DEC413C5E90E}"/>
              </a:ext>
            </a:extLst>
          </p:cNvPr>
          <p:cNvSpPr/>
          <p:nvPr/>
        </p:nvSpPr>
        <p:spPr>
          <a:xfrm>
            <a:off x="6492645" y="4810389"/>
            <a:ext cx="2096525" cy="27277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4" name="直線接點 63">
            <a:extLst>
              <a:ext uri="{FF2B5EF4-FFF2-40B4-BE49-F238E27FC236}">
                <a16:creationId xmlns:a16="http://schemas.microsoft.com/office/drawing/2014/main" id="{808924EC-8FE2-426E-B2CD-9B5076CEC268}"/>
              </a:ext>
            </a:extLst>
          </p:cNvPr>
          <p:cNvCxnSpPr>
            <a:cxnSpLocks/>
          </p:cNvCxnSpPr>
          <p:nvPr/>
        </p:nvCxnSpPr>
        <p:spPr>
          <a:xfrm>
            <a:off x="3590473" y="5346907"/>
            <a:ext cx="2595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18DCB990-D515-4049-AA40-C85B2E0E34E8}"/>
              </a:ext>
            </a:extLst>
          </p:cNvPr>
          <p:cNvCxnSpPr>
            <a:cxnSpLocks/>
          </p:cNvCxnSpPr>
          <p:nvPr/>
        </p:nvCxnSpPr>
        <p:spPr>
          <a:xfrm>
            <a:off x="3561619" y="5614926"/>
            <a:ext cx="4208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A4B88F71-67C6-4D3B-AAD8-A29EB98AAC3F}"/>
              </a:ext>
            </a:extLst>
          </p:cNvPr>
          <p:cNvCxnSpPr>
            <a:cxnSpLocks/>
          </p:cNvCxnSpPr>
          <p:nvPr/>
        </p:nvCxnSpPr>
        <p:spPr>
          <a:xfrm>
            <a:off x="4297662" y="5810477"/>
            <a:ext cx="16994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FE14AA95-05E0-4202-A051-C7975C0A9076}"/>
              </a:ext>
            </a:extLst>
          </p:cNvPr>
          <p:cNvCxnSpPr>
            <a:cxnSpLocks/>
          </p:cNvCxnSpPr>
          <p:nvPr/>
        </p:nvCxnSpPr>
        <p:spPr>
          <a:xfrm>
            <a:off x="3561619" y="6045256"/>
            <a:ext cx="26240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EC46614A-0DD5-4279-9489-C509849C52D3}"/>
              </a:ext>
            </a:extLst>
          </p:cNvPr>
          <p:cNvCxnSpPr>
            <a:cxnSpLocks/>
          </p:cNvCxnSpPr>
          <p:nvPr/>
        </p:nvCxnSpPr>
        <p:spPr>
          <a:xfrm>
            <a:off x="3561619" y="6288501"/>
            <a:ext cx="6149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3B8878CD-23E6-45AE-950F-CB04CA0ABA77}"/>
              </a:ext>
            </a:extLst>
          </p:cNvPr>
          <p:cNvCxnSpPr>
            <a:cxnSpLocks/>
          </p:cNvCxnSpPr>
          <p:nvPr/>
        </p:nvCxnSpPr>
        <p:spPr>
          <a:xfrm>
            <a:off x="7066689" y="2578502"/>
            <a:ext cx="1772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466C8E5E-D9B4-40AD-9FCF-CE9DB8277C75}"/>
              </a:ext>
            </a:extLst>
          </p:cNvPr>
          <p:cNvCxnSpPr>
            <a:cxnSpLocks/>
          </p:cNvCxnSpPr>
          <p:nvPr/>
        </p:nvCxnSpPr>
        <p:spPr>
          <a:xfrm>
            <a:off x="6522887" y="2794560"/>
            <a:ext cx="9735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B78C69A8-D6FE-49E9-B1BB-3F868BC997BF}"/>
              </a:ext>
            </a:extLst>
          </p:cNvPr>
          <p:cNvCxnSpPr>
            <a:cxnSpLocks/>
          </p:cNvCxnSpPr>
          <p:nvPr/>
        </p:nvCxnSpPr>
        <p:spPr>
          <a:xfrm>
            <a:off x="1597059" y="2411028"/>
            <a:ext cx="9735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22283DDC-7A01-4223-93A0-CD134D964F70}"/>
              </a:ext>
            </a:extLst>
          </p:cNvPr>
          <p:cNvCxnSpPr>
            <a:cxnSpLocks/>
          </p:cNvCxnSpPr>
          <p:nvPr/>
        </p:nvCxnSpPr>
        <p:spPr>
          <a:xfrm>
            <a:off x="831651" y="2697892"/>
            <a:ext cx="1639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E1CF9CF3-0E91-4520-B5C9-BD90C142C6FC}"/>
              </a:ext>
            </a:extLst>
          </p:cNvPr>
          <p:cNvCxnSpPr>
            <a:cxnSpLocks/>
          </p:cNvCxnSpPr>
          <p:nvPr/>
        </p:nvCxnSpPr>
        <p:spPr>
          <a:xfrm>
            <a:off x="831651" y="2967189"/>
            <a:ext cx="7202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圖片 83">
            <a:extLst>
              <a:ext uri="{FF2B5EF4-FFF2-40B4-BE49-F238E27FC236}">
                <a16:creationId xmlns:a16="http://schemas.microsoft.com/office/drawing/2014/main" id="{D6AB45D7-B6AC-4405-8758-8238FC783D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9867" y="3388524"/>
            <a:ext cx="2743200" cy="2948606"/>
          </a:xfrm>
          <a:prstGeom prst="rect">
            <a:avLst/>
          </a:prstGeom>
        </p:spPr>
      </p:pic>
      <p:sp>
        <p:nvSpPr>
          <p:cNvPr id="85" name="矩形 84">
            <a:extLst>
              <a:ext uri="{FF2B5EF4-FFF2-40B4-BE49-F238E27FC236}">
                <a16:creationId xmlns:a16="http://schemas.microsoft.com/office/drawing/2014/main" id="{7F96133C-ED04-45F7-84BD-C4291E1CF118}"/>
              </a:ext>
            </a:extLst>
          </p:cNvPr>
          <p:cNvSpPr/>
          <p:nvPr/>
        </p:nvSpPr>
        <p:spPr>
          <a:xfrm>
            <a:off x="9111612" y="5717058"/>
            <a:ext cx="941672" cy="2152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33029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13</a:t>
            </a:fld>
            <a:endParaRPr lang="zh-TW" altLang="en-US"/>
          </a:p>
        </p:txBody>
      </p:sp>
      <p:sp>
        <p:nvSpPr>
          <p:cNvPr id="6" name="文字方塊 5">
            <a:extLst>
              <a:ext uri="{FF2B5EF4-FFF2-40B4-BE49-F238E27FC236}">
                <a16:creationId xmlns:a16="http://schemas.microsoft.com/office/drawing/2014/main" id="{6C9889C5-19E0-44D8-ADEE-44B0C74B5713}"/>
              </a:ext>
            </a:extLst>
          </p:cNvPr>
          <p:cNvSpPr txBox="1"/>
          <p:nvPr/>
        </p:nvSpPr>
        <p:spPr>
          <a:xfrm>
            <a:off x="5686022" y="1720839"/>
            <a:ext cx="5267459" cy="2308324"/>
          </a:xfrm>
          <a:prstGeom prst="rect">
            <a:avLst/>
          </a:prstGeom>
          <a:noFill/>
        </p:spPr>
        <p:txBody>
          <a:bodyPr wrap="square" rtlCol="0">
            <a:spAutoFit/>
          </a:bodyPr>
          <a:lstStyle/>
          <a:p>
            <a:pPr algn="ctr"/>
            <a:r>
              <a:rPr lang="en-US" altLang="zh-TW" sz="7200" dirty="0">
                <a:solidFill>
                  <a:schemeClr val="bg1"/>
                </a:solidFill>
                <a:ea typeface="微軟正黑體" panose="020B0604030504040204" pitchFamily="34" charset="-120"/>
              </a:rPr>
              <a:t>MARKET OUTLOOK</a:t>
            </a:r>
            <a:endParaRPr lang="zh-TW" altLang="en-US" sz="7200" dirty="0">
              <a:solidFill>
                <a:schemeClr val="bg1"/>
              </a:solidFill>
              <a:ea typeface="微軟正黑體" panose="020B0604030504040204" pitchFamily="34" charset="-120"/>
            </a:endParaRPr>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90269"/>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2025</a:t>
            </a:r>
            <a:endParaRPr lang="zh-TW" altLang="en-US" sz="4400" dirty="0">
              <a:latin typeface="Bahnschrift SemiBold Condensed" panose="020B0502040204020203" pitchFamily="34" charset="0"/>
            </a:endParaRPr>
          </a:p>
        </p:txBody>
      </p:sp>
    </p:spTree>
    <p:extLst>
      <p:ext uri="{BB962C8B-B14F-4D97-AF65-F5344CB8AC3E}">
        <p14:creationId xmlns:p14="http://schemas.microsoft.com/office/powerpoint/2010/main" val="281439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C09D081-B52B-4717-8853-029A0DD428DC}"/>
              </a:ext>
            </a:extLst>
          </p:cNvPr>
          <p:cNvSpPr>
            <a:spLocks noGrp="1"/>
          </p:cNvSpPr>
          <p:nvPr>
            <p:ph type="sldNum" sz="quarter" idx="12"/>
          </p:nvPr>
        </p:nvSpPr>
        <p:spPr/>
        <p:txBody>
          <a:bodyPr/>
          <a:lstStyle/>
          <a:p>
            <a:fld id="{6FF47312-5BF6-4F91-A250-772BA71100E2}" type="slidenum">
              <a:rPr lang="zh-TW" altLang="en-US" smtClean="0"/>
              <a:t>14</a:t>
            </a:fld>
            <a:endParaRPr lang="zh-TW" altLang="en-US" dirty="0"/>
          </a:p>
        </p:txBody>
      </p:sp>
      <p:sp>
        <p:nvSpPr>
          <p:cNvPr id="3" name="矩形 2">
            <a:extLst>
              <a:ext uri="{FF2B5EF4-FFF2-40B4-BE49-F238E27FC236}">
                <a16:creationId xmlns:a16="http://schemas.microsoft.com/office/drawing/2014/main" id="{A4389B3F-29BA-4689-B0D0-9EB4AF8AEED1}"/>
              </a:ext>
            </a:extLst>
          </p:cNvPr>
          <p:cNvSpPr/>
          <p:nvPr/>
        </p:nvSpPr>
        <p:spPr>
          <a:xfrm>
            <a:off x="8283261" y="2469098"/>
            <a:ext cx="3500907" cy="3785652"/>
          </a:xfrm>
          <a:prstGeom prst="rect">
            <a:avLst/>
          </a:prstGeom>
        </p:spPr>
        <p:txBody>
          <a:bodyPr wrap="square">
            <a:spAutoFit/>
          </a:bodyPr>
          <a:lstStyle/>
          <a:p>
            <a:r>
              <a:rPr lang="en-US" altLang="zh-TW" sz="1500" dirty="0">
                <a:ea typeface="微軟正黑體" panose="020B0604030504040204" pitchFamily="34" charset="-120"/>
              </a:rPr>
              <a:t>In </a:t>
            </a:r>
            <a:r>
              <a:rPr lang="en-US" altLang="zh-TW" sz="1500" dirty="0">
                <a:solidFill>
                  <a:schemeClr val="accent5">
                    <a:lumMod val="75000"/>
                  </a:schemeClr>
                </a:solidFill>
                <a:ea typeface="微軟正黑體" panose="020B0604030504040204" pitchFamily="34" charset="-120"/>
              </a:rPr>
              <a:t>Latin America and the Caribbean</a:t>
            </a:r>
            <a:r>
              <a:rPr lang="en-US" altLang="zh-TW" sz="1500" dirty="0">
                <a:ea typeface="微軟正黑體" panose="020B0604030504040204" pitchFamily="34" charset="-120"/>
              </a:rPr>
              <a:t>, growth is projected to decline from 2.2 percent in 2023 to 2.1 percent in 2024 before rebounding to 2.5 percent in 2025., compared with July 2024 World Economic Outlook Update projections, owing to </a:t>
            </a:r>
            <a:r>
              <a:rPr lang="en-US" altLang="zh-TW" sz="1500" dirty="0">
                <a:solidFill>
                  <a:schemeClr val="accent5">
                    <a:lumMod val="75000"/>
                  </a:schemeClr>
                </a:solidFill>
                <a:ea typeface="微軟正黑體" panose="020B0604030504040204" pitchFamily="34" charset="-120"/>
              </a:rPr>
              <a:t>stronger private consumption and investment </a:t>
            </a:r>
            <a:r>
              <a:rPr lang="en-US" altLang="zh-TW" sz="1500" dirty="0">
                <a:ea typeface="微軟正黑體" panose="020B0604030504040204" pitchFamily="34" charset="-120"/>
              </a:rPr>
              <a:t>in the first half of the year from a </a:t>
            </a:r>
            <a:r>
              <a:rPr lang="en-US" altLang="zh-TW" sz="1500" dirty="0">
                <a:solidFill>
                  <a:schemeClr val="accent5">
                    <a:lumMod val="75000"/>
                  </a:schemeClr>
                </a:solidFill>
                <a:ea typeface="微軟正黑體" panose="020B0604030504040204" pitchFamily="34" charset="-120"/>
              </a:rPr>
              <a:t>tight labor market, government transfers, and smaller-than-anticipated disruptions from floods. </a:t>
            </a:r>
            <a:r>
              <a:rPr lang="en-US" altLang="zh-TW" sz="1500" dirty="0">
                <a:ea typeface="微軟正黑體" panose="020B0604030504040204" pitchFamily="34" charset="-120"/>
              </a:rPr>
              <a:t>However, with the still-restrictive monetary policy and the expected cooling of the labor market, growth is expected to moderate in 2025.</a:t>
            </a:r>
            <a:r>
              <a:rPr lang="zh-TW" altLang="en-US" sz="1500" dirty="0">
                <a:ea typeface="微軟正黑體" panose="020B0604030504040204" pitchFamily="34" charset="-120"/>
              </a:rPr>
              <a:t> </a:t>
            </a:r>
            <a:r>
              <a:rPr lang="en-US" altLang="zh-TW" sz="1500" dirty="0">
                <a:solidFill>
                  <a:schemeClr val="accent5">
                    <a:lumMod val="75000"/>
                  </a:schemeClr>
                </a:solidFill>
                <a:ea typeface="微軟正黑體" panose="020B0604030504040204" pitchFamily="34" charset="-120"/>
              </a:rPr>
              <a:t>Overall, offsetting revisions leave the region.</a:t>
            </a:r>
            <a:endParaRPr lang="zh-TW" altLang="en-US" sz="1500" dirty="0">
              <a:solidFill>
                <a:schemeClr val="accent5">
                  <a:lumMod val="75000"/>
                </a:schemeClr>
              </a:solidFill>
              <a:ea typeface="微軟正黑體" panose="020B0604030504040204" pitchFamily="34" charset="-120"/>
            </a:endParaRPr>
          </a:p>
        </p:txBody>
      </p:sp>
      <p:sp>
        <p:nvSpPr>
          <p:cNvPr id="8" name="矩形 7">
            <a:extLst>
              <a:ext uri="{FF2B5EF4-FFF2-40B4-BE49-F238E27FC236}">
                <a16:creationId xmlns:a16="http://schemas.microsoft.com/office/drawing/2014/main" id="{364DF2C7-FC77-4C16-AD5E-9F87B844F946}"/>
              </a:ext>
            </a:extLst>
          </p:cNvPr>
          <p:cNvSpPr/>
          <p:nvPr/>
        </p:nvSpPr>
        <p:spPr>
          <a:xfrm>
            <a:off x="8551215" y="6158210"/>
            <a:ext cx="3150992" cy="461665"/>
          </a:xfrm>
          <a:prstGeom prst="rect">
            <a:avLst/>
          </a:prstGeom>
        </p:spPr>
        <p:txBody>
          <a:bodyPr wrap="none">
            <a:spAutoFit/>
          </a:bodyPr>
          <a:lstStyle/>
          <a:p>
            <a:pPr algn="r"/>
            <a:r>
              <a:rPr lang="en-US" altLang="zh-TW" sz="1200" dirty="0"/>
              <a:t>Source: IMF World Economic Outlook Oct/2024</a:t>
            </a:r>
          </a:p>
          <a:p>
            <a:pPr algn="r"/>
            <a:endParaRPr lang="en-US" altLang="zh-TW" sz="1200" dirty="0"/>
          </a:p>
        </p:txBody>
      </p:sp>
      <p:sp>
        <p:nvSpPr>
          <p:cNvPr id="11" name="矩形 10">
            <a:extLst>
              <a:ext uri="{FF2B5EF4-FFF2-40B4-BE49-F238E27FC236}">
                <a16:creationId xmlns:a16="http://schemas.microsoft.com/office/drawing/2014/main" id="{AB4A7B74-FC2D-4ED4-BE29-D96E2B28B535}"/>
              </a:ext>
            </a:extLst>
          </p:cNvPr>
          <p:cNvSpPr/>
          <p:nvPr/>
        </p:nvSpPr>
        <p:spPr>
          <a:xfrm>
            <a:off x="128722" y="2462418"/>
            <a:ext cx="8106834" cy="3978969"/>
          </a:xfrm>
          <a:prstGeom prst="rect">
            <a:avLst/>
          </a:prstGeom>
          <a:solidFill>
            <a:srgbClr val="052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8627E9F6-F649-485A-A501-EB1184AEE67F}"/>
              </a:ext>
            </a:extLst>
          </p:cNvPr>
          <p:cNvSpPr txBox="1"/>
          <p:nvPr/>
        </p:nvSpPr>
        <p:spPr>
          <a:xfrm>
            <a:off x="935690" y="2555093"/>
            <a:ext cx="6492898" cy="923330"/>
          </a:xfrm>
          <a:prstGeom prst="rect">
            <a:avLst/>
          </a:prstGeom>
          <a:noFill/>
        </p:spPr>
        <p:txBody>
          <a:bodyPr wrap="square" rtlCol="0">
            <a:spAutoFit/>
          </a:bodyPr>
          <a:lstStyle/>
          <a:p>
            <a:pPr algn="ctr"/>
            <a:r>
              <a:rPr lang="en-US" altLang="zh-TW" dirty="0">
                <a:solidFill>
                  <a:srgbClr val="FDC032"/>
                </a:solidFill>
              </a:rPr>
              <a:t>WORLD ECONOMIC OUTLOOK OCTOBER 2024</a:t>
            </a:r>
          </a:p>
          <a:p>
            <a:pPr algn="ctr"/>
            <a:r>
              <a:rPr lang="en-US" altLang="zh-TW" sz="2400" b="1" dirty="0">
                <a:solidFill>
                  <a:schemeClr val="bg1"/>
                </a:solidFill>
                <a:latin typeface="Arial Black" panose="020B0A04020102020204" pitchFamily="34" charset="0"/>
              </a:rPr>
              <a:t>GROWTH PROJECTIONS BY REGION</a:t>
            </a:r>
          </a:p>
          <a:p>
            <a:pPr algn="ctr"/>
            <a:r>
              <a:rPr lang="en-US" altLang="zh-TW" sz="1100" dirty="0">
                <a:solidFill>
                  <a:srgbClr val="D1DDF7"/>
                </a:solidFill>
              </a:rPr>
              <a:t>(REAL GDP GROWTH, PERCENT CHANGE)</a:t>
            </a:r>
            <a:endParaRPr lang="zh-TW" altLang="en-US" sz="1100" dirty="0">
              <a:solidFill>
                <a:srgbClr val="D1DDF7"/>
              </a:solidFill>
            </a:endParaRPr>
          </a:p>
        </p:txBody>
      </p:sp>
      <p:pic>
        <p:nvPicPr>
          <p:cNvPr id="9" name="內容版面配置區 5">
            <a:extLst>
              <a:ext uri="{FF2B5EF4-FFF2-40B4-BE49-F238E27FC236}">
                <a16:creationId xmlns:a16="http://schemas.microsoft.com/office/drawing/2014/main" id="{4CEAAAEB-9300-48B0-ACE2-1E4EB411A8A0}"/>
              </a:ext>
            </a:extLst>
          </p:cNvPr>
          <p:cNvPicPr>
            <a:picLocks noChangeAspect="1"/>
          </p:cNvPicPr>
          <p:nvPr/>
        </p:nvPicPr>
        <p:blipFill rotWithShape="1">
          <a:blip r:embed="rId2">
            <a:extLst>
              <a:ext uri="{28A0092B-C50C-407E-A947-70E740481C1C}">
                <a14:useLocalDpi xmlns:a14="http://schemas.microsoft.com/office/drawing/2010/main" val="0"/>
              </a:ext>
            </a:extLst>
          </a:blip>
          <a:srcRect l="39586" t="73444" r="44107"/>
          <a:stretch/>
        </p:blipFill>
        <p:spPr>
          <a:xfrm>
            <a:off x="657219" y="3666979"/>
            <a:ext cx="3386551" cy="2534180"/>
          </a:xfrm>
          <a:prstGeom prst="rect">
            <a:avLst/>
          </a:prstGeom>
        </p:spPr>
      </p:pic>
      <p:pic>
        <p:nvPicPr>
          <p:cNvPr id="18" name="圖片 17">
            <a:extLst>
              <a:ext uri="{FF2B5EF4-FFF2-40B4-BE49-F238E27FC236}">
                <a16:creationId xmlns:a16="http://schemas.microsoft.com/office/drawing/2014/main" id="{13B1A403-6145-47E5-90B8-6293C5436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638" y="3666979"/>
            <a:ext cx="842145" cy="890143"/>
          </a:xfrm>
          <a:prstGeom prst="rect">
            <a:avLst/>
          </a:prstGeom>
        </p:spPr>
      </p:pic>
      <p:pic>
        <p:nvPicPr>
          <p:cNvPr id="20" name="圖片 19">
            <a:extLst>
              <a:ext uri="{FF2B5EF4-FFF2-40B4-BE49-F238E27FC236}">
                <a16:creationId xmlns:a16="http://schemas.microsoft.com/office/drawing/2014/main" id="{4D86A225-C9C0-4B2E-9E3D-7CDAFBBE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132" y="3555949"/>
            <a:ext cx="889491" cy="923330"/>
          </a:xfrm>
          <a:prstGeom prst="rect">
            <a:avLst/>
          </a:prstGeom>
        </p:spPr>
      </p:pic>
      <p:pic>
        <p:nvPicPr>
          <p:cNvPr id="22" name="圖片 21">
            <a:extLst>
              <a:ext uri="{FF2B5EF4-FFF2-40B4-BE49-F238E27FC236}">
                <a16:creationId xmlns:a16="http://schemas.microsoft.com/office/drawing/2014/main" id="{34673251-346A-496D-87C1-E89F1C9C3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894" y="3600455"/>
            <a:ext cx="1002722" cy="630578"/>
          </a:xfrm>
          <a:prstGeom prst="rect">
            <a:avLst/>
          </a:prstGeom>
        </p:spPr>
      </p:pic>
      <p:pic>
        <p:nvPicPr>
          <p:cNvPr id="24" name="圖片 23">
            <a:extLst>
              <a:ext uri="{FF2B5EF4-FFF2-40B4-BE49-F238E27FC236}">
                <a16:creationId xmlns:a16="http://schemas.microsoft.com/office/drawing/2014/main" id="{B9AEFF3F-0B9F-490C-846D-81C365487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689" y="4648549"/>
            <a:ext cx="1090044" cy="804556"/>
          </a:xfrm>
          <a:prstGeom prst="rect">
            <a:avLst/>
          </a:prstGeom>
        </p:spPr>
      </p:pic>
      <p:pic>
        <p:nvPicPr>
          <p:cNvPr id="26" name="圖片 25">
            <a:extLst>
              <a:ext uri="{FF2B5EF4-FFF2-40B4-BE49-F238E27FC236}">
                <a16:creationId xmlns:a16="http://schemas.microsoft.com/office/drawing/2014/main" id="{A813F847-462F-47E6-90F1-D7011AB9D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7114" y="3600455"/>
            <a:ext cx="931175" cy="746029"/>
          </a:xfrm>
          <a:prstGeom prst="rect">
            <a:avLst/>
          </a:prstGeom>
        </p:spPr>
      </p:pic>
      <p:pic>
        <p:nvPicPr>
          <p:cNvPr id="28" name="圖片 27">
            <a:extLst>
              <a:ext uri="{FF2B5EF4-FFF2-40B4-BE49-F238E27FC236}">
                <a16:creationId xmlns:a16="http://schemas.microsoft.com/office/drawing/2014/main" id="{F6DC64D3-E14A-4CDA-942C-AD922B5787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0783" y="4675859"/>
            <a:ext cx="1999260" cy="1468028"/>
          </a:xfrm>
          <a:prstGeom prst="rect">
            <a:avLst/>
          </a:prstGeom>
        </p:spPr>
      </p:pic>
      <p:sp>
        <p:nvSpPr>
          <p:cNvPr id="6" name="矩形 5">
            <a:extLst>
              <a:ext uri="{FF2B5EF4-FFF2-40B4-BE49-F238E27FC236}">
                <a16:creationId xmlns:a16="http://schemas.microsoft.com/office/drawing/2014/main" id="{B694E630-30AB-4BBA-A3AE-25B734DA163B}"/>
              </a:ext>
            </a:extLst>
          </p:cNvPr>
          <p:cNvSpPr/>
          <p:nvPr/>
        </p:nvSpPr>
        <p:spPr>
          <a:xfrm>
            <a:off x="657219" y="3659815"/>
            <a:ext cx="3403122" cy="25341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2A71D26-8B2D-41F4-8BFD-5819968B563B}"/>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628248FA-B3EF-436B-A3A0-8CDE10190639}"/>
              </a:ext>
            </a:extLst>
          </p:cNvPr>
          <p:cNvSpPr>
            <a:spLocks noGrp="1"/>
          </p:cNvSpPr>
          <p:nvPr>
            <p:ph type="title"/>
          </p:nvPr>
        </p:nvSpPr>
        <p:spPr/>
        <p:txBody>
          <a:bodyPr>
            <a:normAutofit/>
          </a:bodyPr>
          <a:lstStyle/>
          <a:p>
            <a:r>
              <a:rPr lang="en-US" altLang="zh-TW" sz="5400" dirty="0"/>
              <a:t>IMF World Economic Snapshot</a:t>
            </a:r>
            <a:endParaRPr lang="zh-TW" altLang="en-US" sz="5400" dirty="0"/>
          </a:p>
        </p:txBody>
      </p:sp>
      <p:sp>
        <p:nvSpPr>
          <p:cNvPr id="10" name="文字方塊 9">
            <a:extLst>
              <a:ext uri="{FF2B5EF4-FFF2-40B4-BE49-F238E27FC236}">
                <a16:creationId xmlns:a16="http://schemas.microsoft.com/office/drawing/2014/main" id="{7509F822-6A62-4370-8E54-04F81C446308}"/>
              </a:ext>
            </a:extLst>
          </p:cNvPr>
          <p:cNvSpPr txBox="1"/>
          <p:nvPr/>
        </p:nvSpPr>
        <p:spPr>
          <a:xfrm>
            <a:off x="359493" y="1190362"/>
            <a:ext cx="12364945" cy="830997"/>
          </a:xfrm>
          <a:prstGeom prst="rect">
            <a:avLst/>
          </a:prstGeom>
          <a:noFill/>
        </p:spPr>
        <p:txBody>
          <a:bodyPr wrap="square" rtlCol="0">
            <a:spAutoFit/>
          </a:bodyPr>
          <a:lstStyle/>
          <a:p>
            <a:r>
              <a:rPr lang="en-US" altLang="zh-TW" sz="4800" b="1" dirty="0">
                <a:ea typeface="微軟正黑體" panose="020B0604030504040204" pitchFamily="34" charset="-120"/>
                <a:cs typeface="+mj-cs"/>
              </a:rPr>
              <a:t>Growth is Expected to Moderate in 2025</a:t>
            </a:r>
            <a:endParaRPr lang="zh-TW" altLang="en-US" sz="4800" b="1" dirty="0">
              <a:ea typeface="微軟正黑體" panose="020B0604030504040204" pitchFamily="34" charset="-120"/>
              <a:cs typeface="+mj-cs"/>
            </a:endParaRPr>
          </a:p>
        </p:txBody>
      </p:sp>
    </p:spTree>
    <p:extLst>
      <p:ext uri="{BB962C8B-B14F-4D97-AF65-F5344CB8AC3E}">
        <p14:creationId xmlns:p14="http://schemas.microsoft.com/office/powerpoint/2010/main" val="33758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F2CC4E-5869-484D-97DA-00B220A230E7}"/>
              </a:ext>
            </a:extLst>
          </p:cNvPr>
          <p:cNvSpPr>
            <a:spLocks noGrp="1"/>
          </p:cNvSpPr>
          <p:nvPr>
            <p:ph type="title"/>
          </p:nvPr>
        </p:nvSpPr>
        <p:spPr>
          <a:xfrm>
            <a:off x="1189121" y="104514"/>
            <a:ext cx="10838273" cy="1325563"/>
          </a:xfrm>
        </p:spPr>
        <p:txBody>
          <a:bodyPr>
            <a:normAutofit/>
          </a:bodyPr>
          <a:lstStyle/>
          <a:p>
            <a:r>
              <a:rPr lang="en-US" altLang="zh-TW" dirty="0"/>
              <a:t>2025 Economy in a Good Shape</a:t>
            </a:r>
            <a:endParaRPr lang="zh-TW" altLang="en-US" dirty="0"/>
          </a:p>
        </p:txBody>
      </p:sp>
      <p:sp>
        <p:nvSpPr>
          <p:cNvPr id="15" name="投影片編號版面配置區 14">
            <a:extLst>
              <a:ext uri="{FF2B5EF4-FFF2-40B4-BE49-F238E27FC236}">
                <a16:creationId xmlns:a16="http://schemas.microsoft.com/office/drawing/2014/main" id="{5B9B974F-BFD6-4A51-B905-56B82DE27E01}"/>
              </a:ext>
            </a:extLst>
          </p:cNvPr>
          <p:cNvSpPr>
            <a:spLocks noGrp="1"/>
          </p:cNvSpPr>
          <p:nvPr>
            <p:ph type="sldNum" sz="quarter" idx="12"/>
          </p:nvPr>
        </p:nvSpPr>
        <p:spPr>
          <a:xfrm>
            <a:off x="9360452" y="6151723"/>
            <a:ext cx="2743200" cy="365125"/>
          </a:xfrm>
        </p:spPr>
        <p:txBody>
          <a:bodyPr/>
          <a:lstStyle/>
          <a:p>
            <a:fld id="{6FF47312-5BF6-4F91-A250-772BA71100E2}" type="slidenum">
              <a:rPr lang="zh-TW" altLang="en-US" smtClean="0"/>
              <a:t>15</a:t>
            </a:fld>
            <a:endParaRPr lang="zh-TW" altLang="en-US"/>
          </a:p>
        </p:txBody>
      </p:sp>
      <p:graphicFrame>
        <p:nvGraphicFramePr>
          <p:cNvPr id="18" name="圖表 17">
            <a:extLst>
              <a:ext uri="{FF2B5EF4-FFF2-40B4-BE49-F238E27FC236}">
                <a16:creationId xmlns:a16="http://schemas.microsoft.com/office/drawing/2014/main" id="{AF9C6955-591A-421E-904C-31222088BF25}"/>
              </a:ext>
            </a:extLst>
          </p:cNvPr>
          <p:cNvGraphicFramePr/>
          <p:nvPr>
            <p:extLst>
              <p:ext uri="{D42A27DB-BD31-4B8C-83A1-F6EECF244321}">
                <p14:modId xmlns:p14="http://schemas.microsoft.com/office/powerpoint/2010/main" val="2460527968"/>
              </p:ext>
            </p:extLst>
          </p:nvPr>
        </p:nvGraphicFramePr>
        <p:xfrm>
          <a:off x="684155" y="1633425"/>
          <a:ext cx="10478481" cy="5016773"/>
        </p:xfrm>
        <a:graphic>
          <a:graphicData uri="http://schemas.openxmlformats.org/drawingml/2006/chart">
            <c:chart xmlns:c="http://schemas.openxmlformats.org/drawingml/2006/chart" xmlns:r="http://schemas.openxmlformats.org/officeDocument/2006/relationships" r:id="rId2"/>
          </a:graphicData>
        </a:graphic>
      </p:graphicFrame>
      <p:sp>
        <p:nvSpPr>
          <p:cNvPr id="19" name="矩形 18">
            <a:extLst>
              <a:ext uri="{FF2B5EF4-FFF2-40B4-BE49-F238E27FC236}">
                <a16:creationId xmlns:a16="http://schemas.microsoft.com/office/drawing/2014/main" id="{16B00F3C-357F-4883-94FB-59DEFB03170C}"/>
              </a:ext>
            </a:extLst>
          </p:cNvPr>
          <p:cNvSpPr/>
          <p:nvPr/>
        </p:nvSpPr>
        <p:spPr>
          <a:xfrm>
            <a:off x="7971884" y="1683688"/>
            <a:ext cx="2318342" cy="284400"/>
          </a:xfrm>
          <a:prstGeom prst="rect">
            <a:avLst/>
          </a:prstGeom>
          <a:solidFill>
            <a:srgbClr val="AD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t>Real GDP growth</a:t>
            </a:r>
            <a:r>
              <a:rPr lang="zh-TW" altLang="en-US" sz="2000" b="1" dirty="0"/>
              <a:t> </a:t>
            </a:r>
            <a:r>
              <a:rPr lang="en-US" altLang="zh-TW" sz="2000" b="1" dirty="0"/>
              <a:t>%</a:t>
            </a:r>
            <a:r>
              <a:rPr lang="zh-TW" altLang="en-US" sz="2000" b="1" dirty="0"/>
              <a:t> </a:t>
            </a:r>
          </a:p>
        </p:txBody>
      </p:sp>
      <p:sp>
        <p:nvSpPr>
          <p:cNvPr id="20" name="矩形 19">
            <a:extLst>
              <a:ext uri="{FF2B5EF4-FFF2-40B4-BE49-F238E27FC236}">
                <a16:creationId xmlns:a16="http://schemas.microsoft.com/office/drawing/2014/main" id="{12A9DD60-CB8B-46DF-A2F8-24D86D2D71CD}"/>
              </a:ext>
            </a:extLst>
          </p:cNvPr>
          <p:cNvSpPr/>
          <p:nvPr/>
        </p:nvSpPr>
        <p:spPr>
          <a:xfrm>
            <a:off x="1986279" y="1690632"/>
            <a:ext cx="1877212" cy="285706"/>
          </a:xfrm>
          <a:prstGeom prst="rect">
            <a:avLst/>
          </a:prstGeom>
          <a:solidFill>
            <a:srgbClr val="26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FFFF"/>
                </a:solidFill>
              </a:rPr>
              <a:t>Inflation Rate</a:t>
            </a:r>
            <a:r>
              <a:rPr lang="zh-TW" altLang="en-US" sz="2000" b="1" dirty="0">
                <a:solidFill>
                  <a:srgbClr val="FFFFFF"/>
                </a:solidFill>
              </a:rPr>
              <a:t> </a:t>
            </a:r>
            <a:r>
              <a:rPr lang="en-US" altLang="zh-TW" sz="2000" b="1" dirty="0">
                <a:solidFill>
                  <a:srgbClr val="FFFFFF"/>
                </a:solidFill>
              </a:rPr>
              <a:t>%</a:t>
            </a:r>
          </a:p>
        </p:txBody>
      </p:sp>
      <p:sp>
        <p:nvSpPr>
          <p:cNvPr id="3" name="矩形 2">
            <a:extLst>
              <a:ext uri="{FF2B5EF4-FFF2-40B4-BE49-F238E27FC236}">
                <a16:creationId xmlns:a16="http://schemas.microsoft.com/office/drawing/2014/main" id="{B2896E73-66C2-492A-A169-33A4A6D96D47}"/>
              </a:ext>
            </a:extLst>
          </p:cNvPr>
          <p:cNvSpPr/>
          <p:nvPr/>
        </p:nvSpPr>
        <p:spPr>
          <a:xfrm>
            <a:off x="5923394" y="4578443"/>
            <a:ext cx="172606" cy="9659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15502764-B00A-483C-852A-F99AD675E9EE}"/>
              </a:ext>
            </a:extLst>
          </p:cNvPr>
          <p:cNvSpPr txBox="1"/>
          <p:nvPr/>
        </p:nvSpPr>
        <p:spPr>
          <a:xfrm>
            <a:off x="5529252" y="1715846"/>
            <a:ext cx="504056" cy="338554"/>
          </a:xfrm>
          <a:prstGeom prst="rect">
            <a:avLst/>
          </a:prstGeom>
          <a:noFill/>
        </p:spPr>
        <p:txBody>
          <a:bodyPr wrap="square" rtlCol="0">
            <a:spAutoFit/>
          </a:bodyPr>
          <a:lstStyle/>
          <a:p>
            <a:r>
              <a:rPr lang="en-US" altLang="zh-TW" sz="1600" b="1" dirty="0">
                <a:solidFill>
                  <a:schemeClr val="bg1"/>
                </a:solidFill>
                <a:ea typeface="+mj-ea"/>
              </a:rPr>
              <a:t>BR</a:t>
            </a:r>
            <a:endParaRPr lang="zh-TW" altLang="en-US" sz="1600" b="1" dirty="0">
              <a:solidFill>
                <a:schemeClr val="bg1"/>
              </a:solidFill>
              <a:ea typeface="+mj-ea"/>
            </a:endParaRPr>
          </a:p>
        </p:txBody>
      </p:sp>
      <p:sp>
        <p:nvSpPr>
          <p:cNvPr id="13" name="文字方塊 12">
            <a:extLst>
              <a:ext uri="{FF2B5EF4-FFF2-40B4-BE49-F238E27FC236}">
                <a16:creationId xmlns:a16="http://schemas.microsoft.com/office/drawing/2014/main" id="{A3D75948-F553-46B2-BD45-28B4B782A0E9}"/>
              </a:ext>
            </a:extLst>
          </p:cNvPr>
          <p:cNvSpPr txBox="1"/>
          <p:nvPr/>
        </p:nvSpPr>
        <p:spPr>
          <a:xfrm>
            <a:off x="5529252" y="1976338"/>
            <a:ext cx="504056" cy="338554"/>
          </a:xfrm>
          <a:prstGeom prst="rect">
            <a:avLst/>
          </a:prstGeom>
          <a:noFill/>
        </p:spPr>
        <p:txBody>
          <a:bodyPr wrap="square" rtlCol="0">
            <a:spAutoFit/>
          </a:bodyPr>
          <a:lstStyle/>
          <a:p>
            <a:r>
              <a:rPr lang="en-US" altLang="zh-TW" sz="1600" b="1" dirty="0">
                <a:solidFill>
                  <a:schemeClr val="bg1"/>
                </a:solidFill>
                <a:ea typeface="+mj-ea"/>
              </a:rPr>
              <a:t>AR</a:t>
            </a:r>
            <a:endParaRPr lang="zh-TW" altLang="en-US" sz="1600" b="1" dirty="0">
              <a:solidFill>
                <a:schemeClr val="bg1"/>
              </a:solidFill>
              <a:ea typeface="+mj-ea"/>
            </a:endParaRPr>
          </a:p>
        </p:txBody>
      </p:sp>
      <p:sp>
        <p:nvSpPr>
          <p:cNvPr id="14" name="文字方塊 13">
            <a:extLst>
              <a:ext uri="{FF2B5EF4-FFF2-40B4-BE49-F238E27FC236}">
                <a16:creationId xmlns:a16="http://schemas.microsoft.com/office/drawing/2014/main" id="{D494218B-9F21-48B3-A6F2-1EABB7E71F98}"/>
              </a:ext>
            </a:extLst>
          </p:cNvPr>
          <p:cNvSpPr txBox="1"/>
          <p:nvPr/>
        </p:nvSpPr>
        <p:spPr>
          <a:xfrm>
            <a:off x="5529252" y="2215878"/>
            <a:ext cx="504056" cy="338554"/>
          </a:xfrm>
          <a:prstGeom prst="rect">
            <a:avLst/>
          </a:prstGeom>
          <a:noFill/>
        </p:spPr>
        <p:txBody>
          <a:bodyPr wrap="square" rtlCol="0">
            <a:spAutoFit/>
          </a:bodyPr>
          <a:lstStyle/>
          <a:p>
            <a:r>
              <a:rPr lang="en-US" altLang="zh-TW" sz="1600" b="1" dirty="0">
                <a:solidFill>
                  <a:schemeClr val="bg1"/>
                </a:solidFill>
                <a:ea typeface="+mj-ea"/>
              </a:rPr>
              <a:t>UY</a:t>
            </a:r>
            <a:endParaRPr lang="zh-TW" altLang="en-US" sz="1600" b="1" dirty="0">
              <a:solidFill>
                <a:schemeClr val="bg1"/>
              </a:solidFill>
              <a:ea typeface="+mj-ea"/>
            </a:endParaRPr>
          </a:p>
        </p:txBody>
      </p:sp>
      <p:sp>
        <p:nvSpPr>
          <p:cNvPr id="16" name="文字方塊 15">
            <a:extLst>
              <a:ext uri="{FF2B5EF4-FFF2-40B4-BE49-F238E27FC236}">
                <a16:creationId xmlns:a16="http://schemas.microsoft.com/office/drawing/2014/main" id="{C9D65F8C-70E5-4077-B4C6-8AB7CC439117}"/>
              </a:ext>
            </a:extLst>
          </p:cNvPr>
          <p:cNvSpPr txBox="1"/>
          <p:nvPr/>
        </p:nvSpPr>
        <p:spPr>
          <a:xfrm>
            <a:off x="5542130" y="2455418"/>
            <a:ext cx="504056" cy="338554"/>
          </a:xfrm>
          <a:prstGeom prst="rect">
            <a:avLst/>
          </a:prstGeom>
          <a:noFill/>
        </p:spPr>
        <p:txBody>
          <a:bodyPr wrap="square" rtlCol="0">
            <a:spAutoFit/>
          </a:bodyPr>
          <a:lstStyle/>
          <a:p>
            <a:r>
              <a:rPr lang="en-US" altLang="zh-TW" sz="1600" b="1" dirty="0">
                <a:solidFill>
                  <a:schemeClr val="bg1"/>
                </a:solidFill>
                <a:ea typeface="+mj-ea"/>
              </a:rPr>
              <a:t>PY</a:t>
            </a:r>
            <a:endParaRPr lang="zh-TW" altLang="en-US" sz="1600" b="1" dirty="0">
              <a:solidFill>
                <a:schemeClr val="bg1"/>
              </a:solidFill>
              <a:ea typeface="+mj-ea"/>
            </a:endParaRPr>
          </a:p>
        </p:txBody>
      </p:sp>
      <p:sp>
        <p:nvSpPr>
          <p:cNvPr id="17" name="文字方塊 16">
            <a:extLst>
              <a:ext uri="{FF2B5EF4-FFF2-40B4-BE49-F238E27FC236}">
                <a16:creationId xmlns:a16="http://schemas.microsoft.com/office/drawing/2014/main" id="{759119A5-CD14-49BD-B332-4A50855222A8}"/>
              </a:ext>
            </a:extLst>
          </p:cNvPr>
          <p:cNvSpPr txBox="1"/>
          <p:nvPr/>
        </p:nvSpPr>
        <p:spPr>
          <a:xfrm>
            <a:off x="5539984" y="2694958"/>
            <a:ext cx="504056" cy="338554"/>
          </a:xfrm>
          <a:prstGeom prst="rect">
            <a:avLst/>
          </a:prstGeom>
          <a:noFill/>
        </p:spPr>
        <p:txBody>
          <a:bodyPr wrap="square" rtlCol="0">
            <a:spAutoFit/>
          </a:bodyPr>
          <a:lstStyle/>
          <a:p>
            <a:r>
              <a:rPr lang="en-US" altLang="zh-TW" sz="1600" b="1" dirty="0">
                <a:solidFill>
                  <a:schemeClr val="bg1"/>
                </a:solidFill>
                <a:ea typeface="+mj-ea"/>
              </a:rPr>
              <a:t>CO</a:t>
            </a:r>
            <a:endParaRPr lang="zh-TW" altLang="en-US" sz="1600" b="1" dirty="0">
              <a:solidFill>
                <a:schemeClr val="bg1"/>
              </a:solidFill>
              <a:ea typeface="+mj-ea"/>
            </a:endParaRPr>
          </a:p>
        </p:txBody>
      </p:sp>
      <p:sp>
        <p:nvSpPr>
          <p:cNvPr id="22" name="文字方塊 21">
            <a:extLst>
              <a:ext uri="{FF2B5EF4-FFF2-40B4-BE49-F238E27FC236}">
                <a16:creationId xmlns:a16="http://schemas.microsoft.com/office/drawing/2014/main" id="{A0DBF890-0398-4284-8203-79BEA9685177}"/>
              </a:ext>
            </a:extLst>
          </p:cNvPr>
          <p:cNvSpPr txBox="1"/>
          <p:nvPr/>
        </p:nvSpPr>
        <p:spPr>
          <a:xfrm>
            <a:off x="5559301" y="2944499"/>
            <a:ext cx="504056" cy="338554"/>
          </a:xfrm>
          <a:prstGeom prst="rect">
            <a:avLst/>
          </a:prstGeom>
          <a:noFill/>
        </p:spPr>
        <p:txBody>
          <a:bodyPr wrap="square" rtlCol="0">
            <a:spAutoFit/>
          </a:bodyPr>
          <a:lstStyle/>
          <a:p>
            <a:r>
              <a:rPr lang="en-US" altLang="zh-TW" sz="1600" b="1" dirty="0">
                <a:solidFill>
                  <a:schemeClr val="bg1"/>
                </a:solidFill>
                <a:ea typeface="+mj-ea"/>
              </a:rPr>
              <a:t>EC</a:t>
            </a:r>
            <a:endParaRPr lang="zh-TW" altLang="en-US" sz="1600" b="1" dirty="0">
              <a:solidFill>
                <a:schemeClr val="bg1"/>
              </a:solidFill>
              <a:ea typeface="+mj-ea"/>
            </a:endParaRPr>
          </a:p>
        </p:txBody>
      </p:sp>
      <p:sp>
        <p:nvSpPr>
          <p:cNvPr id="23" name="文字方塊 22">
            <a:extLst>
              <a:ext uri="{FF2B5EF4-FFF2-40B4-BE49-F238E27FC236}">
                <a16:creationId xmlns:a16="http://schemas.microsoft.com/office/drawing/2014/main" id="{FB736583-AE6C-43D3-A154-FAAC7175686A}"/>
              </a:ext>
            </a:extLst>
          </p:cNvPr>
          <p:cNvSpPr txBox="1"/>
          <p:nvPr/>
        </p:nvSpPr>
        <p:spPr>
          <a:xfrm>
            <a:off x="5564412" y="3184039"/>
            <a:ext cx="504056" cy="338554"/>
          </a:xfrm>
          <a:prstGeom prst="rect">
            <a:avLst/>
          </a:prstGeom>
          <a:noFill/>
        </p:spPr>
        <p:txBody>
          <a:bodyPr wrap="square" rtlCol="0">
            <a:spAutoFit/>
          </a:bodyPr>
          <a:lstStyle/>
          <a:p>
            <a:r>
              <a:rPr lang="en-US" altLang="zh-TW" sz="1600" b="1" dirty="0">
                <a:solidFill>
                  <a:schemeClr val="bg1"/>
                </a:solidFill>
                <a:ea typeface="+mj-ea"/>
              </a:rPr>
              <a:t>PE</a:t>
            </a:r>
            <a:endParaRPr lang="zh-TW" altLang="en-US" sz="1600" b="1" dirty="0">
              <a:solidFill>
                <a:schemeClr val="bg1"/>
              </a:solidFill>
              <a:ea typeface="+mj-ea"/>
            </a:endParaRPr>
          </a:p>
        </p:txBody>
      </p:sp>
      <p:sp>
        <p:nvSpPr>
          <p:cNvPr id="25" name="矩形 24">
            <a:extLst>
              <a:ext uri="{FF2B5EF4-FFF2-40B4-BE49-F238E27FC236}">
                <a16:creationId xmlns:a16="http://schemas.microsoft.com/office/drawing/2014/main" id="{BAB0C408-3825-4DE9-9C3D-6F4F935BB373}"/>
              </a:ext>
            </a:extLst>
          </p:cNvPr>
          <p:cNvSpPr/>
          <p:nvPr/>
        </p:nvSpPr>
        <p:spPr>
          <a:xfrm>
            <a:off x="515528" y="3728438"/>
            <a:ext cx="11057021" cy="983311"/>
          </a:xfrm>
          <a:prstGeom prst="rect">
            <a:avLst/>
          </a:prstGeom>
          <a:noFill/>
          <a:ln>
            <a:solidFill>
              <a:srgbClr val="0D1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59B5FAF6-A209-4B89-A907-0F8E99D5A985}"/>
              </a:ext>
            </a:extLst>
          </p:cNvPr>
          <p:cNvSpPr/>
          <p:nvPr/>
        </p:nvSpPr>
        <p:spPr>
          <a:xfrm>
            <a:off x="515527" y="4711749"/>
            <a:ext cx="11057021" cy="1493372"/>
          </a:xfrm>
          <a:prstGeom prst="rect">
            <a:avLst/>
          </a:prstGeom>
          <a:noFill/>
          <a:ln>
            <a:solidFill>
              <a:srgbClr val="0D1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295F2773-7EE5-428A-ACB1-E5FDBF7250C9}"/>
              </a:ext>
            </a:extLst>
          </p:cNvPr>
          <p:cNvSpPr txBox="1"/>
          <p:nvPr/>
        </p:nvSpPr>
        <p:spPr>
          <a:xfrm>
            <a:off x="10160782" y="1925444"/>
            <a:ext cx="1728192" cy="584775"/>
          </a:xfrm>
          <a:prstGeom prst="rect">
            <a:avLst/>
          </a:prstGeom>
          <a:noFill/>
        </p:spPr>
        <p:txBody>
          <a:bodyPr wrap="square" rtlCol="0">
            <a:spAutoFit/>
          </a:bodyPr>
          <a:lstStyle/>
          <a:p>
            <a:pPr algn="ctr"/>
            <a:r>
              <a:rPr lang="en-US" altLang="zh-TW" sz="3200" b="1" dirty="0">
                <a:solidFill>
                  <a:schemeClr val="accent4">
                    <a:lumMod val="50000"/>
                  </a:schemeClr>
                </a:solidFill>
              </a:rPr>
              <a:t>ECSA</a:t>
            </a:r>
            <a:endParaRPr lang="zh-TW" altLang="en-US" sz="3200" b="1" dirty="0">
              <a:solidFill>
                <a:schemeClr val="accent4">
                  <a:lumMod val="50000"/>
                </a:schemeClr>
              </a:solidFill>
            </a:endParaRPr>
          </a:p>
        </p:txBody>
      </p:sp>
      <p:sp>
        <p:nvSpPr>
          <p:cNvPr id="28" name="文字方塊 27">
            <a:extLst>
              <a:ext uri="{FF2B5EF4-FFF2-40B4-BE49-F238E27FC236}">
                <a16:creationId xmlns:a16="http://schemas.microsoft.com/office/drawing/2014/main" id="{087B7526-26AE-4D3E-A241-45D0AD91161E}"/>
              </a:ext>
            </a:extLst>
          </p:cNvPr>
          <p:cNvSpPr txBox="1"/>
          <p:nvPr/>
        </p:nvSpPr>
        <p:spPr>
          <a:xfrm>
            <a:off x="10085957" y="2937818"/>
            <a:ext cx="1728192" cy="584775"/>
          </a:xfrm>
          <a:prstGeom prst="rect">
            <a:avLst/>
          </a:prstGeom>
          <a:noFill/>
        </p:spPr>
        <p:txBody>
          <a:bodyPr wrap="square" rtlCol="0">
            <a:spAutoFit/>
          </a:bodyPr>
          <a:lstStyle/>
          <a:p>
            <a:pPr algn="ctr"/>
            <a:r>
              <a:rPr lang="en-US" altLang="zh-TW" sz="3200" b="1" dirty="0">
                <a:solidFill>
                  <a:schemeClr val="accent4">
                    <a:lumMod val="50000"/>
                  </a:schemeClr>
                </a:solidFill>
              </a:rPr>
              <a:t>WCSA</a:t>
            </a:r>
            <a:endParaRPr lang="zh-TW" altLang="en-US" sz="3200" b="1" dirty="0">
              <a:solidFill>
                <a:schemeClr val="accent4">
                  <a:lumMod val="50000"/>
                </a:schemeClr>
              </a:solidFill>
            </a:endParaRPr>
          </a:p>
        </p:txBody>
      </p:sp>
      <p:sp>
        <p:nvSpPr>
          <p:cNvPr id="29" name="文字方塊 28">
            <a:extLst>
              <a:ext uri="{FF2B5EF4-FFF2-40B4-BE49-F238E27FC236}">
                <a16:creationId xmlns:a16="http://schemas.microsoft.com/office/drawing/2014/main" id="{F6AB4DCF-0EBC-4C35-8A28-542E0E06F914}"/>
              </a:ext>
            </a:extLst>
          </p:cNvPr>
          <p:cNvSpPr txBox="1"/>
          <p:nvPr/>
        </p:nvSpPr>
        <p:spPr>
          <a:xfrm>
            <a:off x="9761280" y="3686048"/>
            <a:ext cx="2016224" cy="1077218"/>
          </a:xfrm>
          <a:prstGeom prst="rect">
            <a:avLst/>
          </a:prstGeom>
          <a:noFill/>
        </p:spPr>
        <p:txBody>
          <a:bodyPr wrap="square" rtlCol="0">
            <a:spAutoFit/>
          </a:bodyPr>
          <a:lstStyle/>
          <a:p>
            <a:pPr algn="ctr"/>
            <a:r>
              <a:rPr lang="en-US" altLang="zh-TW" sz="3200" b="1" dirty="0">
                <a:solidFill>
                  <a:schemeClr val="accent4">
                    <a:lumMod val="50000"/>
                  </a:schemeClr>
                </a:solidFill>
              </a:rPr>
              <a:t>Central</a:t>
            </a:r>
          </a:p>
          <a:p>
            <a:pPr algn="ctr"/>
            <a:r>
              <a:rPr lang="en-US" altLang="zh-TW" sz="3200" b="1" dirty="0">
                <a:solidFill>
                  <a:schemeClr val="accent4">
                    <a:lumMod val="50000"/>
                  </a:schemeClr>
                </a:solidFill>
              </a:rPr>
              <a:t>America</a:t>
            </a:r>
          </a:p>
        </p:txBody>
      </p:sp>
      <p:sp>
        <p:nvSpPr>
          <p:cNvPr id="30" name="文字方塊 29">
            <a:extLst>
              <a:ext uri="{FF2B5EF4-FFF2-40B4-BE49-F238E27FC236}">
                <a16:creationId xmlns:a16="http://schemas.microsoft.com/office/drawing/2014/main" id="{5507DB35-ADD5-4FA3-A77B-41FA9024FAFE}"/>
              </a:ext>
            </a:extLst>
          </p:cNvPr>
          <p:cNvSpPr txBox="1"/>
          <p:nvPr/>
        </p:nvSpPr>
        <p:spPr>
          <a:xfrm>
            <a:off x="9485952" y="5121504"/>
            <a:ext cx="2232248" cy="584775"/>
          </a:xfrm>
          <a:prstGeom prst="rect">
            <a:avLst/>
          </a:prstGeom>
          <a:noFill/>
        </p:spPr>
        <p:txBody>
          <a:bodyPr wrap="square" rtlCol="0">
            <a:spAutoFit/>
          </a:bodyPr>
          <a:lstStyle/>
          <a:p>
            <a:pPr algn="ctr"/>
            <a:r>
              <a:rPr lang="en-US" altLang="zh-TW" sz="3200" b="1" dirty="0">
                <a:solidFill>
                  <a:schemeClr val="accent4">
                    <a:lumMod val="50000"/>
                  </a:schemeClr>
                </a:solidFill>
              </a:rPr>
              <a:t>Caribbean</a:t>
            </a:r>
          </a:p>
        </p:txBody>
      </p:sp>
      <p:sp>
        <p:nvSpPr>
          <p:cNvPr id="32" name="箭號: 向上 31">
            <a:extLst>
              <a:ext uri="{FF2B5EF4-FFF2-40B4-BE49-F238E27FC236}">
                <a16:creationId xmlns:a16="http://schemas.microsoft.com/office/drawing/2014/main" id="{26356250-1ABE-4420-8410-DE08EB5B436B}"/>
              </a:ext>
            </a:extLst>
          </p:cNvPr>
          <p:cNvSpPr/>
          <p:nvPr/>
        </p:nvSpPr>
        <p:spPr>
          <a:xfrm rot="10800000">
            <a:off x="2524344" y="4858809"/>
            <a:ext cx="314613" cy="29832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a:extLst>
              <a:ext uri="{FF2B5EF4-FFF2-40B4-BE49-F238E27FC236}">
                <a16:creationId xmlns:a16="http://schemas.microsoft.com/office/drawing/2014/main" id="{DDDEBE19-109D-40B7-B881-AD4CB98A0FFF}"/>
              </a:ext>
            </a:extLst>
          </p:cNvPr>
          <p:cNvCxnSpPr/>
          <p:nvPr/>
        </p:nvCxnSpPr>
        <p:spPr>
          <a:xfrm>
            <a:off x="9163553" y="4239412"/>
            <a:ext cx="18000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4" name="矩形 3">
            <a:extLst>
              <a:ext uri="{FF2B5EF4-FFF2-40B4-BE49-F238E27FC236}">
                <a16:creationId xmlns:a16="http://schemas.microsoft.com/office/drawing/2014/main" id="{3428649D-7122-4CEF-9A0B-2A6664D9E4D1}"/>
              </a:ext>
            </a:extLst>
          </p:cNvPr>
          <p:cNvSpPr/>
          <p:nvPr/>
        </p:nvSpPr>
        <p:spPr>
          <a:xfrm>
            <a:off x="5621628" y="6259132"/>
            <a:ext cx="714778" cy="257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444C7475-307E-4CA8-B9E0-EBBF3A2FCE63}"/>
              </a:ext>
            </a:extLst>
          </p:cNvPr>
          <p:cNvSpPr/>
          <p:nvPr/>
        </p:nvSpPr>
        <p:spPr>
          <a:xfrm>
            <a:off x="6694867" y="6295815"/>
            <a:ext cx="144000" cy="144000"/>
          </a:xfrm>
          <a:prstGeom prst="rect">
            <a:avLst/>
          </a:prstGeom>
          <a:solidFill>
            <a:srgbClr val="AD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DB32BEC0-7C66-47F9-A62E-29872028CE82}"/>
              </a:ext>
            </a:extLst>
          </p:cNvPr>
          <p:cNvSpPr txBox="1"/>
          <p:nvPr/>
        </p:nvSpPr>
        <p:spPr>
          <a:xfrm>
            <a:off x="6838867" y="6236976"/>
            <a:ext cx="714778" cy="276999"/>
          </a:xfrm>
          <a:prstGeom prst="rect">
            <a:avLst/>
          </a:prstGeom>
          <a:noFill/>
        </p:spPr>
        <p:txBody>
          <a:bodyPr wrap="square" rtlCol="0">
            <a:spAutoFit/>
          </a:bodyPr>
          <a:lstStyle/>
          <a:p>
            <a:r>
              <a:rPr lang="en-US" altLang="zh-TW" sz="1200" dirty="0"/>
              <a:t>2025</a:t>
            </a:r>
            <a:endParaRPr lang="zh-TW" altLang="en-US" sz="1200" dirty="0"/>
          </a:p>
        </p:txBody>
      </p:sp>
      <p:sp>
        <p:nvSpPr>
          <p:cNvPr id="35" name="矩形 34">
            <a:extLst>
              <a:ext uri="{FF2B5EF4-FFF2-40B4-BE49-F238E27FC236}">
                <a16:creationId xmlns:a16="http://schemas.microsoft.com/office/drawing/2014/main" id="{B8F321E9-1DA3-4643-B65F-82A60D6B5403}"/>
              </a:ext>
            </a:extLst>
          </p:cNvPr>
          <p:cNvSpPr/>
          <p:nvPr/>
        </p:nvSpPr>
        <p:spPr>
          <a:xfrm>
            <a:off x="7340160" y="6295815"/>
            <a:ext cx="144000" cy="144000"/>
          </a:xfrm>
          <a:prstGeom prst="rect">
            <a:avLst/>
          </a:prstGeom>
          <a:solidFill>
            <a:srgbClr val="A4D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678CF5F0-EE7C-4D02-8D98-265E2B661BF4}"/>
              </a:ext>
            </a:extLst>
          </p:cNvPr>
          <p:cNvSpPr txBox="1"/>
          <p:nvPr/>
        </p:nvSpPr>
        <p:spPr>
          <a:xfrm>
            <a:off x="7460704" y="6236976"/>
            <a:ext cx="714778" cy="276999"/>
          </a:xfrm>
          <a:prstGeom prst="rect">
            <a:avLst/>
          </a:prstGeom>
          <a:noFill/>
        </p:spPr>
        <p:txBody>
          <a:bodyPr wrap="square" rtlCol="0">
            <a:spAutoFit/>
          </a:bodyPr>
          <a:lstStyle/>
          <a:p>
            <a:r>
              <a:rPr lang="en-US" altLang="zh-TW" sz="1200" dirty="0"/>
              <a:t>2024</a:t>
            </a:r>
            <a:endParaRPr lang="zh-TW" altLang="en-US" sz="1200" dirty="0"/>
          </a:p>
        </p:txBody>
      </p:sp>
      <p:sp>
        <p:nvSpPr>
          <p:cNvPr id="37" name="矩形 36">
            <a:extLst>
              <a:ext uri="{FF2B5EF4-FFF2-40B4-BE49-F238E27FC236}">
                <a16:creationId xmlns:a16="http://schemas.microsoft.com/office/drawing/2014/main" id="{20B51B63-83CF-45AF-B8C0-5862CCD1ED56}"/>
              </a:ext>
            </a:extLst>
          </p:cNvPr>
          <p:cNvSpPr/>
          <p:nvPr/>
        </p:nvSpPr>
        <p:spPr>
          <a:xfrm>
            <a:off x="3878250" y="6294848"/>
            <a:ext cx="144000" cy="144000"/>
          </a:xfrm>
          <a:prstGeom prst="rect">
            <a:avLst/>
          </a:prstGeom>
          <a:solidFill>
            <a:srgbClr val="26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915FB6EE-1A7B-4001-8276-7FD25D978111}"/>
              </a:ext>
            </a:extLst>
          </p:cNvPr>
          <p:cNvSpPr txBox="1"/>
          <p:nvPr/>
        </p:nvSpPr>
        <p:spPr>
          <a:xfrm>
            <a:off x="4022250" y="6236009"/>
            <a:ext cx="714778" cy="276999"/>
          </a:xfrm>
          <a:prstGeom prst="rect">
            <a:avLst/>
          </a:prstGeom>
          <a:noFill/>
        </p:spPr>
        <p:txBody>
          <a:bodyPr wrap="square" rtlCol="0">
            <a:spAutoFit/>
          </a:bodyPr>
          <a:lstStyle/>
          <a:p>
            <a:r>
              <a:rPr lang="en-US" altLang="zh-TW" sz="1200" dirty="0"/>
              <a:t>2025</a:t>
            </a:r>
            <a:endParaRPr lang="zh-TW" altLang="en-US" sz="1200" dirty="0"/>
          </a:p>
        </p:txBody>
      </p:sp>
      <p:sp>
        <p:nvSpPr>
          <p:cNvPr id="39" name="矩形 38">
            <a:extLst>
              <a:ext uri="{FF2B5EF4-FFF2-40B4-BE49-F238E27FC236}">
                <a16:creationId xmlns:a16="http://schemas.microsoft.com/office/drawing/2014/main" id="{D03B26FF-00FB-4263-B7D3-49A9B734AF78}"/>
              </a:ext>
            </a:extLst>
          </p:cNvPr>
          <p:cNvSpPr/>
          <p:nvPr/>
        </p:nvSpPr>
        <p:spPr>
          <a:xfrm>
            <a:off x="4523543" y="6294848"/>
            <a:ext cx="144000" cy="144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C0C79225-D1FA-4244-B76B-58A16C7C399C}"/>
              </a:ext>
            </a:extLst>
          </p:cNvPr>
          <p:cNvSpPr txBox="1"/>
          <p:nvPr/>
        </p:nvSpPr>
        <p:spPr>
          <a:xfrm>
            <a:off x="4644087" y="6236009"/>
            <a:ext cx="714778" cy="276999"/>
          </a:xfrm>
          <a:prstGeom prst="rect">
            <a:avLst/>
          </a:prstGeom>
          <a:noFill/>
        </p:spPr>
        <p:txBody>
          <a:bodyPr wrap="square" rtlCol="0">
            <a:spAutoFit/>
          </a:bodyPr>
          <a:lstStyle/>
          <a:p>
            <a:r>
              <a:rPr lang="en-US" altLang="zh-TW" sz="1200" dirty="0"/>
              <a:t>2024</a:t>
            </a:r>
            <a:endParaRPr lang="zh-TW" altLang="en-US" sz="1200" dirty="0"/>
          </a:p>
        </p:txBody>
      </p:sp>
      <p:sp>
        <p:nvSpPr>
          <p:cNvPr id="42" name="矩形 41">
            <a:extLst>
              <a:ext uri="{FF2B5EF4-FFF2-40B4-BE49-F238E27FC236}">
                <a16:creationId xmlns:a16="http://schemas.microsoft.com/office/drawing/2014/main" id="{F325CBDE-FA3F-4E83-B257-80A19A5087FB}"/>
              </a:ext>
            </a:extLst>
          </p:cNvPr>
          <p:cNvSpPr/>
          <p:nvPr/>
        </p:nvSpPr>
        <p:spPr>
          <a:xfrm>
            <a:off x="8494382" y="6205914"/>
            <a:ext cx="3150992" cy="461665"/>
          </a:xfrm>
          <a:prstGeom prst="rect">
            <a:avLst/>
          </a:prstGeom>
        </p:spPr>
        <p:txBody>
          <a:bodyPr wrap="none">
            <a:spAutoFit/>
          </a:bodyPr>
          <a:lstStyle/>
          <a:p>
            <a:pPr algn="r"/>
            <a:r>
              <a:rPr lang="en-US" altLang="zh-TW" sz="1200" dirty="0"/>
              <a:t>Source: IMF World Economic Outlook Oct/2024</a:t>
            </a:r>
          </a:p>
          <a:p>
            <a:pPr algn="r"/>
            <a:endParaRPr lang="en-US" altLang="zh-TW" sz="1200" dirty="0"/>
          </a:p>
        </p:txBody>
      </p:sp>
      <p:sp>
        <p:nvSpPr>
          <p:cNvPr id="43" name="箭號: 向上 42">
            <a:extLst>
              <a:ext uri="{FF2B5EF4-FFF2-40B4-BE49-F238E27FC236}">
                <a16:creationId xmlns:a16="http://schemas.microsoft.com/office/drawing/2014/main" id="{69DADC4E-C216-471C-84FD-C36A939D0B5A}"/>
              </a:ext>
            </a:extLst>
          </p:cNvPr>
          <p:cNvSpPr/>
          <p:nvPr/>
        </p:nvSpPr>
        <p:spPr>
          <a:xfrm>
            <a:off x="2524343" y="4051611"/>
            <a:ext cx="314613" cy="29832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向上 43">
            <a:extLst>
              <a:ext uri="{FF2B5EF4-FFF2-40B4-BE49-F238E27FC236}">
                <a16:creationId xmlns:a16="http://schemas.microsoft.com/office/drawing/2014/main" id="{507C6B1B-F6BB-4678-B7E6-C3F330C1DBDD}"/>
              </a:ext>
            </a:extLst>
          </p:cNvPr>
          <p:cNvSpPr/>
          <p:nvPr/>
        </p:nvSpPr>
        <p:spPr>
          <a:xfrm>
            <a:off x="9051905" y="2286412"/>
            <a:ext cx="335721" cy="43684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箭號: 向上 45">
            <a:extLst>
              <a:ext uri="{FF2B5EF4-FFF2-40B4-BE49-F238E27FC236}">
                <a16:creationId xmlns:a16="http://schemas.microsoft.com/office/drawing/2014/main" id="{206CD05E-A5DF-47FF-B6D0-A68FE368AADF}"/>
              </a:ext>
            </a:extLst>
          </p:cNvPr>
          <p:cNvSpPr/>
          <p:nvPr/>
        </p:nvSpPr>
        <p:spPr>
          <a:xfrm rot="10800000">
            <a:off x="2524342" y="2620989"/>
            <a:ext cx="314613" cy="5919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E2A9B990-2B87-43C3-888F-9872E03B69C0}"/>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A48E012-7FB9-4C60-9B34-ED9FF9880679}"/>
              </a:ext>
            </a:extLst>
          </p:cNvPr>
          <p:cNvSpPr/>
          <p:nvPr/>
        </p:nvSpPr>
        <p:spPr>
          <a:xfrm>
            <a:off x="515529" y="2745127"/>
            <a:ext cx="11057021" cy="983311"/>
          </a:xfrm>
          <a:prstGeom prst="rect">
            <a:avLst/>
          </a:prstGeom>
          <a:noFill/>
          <a:ln>
            <a:solidFill>
              <a:srgbClr val="0D1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FCCCA2F-53E3-4C90-A2B5-8549C6FE0BA0}"/>
              </a:ext>
            </a:extLst>
          </p:cNvPr>
          <p:cNvSpPr/>
          <p:nvPr/>
        </p:nvSpPr>
        <p:spPr>
          <a:xfrm>
            <a:off x="515529" y="1684724"/>
            <a:ext cx="11057021" cy="1055850"/>
          </a:xfrm>
          <a:prstGeom prst="rect">
            <a:avLst/>
          </a:prstGeom>
          <a:noFill/>
          <a:ln>
            <a:solidFill>
              <a:srgbClr val="0D1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83408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16</a:t>
            </a:fld>
            <a:endParaRPr lang="zh-TW" altLang="en-US"/>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90269"/>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2024</a:t>
            </a:r>
            <a:endParaRPr lang="zh-TW" altLang="en-US" sz="4400" dirty="0">
              <a:latin typeface="Bahnschrift SemiBold Condensed" panose="020B0502040204020203" pitchFamily="34" charset="0"/>
            </a:endParaRPr>
          </a:p>
        </p:txBody>
      </p:sp>
      <p:sp>
        <p:nvSpPr>
          <p:cNvPr id="7" name="文字方塊 6">
            <a:extLst>
              <a:ext uri="{FF2B5EF4-FFF2-40B4-BE49-F238E27FC236}">
                <a16:creationId xmlns:a16="http://schemas.microsoft.com/office/drawing/2014/main" id="{05F5F34F-A287-4DA9-8023-511AB41A7BDC}"/>
              </a:ext>
            </a:extLst>
          </p:cNvPr>
          <p:cNvSpPr txBox="1"/>
          <p:nvPr/>
        </p:nvSpPr>
        <p:spPr>
          <a:xfrm>
            <a:off x="5789053" y="2339326"/>
            <a:ext cx="5267459" cy="2308324"/>
          </a:xfrm>
          <a:prstGeom prst="rect">
            <a:avLst/>
          </a:prstGeom>
          <a:noFill/>
        </p:spPr>
        <p:txBody>
          <a:bodyPr wrap="square" rtlCol="0">
            <a:spAutoFit/>
          </a:bodyPr>
          <a:lstStyle/>
          <a:p>
            <a:pPr algn="ctr"/>
            <a:r>
              <a:rPr lang="en-US" altLang="zh-TW" sz="7200" dirty="0">
                <a:solidFill>
                  <a:schemeClr val="bg1"/>
                </a:solidFill>
                <a:ea typeface="微軟正黑體" panose="020B0604030504040204" pitchFamily="34" charset="-120"/>
              </a:rPr>
              <a:t>2024</a:t>
            </a:r>
          </a:p>
          <a:p>
            <a:pPr algn="ctr"/>
            <a:r>
              <a:rPr lang="en-US" altLang="zh-TW" sz="7200" dirty="0">
                <a:solidFill>
                  <a:schemeClr val="bg1"/>
                </a:solidFill>
                <a:ea typeface="微軟正黑體" panose="020B0604030504040204" pitchFamily="34" charset="-120"/>
              </a:rPr>
              <a:t>RECAP</a:t>
            </a:r>
            <a:endParaRPr lang="zh-TW" altLang="en-US" sz="7200" dirty="0">
              <a:solidFill>
                <a:schemeClr val="bg1"/>
              </a:solidFill>
              <a:ea typeface="微軟正黑體" panose="020B0604030504040204" pitchFamily="34" charset="-120"/>
            </a:endParaRPr>
          </a:p>
        </p:txBody>
      </p:sp>
    </p:spTree>
    <p:extLst>
      <p:ext uri="{BB962C8B-B14F-4D97-AF65-F5344CB8AC3E}">
        <p14:creationId xmlns:p14="http://schemas.microsoft.com/office/powerpoint/2010/main" val="3729203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52ED27-D172-4E70-9382-337A31E8279C}"/>
              </a:ext>
            </a:extLst>
          </p:cNvPr>
          <p:cNvSpPr>
            <a:spLocks noGrp="1"/>
          </p:cNvSpPr>
          <p:nvPr>
            <p:ph type="title"/>
          </p:nvPr>
        </p:nvSpPr>
        <p:spPr/>
        <p:txBody>
          <a:bodyPr>
            <a:noAutofit/>
          </a:bodyPr>
          <a:lstStyle/>
          <a:p>
            <a:r>
              <a:rPr lang="en-US" altLang="zh-TW" sz="4400" dirty="0"/>
              <a:t>2024 ECSA Market Share Rank (Jan-Oct)</a:t>
            </a:r>
            <a:endParaRPr lang="zh-TW" altLang="en-US" sz="4400" dirty="0"/>
          </a:p>
        </p:txBody>
      </p:sp>
      <p:sp>
        <p:nvSpPr>
          <p:cNvPr id="4" name="投影片編號版面配置區 3">
            <a:extLst>
              <a:ext uri="{FF2B5EF4-FFF2-40B4-BE49-F238E27FC236}">
                <a16:creationId xmlns:a16="http://schemas.microsoft.com/office/drawing/2014/main" id="{18B3D9BB-9367-4FC3-932C-2D8CF21EC192}"/>
              </a:ext>
            </a:extLst>
          </p:cNvPr>
          <p:cNvSpPr>
            <a:spLocks noGrp="1"/>
          </p:cNvSpPr>
          <p:nvPr>
            <p:ph type="sldNum" sz="quarter" idx="12"/>
          </p:nvPr>
        </p:nvSpPr>
        <p:spPr/>
        <p:txBody>
          <a:bodyPr/>
          <a:lstStyle/>
          <a:p>
            <a:fld id="{6FF47312-5BF6-4F91-A250-772BA71100E2}" type="slidenum">
              <a:rPr lang="zh-TW" altLang="en-US" smtClean="0"/>
              <a:t>17</a:t>
            </a:fld>
            <a:endParaRPr lang="zh-TW" altLang="en-US"/>
          </a:p>
        </p:txBody>
      </p:sp>
      <p:graphicFrame>
        <p:nvGraphicFramePr>
          <p:cNvPr id="5" name="圖表 4">
            <a:extLst>
              <a:ext uri="{FF2B5EF4-FFF2-40B4-BE49-F238E27FC236}">
                <a16:creationId xmlns:a16="http://schemas.microsoft.com/office/drawing/2014/main" id="{9904D49C-2967-4223-8364-653676803588}"/>
              </a:ext>
            </a:extLst>
          </p:cNvPr>
          <p:cNvGraphicFramePr/>
          <p:nvPr>
            <p:extLst>
              <p:ext uri="{D42A27DB-BD31-4B8C-83A1-F6EECF244321}">
                <p14:modId xmlns:p14="http://schemas.microsoft.com/office/powerpoint/2010/main" val="3602619765"/>
              </p:ext>
            </p:extLst>
          </p:nvPr>
        </p:nvGraphicFramePr>
        <p:xfrm>
          <a:off x="193626" y="2177128"/>
          <a:ext cx="5324524" cy="37340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圖表 5">
            <a:extLst>
              <a:ext uri="{FF2B5EF4-FFF2-40B4-BE49-F238E27FC236}">
                <a16:creationId xmlns:a16="http://schemas.microsoft.com/office/drawing/2014/main" id="{3FF270CF-F4FA-43ED-8034-03CFA394E636}"/>
              </a:ext>
            </a:extLst>
          </p:cNvPr>
          <p:cNvGraphicFramePr/>
          <p:nvPr>
            <p:extLst>
              <p:ext uri="{D42A27DB-BD31-4B8C-83A1-F6EECF244321}">
                <p14:modId xmlns:p14="http://schemas.microsoft.com/office/powerpoint/2010/main" val="3657794827"/>
              </p:ext>
            </p:extLst>
          </p:nvPr>
        </p:nvGraphicFramePr>
        <p:xfrm>
          <a:off x="6009783" y="2214768"/>
          <a:ext cx="5324524" cy="3734052"/>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線接點 6">
            <a:extLst>
              <a:ext uri="{FF2B5EF4-FFF2-40B4-BE49-F238E27FC236}">
                <a16:creationId xmlns:a16="http://schemas.microsoft.com/office/drawing/2014/main" id="{254433F5-BA4B-4D90-ACAD-358BA224FCF3}"/>
              </a:ext>
            </a:extLst>
          </p:cNvPr>
          <p:cNvCxnSpPr>
            <a:cxnSpLocks/>
          </p:cNvCxnSpPr>
          <p:nvPr/>
        </p:nvCxnSpPr>
        <p:spPr>
          <a:xfrm>
            <a:off x="947614" y="4107547"/>
            <a:ext cx="4201862" cy="956"/>
          </a:xfrm>
          <a:prstGeom prst="line">
            <a:avLst/>
          </a:prstGeom>
          <a:ln w="28575" cap="flat" cmpd="sng" algn="ctr">
            <a:solidFill>
              <a:srgbClr val="97AF7D"/>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矩形 7">
            <a:extLst>
              <a:ext uri="{FF2B5EF4-FFF2-40B4-BE49-F238E27FC236}">
                <a16:creationId xmlns:a16="http://schemas.microsoft.com/office/drawing/2014/main" id="{7BA6A639-D39D-4193-8C62-04C69616BE97}"/>
              </a:ext>
            </a:extLst>
          </p:cNvPr>
          <p:cNvSpPr/>
          <p:nvPr/>
        </p:nvSpPr>
        <p:spPr>
          <a:xfrm>
            <a:off x="5149476" y="3876718"/>
            <a:ext cx="792090" cy="461665"/>
          </a:xfrm>
          <a:prstGeom prst="rect">
            <a:avLst/>
          </a:prstGeom>
          <a:solidFill>
            <a:schemeClr val="tx2">
              <a:alpha val="19000"/>
            </a:schemeClr>
          </a:solidFill>
          <a:ln w="19050">
            <a:solidFill>
              <a:srgbClr val="97AF7D"/>
            </a:solidFill>
          </a:ln>
        </p:spPr>
        <p:txBody>
          <a:bodyPr wrap="square">
            <a:spAutoFit/>
          </a:bodyPr>
          <a:lstStyle/>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EMC AVG </a:t>
            </a:r>
          </a:p>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8.0%</a:t>
            </a:r>
            <a:r>
              <a:rPr lang="en-US" altLang="zh-TW" sz="1200" b="1" dirty="0">
                <a:solidFill>
                  <a:schemeClr val="accent5">
                    <a:lumMod val="50000"/>
                  </a:schemeClr>
                </a:solidFill>
              </a:rPr>
              <a:t> </a:t>
            </a:r>
            <a:endParaRPr lang="zh-TW" altLang="en-US" sz="1200" b="1" dirty="0">
              <a:solidFill>
                <a:schemeClr val="accent5">
                  <a:lumMod val="50000"/>
                </a:schemeClr>
              </a:solidFill>
            </a:endParaRPr>
          </a:p>
        </p:txBody>
      </p:sp>
      <p:cxnSp>
        <p:nvCxnSpPr>
          <p:cNvPr id="9" name="直線接點 8">
            <a:extLst>
              <a:ext uri="{FF2B5EF4-FFF2-40B4-BE49-F238E27FC236}">
                <a16:creationId xmlns:a16="http://schemas.microsoft.com/office/drawing/2014/main" id="{FF3000DC-75A1-4408-8798-4E809401F751}"/>
              </a:ext>
            </a:extLst>
          </p:cNvPr>
          <p:cNvCxnSpPr>
            <a:cxnSpLocks/>
          </p:cNvCxnSpPr>
          <p:nvPr/>
        </p:nvCxnSpPr>
        <p:spPr>
          <a:xfrm>
            <a:off x="6780262" y="4312627"/>
            <a:ext cx="4156140" cy="0"/>
          </a:xfrm>
          <a:prstGeom prst="line">
            <a:avLst/>
          </a:prstGeom>
          <a:ln w="28575" cap="flat" cmpd="sng" algn="ctr">
            <a:solidFill>
              <a:srgbClr val="97AF7D"/>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矩形 9">
            <a:extLst>
              <a:ext uri="{FF2B5EF4-FFF2-40B4-BE49-F238E27FC236}">
                <a16:creationId xmlns:a16="http://schemas.microsoft.com/office/drawing/2014/main" id="{EDE89F0C-3B84-4F33-9AEE-88CBEFB23219}"/>
              </a:ext>
            </a:extLst>
          </p:cNvPr>
          <p:cNvSpPr/>
          <p:nvPr/>
        </p:nvSpPr>
        <p:spPr>
          <a:xfrm>
            <a:off x="10948184" y="4081794"/>
            <a:ext cx="792090" cy="461665"/>
          </a:xfrm>
          <a:prstGeom prst="rect">
            <a:avLst/>
          </a:prstGeom>
          <a:solidFill>
            <a:schemeClr val="tx2">
              <a:alpha val="19000"/>
            </a:schemeClr>
          </a:solidFill>
          <a:ln w="19050">
            <a:solidFill>
              <a:srgbClr val="97AF7D"/>
            </a:solidFill>
          </a:ln>
        </p:spPr>
        <p:txBody>
          <a:bodyPr wrap="square">
            <a:spAutoFit/>
          </a:bodyPr>
          <a:lstStyle/>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EMC AVG </a:t>
            </a:r>
          </a:p>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8.4%</a:t>
            </a:r>
            <a:r>
              <a:rPr lang="en-US" altLang="zh-TW" sz="1200" b="1" dirty="0">
                <a:solidFill>
                  <a:schemeClr val="accent5">
                    <a:lumMod val="50000"/>
                  </a:schemeClr>
                </a:solidFill>
              </a:rPr>
              <a:t> </a:t>
            </a:r>
            <a:endParaRPr lang="zh-TW" altLang="en-US" sz="1200" b="1" dirty="0">
              <a:solidFill>
                <a:schemeClr val="accent5">
                  <a:lumMod val="50000"/>
                </a:schemeClr>
              </a:solidFill>
            </a:endParaRPr>
          </a:p>
        </p:txBody>
      </p:sp>
      <p:sp>
        <p:nvSpPr>
          <p:cNvPr id="11" name="文字方塊 10">
            <a:extLst>
              <a:ext uri="{FF2B5EF4-FFF2-40B4-BE49-F238E27FC236}">
                <a16:creationId xmlns:a16="http://schemas.microsoft.com/office/drawing/2014/main" id="{D72990E4-AED1-4ABD-9159-BA4E2F0572CF}"/>
              </a:ext>
            </a:extLst>
          </p:cNvPr>
          <p:cNvSpPr txBox="1"/>
          <p:nvPr/>
        </p:nvSpPr>
        <p:spPr>
          <a:xfrm>
            <a:off x="1282128" y="5127393"/>
            <a:ext cx="576064" cy="276999"/>
          </a:xfrm>
          <a:prstGeom prst="rect">
            <a:avLst/>
          </a:prstGeom>
          <a:noFill/>
        </p:spPr>
        <p:txBody>
          <a:bodyPr wrap="square" rtlCol="0">
            <a:spAutoFit/>
          </a:bodyPr>
          <a:lstStyle/>
          <a:p>
            <a:r>
              <a:rPr lang="en-US" altLang="zh-TW" sz="1200" b="1" dirty="0">
                <a:solidFill>
                  <a:srgbClr val="FFFF00"/>
                </a:solidFill>
              </a:rPr>
              <a:t>No.8</a:t>
            </a:r>
            <a:endParaRPr lang="zh-TW" altLang="en-US" sz="1200" b="1" dirty="0">
              <a:solidFill>
                <a:srgbClr val="FFFF00"/>
              </a:solidFill>
            </a:endParaRPr>
          </a:p>
        </p:txBody>
      </p:sp>
      <p:sp>
        <p:nvSpPr>
          <p:cNvPr id="12" name="文字方塊 11">
            <a:extLst>
              <a:ext uri="{FF2B5EF4-FFF2-40B4-BE49-F238E27FC236}">
                <a16:creationId xmlns:a16="http://schemas.microsoft.com/office/drawing/2014/main" id="{1683C32C-6B96-4F4A-AEBD-2C3098F6FE19}"/>
              </a:ext>
            </a:extLst>
          </p:cNvPr>
          <p:cNvSpPr txBox="1"/>
          <p:nvPr/>
        </p:nvSpPr>
        <p:spPr>
          <a:xfrm>
            <a:off x="2290240" y="5141295"/>
            <a:ext cx="576064" cy="276999"/>
          </a:xfrm>
          <a:prstGeom prst="rect">
            <a:avLst/>
          </a:prstGeom>
          <a:noFill/>
        </p:spPr>
        <p:txBody>
          <a:bodyPr wrap="square" rtlCol="0">
            <a:spAutoFit/>
          </a:bodyPr>
          <a:lstStyle/>
          <a:p>
            <a:r>
              <a:rPr lang="en-US" altLang="zh-TW" sz="1200" b="1" dirty="0">
                <a:solidFill>
                  <a:srgbClr val="FFFF00"/>
                </a:solidFill>
              </a:rPr>
              <a:t>No.4</a:t>
            </a:r>
            <a:endParaRPr lang="zh-TW" altLang="en-US" sz="1200" b="1" dirty="0">
              <a:solidFill>
                <a:srgbClr val="FFFF00"/>
              </a:solidFill>
            </a:endParaRPr>
          </a:p>
        </p:txBody>
      </p:sp>
      <p:sp>
        <p:nvSpPr>
          <p:cNvPr id="13" name="文字方塊 12">
            <a:extLst>
              <a:ext uri="{FF2B5EF4-FFF2-40B4-BE49-F238E27FC236}">
                <a16:creationId xmlns:a16="http://schemas.microsoft.com/office/drawing/2014/main" id="{5414D430-6065-401B-8D66-90D641D3DCC0}"/>
              </a:ext>
            </a:extLst>
          </p:cNvPr>
          <p:cNvSpPr txBox="1"/>
          <p:nvPr/>
        </p:nvSpPr>
        <p:spPr>
          <a:xfrm>
            <a:off x="3298352" y="5141295"/>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4" name="文字方塊 13">
            <a:extLst>
              <a:ext uri="{FF2B5EF4-FFF2-40B4-BE49-F238E27FC236}">
                <a16:creationId xmlns:a16="http://schemas.microsoft.com/office/drawing/2014/main" id="{F8B80DED-4BE1-470C-B472-E8692FC4516A}"/>
              </a:ext>
            </a:extLst>
          </p:cNvPr>
          <p:cNvSpPr txBox="1"/>
          <p:nvPr/>
        </p:nvSpPr>
        <p:spPr>
          <a:xfrm>
            <a:off x="4306464" y="5123447"/>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5" name="文字方塊 14">
            <a:extLst>
              <a:ext uri="{FF2B5EF4-FFF2-40B4-BE49-F238E27FC236}">
                <a16:creationId xmlns:a16="http://schemas.microsoft.com/office/drawing/2014/main" id="{65270803-FE4C-4CBF-9678-92798FCA3161}"/>
              </a:ext>
            </a:extLst>
          </p:cNvPr>
          <p:cNvSpPr txBox="1"/>
          <p:nvPr/>
        </p:nvSpPr>
        <p:spPr>
          <a:xfrm>
            <a:off x="8141211" y="5129032"/>
            <a:ext cx="576064" cy="276999"/>
          </a:xfrm>
          <a:prstGeom prst="rect">
            <a:avLst/>
          </a:prstGeom>
          <a:noFill/>
        </p:spPr>
        <p:txBody>
          <a:bodyPr wrap="square" rtlCol="0">
            <a:spAutoFit/>
          </a:bodyPr>
          <a:lstStyle/>
          <a:p>
            <a:r>
              <a:rPr lang="en-US" altLang="zh-TW" sz="1200" b="1" dirty="0">
                <a:solidFill>
                  <a:srgbClr val="FFFF00"/>
                </a:solidFill>
              </a:rPr>
              <a:t>No.5</a:t>
            </a:r>
            <a:endParaRPr lang="zh-TW" altLang="en-US" sz="1200" b="1" dirty="0">
              <a:solidFill>
                <a:srgbClr val="FFFF00"/>
              </a:solidFill>
            </a:endParaRPr>
          </a:p>
        </p:txBody>
      </p:sp>
      <p:sp>
        <p:nvSpPr>
          <p:cNvPr id="16" name="文字方塊 15">
            <a:extLst>
              <a:ext uri="{FF2B5EF4-FFF2-40B4-BE49-F238E27FC236}">
                <a16:creationId xmlns:a16="http://schemas.microsoft.com/office/drawing/2014/main" id="{51D2FD8B-BF54-4CE5-97FB-334E0745A359}"/>
              </a:ext>
            </a:extLst>
          </p:cNvPr>
          <p:cNvSpPr txBox="1"/>
          <p:nvPr/>
        </p:nvSpPr>
        <p:spPr>
          <a:xfrm>
            <a:off x="7120999" y="5137614"/>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17" name="文字方塊 16">
            <a:extLst>
              <a:ext uri="{FF2B5EF4-FFF2-40B4-BE49-F238E27FC236}">
                <a16:creationId xmlns:a16="http://schemas.microsoft.com/office/drawing/2014/main" id="{1406FBAE-759D-48DF-9D12-D23F516F1708}"/>
              </a:ext>
            </a:extLst>
          </p:cNvPr>
          <p:cNvSpPr txBox="1"/>
          <p:nvPr/>
        </p:nvSpPr>
        <p:spPr>
          <a:xfrm>
            <a:off x="9142106" y="5129031"/>
            <a:ext cx="576064" cy="276999"/>
          </a:xfrm>
          <a:prstGeom prst="rect">
            <a:avLst/>
          </a:prstGeom>
          <a:noFill/>
        </p:spPr>
        <p:txBody>
          <a:bodyPr wrap="square" rtlCol="0">
            <a:spAutoFit/>
          </a:bodyPr>
          <a:lstStyle/>
          <a:p>
            <a:r>
              <a:rPr lang="en-US" altLang="zh-TW" sz="1200" b="1" dirty="0">
                <a:solidFill>
                  <a:srgbClr val="FFFF00"/>
                </a:solidFill>
              </a:rPr>
              <a:t>No.5</a:t>
            </a:r>
            <a:endParaRPr lang="zh-TW" altLang="en-US" sz="1200" b="1" dirty="0">
              <a:solidFill>
                <a:srgbClr val="FFFF00"/>
              </a:solidFill>
            </a:endParaRPr>
          </a:p>
        </p:txBody>
      </p:sp>
      <p:sp>
        <p:nvSpPr>
          <p:cNvPr id="18" name="文字方塊 17">
            <a:extLst>
              <a:ext uri="{FF2B5EF4-FFF2-40B4-BE49-F238E27FC236}">
                <a16:creationId xmlns:a16="http://schemas.microsoft.com/office/drawing/2014/main" id="{DDA436C9-F0B3-48CD-A59E-4C2173ED9471}"/>
              </a:ext>
            </a:extLst>
          </p:cNvPr>
          <p:cNvSpPr txBox="1"/>
          <p:nvPr/>
        </p:nvSpPr>
        <p:spPr>
          <a:xfrm>
            <a:off x="10137687" y="5123447"/>
            <a:ext cx="576064" cy="276999"/>
          </a:xfrm>
          <a:prstGeom prst="rect">
            <a:avLst/>
          </a:prstGeom>
          <a:noFill/>
        </p:spPr>
        <p:txBody>
          <a:bodyPr wrap="square" rtlCol="0">
            <a:spAutoFit/>
          </a:bodyPr>
          <a:lstStyle/>
          <a:p>
            <a:r>
              <a:rPr lang="en-US" altLang="zh-TW" sz="1200" b="1" dirty="0">
                <a:solidFill>
                  <a:srgbClr val="FFFF00"/>
                </a:solidFill>
              </a:rPr>
              <a:t>No.2</a:t>
            </a:r>
            <a:endParaRPr lang="zh-TW" altLang="en-US" sz="1200" b="1" dirty="0">
              <a:solidFill>
                <a:srgbClr val="FFFF00"/>
              </a:solidFill>
            </a:endParaRPr>
          </a:p>
        </p:txBody>
      </p:sp>
      <p:sp>
        <p:nvSpPr>
          <p:cNvPr id="20" name="文字方塊 19">
            <a:extLst>
              <a:ext uri="{FF2B5EF4-FFF2-40B4-BE49-F238E27FC236}">
                <a16:creationId xmlns:a16="http://schemas.microsoft.com/office/drawing/2014/main" id="{1C001053-DE5F-4D75-A043-564436C75435}"/>
              </a:ext>
            </a:extLst>
          </p:cNvPr>
          <p:cNvSpPr txBox="1"/>
          <p:nvPr/>
        </p:nvSpPr>
        <p:spPr>
          <a:xfrm>
            <a:off x="5230118" y="4338383"/>
            <a:ext cx="576064" cy="307777"/>
          </a:xfrm>
          <a:prstGeom prst="rect">
            <a:avLst/>
          </a:prstGeom>
          <a:noFill/>
        </p:spPr>
        <p:txBody>
          <a:bodyPr wrap="square" rtlCol="0">
            <a:spAutoFit/>
          </a:bodyPr>
          <a:lstStyle/>
          <a:p>
            <a:r>
              <a:rPr lang="en-US" altLang="zh-TW" sz="1400" b="1" dirty="0">
                <a:solidFill>
                  <a:srgbClr val="C00000"/>
                </a:solidFill>
              </a:rPr>
              <a:t>No.5</a:t>
            </a:r>
            <a:endParaRPr lang="zh-TW" altLang="en-US" sz="1400" b="1" dirty="0">
              <a:solidFill>
                <a:srgbClr val="C00000"/>
              </a:solidFill>
            </a:endParaRPr>
          </a:p>
        </p:txBody>
      </p:sp>
      <p:sp>
        <p:nvSpPr>
          <p:cNvPr id="22" name="文字方塊 21">
            <a:extLst>
              <a:ext uri="{FF2B5EF4-FFF2-40B4-BE49-F238E27FC236}">
                <a16:creationId xmlns:a16="http://schemas.microsoft.com/office/drawing/2014/main" id="{21E57EA6-6859-4E2F-8032-A6AE9B660E0D}"/>
              </a:ext>
            </a:extLst>
          </p:cNvPr>
          <p:cNvSpPr txBox="1"/>
          <p:nvPr/>
        </p:nvSpPr>
        <p:spPr>
          <a:xfrm>
            <a:off x="11065768" y="4552952"/>
            <a:ext cx="576064" cy="307777"/>
          </a:xfrm>
          <a:prstGeom prst="rect">
            <a:avLst/>
          </a:prstGeom>
          <a:noFill/>
        </p:spPr>
        <p:txBody>
          <a:bodyPr wrap="square" rtlCol="0">
            <a:spAutoFit/>
          </a:bodyPr>
          <a:lstStyle/>
          <a:p>
            <a:r>
              <a:rPr lang="en-US" altLang="zh-TW" sz="1400" b="1" dirty="0">
                <a:solidFill>
                  <a:srgbClr val="C00000"/>
                </a:solidFill>
              </a:rPr>
              <a:t>No.7</a:t>
            </a:r>
            <a:endParaRPr lang="zh-TW" altLang="en-US" sz="1400" b="1" dirty="0">
              <a:solidFill>
                <a:srgbClr val="C00000"/>
              </a:solidFill>
            </a:endParaRPr>
          </a:p>
        </p:txBody>
      </p:sp>
      <p:sp>
        <p:nvSpPr>
          <p:cNvPr id="3" name="文字方塊 2">
            <a:extLst>
              <a:ext uri="{FF2B5EF4-FFF2-40B4-BE49-F238E27FC236}">
                <a16:creationId xmlns:a16="http://schemas.microsoft.com/office/drawing/2014/main" id="{8794ECF3-ACBD-47D4-8C3C-F8CEA3A098AB}"/>
              </a:ext>
            </a:extLst>
          </p:cNvPr>
          <p:cNvSpPr txBox="1"/>
          <p:nvPr/>
        </p:nvSpPr>
        <p:spPr>
          <a:xfrm>
            <a:off x="1463909" y="5559178"/>
            <a:ext cx="212502" cy="261610"/>
          </a:xfrm>
          <a:prstGeom prst="rect">
            <a:avLst/>
          </a:prstGeom>
          <a:noFill/>
        </p:spPr>
        <p:txBody>
          <a:bodyPr wrap="square" rtlCol="0">
            <a:spAutoFit/>
          </a:bodyPr>
          <a:lstStyle/>
          <a:p>
            <a:r>
              <a:rPr lang="en-US" altLang="zh-TW" sz="1050" dirty="0"/>
              <a:t>*</a:t>
            </a:r>
            <a:endParaRPr lang="zh-TW" altLang="en-US" sz="1050" dirty="0"/>
          </a:p>
        </p:txBody>
      </p:sp>
      <p:sp>
        <p:nvSpPr>
          <p:cNvPr id="24" name="文字方塊 23">
            <a:extLst>
              <a:ext uri="{FF2B5EF4-FFF2-40B4-BE49-F238E27FC236}">
                <a16:creationId xmlns:a16="http://schemas.microsoft.com/office/drawing/2014/main" id="{2724A9A6-2F68-454A-B57E-7096F07A02B8}"/>
              </a:ext>
            </a:extLst>
          </p:cNvPr>
          <p:cNvSpPr txBox="1"/>
          <p:nvPr/>
        </p:nvSpPr>
        <p:spPr>
          <a:xfrm>
            <a:off x="7283463" y="5565617"/>
            <a:ext cx="212502" cy="261610"/>
          </a:xfrm>
          <a:prstGeom prst="rect">
            <a:avLst/>
          </a:prstGeom>
          <a:noFill/>
        </p:spPr>
        <p:txBody>
          <a:bodyPr wrap="square" rtlCol="0">
            <a:spAutoFit/>
          </a:bodyPr>
          <a:lstStyle/>
          <a:p>
            <a:r>
              <a:rPr lang="en-US" altLang="zh-TW" sz="1050" dirty="0"/>
              <a:t>*</a:t>
            </a:r>
            <a:endParaRPr lang="zh-TW" altLang="en-US" sz="1050" dirty="0"/>
          </a:p>
        </p:txBody>
      </p:sp>
      <p:sp>
        <p:nvSpPr>
          <p:cNvPr id="19" name="文字方塊 18">
            <a:extLst>
              <a:ext uri="{FF2B5EF4-FFF2-40B4-BE49-F238E27FC236}">
                <a16:creationId xmlns:a16="http://schemas.microsoft.com/office/drawing/2014/main" id="{C3C92D92-317D-4F32-8A66-67B28A6CF661}"/>
              </a:ext>
            </a:extLst>
          </p:cNvPr>
          <p:cNvSpPr txBox="1"/>
          <p:nvPr/>
        </p:nvSpPr>
        <p:spPr>
          <a:xfrm>
            <a:off x="857693" y="5857768"/>
            <a:ext cx="4331232" cy="261610"/>
          </a:xfrm>
          <a:prstGeom prst="rect">
            <a:avLst/>
          </a:prstGeom>
          <a:noFill/>
        </p:spPr>
        <p:txBody>
          <a:bodyPr wrap="square" rtlCol="0">
            <a:spAutoFit/>
          </a:bodyPr>
          <a:lstStyle/>
          <a:p>
            <a:r>
              <a:rPr lang="en-US" altLang="zh-TW" sz="1100" dirty="0"/>
              <a:t>*Market extra loaders mainly call Brazil during 2024</a:t>
            </a:r>
            <a:endParaRPr lang="zh-TW" altLang="en-US" sz="1100" dirty="0"/>
          </a:p>
        </p:txBody>
      </p:sp>
      <p:sp>
        <p:nvSpPr>
          <p:cNvPr id="25" name="文字方塊 24">
            <a:extLst>
              <a:ext uri="{FF2B5EF4-FFF2-40B4-BE49-F238E27FC236}">
                <a16:creationId xmlns:a16="http://schemas.microsoft.com/office/drawing/2014/main" id="{4E551E61-D400-4CE1-8640-6D44A421B96D}"/>
              </a:ext>
            </a:extLst>
          </p:cNvPr>
          <p:cNvSpPr txBox="1"/>
          <p:nvPr/>
        </p:nvSpPr>
        <p:spPr>
          <a:xfrm>
            <a:off x="6648252" y="5847426"/>
            <a:ext cx="4331232" cy="261610"/>
          </a:xfrm>
          <a:prstGeom prst="rect">
            <a:avLst/>
          </a:prstGeom>
          <a:noFill/>
        </p:spPr>
        <p:txBody>
          <a:bodyPr wrap="square" rtlCol="0">
            <a:spAutoFit/>
          </a:bodyPr>
          <a:lstStyle/>
          <a:p>
            <a:r>
              <a:rPr lang="en-US" altLang="zh-TW" sz="1100" dirty="0"/>
              <a:t>*Market extra loaders mainly call Brazil during 2024</a:t>
            </a:r>
            <a:endParaRPr lang="zh-TW" altLang="en-US" sz="1100" dirty="0"/>
          </a:p>
        </p:txBody>
      </p:sp>
    </p:spTree>
    <p:extLst>
      <p:ext uri="{BB962C8B-B14F-4D97-AF65-F5344CB8AC3E}">
        <p14:creationId xmlns:p14="http://schemas.microsoft.com/office/powerpoint/2010/main" val="366567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52ED27-D172-4E70-9382-337A31E8279C}"/>
              </a:ext>
            </a:extLst>
          </p:cNvPr>
          <p:cNvSpPr>
            <a:spLocks noGrp="1"/>
          </p:cNvSpPr>
          <p:nvPr>
            <p:ph type="title"/>
          </p:nvPr>
        </p:nvSpPr>
        <p:spPr/>
        <p:txBody>
          <a:bodyPr>
            <a:noAutofit/>
          </a:bodyPr>
          <a:lstStyle/>
          <a:p>
            <a:r>
              <a:rPr lang="en-US" altLang="zh-TW" sz="4400" dirty="0"/>
              <a:t>2024 WCSA Market Share Rank (Jan-Oct)</a:t>
            </a:r>
            <a:endParaRPr lang="zh-TW" altLang="en-US" sz="4400" dirty="0"/>
          </a:p>
        </p:txBody>
      </p:sp>
      <p:sp>
        <p:nvSpPr>
          <p:cNvPr id="4" name="投影片編號版面配置區 3">
            <a:extLst>
              <a:ext uri="{FF2B5EF4-FFF2-40B4-BE49-F238E27FC236}">
                <a16:creationId xmlns:a16="http://schemas.microsoft.com/office/drawing/2014/main" id="{18B3D9BB-9367-4FC3-932C-2D8CF21EC192}"/>
              </a:ext>
            </a:extLst>
          </p:cNvPr>
          <p:cNvSpPr>
            <a:spLocks noGrp="1"/>
          </p:cNvSpPr>
          <p:nvPr>
            <p:ph type="sldNum" sz="quarter" idx="12"/>
          </p:nvPr>
        </p:nvSpPr>
        <p:spPr/>
        <p:txBody>
          <a:bodyPr/>
          <a:lstStyle/>
          <a:p>
            <a:fld id="{6FF47312-5BF6-4F91-A250-772BA71100E2}" type="slidenum">
              <a:rPr lang="zh-TW" altLang="en-US" smtClean="0"/>
              <a:t>18</a:t>
            </a:fld>
            <a:endParaRPr lang="zh-TW" altLang="en-US"/>
          </a:p>
        </p:txBody>
      </p:sp>
      <p:graphicFrame>
        <p:nvGraphicFramePr>
          <p:cNvPr id="12" name="圖表 11">
            <a:extLst>
              <a:ext uri="{FF2B5EF4-FFF2-40B4-BE49-F238E27FC236}">
                <a16:creationId xmlns:a16="http://schemas.microsoft.com/office/drawing/2014/main" id="{9827E8A0-6FCB-4CE8-9023-1AA3B751CDC4}"/>
              </a:ext>
            </a:extLst>
          </p:cNvPr>
          <p:cNvGraphicFramePr/>
          <p:nvPr>
            <p:extLst>
              <p:ext uri="{D42A27DB-BD31-4B8C-83A1-F6EECF244321}">
                <p14:modId xmlns:p14="http://schemas.microsoft.com/office/powerpoint/2010/main" val="2277554837"/>
              </p:ext>
            </p:extLst>
          </p:nvPr>
        </p:nvGraphicFramePr>
        <p:xfrm>
          <a:off x="193626" y="2177128"/>
          <a:ext cx="5324524" cy="3734052"/>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直線接點 12">
            <a:extLst>
              <a:ext uri="{FF2B5EF4-FFF2-40B4-BE49-F238E27FC236}">
                <a16:creationId xmlns:a16="http://schemas.microsoft.com/office/drawing/2014/main" id="{F9105169-7139-48DA-A02D-0980A5EA7525}"/>
              </a:ext>
            </a:extLst>
          </p:cNvPr>
          <p:cNvCxnSpPr>
            <a:cxnSpLocks/>
          </p:cNvCxnSpPr>
          <p:nvPr/>
        </p:nvCxnSpPr>
        <p:spPr>
          <a:xfrm>
            <a:off x="902590" y="4028803"/>
            <a:ext cx="4201862" cy="956"/>
          </a:xfrm>
          <a:prstGeom prst="line">
            <a:avLst/>
          </a:prstGeom>
          <a:ln w="28575" cap="flat" cmpd="sng" algn="ctr">
            <a:solidFill>
              <a:srgbClr val="97AF7D"/>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矩形 13">
            <a:extLst>
              <a:ext uri="{FF2B5EF4-FFF2-40B4-BE49-F238E27FC236}">
                <a16:creationId xmlns:a16="http://schemas.microsoft.com/office/drawing/2014/main" id="{4CDDECE9-251D-4D59-815A-9099FB9170C2}"/>
              </a:ext>
            </a:extLst>
          </p:cNvPr>
          <p:cNvSpPr/>
          <p:nvPr/>
        </p:nvSpPr>
        <p:spPr>
          <a:xfrm>
            <a:off x="5122105" y="3797965"/>
            <a:ext cx="792090" cy="461665"/>
          </a:xfrm>
          <a:prstGeom prst="rect">
            <a:avLst/>
          </a:prstGeom>
          <a:solidFill>
            <a:schemeClr val="tx2">
              <a:alpha val="19000"/>
            </a:schemeClr>
          </a:solidFill>
          <a:ln w="19050">
            <a:solidFill>
              <a:srgbClr val="97AF7D"/>
            </a:solidFill>
          </a:ln>
        </p:spPr>
        <p:txBody>
          <a:bodyPr wrap="square">
            <a:spAutoFit/>
          </a:bodyPr>
          <a:lstStyle/>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EMC AVG: </a:t>
            </a:r>
          </a:p>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8.1%</a:t>
            </a:r>
            <a:r>
              <a:rPr lang="en-US" altLang="zh-TW" sz="1200" b="1" dirty="0">
                <a:solidFill>
                  <a:schemeClr val="accent5">
                    <a:lumMod val="50000"/>
                  </a:schemeClr>
                </a:solidFill>
              </a:rPr>
              <a:t> </a:t>
            </a:r>
            <a:endParaRPr lang="zh-TW" altLang="en-US" sz="1200" b="1" dirty="0">
              <a:solidFill>
                <a:schemeClr val="accent5">
                  <a:lumMod val="50000"/>
                </a:schemeClr>
              </a:solidFill>
            </a:endParaRPr>
          </a:p>
        </p:txBody>
      </p:sp>
      <p:sp>
        <p:nvSpPr>
          <p:cNvPr id="15" name="文字方塊 14">
            <a:extLst>
              <a:ext uri="{FF2B5EF4-FFF2-40B4-BE49-F238E27FC236}">
                <a16:creationId xmlns:a16="http://schemas.microsoft.com/office/drawing/2014/main" id="{91D82BCA-0C8E-4F79-B696-43B2CD082D5F}"/>
              </a:ext>
            </a:extLst>
          </p:cNvPr>
          <p:cNvSpPr txBox="1"/>
          <p:nvPr/>
        </p:nvSpPr>
        <p:spPr>
          <a:xfrm>
            <a:off x="5245745" y="4214554"/>
            <a:ext cx="576064" cy="307777"/>
          </a:xfrm>
          <a:prstGeom prst="rect">
            <a:avLst/>
          </a:prstGeom>
          <a:noFill/>
        </p:spPr>
        <p:txBody>
          <a:bodyPr wrap="square" rtlCol="0">
            <a:spAutoFit/>
          </a:bodyPr>
          <a:lstStyle/>
          <a:p>
            <a:r>
              <a:rPr lang="en-US" altLang="zh-TW" sz="1400" b="1" dirty="0">
                <a:solidFill>
                  <a:srgbClr val="C00000"/>
                </a:solidFill>
              </a:rPr>
              <a:t>No.7</a:t>
            </a:r>
            <a:endParaRPr lang="zh-TW" altLang="en-US" sz="1400" b="1" dirty="0">
              <a:solidFill>
                <a:srgbClr val="C00000"/>
              </a:solidFill>
            </a:endParaRPr>
          </a:p>
        </p:txBody>
      </p:sp>
      <p:sp>
        <p:nvSpPr>
          <p:cNvPr id="16" name="文字方塊 15">
            <a:extLst>
              <a:ext uri="{FF2B5EF4-FFF2-40B4-BE49-F238E27FC236}">
                <a16:creationId xmlns:a16="http://schemas.microsoft.com/office/drawing/2014/main" id="{5F5D991C-7B00-4454-B9C2-13C5C6C87959}"/>
              </a:ext>
            </a:extLst>
          </p:cNvPr>
          <p:cNvSpPr txBox="1"/>
          <p:nvPr/>
        </p:nvSpPr>
        <p:spPr>
          <a:xfrm>
            <a:off x="1140460" y="5145419"/>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17" name="文字方塊 16">
            <a:extLst>
              <a:ext uri="{FF2B5EF4-FFF2-40B4-BE49-F238E27FC236}">
                <a16:creationId xmlns:a16="http://schemas.microsoft.com/office/drawing/2014/main" id="{0EE4BDF8-44F0-4E0A-880D-A35B529521B1}"/>
              </a:ext>
            </a:extLst>
          </p:cNvPr>
          <p:cNvSpPr txBox="1"/>
          <p:nvPr/>
        </p:nvSpPr>
        <p:spPr>
          <a:xfrm>
            <a:off x="1824537" y="5142560"/>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8" name="文字方塊 17">
            <a:extLst>
              <a:ext uri="{FF2B5EF4-FFF2-40B4-BE49-F238E27FC236}">
                <a16:creationId xmlns:a16="http://schemas.microsoft.com/office/drawing/2014/main" id="{51D79B1C-74EE-4CDD-B5C0-F200EF38AC01}"/>
              </a:ext>
            </a:extLst>
          </p:cNvPr>
          <p:cNvSpPr txBox="1"/>
          <p:nvPr/>
        </p:nvSpPr>
        <p:spPr>
          <a:xfrm>
            <a:off x="2508614" y="5142559"/>
            <a:ext cx="576064" cy="276999"/>
          </a:xfrm>
          <a:prstGeom prst="rect">
            <a:avLst/>
          </a:prstGeom>
          <a:noFill/>
        </p:spPr>
        <p:txBody>
          <a:bodyPr wrap="square" rtlCol="0">
            <a:spAutoFit/>
          </a:bodyPr>
          <a:lstStyle/>
          <a:p>
            <a:r>
              <a:rPr lang="en-US" altLang="zh-TW" sz="1200" b="1" dirty="0">
                <a:solidFill>
                  <a:srgbClr val="FFFF00"/>
                </a:solidFill>
              </a:rPr>
              <a:t>No.5</a:t>
            </a:r>
            <a:endParaRPr lang="zh-TW" altLang="en-US" sz="1200" b="1" dirty="0">
              <a:solidFill>
                <a:srgbClr val="FFFF00"/>
              </a:solidFill>
            </a:endParaRPr>
          </a:p>
        </p:txBody>
      </p:sp>
      <p:sp>
        <p:nvSpPr>
          <p:cNvPr id="21" name="文字方塊 20">
            <a:extLst>
              <a:ext uri="{FF2B5EF4-FFF2-40B4-BE49-F238E27FC236}">
                <a16:creationId xmlns:a16="http://schemas.microsoft.com/office/drawing/2014/main" id="{E26C9FD4-9249-4D6B-8583-6B79F630C077}"/>
              </a:ext>
            </a:extLst>
          </p:cNvPr>
          <p:cNvSpPr txBox="1"/>
          <p:nvPr/>
        </p:nvSpPr>
        <p:spPr>
          <a:xfrm>
            <a:off x="3192691" y="5142559"/>
            <a:ext cx="576064" cy="276999"/>
          </a:xfrm>
          <a:prstGeom prst="rect">
            <a:avLst/>
          </a:prstGeom>
          <a:noFill/>
        </p:spPr>
        <p:txBody>
          <a:bodyPr wrap="square" rtlCol="0">
            <a:spAutoFit/>
          </a:bodyPr>
          <a:lstStyle/>
          <a:p>
            <a:r>
              <a:rPr lang="en-US" altLang="zh-TW" sz="1200" b="1" dirty="0">
                <a:solidFill>
                  <a:srgbClr val="FFFF00"/>
                </a:solidFill>
              </a:rPr>
              <a:t>No.8</a:t>
            </a:r>
            <a:endParaRPr lang="zh-TW" altLang="en-US" sz="1200" b="1" dirty="0">
              <a:solidFill>
                <a:srgbClr val="FFFF00"/>
              </a:solidFill>
            </a:endParaRPr>
          </a:p>
        </p:txBody>
      </p:sp>
      <p:sp>
        <p:nvSpPr>
          <p:cNvPr id="22" name="文字方塊 21">
            <a:extLst>
              <a:ext uri="{FF2B5EF4-FFF2-40B4-BE49-F238E27FC236}">
                <a16:creationId xmlns:a16="http://schemas.microsoft.com/office/drawing/2014/main" id="{54A9FFBC-0126-48AE-A88A-7E21F8F4CE7D}"/>
              </a:ext>
            </a:extLst>
          </p:cNvPr>
          <p:cNvSpPr txBox="1"/>
          <p:nvPr/>
        </p:nvSpPr>
        <p:spPr>
          <a:xfrm>
            <a:off x="3883281" y="5149718"/>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23" name="文字方塊 22">
            <a:extLst>
              <a:ext uri="{FF2B5EF4-FFF2-40B4-BE49-F238E27FC236}">
                <a16:creationId xmlns:a16="http://schemas.microsoft.com/office/drawing/2014/main" id="{3D620AFE-905B-49DF-9B97-B078DD1FEDC4}"/>
              </a:ext>
            </a:extLst>
          </p:cNvPr>
          <p:cNvSpPr txBox="1"/>
          <p:nvPr/>
        </p:nvSpPr>
        <p:spPr>
          <a:xfrm>
            <a:off x="4564459" y="5140048"/>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graphicFrame>
        <p:nvGraphicFramePr>
          <p:cNvPr id="24" name="圖表 23">
            <a:extLst>
              <a:ext uri="{FF2B5EF4-FFF2-40B4-BE49-F238E27FC236}">
                <a16:creationId xmlns:a16="http://schemas.microsoft.com/office/drawing/2014/main" id="{14D755E3-1649-4D9E-9BC1-6AA8B943F123}"/>
              </a:ext>
            </a:extLst>
          </p:cNvPr>
          <p:cNvGraphicFramePr/>
          <p:nvPr>
            <p:extLst>
              <p:ext uri="{D42A27DB-BD31-4B8C-83A1-F6EECF244321}">
                <p14:modId xmlns:p14="http://schemas.microsoft.com/office/powerpoint/2010/main" val="2480391222"/>
              </p:ext>
            </p:extLst>
          </p:nvPr>
        </p:nvGraphicFramePr>
        <p:xfrm>
          <a:off x="6019705" y="2177128"/>
          <a:ext cx="5324524" cy="3734052"/>
        </p:xfrm>
        <a:graphic>
          <a:graphicData uri="http://schemas.openxmlformats.org/drawingml/2006/chart">
            <c:chart xmlns:c="http://schemas.openxmlformats.org/drawingml/2006/chart" xmlns:r="http://schemas.openxmlformats.org/officeDocument/2006/relationships" r:id="rId3"/>
          </a:graphicData>
        </a:graphic>
      </p:graphicFrame>
      <p:cxnSp>
        <p:nvCxnSpPr>
          <p:cNvPr id="25" name="直線接點 24">
            <a:extLst>
              <a:ext uri="{FF2B5EF4-FFF2-40B4-BE49-F238E27FC236}">
                <a16:creationId xmlns:a16="http://schemas.microsoft.com/office/drawing/2014/main" id="{1E80E698-4AA8-4E48-8905-4806C8E84D97}"/>
              </a:ext>
            </a:extLst>
          </p:cNvPr>
          <p:cNvCxnSpPr>
            <a:cxnSpLocks/>
          </p:cNvCxnSpPr>
          <p:nvPr/>
        </p:nvCxnSpPr>
        <p:spPr>
          <a:xfrm>
            <a:off x="6809275" y="4662302"/>
            <a:ext cx="4156140" cy="0"/>
          </a:xfrm>
          <a:prstGeom prst="line">
            <a:avLst/>
          </a:prstGeom>
          <a:ln w="28575" cap="flat" cmpd="sng" algn="ctr">
            <a:solidFill>
              <a:srgbClr val="97AF7D"/>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矩形 25">
            <a:extLst>
              <a:ext uri="{FF2B5EF4-FFF2-40B4-BE49-F238E27FC236}">
                <a16:creationId xmlns:a16="http://schemas.microsoft.com/office/drawing/2014/main" id="{A1278AFB-126E-4F4B-9D1F-B3766B3D2EDC}"/>
              </a:ext>
            </a:extLst>
          </p:cNvPr>
          <p:cNvSpPr/>
          <p:nvPr/>
        </p:nvSpPr>
        <p:spPr>
          <a:xfrm>
            <a:off x="10965415" y="4403867"/>
            <a:ext cx="792090" cy="461665"/>
          </a:xfrm>
          <a:prstGeom prst="rect">
            <a:avLst/>
          </a:prstGeom>
          <a:solidFill>
            <a:schemeClr val="tx2">
              <a:alpha val="19000"/>
            </a:schemeClr>
          </a:solidFill>
          <a:ln w="19050">
            <a:solidFill>
              <a:srgbClr val="97AF7D"/>
            </a:solidFill>
          </a:ln>
        </p:spPr>
        <p:txBody>
          <a:bodyPr wrap="square">
            <a:spAutoFit/>
          </a:bodyPr>
          <a:lstStyle/>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EMC AVG: </a:t>
            </a:r>
          </a:p>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8.7%</a:t>
            </a:r>
            <a:r>
              <a:rPr lang="en-US" altLang="zh-TW" sz="1200" b="1" dirty="0">
                <a:solidFill>
                  <a:schemeClr val="accent5">
                    <a:lumMod val="50000"/>
                  </a:schemeClr>
                </a:solidFill>
              </a:rPr>
              <a:t> </a:t>
            </a:r>
            <a:endParaRPr lang="zh-TW" altLang="en-US" sz="1200" b="1" dirty="0">
              <a:solidFill>
                <a:schemeClr val="accent5">
                  <a:lumMod val="50000"/>
                </a:schemeClr>
              </a:solidFill>
            </a:endParaRPr>
          </a:p>
        </p:txBody>
      </p:sp>
      <p:sp>
        <p:nvSpPr>
          <p:cNvPr id="27" name="文字方塊 26">
            <a:extLst>
              <a:ext uri="{FF2B5EF4-FFF2-40B4-BE49-F238E27FC236}">
                <a16:creationId xmlns:a16="http://schemas.microsoft.com/office/drawing/2014/main" id="{002C23F2-6FDF-4A02-BB33-8ED0FBEE2019}"/>
              </a:ext>
            </a:extLst>
          </p:cNvPr>
          <p:cNvSpPr txBox="1"/>
          <p:nvPr/>
        </p:nvSpPr>
        <p:spPr>
          <a:xfrm>
            <a:off x="11073428" y="4876054"/>
            <a:ext cx="576064" cy="307777"/>
          </a:xfrm>
          <a:prstGeom prst="rect">
            <a:avLst/>
          </a:prstGeom>
          <a:noFill/>
        </p:spPr>
        <p:txBody>
          <a:bodyPr wrap="square" rtlCol="0">
            <a:spAutoFit/>
          </a:bodyPr>
          <a:lstStyle/>
          <a:p>
            <a:r>
              <a:rPr lang="en-US" altLang="zh-TW" sz="1400" b="1" dirty="0">
                <a:solidFill>
                  <a:srgbClr val="C00000"/>
                </a:solidFill>
              </a:rPr>
              <a:t>No.7</a:t>
            </a:r>
            <a:endParaRPr lang="zh-TW" altLang="en-US" sz="1400" b="1" dirty="0">
              <a:solidFill>
                <a:srgbClr val="C00000"/>
              </a:solidFill>
            </a:endParaRPr>
          </a:p>
        </p:txBody>
      </p:sp>
      <p:sp>
        <p:nvSpPr>
          <p:cNvPr id="29" name="文字方塊 28">
            <a:extLst>
              <a:ext uri="{FF2B5EF4-FFF2-40B4-BE49-F238E27FC236}">
                <a16:creationId xmlns:a16="http://schemas.microsoft.com/office/drawing/2014/main" id="{439AA7C7-27F8-4497-BC13-0C7B6979EF8B}"/>
              </a:ext>
            </a:extLst>
          </p:cNvPr>
          <p:cNvSpPr txBox="1"/>
          <p:nvPr/>
        </p:nvSpPr>
        <p:spPr>
          <a:xfrm>
            <a:off x="6965352" y="5176249"/>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30" name="文字方塊 29">
            <a:extLst>
              <a:ext uri="{FF2B5EF4-FFF2-40B4-BE49-F238E27FC236}">
                <a16:creationId xmlns:a16="http://schemas.microsoft.com/office/drawing/2014/main" id="{C98C9F43-AEF7-4455-96BC-03B454C85211}"/>
              </a:ext>
            </a:extLst>
          </p:cNvPr>
          <p:cNvSpPr txBox="1"/>
          <p:nvPr/>
        </p:nvSpPr>
        <p:spPr>
          <a:xfrm>
            <a:off x="7649429" y="5173390"/>
            <a:ext cx="576064" cy="276999"/>
          </a:xfrm>
          <a:prstGeom prst="rect">
            <a:avLst/>
          </a:prstGeom>
          <a:noFill/>
        </p:spPr>
        <p:txBody>
          <a:bodyPr wrap="square" rtlCol="0">
            <a:spAutoFit/>
          </a:bodyPr>
          <a:lstStyle/>
          <a:p>
            <a:r>
              <a:rPr lang="en-US" altLang="zh-TW" sz="1200" b="1" dirty="0">
                <a:solidFill>
                  <a:srgbClr val="FFFF00"/>
                </a:solidFill>
              </a:rPr>
              <a:t>No.2</a:t>
            </a:r>
            <a:endParaRPr lang="zh-TW" altLang="en-US" sz="1200" b="1" dirty="0">
              <a:solidFill>
                <a:srgbClr val="FFFF00"/>
              </a:solidFill>
            </a:endParaRPr>
          </a:p>
        </p:txBody>
      </p:sp>
      <p:sp>
        <p:nvSpPr>
          <p:cNvPr id="31" name="文字方塊 30">
            <a:extLst>
              <a:ext uri="{FF2B5EF4-FFF2-40B4-BE49-F238E27FC236}">
                <a16:creationId xmlns:a16="http://schemas.microsoft.com/office/drawing/2014/main" id="{0D6A25D3-90A8-4374-B22D-4B1B0DD95AD3}"/>
              </a:ext>
            </a:extLst>
          </p:cNvPr>
          <p:cNvSpPr txBox="1"/>
          <p:nvPr/>
        </p:nvSpPr>
        <p:spPr>
          <a:xfrm>
            <a:off x="8333506" y="5173389"/>
            <a:ext cx="576064" cy="276999"/>
          </a:xfrm>
          <a:prstGeom prst="rect">
            <a:avLst/>
          </a:prstGeom>
          <a:noFill/>
        </p:spPr>
        <p:txBody>
          <a:bodyPr wrap="square" rtlCol="0">
            <a:spAutoFit/>
          </a:bodyPr>
          <a:lstStyle/>
          <a:p>
            <a:r>
              <a:rPr lang="en-US" altLang="zh-TW" sz="1200" b="1" dirty="0">
                <a:solidFill>
                  <a:srgbClr val="FFFF00"/>
                </a:solidFill>
              </a:rPr>
              <a:t>No.2</a:t>
            </a:r>
            <a:endParaRPr lang="zh-TW" altLang="en-US" sz="1200" b="1" dirty="0">
              <a:solidFill>
                <a:srgbClr val="FFFF00"/>
              </a:solidFill>
            </a:endParaRPr>
          </a:p>
        </p:txBody>
      </p:sp>
      <p:sp>
        <p:nvSpPr>
          <p:cNvPr id="32" name="文字方塊 31">
            <a:extLst>
              <a:ext uri="{FF2B5EF4-FFF2-40B4-BE49-F238E27FC236}">
                <a16:creationId xmlns:a16="http://schemas.microsoft.com/office/drawing/2014/main" id="{74750313-C7FF-4DC4-829A-DE5EB1B64791}"/>
              </a:ext>
            </a:extLst>
          </p:cNvPr>
          <p:cNvSpPr txBox="1"/>
          <p:nvPr/>
        </p:nvSpPr>
        <p:spPr>
          <a:xfrm>
            <a:off x="9017583" y="5173389"/>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33" name="文字方塊 32">
            <a:extLst>
              <a:ext uri="{FF2B5EF4-FFF2-40B4-BE49-F238E27FC236}">
                <a16:creationId xmlns:a16="http://schemas.microsoft.com/office/drawing/2014/main" id="{B2D49799-C26B-44D4-92AB-BF129982A8FE}"/>
              </a:ext>
            </a:extLst>
          </p:cNvPr>
          <p:cNvSpPr txBox="1"/>
          <p:nvPr/>
        </p:nvSpPr>
        <p:spPr>
          <a:xfrm>
            <a:off x="9708173" y="5180548"/>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34" name="文字方塊 33">
            <a:extLst>
              <a:ext uri="{FF2B5EF4-FFF2-40B4-BE49-F238E27FC236}">
                <a16:creationId xmlns:a16="http://schemas.microsoft.com/office/drawing/2014/main" id="{7999F8FD-E95D-4A22-A13B-E7DCFD2398D4}"/>
              </a:ext>
            </a:extLst>
          </p:cNvPr>
          <p:cNvSpPr txBox="1"/>
          <p:nvPr/>
        </p:nvSpPr>
        <p:spPr>
          <a:xfrm>
            <a:off x="10389351" y="5170878"/>
            <a:ext cx="576064" cy="276999"/>
          </a:xfrm>
          <a:prstGeom prst="rect">
            <a:avLst/>
          </a:prstGeom>
          <a:noFill/>
        </p:spPr>
        <p:txBody>
          <a:bodyPr wrap="square" rtlCol="0">
            <a:spAutoFit/>
          </a:bodyPr>
          <a:lstStyle/>
          <a:p>
            <a:r>
              <a:rPr lang="en-US" altLang="zh-TW" sz="1200" b="1" dirty="0">
                <a:solidFill>
                  <a:srgbClr val="FFFF00"/>
                </a:solidFill>
              </a:rPr>
              <a:t>No.7</a:t>
            </a:r>
            <a:endParaRPr lang="zh-TW" altLang="en-US" sz="1200" b="1" dirty="0">
              <a:solidFill>
                <a:srgbClr val="FFFF00"/>
              </a:solidFill>
            </a:endParaRPr>
          </a:p>
        </p:txBody>
      </p:sp>
      <p:sp>
        <p:nvSpPr>
          <p:cNvPr id="28" name="文字方塊 27">
            <a:extLst>
              <a:ext uri="{FF2B5EF4-FFF2-40B4-BE49-F238E27FC236}">
                <a16:creationId xmlns:a16="http://schemas.microsoft.com/office/drawing/2014/main" id="{6A4A3E61-EBED-4172-982C-5E6262D356AD}"/>
              </a:ext>
            </a:extLst>
          </p:cNvPr>
          <p:cNvSpPr txBox="1"/>
          <p:nvPr/>
        </p:nvSpPr>
        <p:spPr>
          <a:xfrm>
            <a:off x="857693" y="5857768"/>
            <a:ext cx="4331232" cy="261610"/>
          </a:xfrm>
          <a:prstGeom prst="rect">
            <a:avLst/>
          </a:prstGeom>
          <a:noFill/>
        </p:spPr>
        <p:txBody>
          <a:bodyPr wrap="square" rtlCol="0">
            <a:spAutoFit/>
          </a:bodyPr>
          <a:lstStyle/>
          <a:p>
            <a:r>
              <a:rPr lang="en-US" altLang="zh-TW" sz="1100" dirty="0"/>
              <a:t>*Market extra loaders mainly call Mexico during 2024</a:t>
            </a:r>
            <a:endParaRPr lang="zh-TW" altLang="en-US" sz="1100" dirty="0"/>
          </a:p>
        </p:txBody>
      </p:sp>
      <p:sp>
        <p:nvSpPr>
          <p:cNvPr id="35" name="文字方塊 34">
            <a:extLst>
              <a:ext uri="{FF2B5EF4-FFF2-40B4-BE49-F238E27FC236}">
                <a16:creationId xmlns:a16="http://schemas.microsoft.com/office/drawing/2014/main" id="{A987C4EA-BF46-42FA-8687-D3E447E884D8}"/>
              </a:ext>
            </a:extLst>
          </p:cNvPr>
          <p:cNvSpPr txBox="1"/>
          <p:nvPr/>
        </p:nvSpPr>
        <p:spPr>
          <a:xfrm>
            <a:off x="6648252" y="5847426"/>
            <a:ext cx="4331232" cy="261610"/>
          </a:xfrm>
          <a:prstGeom prst="rect">
            <a:avLst/>
          </a:prstGeom>
          <a:noFill/>
        </p:spPr>
        <p:txBody>
          <a:bodyPr wrap="square" rtlCol="0">
            <a:spAutoFit/>
          </a:bodyPr>
          <a:lstStyle/>
          <a:p>
            <a:r>
              <a:rPr lang="en-US" altLang="zh-TW" sz="1100" dirty="0"/>
              <a:t>*Market extra loaders mainly call Mexico during 2024</a:t>
            </a:r>
            <a:endParaRPr lang="zh-TW" altLang="en-US" sz="1100" dirty="0"/>
          </a:p>
        </p:txBody>
      </p:sp>
      <p:sp>
        <p:nvSpPr>
          <p:cNvPr id="36" name="文字方塊 35">
            <a:extLst>
              <a:ext uri="{FF2B5EF4-FFF2-40B4-BE49-F238E27FC236}">
                <a16:creationId xmlns:a16="http://schemas.microsoft.com/office/drawing/2014/main" id="{82DA250E-62AB-42EB-9DC2-56C2E8A1CD90}"/>
              </a:ext>
            </a:extLst>
          </p:cNvPr>
          <p:cNvSpPr txBox="1"/>
          <p:nvPr/>
        </p:nvSpPr>
        <p:spPr>
          <a:xfrm>
            <a:off x="1359999" y="5559178"/>
            <a:ext cx="212502" cy="261610"/>
          </a:xfrm>
          <a:prstGeom prst="rect">
            <a:avLst/>
          </a:prstGeom>
          <a:noFill/>
        </p:spPr>
        <p:txBody>
          <a:bodyPr wrap="square" rtlCol="0">
            <a:spAutoFit/>
          </a:bodyPr>
          <a:lstStyle/>
          <a:p>
            <a:r>
              <a:rPr lang="en-US" altLang="zh-TW" sz="1050" dirty="0"/>
              <a:t>*</a:t>
            </a:r>
            <a:endParaRPr lang="zh-TW" altLang="en-US" sz="1050" dirty="0"/>
          </a:p>
        </p:txBody>
      </p:sp>
      <p:sp>
        <p:nvSpPr>
          <p:cNvPr id="38" name="文字方塊 37">
            <a:extLst>
              <a:ext uri="{FF2B5EF4-FFF2-40B4-BE49-F238E27FC236}">
                <a16:creationId xmlns:a16="http://schemas.microsoft.com/office/drawing/2014/main" id="{A8C343FE-6613-454E-91A4-975E6465F9D3}"/>
              </a:ext>
            </a:extLst>
          </p:cNvPr>
          <p:cNvSpPr txBox="1"/>
          <p:nvPr/>
        </p:nvSpPr>
        <p:spPr>
          <a:xfrm>
            <a:off x="7147133" y="5516847"/>
            <a:ext cx="212502" cy="261610"/>
          </a:xfrm>
          <a:prstGeom prst="rect">
            <a:avLst/>
          </a:prstGeom>
          <a:noFill/>
        </p:spPr>
        <p:txBody>
          <a:bodyPr wrap="square" rtlCol="0">
            <a:spAutoFit/>
          </a:bodyPr>
          <a:lstStyle/>
          <a:p>
            <a:r>
              <a:rPr lang="en-US" altLang="zh-TW" sz="1050" dirty="0"/>
              <a:t>*</a:t>
            </a:r>
            <a:endParaRPr lang="zh-TW" altLang="en-US" sz="1050" dirty="0"/>
          </a:p>
        </p:txBody>
      </p:sp>
    </p:spTree>
    <p:extLst>
      <p:ext uri="{BB962C8B-B14F-4D97-AF65-F5344CB8AC3E}">
        <p14:creationId xmlns:p14="http://schemas.microsoft.com/office/powerpoint/2010/main" val="205433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52ED27-D172-4E70-9382-337A31E8279C}"/>
              </a:ext>
            </a:extLst>
          </p:cNvPr>
          <p:cNvSpPr>
            <a:spLocks noGrp="1"/>
          </p:cNvSpPr>
          <p:nvPr>
            <p:ph type="title"/>
          </p:nvPr>
        </p:nvSpPr>
        <p:spPr/>
        <p:txBody>
          <a:bodyPr>
            <a:noAutofit/>
          </a:bodyPr>
          <a:lstStyle/>
          <a:p>
            <a:r>
              <a:rPr lang="en-US" altLang="zh-TW" sz="4000" dirty="0"/>
              <a:t>2024 PNM/CARI Market Share Rank (Jan-Oct)</a:t>
            </a:r>
            <a:endParaRPr lang="zh-TW" altLang="en-US" sz="4000" dirty="0"/>
          </a:p>
        </p:txBody>
      </p:sp>
      <p:sp>
        <p:nvSpPr>
          <p:cNvPr id="4" name="投影片編號版面配置區 3">
            <a:extLst>
              <a:ext uri="{FF2B5EF4-FFF2-40B4-BE49-F238E27FC236}">
                <a16:creationId xmlns:a16="http://schemas.microsoft.com/office/drawing/2014/main" id="{18B3D9BB-9367-4FC3-932C-2D8CF21EC192}"/>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19</a:t>
            </a:fld>
            <a:endParaRPr lang="zh-TW" altLang="en-US"/>
          </a:p>
        </p:txBody>
      </p:sp>
      <p:graphicFrame>
        <p:nvGraphicFramePr>
          <p:cNvPr id="8" name="圖表 7">
            <a:extLst>
              <a:ext uri="{FF2B5EF4-FFF2-40B4-BE49-F238E27FC236}">
                <a16:creationId xmlns:a16="http://schemas.microsoft.com/office/drawing/2014/main" id="{661C2E90-EFBA-4A26-87E4-BC88D3D93A22}"/>
              </a:ext>
            </a:extLst>
          </p:cNvPr>
          <p:cNvGraphicFramePr/>
          <p:nvPr>
            <p:extLst>
              <p:ext uri="{D42A27DB-BD31-4B8C-83A1-F6EECF244321}">
                <p14:modId xmlns:p14="http://schemas.microsoft.com/office/powerpoint/2010/main" val="3453653855"/>
              </p:ext>
            </p:extLst>
          </p:nvPr>
        </p:nvGraphicFramePr>
        <p:xfrm>
          <a:off x="2189850" y="1760622"/>
          <a:ext cx="7572335" cy="434602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直線接點 8">
            <a:extLst>
              <a:ext uri="{FF2B5EF4-FFF2-40B4-BE49-F238E27FC236}">
                <a16:creationId xmlns:a16="http://schemas.microsoft.com/office/drawing/2014/main" id="{DC3ECC0D-2BB4-4D62-9231-7D7033212CF6}"/>
              </a:ext>
            </a:extLst>
          </p:cNvPr>
          <p:cNvCxnSpPr>
            <a:cxnSpLocks/>
          </p:cNvCxnSpPr>
          <p:nvPr/>
        </p:nvCxnSpPr>
        <p:spPr>
          <a:xfrm>
            <a:off x="3058033" y="4360101"/>
            <a:ext cx="6712953" cy="0"/>
          </a:xfrm>
          <a:prstGeom prst="line">
            <a:avLst/>
          </a:prstGeom>
          <a:ln w="28575" cap="flat" cmpd="sng" algn="ctr">
            <a:solidFill>
              <a:srgbClr val="97AF7D"/>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矩形 10">
            <a:extLst>
              <a:ext uri="{FF2B5EF4-FFF2-40B4-BE49-F238E27FC236}">
                <a16:creationId xmlns:a16="http://schemas.microsoft.com/office/drawing/2014/main" id="{B94039D6-D901-45F9-8DEB-4B731418D77B}"/>
              </a:ext>
            </a:extLst>
          </p:cNvPr>
          <p:cNvSpPr/>
          <p:nvPr/>
        </p:nvSpPr>
        <p:spPr>
          <a:xfrm>
            <a:off x="9770986" y="4129266"/>
            <a:ext cx="792090" cy="461665"/>
          </a:xfrm>
          <a:prstGeom prst="rect">
            <a:avLst/>
          </a:prstGeom>
          <a:solidFill>
            <a:schemeClr val="tx2">
              <a:alpha val="18000"/>
            </a:schemeClr>
          </a:solidFill>
          <a:ln w="19050">
            <a:solidFill>
              <a:srgbClr val="97AF7D"/>
            </a:solidFill>
          </a:ln>
        </p:spPr>
        <p:txBody>
          <a:bodyPr wrap="square">
            <a:spAutoFit/>
          </a:bodyPr>
          <a:lstStyle/>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EMC AVG: </a:t>
            </a:r>
          </a:p>
          <a:p>
            <a:pPr algn="ctr"/>
            <a:r>
              <a:rPr lang="en-US" altLang="zh-TW" sz="1200" b="1" dirty="0">
                <a:solidFill>
                  <a:schemeClr val="accent5">
                    <a:lumMod val="50000"/>
                  </a:schemeClr>
                </a:solidFill>
                <a:latin typeface="Calibri" panose="020F0502020204030204" pitchFamily="34" charset="0"/>
                <a:ea typeface="新細明體" panose="02020500000000000000" pitchFamily="18" charset="-120"/>
              </a:rPr>
              <a:t>17.2%</a:t>
            </a:r>
            <a:r>
              <a:rPr lang="en-US" altLang="zh-TW" sz="1200" b="1" dirty="0">
                <a:solidFill>
                  <a:schemeClr val="accent5">
                    <a:lumMod val="50000"/>
                  </a:schemeClr>
                </a:solidFill>
              </a:rPr>
              <a:t> </a:t>
            </a:r>
            <a:endParaRPr lang="zh-TW" altLang="en-US" sz="1200" b="1" dirty="0">
              <a:solidFill>
                <a:schemeClr val="accent5">
                  <a:lumMod val="50000"/>
                </a:schemeClr>
              </a:solidFill>
            </a:endParaRPr>
          </a:p>
        </p:txBody>
      </p:sp>
      <p:sp>
        <p:nvSpPr>
          <p:cNvPr id="12" name="文字方塊 11">
            <a:extLst>
              <a:ext uri="{FF2B5EF4-FFF2-40B4-BE49-F238E27FC236}">
                <a16:creationId xmlns:a16="http://schemas.microsoft.com/office/drawing/2014/main" id="{5AA0F590-763D-4A02-AF14-E3A28B63D4AC}"/>
              </a:ext>
            </a:extLst>
          </p:cNvPr>
          <p:cNvSpPr txBox="1"/>
          <p:nvPr/>
        </p:nvSpPr>
        <p:spPr>
          <a:xfrm>
            <a:off x="9878999" y="4590931"/>
            <a:ext cx="576064" cy="307777"/>
          </a:xfrm>
          <a:prstGeom prst="rect">
            <a:avLst/>
          </a:prstGeom>
          <a:noFill/>
        </p:spPr>
        <p:txBody>
          <a:bodyPr wrap="square" rtlCol="0">
            <a:spAutoFit/>
          </a:bodyPr>
          <a:lstStyle/>
          <a:p>
            <a:r>
              <a:rPr lang="en-US" altLang="zh-TW" sz="1400" b="1" dirty="0">
                <a:solidFill>
                  <a:srgbClr val="C00000"/>
                </a:solidFill>
              </a:rPr>
              <a:t>No.2</a:t>
            </a:r>
            <a:endParaRPr lang="zh-TW" altLang="en-US" sz="1400" b="1" dirty="0">
              <a:solidFill>
                <a:srgbClr val="C00000"/>
              </a:solidFill>
            </a:endParaRPr>
          </a:p>
        </p:txBody>
      </p:sp>
      <p:sp>
        <p:nvSpPr>
          <p:cNvPr id="13" name="文字方塊 12">
            <a:extLst>
              <a:ext uri="{FF2B5EF4-FFF2-40B4-BE49-F238E27FC236}">
                <a16:creationId xmlns:a16="http://schemas.microsoft.com/office/drawing/2014/main" id="{69FAAC2B-22A5-4783-844D-A55EB25F15DA}"/>
              </a:ext>
            </a:extLst>
          </p:cNvPr>
          <p:cNvSpPr txBox="1"/>
          <p:nvPr/>
        </p:nvSpPr>
        <p:spPr>
          <a:xfrm>
            <a:off x="3381384" y="5280647"/>
            <a:ext cx="576064" cy="276999"/>
          </a:xfrm>
          <a:prstGeom prst="rect">
            <a:avLst/>
          </a:prstGeom>
          <a:noFill/>
        </p:spPr>
        <p:txBody>
          <a:bodyPr wrap="square" rtlCol="0">
            <a:spAutoFit/>
          </a:bodyPr>
          <a:lstStyle/>
          <a:p>
            <a:r>
              <a:rPr lang="en-US" altLang="zh-TW" sz="1200" b="1" dirty="0">
                <a:solidFill>
                  <a:srgbClr val="FFFF00"/>
                </a:solidFill>
              </a:rPr>
              <a:t>No.2</a:t>
            </a:r>
            <a:endParaRPr lang="zh-TW" altLang="en-US" sz="1200" b="1" dirty="0">
              <a:solidFill>
                <a:srgbClr val="FFFF00"/>
              </a:solidFill>
            </a:endParaRPr>
          </a:p>
        </p:txBody>
      </p:sp>
      <p:sp>
        <p:nvSpPr>
          <p:cNvPr id="14" name="文字方塊 13">
            <a:extLst>
              <a:ext uri="{FF2B5EF4-FFF2-40B4-BE49-F238E27FC236}">
                <a16:creationId xmlns:a16="http://schemas.microsoft.com/office/drawing/2014/main" id="{C32A57CE-A379-43ED-B9B9-09DCBEF19EDB}"/>
              </a:ext>
            </a:extLst>
          </p:cNvPr>
          <p:cNvSpPr txBox="1"/>
          <p:nvPr/>
        </p:nvSpPr>
        <p:spPr>
          <a:xfrm>
            <a:off x="4403107" y="5280646"/>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5" name="文字方塊 14">
            <a:extLst>
              <a:ext uri="{FF2B5EF4-FFF2-40B4-BE49-F238E27FC236}">
                <a16:creationId xmlns:a16="http://schemas.microsoft.com/office/drawing/2014/main" id="{C31E05C2-4427-4D1D-B90A-C98F2F9F1BE1}"/>
              </a:ext>
            </a:extLst>
          </p:cNvPr>
          <p:cNvSpPr txBox="1"/>
          <p:nvPr/>
        </p:nvSpPr>
        <p:spPr>
          <a:xfrm>
            <a:off x="5424830" y="5280646"/>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6" name="文字方塊 15">
            <a:extLst>
              <a:ext uri="{FF2B5EF4-FFF2-40B4-BE49-F238E27FC236}">
                <a16:creationId xmlns:a16="http://schemas.microsoft.com/office/drawing/2014/main" id="{4B92AECC-AEBF-4EDC-AAB0-EE7EC022B1E9}"/>
              </a:ext>
            </a:extLst>
          </p:cNvPr>
          <p:cNvSpPr txBox="1"/>
          <p:nvPr/>
        </p:nvSpPr>
        <p:spPr>
          <a:xfrm>
            <a:off x="6446553" y="5268950"/>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7" name="文字方塊 16">
            <a:extLst>
              <a:ext uri="{FF2B5EF4-FFF2-40B4-BE49-F238E27FC236}">
                <a16:creationId xmlns:a16="http://schemas.microsoft.com/office/drawing/2014/main" id="{D62D9D65-C4AB-4335-93A4-CA40E7D27549}"/>
              </a:ext>
            </a:extLst>
          </p:cNvPr>
          <p:cNvSpPr txBox="1"/>
          <p:nvPr/>
        </p:nvSpPr>
        <p:spPr>
          <a:xfrm>
            <a:off x="7468276" y="5263694"/>
            <a:ext cx="576064" cy="276999"/>
          </a:xfrm>
          <a:prstGeom prst="rect">
            <a:avLst/>
          </a:prstGeom>
          <a:noFill/>
        </p:spPr>
        <p:txBody>
          <a:bodyPr wrap="square" rtlCol="0">
            <a:spAutoFit/>
          </a:bodyPr>
          <a:lstStyle/>
          <a:p>
            <a:r>
              <a:rPr lang="en-US" altLang="zh-TW" sz="1200" b="1" dirty="0">
                <a:solidFill>
                  <a:srgbClr val="FFFF00"/>
                </a:solidFill>
              </a:rPr>
              <a:t>No.3</a:t>
            </a:r>
            <a:endParaRPr lang="zh-TW" altLang="en-US" sz="1200" b="1" dirty="0">
              <a:solidFill>
                <a:srgbClr val="FFFF00"/>
              </a:solidFill>
            </a:endParaRPr>
          </a:p>
        </p:txBody>
      </p:sp>
      <p:sp>
        <p:nvSpPr>
          <p:cNvPr id="18" name="文字方塊 17">
            <a:extLst>
              <a:ext uri="{FF2B5EF4-FFF2-40B4-BE49-F238E27FC236}">
                <a16:creationId xmlns:a16="http://schemas.microsoft.com/office/drawing/2014/main" id="{91C8DE93-61BB-4331-AA33-94C71F436336}"/>
              </a:ext>
            </a:extLst>
          </p:cNvPr>
          <p:cNvSpPr txBox="1"/>
          <p:nvPr/>
        </p:nvSpPr>
        <p:spPr>
          <a:xfrm>
            <a:off x="8489999" y="5263694"/>
            <a:ext cx="576064" cy="276999"/>
          </a:xfrm>
          <a:prstGeom prst="rect">
            <a:avLst/>
          </a:prstGeom>
          <a:noFill/>
        </p:spPr>
        <p:txBody>
          <a:bodyPr wrap="square" rtlCol="0">
            <a:spAutoFit/>
          </a:bodyPr>
          <a:lstStyle/>
          <a:p>
            <a:r>
              <a:rPr lang="en-US" altLang="zh-TW" sz="1200" b="1" dirty="0">
                <a:solidFill>
                  <a:srgbClr val="FFFF00"/>
                </a:solidFill>
              </a:rPr>
              <a:t>No.1</a:t>
            </a:r>
            <a:endParaRPr lang="zh-TW" altLang="en-US" sz="1200" b="1" dirty="0">
              <a:solidFill>
                <a:srgbClr val="FFFF00"/>
              </a:solidFill>
            </a:endParaRPr>
          </a:p>
        </p:txBody>
      </p:sp>
    </p:spTree>
    <p:extLst>
      <p:ext uri="{BB962C8B-B14F-4D97-AF65-F5344CB8AC3E}">
        <p14:creationId xmlns:p14="http://schemas.microsoft.com/office/powerpoint/2010/main" val="122373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25DDCFA8-4D3A-49B1-AFE2-920AA2DC28B1}"/>
              </a:ext>
            </a:extLst>
          </p:cNvPr>
          <p:cNvSpPr/>
          <p:nvPr/>
        </p:nvSpPr>
        <p:spPr>
          <a:xfrm>
            <a:off x="186745" y="186744"/>
            <a:ext cx="11803487" cy="6478073"/>
          </a:xfrm>
          <a:prstGeom prst="rect">
            <a:avLst/>
          </a:prstGeom>
          <a:noFill/>
          <a:ln w="28575">
            <a:solidFill>
              <a:srgbClr val="0D1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ysClr val="windowText" lastClr="000000"/>
                </a:solidFill>
              </a:ln>
            </a:endParaRPr>
          </a:p>
        </p:txBody>
      </p:sp>
      <p:sp>
        <p:nvSpPr>
          <p:cNvPr id="2" name="投影片編號版面配置區 1">
            <a:extLst>
              <a:ext uri="{FF2B5EF4-FFF2-40B4-BE49-F238E27FC236}">
                <a16:creationId xmlns:a16="http://schemas.microsoft.com/office/drawing/2014/main" id="{7F040EF2-C0E3-4611-8D67-D887B3FFDB64}"/>
              </a:ext>
            </a:extLst>
          </p:cNvPr>
          <p:cNvSpPr>
            <a:spLocks noGrp="1"/>
          </p:cNvSpPr>
          <p:nvPr>
            <p:ph type="sldNum" sz="quarter" idx="12"/>
          </p:nvPr>
        </p:nvSpPr>
        <p:spPr/>
        <p:txBody>
          <a:bodyPr/>
          <a:lstStyle/>
          <a:p>
            <a:fld id="{6FF47312-5BF6-4F91-A250-772BA71100E2}" type="slidenum">
              <a:rPr lang="zh-TW" altLang="en-US" smtClean="0"/>
              <a:t>2</a:t>
            </a:fld>
            <a:endParaRPr lang="zh-TW" altLang="en-US"/>
          </a:p>
        </p:txBody>
      </p:sp>
      <p:grpSp>
        <p:nvGrpSpPr>
          <p:cNvPr id="59" name="群組 58">
            <a:extLst>
              <a:ext uri="{FF2B5EF4-FFF2-40B4-BE49-F238E27FC236}">
                <a16:creationId xmlns:a16="http://schemas.microsoft.com/office/drawing/2014/main" id="{4AC65465-2045-4629-AEE8-78360176B0D8}"/>
              </a:ext>
            </a:extLst>
          </p:cNvPr>
          <p:cNvGrpSpPr/>
          <p:nvPr/>
        </p:nvGrpSpPr>
        <p:grpSpPr>
          <a:xfrm>
            <a:off x="4027684" y="663584"/>
            <a:ext cx="7376560" cy="5530831"/>
            <a:chOff x="4265943" y="594897"/>
            <a:chExt cx="7376560" cy="5530831"/>
          </a:xfrm>
        </p:grpSpPr>
        <p:grpSp>
          <p:nvGrpSpPr>
            <p:cNvPr id="26" name="群組 25">
              <a:extLst>
                <a:ext uri="{FF2B5EF4-FFF2-40B4-BE49-F238E27FC236}">
                  <a16:creationId xmlns:a16="http://schemas.microsoft.com/office/drawing/2014/main" id="{3E894774-8FC8-4D3A-9EDE-9E0394607E29}"/>
                </a:ext>
              </a:extLst>
            </p:cNvPr>
            <p:cNvGrpSpPr/>
            <p:nvPr/>
          </p:nvGrpSpPr>
          <p:grpSpPr>
            <a:xfrm>
              <a:off x="5067837" y="600456"/>
              <a:ext cx="6574666" cy="1015844"/>
              <a:chOff x="5145110" y="355757"/>
              <a:chExt cx="6574666" cy="1015844"/>
            </a:xfrm>
          </p:grpSpPr>
          <p:sp>
            <p:nvSpPr>
              <p:cNvPr id="4" name="矩形 3">
                <a:extLst>
                  <a:ext uri="{FF2B5EF4-FFF2-40B4-BE49-F238E27FC236}">
                    <a16:creationId xmlns:a16="http://schemas.microsoft.com/office/drawing/2014/main" id="{FBE98DDE-D85D-40AC-8C2B-FE6EA018C7B7}"/>
                  </a:ext>
                </a:extLst>
              </p:cNvPr>
              <p:cNvSpPr/>
              <p:nvPr/>
            </p:nvSpPr>
            <p:spPr>
              <a:xfrm>
                <a:off x="5145110" y="355757"/>
                <a:ext cx="6574666" cy="1015844"/>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FE57C1E-5026-4AC6-BC54-41C5E53F49D0}"/>
                  </a:ext>
                </a:extLst>
              </p:cNvPr>
              <p:cNvSpPr/>
              <p:nvPr/>
            </p:nvSpPr>
            <p:spPr>
              <a:xfrm>
                <a:off x="6776434" y="594294"/>
                <a:ext cx="4552272" cy="584775"/>
              </a:xfrm>
              <a:prstGeom prst="rect">
                <a:avLst/>
              </a:prstGeom>
            </p:spPr>
            <p:txBody>
              <a:bodyPr wrap="square">
                <a:spAutoFit/>
              </a:bodyPr>
              <a:lstStyle/>
              <a:p>
                <a:pPr algn="ctr"/>
                <a:r>
                  <a:rPr lang="en-US" altLang="zh-TW" sz="3200" dirty="0">
                    <a:solidFill>
                      <a:schemeClr val="bg1"/>
                    </a:solidFill>
                    <a:ea typeface="微軟正黑體" panose="020B0604030504040204" pitchFamily="34" charset="-120"/>
                  </a:rPr>
                  <a:t>MARKET OUTLOOK</a:t>
                </a:r>
                <a:endParaRPr lang="zh-TW" altLang="en-US" sz="3200" dirty="0">
                  <a:solidFill>
                    <a:schemeClr val="bg1"/>
                  </a:solidFill>
                  <a:ea typeface="微軟正黑體" panose="020B0604030504040204" pitchFamily="34" charset="-120"/>
                </a:endParaRPr>
              </a:p>
            </p:txBody>
          </p:sp>
        </p:grpSp>
        <p:grpSp>
          <p:nvGrpSpPr>
            <p:cNvPr id="31" name="群組 30">
              <a:extLst>
                <a:ext uri="{FF2B5EF4-FFF2-40B4-BE49-F238E27FC236}">
                  <a16:creationId xmlns:a16="http://schemas.microsoft.com/office/drawing/2014/main" id="{FF38800F-AB20-48D8-A0FB-BA15CA16EF89}"/>
                </a:ext>
              </a:extLst>
            </p:cNvPr>
            <p:cNvGrpSpPr/>
            <p:nvPr/>
          </p:nvGrpSpPr>
          <p:grpSpPr>
            <a:xfrm>
              <a:off x="4267200" y="1711497"/>
              <a:ext cx="6574666" cy="1015844"/>
              <a:chOff x="5145110" y="355757"/>
              <a:chExt cx="6574666" cy="1015844"/>
            </a:xfrm>
          </p:grpSpPr>
          <p:sp>
            <p:nvSpPr>
              <p:cNvPr id="32" name="矩形 31">
                <a:extLst>
                  <a:ext uri="{FF2B5EF4-FFF2-40B4-BE49-F238E27FC236}">
                    <a16:creationId xmlns:a16="http://schemas.microsoft.com/office/drawing/2014/main" id="{D5596A66-7539-496C-ADD3-594B0251507B}"/>
                  </a:ext>
                </a:extLst>
              </p:cNvPr>
              <p:cNvSpPr/>
              <p:nvPr/>
            </p:nvSpPr>
            <p:spPr>
              <a:xfrm>
                <a:off x="5145110" y="355757"/>
                <a:ext cx="6574666" cy="1015844"/>
              </a:xfrm>
              <a:prstGeom prst="rect">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73FD47E3-498D-4ADF-BA87-4ED492569D75}"/>
                  </a:ext>
                </a:extLst>
              </p:cNvPr>
              <p:cNvSpPr/>
              <p:nvPr/>
            </p:nvSpPr>
            <p:spPr>
              <a:xfrm>
                <a:off x="6776434" y="594294"/>
                <a:ext cx="4552272" cy="584775"/>
              </a:xfrm>
              <a:prstGeom prst="rect">
                <a:avLst/>
              </a:prstGeom>
            </p:spPr>
            <p:txBody>
              <a:bodyPr wrap="square">
                <a:spAutoFit/>
              </a:bodyPr>
              <a:lstStyle/>
              <a:p>
                <a:pPr algn="ctr"/>
                <a:r>
                  <a:rPr lang="en-US" altLang="zh-TW" sz="3200" dirty="0">
                    <a:solidFill>
                      <a:schemeClr val="bg1"/>
                    </a:solidFill>
                    <a:ea typeface="微軟正黑體" panose="020B0604030504040204" pitchFamily="34" charset="-120"/>
                  </a:rPr>
                  <a:t>2024 RECAP</a:t>
                </a:r>
                <a:endParaRPr lang="zh-TW" altLang="en-US" sz="3200" dirty="0">
                  <a:solidFill>
                    <a:schemeClr val="bg1"/>
                  </a:solidFill>
                  <a:ea typeface="微軟正黑體" panose="020B0604030504040204" pitchFamily="34" charset="-120"/>
                </a:endParaRPr>
              </a:p>
            </p:txBody>
          </p:sp>
        </p:grpSp>
        <p:grpSp>
          <p:nvGrpSpPr>
            <p:cNvPr id="35" name="群組 34">
              <a:extLst>
                <a:ext uri="{FF2B5EF4-FFF2-40B4-BE49-F238E27FC236}">
                  <a16:creationId xmlns:a16="http://schemas.microsoft.com/office/drawing/2014/main" id="{10C72FF3-CEAB-44C7-937D-C1696DBEAF80}"/>
                </a:ext>
              </a:extLst>
            </p:cNvPr>
            <p:cNvGrpSpPr/>
            <p:nvPr/>
          </p:nvGrpSpPr>
          <p:grpSpPr>
            <a:xfrm>
              <a:off x="5067837" y="2837089"/>
              <a:ext cx="6574666" cy="1015844"/>
              <a:chOff x="5145110" y="355757"/>
              <a:chExt cx="6574666" cy="1015844"/>
            </a:xfrm>
          </p:grpSpPr>
          <p:sp>
            <p:nvSpPr>
              <p:cNvPr id="36" name="矩形 35">
                <a:extLst>
                  <a:ext uri="{FF2B5EF4-FFF2-40B4-BE49-F238E27FC236}">
                    <a16:creationId xmlns:a16="http://schemas.microsoft.com/office/drawing/2014/main" id="{872B1042-B5DE-410B-A62E-5DEF3DA9F03E}"/>
                  </a:ext>
                </a:extLst>
              </p:cNvPr>
              <p:cNvSpPr/>
              <p:nvPr/>
            </p:nvSpPr>
            <p:spPr>
              <a:xfrm>
                <a:off x="5145110" y="355757"/>
                <a:ext cx="6574666" cy="1015844"/>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8AB4E365-2960-410B-B8D5-B4D055AD58FB}"/>
                  </a:ext>
                </a:extLst>
              </p:cNvPr>
              <p:cNvSpPr/>
              <p:nvPr/>
            </p:nvSpPr>
            <p:spPr>
              <a:xfrm>
                <a:off x="6287038" y="590705"/>
                <a:ext cx="5432738" cy="584775"/>
              </a:xfrm>
              <a:prstGeom prst="rect">
                <a:avLst/>
              </a:prstGeom>
            </p:spPr>
            <p:txBody>
              <a:bodyPr wrap="square">
                <a:spAutoFit/>
              </a:bodyPr>
              <a:lstStyle/>
              <a:p>
                <a:pPr algn="ctr"/>
                <a:r>
                  <a:rPr lang="en-US" altLang="zh-TW" sz="3200" dirty="0">
                    <a:solidFill>
                      <a:schemeClr val="bg1"/>
                    </a:solidFill>
                    <a:ea typeface="微軟正黑體" panose="020B0604030504040204" pitchFamily="34" charset="-120"/>
                  </a:rPr>
                  <a:t>2025 CAPACITY &amp; KPI</a:t>
                </a:r>
                <a:endParaRPr lang="zh-TW" altLang="en-US" sz="3200" dirty="0">
                  <a:solidFill>
                    <a:schemeClr val="bg1"/>
                  </a:solidFill>
                  <a:ea typeface="微軟正黑體" panose="020B0604030504040204" pitchFamily="34" charset="-120"/>
                </a:endParaRPr>
              </a:p>
            </p:txBody>
          </p:sp>
        </p:grpSp>
        <p:grpSp>
          <p:nvGrpSpPr>
            <p:cNvPr id="39" name="群組 38">
              <a:extLst>
                <a:ext uri="{FF2B5EF4-FFF2-40B4-BE49-F238E27FC236}">
                  <a16:creationId xmlns:a16="http://schemas.microsoft.com/office/drawing/2014/main" id="{C6B460A8-6AFD-4BB6-A184-5D9E3F8E7373}"/>
                </a:ext>
              </a:extLst>
            </p:cNvPr>
            <p:cNvGrpSpPr/>
            <p:nvPr/>
          </p:nvGrpSpPr>
          <p:grpSpPr>
            <a:xfrm>
              <a:off x="4267200" y="3955406"/>
              <a:ext cx="6574666" cy="1015844"/>
              <a:chOff x="5145110" y="355757"/>
              <a:chExt cx="6574666" cy="1015844"/>
            </a:xfrm>
          </p:grpSpPr>
          <p:sp>
            <p:nvSpPr>
              <p:cNvPr id="40" name="矩形 39">
                <a:extLst>
                  <a:ext uri="{FF2B5EF4-FFF2-40B4-BE49-F238E27FC236}">
                    <a16:creationId xmlns:a16="http://schemas.microsoft.com/office/drawing/2014/main" id="{BEC7AA18-A83A-4D6C-8832-9C44C12A23A0}"/>
                  </a:ext>
                </a:extLst>
              </p:cNvPr>
              <p:cNvSpPr/>
              <p:nvPr/>
            </p:nvSpPr>
            <p:spPr>
              <a:xfrm>
                <a:off x="5145110" y="355757"/>
                <a:ext cx="6574666" cy="1015844"/>
              </a:xfrm>
              <a:prstGeom prst="rect">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84FEEE2C-7FCF-4A0C-B06E-FEB1C06CC158}"/>
                  </a:ext>
                </a:extLst>
              </p:cNvPr>
              <p:cNvSpPr/>
              <p:nvPr/>
            </p:nvSpPr>
            <p:spPr>
              <a:xfrm>
                <a:off x="6776434" y="594294"/>
                <a:ext cx="4552272" cy="584775"/>
              </a:xfrm>
              <a:prstGeom prst="rect">
                <a:avLst/>
              </a:prstGeom>
            </p:spPr>
            <p:txBody>
              <a:bodyPr wrap="square">
                <a:spAutoFit/>
              </a:bodyPr>
              <a:lstStyle/>
              <a:p>
                <a:pPr algn="ctr"/>
                <a:r>
                  <a:rPr lang="en-US" altLang="zh-TW" sz="3200" dirty="0">
                    <a:solidFill>
                      <a:schemeClr val="bg1"/>
                    </a:solidFill>
                    <a:ea typeface="微軟正黑體" panose="020B0604030504040204" pitchFamily="34" charset="-120"/>
                  </a:rPr>
                  <a:t>2025 STRATEGY</a:t>
                </a:r>
                <a:endParaRPr lang="zh-TW" altLang="en-US" sz="3200" dirty="0">
                  <a:solidFill>
                    <a:schemeClr val="bg1"/>
                  </a:solidFill>
                  <a:ea typeface="微軟正黑體" panose="020B0604030504040204" pitchFamily="34" charset="-120"/>
                </a:endParaRPr>
              </a:p>
            </p:txBody>
          </p:sp>
        </p:grpSp>
        <p:grpSp>
          <p:nvGrpSpPr>
            <p:cNvPr id="43" name="群組 42">
              <a:extLst>
                <a:ext uri="{FF2B5EF4-FFF2-40B4-BE49-F238E27FC236}">
                  <a16:creationId xmlns:a16="http://schemas.microsoft.com/office/drawing/2014/main" id="{F9FBAC46-9A64-49B2-9C17-01B5D78615C4}"/>
                </a:ext>
              </a:extLst>
            </p:cNvPr>
            <p:cNvGrpSpPr/>
            <p:nvPr/>
          </p:nvGrpSpPr>
          <p:grpSpPr>
            <a:xfrm>
              <a:off x="5067837" y="5073723"/>
              <a:ext cx="6574666" cy="1015844"/>
              <a:chOff x="5145110" y="355757"/>
              <a:chExt cx="6574666" cy="1015844"/>
            </a:xfrm>
          </p:grpSpPr>
          <p:sp>
            <p:nvSpPr>
              <p:cNvPr id="44" name="矩形 43">
                <a:extLst>
                  <a:ext uri="{FF2B5EF4-FFF2-40B4-BE49-F238E27FC236}">
                    <a16:creationId xmlns:a16="http://schemas.microsoft.com/office/drawing/2014/main" id="{348EC702-E008-4A1D-AF0F-B63A89F06516}"/>
                  </a:ext>
                </a:extLst>
              </p:cNvPr>
              <p:cNvSpPr/>
              <p:nvPr/>
            </p:nvSpPr>
            <p:spPr>
              <a:xfrm>
                <a:off x="5145110" y="355757"/>
                <a:ext cx="6574666" cy="1015844"/>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6F62F6C1-CFD0-462E-AA84-1340623ECDCD}"/>
                  </a:ext>
                </a:extLst>
              </p:cNvPr>
              <p:cNvSpPr/>
              <p:nvPr/>
            </p:nvSpPr>
            <p:spPr>
              <a:xfrm>
                <a:off x="6526164" y="571291"/>
                <a:ext cx="5052811" cy="584775"/>
              </a:xfrm>
              <a:prstGeom prst="rect">
                <a:avLst/>
              </a:prstGeom>
            </p:spPr>
            <p:txBody>
              <a:bodyPr wrap="square">
                <a:spAutoFit/>
              </a:bodyPr>
              <a:lstStyle/>
              <a:p>
                <a:pPr algn="ctr"/>
                <a:r>
                  <a:rPr lang="en-US" altLang="zh-TW" sz="3200" dirty="0">
                    <a:solidFill>
                      <a:schemeClr val="bg1"/>
                    </a:solidFill>
                    <a:ea typeface="微軟正黑體" panose="020B0604030504040204" pitchFamily="34" charset="-120"/>
                  </a:rPr>
                  <a:t>ACTION PLAN/Q&amp;A</a:t>
                </a:r>
                <a:endParaRPr lang="zh-TW" altLang="en-US" sz="3200" dirty="0">
                  <a:solidFill>
                    <a:schemeClr val="bg1"/>
                  </a:solidFill>
                  <a:ea typeface="微軟正黑體" panose="020B0604030504040204" pitchFamily="34" charset="-120"/>
                </a:endParaRPr>
              </a:p>
            </p:txBody>
          </p:sp>
        </p:grpSp>
        <p:pic>
          <p:nvPicPr>
            <p:cNvPr id="48" name="圖片 47">
              <a:extLst>
                <a:ext uri="{FF2B5EF4-FFF2-40B4-BE49-F238E27FC236}">
                  <a16:creationId xmlns:a16="http://schemas.microsoft.com/office/drawing/2014/main" id="{FEB66858-A71B-4284-B8B0-BB08B22A0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705893"/>
              <a:ext cx="1122375" cy="1031148"/>
            </a:xfrm>
            <a:prstGeom prst="rect">
              <a:avLst/>
            </a:prstGeom>
          </p:spPr>
        </p:pic>
        <p:pic>
          <p:nvPicPr>
            <p:cNvPr id="52" name="圖片 51">
              <a:extLst>
                <a:ext uri="{FF2B5EF4-FFF2-40B4-BE49-F238E27FC236}">
                  <a16:creationId xmlns:a16="http://schemas.microsoft.com/office/drawing/2014/main" id="{EBD39AF9-45E4-44EF-958A-140961821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943" y="3955404"/>
              <a:ext cx="1060497" cy="1018271"/>
            </a:xfrm>
            <a:prstGeom prst="rect">
              <a:avLst/>
            </a:prstGeom>
          </p:spPr>
        </p:pic>
        <p:pic>
          <p:nvPicPr>
            <p:cNvPr id="54" name="圖片 53">
              <a:extLst>
                <a:ext uri="{FF2B5EF4-FFF2-40B4-BE49-F238E27FC236}">
                  <a16:creationId xmlns:a16="http://schemas.microsoft.com/office/drawing/2014/main" id="{CCFC507C-F27D-4249-81B1-F3DCB14AA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382" y="2834664"/>
              <a:ext cx="1027323" cy="1020064"/>
            </a:xfrm>
            <a:prstGeom prst="rect">
              <a:avLst/>
            </a:prstGeom>
          </p:spPr>
        </p:pic>
        <p:pic>
          <p:nvPicPr>
            <p:cNvPr id="56" name="圖片 55">
              <a:extLst>
                <a:ext uri="{FF2B5EF4-FFF2-40B4-BE49-F238E27FC236}">
                  <a16:creationId xmlns:a16="http://schemas.microsoft.com/office/drawing/2014/main" id="{A2105068-CB5F-40C0-8749-64FA4978F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837" y="5071298"/>
              <a:ext cx="1028163" cy="1054430"/>
            </a:xfrm>
            <a:prstGeom prst="rect">
              <a:avLst/>
            </a:prstGeom>
          </p:spPr>
        </p:pic>
        <p:pic>
          <p:nvPicPr>
            <p:cNvPr id="58" name="圖片 57">
              <a:extLst>
                <a:ext uri="{FF2B5EF4-FFF2-40B4-BE49-F238E27FC236}">
                  <a16:creationId xmlns:a16="http://schemas.microsoft.com/office/drawing/2014/main" id="{A655B6C9-7F05-429F-B6D2-6CC2296EE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6531" y="594897"/>
              <a:ext cx="1123765" cy="1021402"/>
            </a:xfrm>
            <a:prstGeom prst="rect">
              <a:avLst/>
            </a:prstGeom>
          </p:spPr>
        </p:pic>
      </p:grpSp>
      <p:pic>
        <p:nvPicPr>
          <p:cNvPr id="61" name="圖片 60">
            <a:extLst>
              <a:ext uri="{FF2B5EF4-FFF2-40B4-BE49-F238E27FC236}">
                <a16:creationId xmlns:a16="http://schemas.microsoft.com/office/drawing/2014/main" id="{B552F36B-88EA-45F1-BD87-1849EBAEDBEC}"/>
              </a:ext>
            </a:extLst>
          </p:cNvPr>
          <p:cNvPicPr>
            <a:picLocks noChangeAspect="1"/>
          </p:cNvPicPr>
          <p:nvPr/>
        </p:nvPicPr>
        <p:blipFill rotWithShape="1">
          <a:blip r:embed="rId7">
            <a:extLst>
              <a:ext uri="{28A0092B-C50C-407E-A947-70E740481C1C}">
                <a14:useLocalDpi xmlns:a14="http://schemas.microsoft.com/office/drawing/2010/main" val="0"/>
              </a:ext>
            </a:extLst>
          </a:blip>
          <a:srcRect l="3845" t="3736" r="12757" b="5862"/>
          <a:stretch/>
        </p:blipFill>
        <p:spPr>
          <a:xfrm>
            <a:off x="298362" y="1077693"/>
            <a:ext cx="3614666" cy="4229262"/>
          </a:xfrm>
          <a:prstGeom prst="rect">
            <a:avLst/>
          </a:prstGeom>
        </p:spPr>
      </p:pic>
    </p:spTree>
    <p:extLst>
      <p:ext uri="{BB962C8B-B14F-4D97-AF65-F5344CB8AC3E}">
        <p14:creationId xmlns:p14="http://schemas.microsoft.com/office/powerpoint/2010/main" val="403071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9B996D85-C9BA-49C1-A95F-EED9A85CFBAF}"/>
              </a:ext>
            </a:extLst>
          </p:cNvPr>
          <p:cNvPicPr>
            <a:picLocks noChangeAspect="1"/>
          </p:cNvPicPr>
          <p:nvPr/>
        </p:nvPicPr>
        <p:blipFill>
          <a:blip r:embed="rId2"/>
          <a:stretch>
            <a:fillRect/>
          </a:stretch>
        </p:blipFill>
        <p:spPr>
          <a:xfrm>
            <a:off x="10981787" y="116896"/>
            <a:ext cx="508583" cy="1121988"/>
          </a:xfrm>
          <a:prstGeom prst="rect">
            <a:avLst/>
          </a:prstGeom>
        </p:spPr>
      </p:pic>
      <p:pic>
        <p:nvPicPr>
          <p:cNvPr id="17" name="圖片 16">
            <a:extLst>
              <a:ext uri="{FF2B5EF4-FFF2-40B4-BE49-F238E27FC236}">
                <a16:creationId xmlns:a16="http://schemas.microsoft.com/office/drawing/2014/main" id="{72C3FB8B-C914-4DF5-A453-91A0EB0D0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09" b="95620" l="7104" r="92350">
                        <a14:foregroundMark x1="10929" y1="25182" x2="10929" y2="25182"/>
                        <a14:foregroundMark x1="19126" y1="17153" x2="19126" y2="17153"/>
                        <a14:foregroundMark x1="44809" y1="6934" x2="44809" y2="6934"/>
                        <a14:foregroundMark x1="92896" y1="56204" x2="92896" y2="56204"/>
                        <a14:foregroundMark x1="25683" y1="90146" x2="25683" y2="90146"/>
                        <a14:foregroundMark x1="25683" y1="93431" x2="25683" y2="93431"/>
                        <a14:foregroundMark x1="24590" y1="95985" x2="24590" y2="95985"/>
                        <a14:foregroundMark x1="56284" y1="24088" x2="56284" y2="24088"/>
                        <a14:foregroundMark x1="7104" y1="28832" x2="7104" y2="28832"/>
                      </a14:backgroundRemoval>
                    </a14:imgEffect>
                  </a14:imgLayer>
                </a14:imgProps>
              </a:ext>
            </a:extLst>
          </a:blip>
          <a:stretch>
            <a:fillRect/>
          </a:stretch>
        </p:blipFill>
        <p:spPr>
          <a:xfrm>
            <a:off x="11409442" y="70527"/>
            <a:ext cx="745922" cy="1116845"/>
          </a:xfrm>
          <a:prstGeom prst="rect">
            <a:avLst/>
          </a:prstGeom>
        </p:spPr>
      </p:pic>
      <p:sp>
        <p:nvSpPr>
          <p:cNvPr id="2" name="標題 1">
            <a:extLst>
              <a:ext uri="{FF2B5EF4-FFF2-40B4-BE49-F238E27FC236}">
                <a16:creationId xmlns:a16="http://schemas.microsoft.com/office/drawing/2014/main" id="{B845E353-2411-46A2-AF5C-21E14FC459E6}"/>
              </a:ext>
            </a:extLst>
          </p:cNvPr>
          <p:cNvSpPr>
            <a:spLocks noGrp="1"/>
          </p:cNvSpPr>
          <p:nvPr>
            <p:ph type="title"/>
          </p:nvPr>
        </p:nvSpPr>
        <p:spPr>
          <a:xfrm>
            <a:off x="534235" y="54396"/>
            <a:ext cx="11492425" cy="1325563"/>
          </a:xfrm>
        </p:spPr>
        <p:txBody>
          <a:bodyPr>
            <a:normAutofit/>
          </a:bodyPr>
          <a:lstStyle/>
          <a:p>
            <a:r>
              <a:rPr lang="en-US" altLang="zh-TW" sz="4400" dirty="0"/>
              <a:t>2024 ECSA &amp; PNM/CARI Performance Review  </a:t>
            </a:r>
            <a:endParaRPr lang="zh-TW" altLang="en-US" sz="4400" dirty="0"/>
          </a:p>
        </p:txBody>
      </p:sp>
      <p:sp>
        <p:nvSpPr>
          <p:cNvPr id="4" name="投影片編號版面配置區 3">
            <a:extLst>
              <a:ext uri="{FF2B5EF4-FFF2-40B4-BE49-F238E27FC236}">
                <a16:creationId xmlns:a16="http://schemas.microsoft.com/office/drawing/2014/main" id="{2A1B7055-B420-4EEA-99C8-88BE9DFACF81}"/>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20</a:t>
            </a:fld>
            <a:endParaRPr lang="zh-TW" altLang="en-US"/>
          </a:p>
        </p:txBody>
      </p:sp>
      <p:graphicFrame>
        <p:nvGraphicFramePr>
          <p:cNvPr id="5" name="表格 4">
            <a:extLst>
              <a:ext uri="{FF2B5EF4-FFF2-40B4-BE49-F238E27FC236}">
                <a16:creationId xmlns:a16="http://schemas.microsoft.com/office/drawing/2014/main" id="{A4EC95BA-29B0-4516-B4BE-55AFF8F4C700}"/>
              </a:ext>
            </a:extLst>
          </p:cNvPr>
          <p:cNvGraphicFramePr>
            <a:graphicFrameLocks noGrp="1"/>
          </p:cNvGraphicFramePr>
          <p:nvPr>
            <p:extLst>
              <p:ext uri="{D42A27DB-BD31-4B8C-83A1-F6EECF244321}">
                <p14:modId xmlns:p14="http://schemas.microsoft.com/office/powerpoint/2010/main" val="3507601756"/>
              </p:ext>
            </p:extLst>
          </p:nvPr>
        </p:nvGraphicFramePr>
        <p:xfrm>
          <a:off x="984283" y="1592541"/>
          <a:ext cx="4828784" cy="2346960"/>
        </p:xfrm>
        <a:graphic>
          <a:graphicData uri="http://schemas.openxmlformats.org/drawingml/2006/table">
            <a:tbl>
              <a:tblPr firstRow="1" bandRow="1">
                <a:tableStyleId>{5C22544A-7EE6-4342-B048-85BDC9FD1C3A}</a:tableStyleId>
              </a:tblPr>
              <a:tblGrid>
                <a:gridCol w="1551549">
                  <a:extLst>
                    <a:ext uri="{9D8B030D-6E8A-4147-A177-3AD203B41FA5}">
                      <a16:colId xmlns:a16="http://schemas.microsoft.com/office/drawing/2014/main" val="1724205537"/>
                    </a:ext>
                  </a:extLst>
                </a:gridCol>
                <a:gridCol w="1052946">
                  <a:extLst>
                    <a:ext uri="{9D8B030D-6E8A-4147-A177-3AD203B41FA5}">
                      <a16:colId xmlns:a16="http://schemas.microsoft.com/office/drawing/2014/main" val="2253109880"/>
                    </a:ext>
                  </a:extLst>
                </a:gridCol>
                <a:gridCol w="1052946">
                  <a:extLst>
                    <a:ext uri="{9D8B030D-6E8A-4147-A177-3AD203B41FA5}">
                      <a16:colId xmlns:a16="http://schemas.microsoft.com/office/drawing/2014/main" val="1213204794"/>
                    </a:ext>
                  </a:extLst>
                </a:gridCol>
                <a:gridCol w="1171343">
                  <a:extLst>
                    <a:ext uri="{9D8B030D-6E8A-4147-A177-3AD203B41FA5}">
                      <a16:colId xmlns:a16="http://schemas.microsoft.com/office/drawing/2014/main" val="3108185837"/>
                    </a:ext>
                  </a:extLst>
                </a:gridCol>
              </a:tblGrid>
              <a:tr h="246452">
                <a:tc rowSpan="2">
                  <a:txBody>
                    <a:bodyPr/>
                    <a:lstStyle/>
                    <a:p>
                      <a:pPr algn="ctr"/>
                      <a:r>
                        <a:rPr lang="en-US" altLang="zh-TW" sz="2000" dirty="0"/>
                        <a:t>ASI - ECSA</a:t>
                      </a:r>
                      <a:endParaRPr lang="zh-TW" altLang="en-US" sz="2000" dirty="0"/>
                    </a:p>
                  </a:txBody>
                  <a:tcPr anchor="ctr">
                    <a:solidFill>
                      <a:srgbClr val="0D132D"/>
                    </a:solidFill>
                  </a:tcPr>
                </a:tc>
                <a:tc gridSpan="3">
                  <a:txBody>
                    <a:bodyPr/>
                    <a:lstStyle/>
                    <a:p>
                      <a:pPr algn="ctr"/>
                      <a:r>
                        <a:rPr lang="en-US" altLang="zh-TW" sz="2000" dirty="0"/>
                        <a:t>OWN SQ Lifting</a:t>
                      </a:r>
                      <a:endParaRPr lang="zh-TW" altLang="en-US" sz="2000" dirty="0"/>
                    </a:p>
                  </a:txBody>
                  <a:tcPr>
                    <a:solidFill>
                      <a:srgbClr val="0D132D"/>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836139207"/>
                  </a:ext>
                </a:extLst>
              </a:tr>
              <a:tr h="227494">
                <a:tc vMerge="1">
                  <a:txBody>
                    <a:bodyPr/>
                    <a:lstStyle/>
                    <a:p>
                      <a:pPr algn="ctr"/>
                      <a:endParaRPr lang="zh-TW" altLang="en-US" sz="2000" dirty="0"/>
                    </a:p>
                  </a:txBody>
                  <a:tcPr/>
                </a:tc>
                <a:tc>
                  <a:txBody>
                    <a:bodyPr/>
                    <a:lstStyle/>
                    <a:p>
                      <a:pPr algn="ctr"/>
                      <a:r>
                        <a:rPr lang="en-US" altLang="zh-TW" sz="1800" dirty="0"/>
                        <a:t>Actual</a:t>
                      </a:r>
                      <a:endParaRPr lang="zh-TW" altLang="en-US" sz="1800" dirty="0"/>
                    </a:p>
                  </a:txBody>
                  <a:tcPr/>
                </a:tc>
                <a:tc>
                  <a:txBody>
                    <a:bodyPr/>
                    <a:lstStyle/>
                    <a:p>
                      <a:pPr algn="ctr"/>
                      <a:r>
                        <a:rPr lang="en-US" altLang="zh-TW" sz="1800" dirty="0"/>
                        <a:t>KPI</a:t>
                      </a:r>
                      <a:endParaRPr lang="zh-TW" altLang="en-US" sz="1800" dirty="0"/>
                    </a:p>
                  </a:txBody>
                  <a:tcPr/>
                </a:tc>
                <a:tc>
                  <a:txBody>
                    <a:bodyPr/>
                    <a:lstStyle/>
                    <a:p>
                      <a:pPr algn="ctr"/>
                      <a:endParaRPr lang="zh-TW" altLang="en-US" sz="1800" dirty="0"/>
                    </a:p>
                  </a:txBody>
                  <a:tcPr/>
                </a:tc>
                <a:extLst>
                  <a:ext uri="{0D108BD9-81ED-4DB2-BD59-A6C34878D82A}">
                    <a16:rowId xmlns:a16="http://schemas.microsoft.com/office/drawing/2014/main" val="2888055342"/>
                  </a:ext>
                </a:extLst>
              </a:tr>
              <a:tr h="246452">
                <a:tc>
                  <a:txBody>
                    <a:bodyPr/>
                    <a:lstStyle/>
                    <a:p>
                      <a:pPr algn="ctr"/>
                      <a:r>
                        <a:rPr lang="en-US" altLang="zh-TW" sz="2000" dirty="0"/>
                        <a:t>BR</a:t>
                      </a:r>
                      <a:endParaRPr lang="zh-TW" altLang="en-US" sz="2000" dirty="0"/>
                    </a:p>
                  </a:txBody>
                  <a:tcPr/>
                </a:tc>
                <a:tc>
                  <a:txBody>
                    <a:bodyPr/>
                    <a:lstStyle/>
                    <a:p>
                      <a:pPr algn="ctr"/>
                      <a:r>
                        <a:rPr lang="en-US" altLang="zh-TW" sz="2000" dirty="0"/>
                        <a:t>10,071</a:t>
                      </a:r>
                      <a:endParaRPr lang="zh-TW" altLang="en-US" sz="2000" dirty="0"/>
                    </a:p>
                  </a:txBody>
                  <a:tcPr/>
                </a:tc>
                <a:tc>
                  <a:txBody>
                    <a:bodyPr/>
                    <a:lstStyle/>
                    <a:p>
                      <a:pPr algn="ctr"/>
                      <a:r>
                        <a:rPr lang="en-US" altLang="zh-TW" sz="2000" dirty="0"/>
                        <a:t>10,006</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420003700"/>
                  </a:ext>
                </a:extLst>
              </a:tr>
              <a:tr h="246452">
                <a:tc>
                  <a:txBody>
                    <a:bodyPr/>
                    <a:lstStyle/>
                    <a:p>
                      <a:pPr algn="ctr"/>
                      <a:r>
                        <a:rPr lang="en-US" altLang="zh-TW" sz="2000" dirty="0"/>
                        <a:t>AR</a:t>
                      </a:r>
                      <a:endParaRPr lang="zh-TW" altLang="en-US" sz="2000" dirty="0"/>
                    </a:p>
                  </a:txBody>
                  <a:tcPr>
                    <a:solidFill>
                      <a:schemeClr val="bg1"/>
                    </a:solidFill>
                  </a:tcPr>
                </a:tc>
                <a:tc>
                  <a:txBody>
                    <a:bodyPr/>
                    <a:lstStyle/>
                    <a:p>
                      <a:pPr algn="ctr"/>
                      <a:r>
                        <a:rPr lang="en-US" altLang="zh-TW" sz="2000" dirty="0"/>
                        <a:t>12,673</a:t>
                      </a:r>
                      <a:endParaRPr lang="zh-TW" altLang="en-US" sz="2000" dirty="0"/>
                    </a:p>
                  </a:txBody>
                  <a:tcPr>
                    <a:solidFill>
                      <a:schemeClr val="bg1"/>
                    </a:solidFill>
                  </a:tcPr>
                </a:tc>
                <a:tc>
                  <a:txBody>
                    <a:bodyPr/>
                    <a:lstStyle/>
                    <a:p>
                      <a:pPr algn="ctr"/>
                      <a:r>
                        <a:rPr lang="en-US" altLang="zh-TW" sz="2000" dirty="0"/>
                        <a:t>12,513</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650493765"/>
                  </a:ext>
                </a:extLst>
              </a:tr>
              <a:tr h="246452">
                <a:tc>
                  <a:txBody>
                    <a:bodyPr/>
                    <a:lstStyle/>
                    <a:p>
                      <a:pPr algn="ctr"/>
                      <a:r>
                        <a:rPr lang="en-US" altLang="zh-TW" sz="2000" dirty="0"/>
                        <a:t>UY</a:t>
                      </a:r>
                      <a:endParaRPr lang="zh-TW" altLang="en-US" sz="2000" dirty="0"/>
                    </a:p>
                  </a:txBody>
                  <a:tcPr/>
                </a:tc>
                <a:tc>
                  <a:txBody>
                    <a:bodyPr/>
                    <a:lstStyle/>
                    <a:p>
                      <a:pPr algn="ctr"/>
                      <a:r>
                        <a:rPr lang="en-US" altLang="zh-TW" sz="2000" dirty="0"/>
                        <a:t>1,978</a:t>
                      </a:r>
                      <a:endParaRPr lang="zh-TW" altLang="en-US" sz="2000" dirty="0"/>
                    </a:p>
                  </a:txBody>
                  <a:tcPr/>
                </a:tc>
                <a:tc>
                  <a:txBody>
                    <a:bodyPr/>
                    <a:lstStyle/>
                    <a:p>
                      <a:pPr algn="ctr"/>
                      <a:r>
                        <a:rPr lang="en-US" altLang="zh-TW" sz="2000" dirty="0"/>
                        <a:t>1,907</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4160339487"/>
                  </a:ext>
                </a:extLst>
              </a:tr>
              <a:tr h="246452">
                <a:tc>
                  <a:txBody>
                    <a:bodyPr/>
                    <a:lstStyle/>
                    <a:p>
                      <a:pPr algn="ctr"/>
                      <a:r>
                        <a:rPr lang="en-US" altLang="zh-TW" sz="2000" dirty="0"/>
                        <a:t>PY</a:t>
                      </a:r>
                      <a:endParaRPr lang="zh-TW" altLang="en-US" sz="2000" dirty="0"/>
                    </a:p>
                  </a:txBody>
                  <a:tcPr>
                    <a:solidFill>
                      <a:schemeClr val="bg1"/>
                    </a:solidFill>
                  </a:tcPr>
                </a:tc>
                <a:tc>
                  <a:txBody>
                    <a:bodyPr/>
                    <a:lstStyle/>
                    <a:p>
                      <a:pPr algn="ctr"/>
                      <a:r>
                        <a:rPr lang="en-US" altLang="zh-TW" sz="2000" dirty="0"/>
                        <a:t>1,298</a:t>
                      </a:r>
                      <a:endParaRPr lang="zh-TW" altLang="en-US" sz="2000" dirty="0"/>
                    </a:p>
                  </a:txBody>
                  <a:tcPr>
                    <a:solidFill>
                      <a:schemeClr val="bg1"/>
                    </a:solidFill>
                  </a:tcPr>
                </a:tc>
                <a:tc>
                  <a:txBody>
                    <a:bodyPr/>
                    <a:lstStyle/>
                    <a:p>
                      <a:pPr algn="ctr"/>
                      <a:r>
                        <a:rPr lang="en-US" altLang="zh-TW" sz="2000" dirty="0"/>
                        <a:t>1,333</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550659495"/>
                  </a:ext>
                </a:extLst>
              </a:tr>
            </a:tbl>
          </a:graphicData>
        </a:graphic>
      </p:graphicFrame>
      <p:graphicFrame>
        <p:nvGraphicFramePr>
          <p:cNvPr id="6" name="表格 5">
            <a:extLst>
              <a:ext uri="{FF2B5EF4-FFF2-40B4-BE49-F238E27FC236}">
                <a16:creationId xmlns:a16="http://schemas.microsoft.com/office/drawing/2014/main" id="{71B918F9-3A93-42CD-85F1-EE75F98CEC08}"/>
              </a:ext>
            </a:extLst>
          </p:cNvPr>
          <p:cNvGraphicFramePr>
            <a:graphicFrameLocks noGrp="1"/>
          </p:cNvGraphicFramePr>
          <p:nvPr>
            <p:extLst>
              <p:ext uri="{D42A27DB-BD31-4B8C-83A1-F6EECF244321}">
                <p14:modId xmlns:p14="http://schemas.microsoft.com/office/powerpoint/2010/main" val="3293765028"/>
              </p:ext>
            </p:extLst>
          </p:nvPr>
        </p:nvGraphicFramePr>
        <p:xfrm>
          <a:off x="984282" y="4101704"/>
          <a:ext cx="4828784" cy="2346960"/>
        </p:xfrm>
        <a:graphic>
          <a:graphicData uri="http://schemas.openxmlformats.org/drawingml/2006/table">
            <a:tbl>
              <a:tblPr firstRow="1" bandRow="1">
                <a:tableStyleId>{5C22544A-7EE6-4342-B048-85BDC9FD1C3A}</a:tableStyleId>
              </a:tblPr>
              <a:tblGrid>
                <a:gridCol w="1590548">
                  <a:extLst>
                    <a:ext uri="{9D8B030D-6E8A-4147-A177-3AD203B41FA5}">
                      <a16:colId xmlns:a16="http://schemas.microsoft.com/office/drawing/2014/main" val="1724205537"/>
                    </a:ext>
                  </a:extLst>
                </a:gridCol>
                <a:gridCol w="1079412">
                  <a:extLst>
                    <a:ext uri="{9D8B030D-6E8A-4147-A177-3AD203B41FA5}">
                      <a16:colId xmlns:a16="http://schemas.microsoft.com/office/drawing/2014/main" val="2253109880"/>
                    </a:ext>
                  </a:extLst>
                </a:gridCol>
                <a:gridCol w="1079412">
                  <a:extLst>
                    <a:ext uri="{9D8B030D-6E8A-4147-A177-3AD203B41FA5}">
                      <a16:colId xmlns:a16="http://schemas.microsoft.com/office/drawing/2014/main" val="1213204794"/>
                    </a:ext>
                  </a:extLst>
                </a:gridCol>
                <a:gridCol w="1079412">
                  <a:extLst>
                    <a:ext uri="{9D8B030D-6E8A-4147-A177-3AD203B41FA5}">
                      <a16:colId xmlns:a16="http://schemas.microsoft.com/office/drawing/2014/main" val="3108185837"/>
                    </a:ext>
                  </a:extLst>
                </a:gridCol>
              </a:tblGrid>
              <a:tr h="246452">
                <a:tc rowSpan="2">
                  <a:txBody>
                    <a:bodyPr/>
                    <a:lstStyle/>
                    <a:p>
                      <a:pPr algn="ctr"/>
                      <a:r>
                        <a:rPr lang="en-US" altLang="zh-TW" sz="2000" dirty="0"/>
                        <a:t>ECSA</a:t>
                      </a:r>
                      <a:r>
                        <a:rPr lang="zh-TW" altLang="en-US" sz="2000" dirty="0"/>
                        <a:t> </a:t>
                      </a:r>
                      <a:r>
                        <a:rPr lang="en-US" altLang="zh-TW" sz="2000" dirty="0"/>
                        <a:t>-</a:t>
                      </a:r>
                      <a:r>
                        <a:rPr lang="zh-TW" altLang="en-US" sz="2000" dirty="0"/>
                        <a:t> </a:t>
                      </a:r>
                      <a:r>
                        <a:rPr lang="en-US" altLang="zh-TW" sz="2000" dirty="0"/>
                        <a:t>ASI</a:t>
                      </a:r>
                      <a:endParaRPr lang="zh-TW" altLang="en-US" sz="2000" dirty="0"/>
                    </a:p>
                  </a:txBody>
                  <a:tcPr anchor="ctr">
                    <a:solidFill>
                      <a:srgbClr val="0D132D"/>
                    </a:solidFill>
                  </a:tcPr>
                </a:tc>
                <a:tc gridSpan="3">
                  <a:txBody>
                    <a:bodyPr/>
                    <a:lstStyle/>
                    <a:p>
                      <a:pPr algn="ctr"/>
                      <a:r>
                        <a:rPr lang="en-US" altLang="zh-TW" sz="2000" dirty="0"/>
                        <a:t>OWN SQ Lifting</a:t>
                      </a:r>
                      <a:endParaRPr lang="zh-TW" altLang="en-US" sz="2000" dirty="0"/>
                    </a:p>
                  </a:txBody>
                  <a:tcPr>
                    <a:solidFill>
                      <a:srgbClr val="0D132D"/>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836139207"/>
                  </a:ext>
                </a:extLst>
              </a:tr>
              <a:tr h="227494">
                <a:tc vMerge="1">
                  <a:txBody>
                    <a:bodyPr/>
                    <a:lstStyle/>
                    <a:p>
                      <a:pPr algn="ctr"/>
                      <a:endParaRPr lang="zh-TW" altLang="en-US" sz="2000" dirty="0"/>
                    </a:p>
                  </a:txBody>
                  <a:tcPr/>
                </a:tc>
                <a:tc>
                  <a:txBody>
                    <a:bodyPr/>
                    <a:lstStyle/>
                    <a:p>
                      <a:pPr algn="ctr"/>
                      <a:r>
                        <a:rPr lang="en-US" altLang="zh-TW" sz="1800" dirty="0"/>
                        <a:t>Actual</a:t>
                      </a:r>
                      <a:endParaRPr lang="zh-TW" altLang="en-US" sz="1800" dirty="0"/>
                    </a:p>
                  </a:txBody>
                  <a:tcPr/>
                </a:tc>
                <a:tc>
                  <a:txBody>
                    <a:bodyPr/>
                    <a:lstStyle/>
                    <a:p>
                      <a:pPr algn="ctr"/>
                      <a:r>
                        <a:rPr lang="en-US" altLang="zh-TW" sz="1800" dirty="0"/>
                        <a:t>KPI</a:t>
                      </a:r>
                      <a:endParaRPr lang="zh-TW" altLang="en-US" sz="1800" dirty="0"/>
                    </a:p>
                  </a:txBody>
                  <a:tcPr/>
                </a:tc>
                <a:tc>
                  <a:txBody>
                    <a:bodyPr/>
                    <a:lstStyle/>
                    <a:p>
                      <a:pPr algn="ctr"/>
                      <a:endParaRPr lang="zh-TW" altLang="en-US" sz="1800" dirty="0"/>
                    </a:p>
                  </a:txBody>
                  <a:tcPr/>
                </a:tc>
                <a:extLst>
                  <a:ext uri="{0D108BD9-81ED-4DB2-BD59-A6C34878D82A}">
                    <a16:rowId xmlns:a16="http://schemas.microsoft.com/office/drawing/2014/main" val="2888055342"/>
                  </a:ext>
                </a:extLst>
              </a:tr>
              <a:tr h="246452">
                <a:tc>
                  <a:txBody>
                    <a:bodyPr/>
                    <a:lstStyle/>
                    <a:p>
                      <a:pPr algn="ctr"/>
                      <a:r>
                        <a:rPr lang="en-US" altLang="zh-TW" sz="2000" dirty="0"/>
                        <a:t>BR</a:t>
                      </a:r>
                      <a:endParaRPr lang="zh-TW" altLang="en-US" sz="2000" dirty="0"/>
                    </a:p>
                  </a:txBody>
                  <a:tcPr/>
                </a:tc>
                <a:tc>
                  <a:txBody>
                    <a:bodyPr/>
                    <a:lstStyle/>
                    <a:p>
                      <a:pPr algn="ctr"/>
                      <a:r>
                        <a:rPr lang="en-US" altLang="zh-TW" sz="2000" dirty="0"/>
                        <a:t>59,540</a:t>
                      </a:r>
                      <a:endParaRPr lang="zh-TW" altLang="en-US" sz="2000" dirty="0"/>
                    </a:p>
                  </a:txBody>
                  <a:tcPr/>
                </a:tc>
                <a:tc>
                  <a:txBody>
                    <a:bodyPr/>
                    <a:lstStyle/>
                    <a:p>
                      <a:pPr algn="ctr"/>
                      <a:r>
                        <a:rPr lang="en-US" altLang="zh-TW" sz="2000" dirty="0"/>
                        <a:t>55,052</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420003700"/>
                  </a:ext>
                </a:extLst>
              </a:tr>
              <a:tr h="246452">
                <a:tc>
                  <a:txBody>
                    <a:bodyPr/>
                    <a:lstStyle/>
                    <a:p>
                      <a:pPr algn="ctr"/>
                      <a:r>
                        <a:rPr lang="en-US" altLang="zh-TW" sz="2000" dirty="0"/>
                        <a:t>AR</a:t>
                      </a:r>
                      <a:endParaRPr lang="zh-TW" altLang="en-US" sz="2000" dirty="0"/>
                    </a:p>
                  </a:txBody>
                  <a:tcPr>
                    <a:solidFill>
                      <a:schemeClr val="bg1"/>
                    </a:solidFill>
                  </a:tcPr>
                </a:tc>
                <a:tc>
                  <a:txBody>
                    <a:bodyPr/>
                    <a:lstStyle/>
                    <a:p>
                      <a:pPr algn="ctr"/>
                      <a:r>
                        <a:rPr lang="en-US" altLang="zh-TW" sz="2000" dirty="0"/>
                        <a:t>13,185</a:t>
                      </a:r>
                      <a:endParaRPr lang="zh-TW" altLang="en-US" sz="2000" dirty="0"/>
                    </a:p>
                  </a:txBody>
                  <a:tcPr>
                    <a:solidFill>
                      <a:schemeClr val="bg1"/>
                    </a:solidFill>
                  </a:tcPr>
                </a:tc>
                <a:tc>
                  <a:txBody>
                    <a:bodyPr/>
                    <a:lstStyle/>
                    <a:p>
                      <a:pPr algn="ctr"/>
                      <a:r>
                        <a:rPr lang="en-US" altLang="zh-TW" sz="2000" dirty="0"/>
                        <a:t>13,016</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650493765"/>
                  </a:ext>
                </a:extLst>
              </a:tr>
              <a:tr h="246452">
                <a:tc>
                  <a:txBody>
                    <a:bodyPr/>
                    <a:lstStyle/>
                    <a:p>
                      <a:pPr algn="ctr"/>
                      <a:r>
                        <a:rPr lang="en-US" altLang="zh-TW" sz="2000" dirty="0"/>
                        <a:t>UY</a:t>
                      </a:r>
                      <a:endParaRPr lang="zh-TW" altLang="en-US" sz="2000" dirty="0"/>
                    </a:p>
                  </a:txBody>
                  <a:tcPr/>
                </a:tc>
                <a:tc>
                  <a:txBody>
                    <a:bodyPr/>
                    <a:lstStyle/>
                    <a:p>
                      <a:pPr algn="ctr"/>
                      <a:r>
                        <a:rPr lang="en-US" altLang="zh-TW" sz="2000" dirty="0"/>
                        <a:t>7,871</a:t>
                      </a:r>
                      <a:endParaRPr lang="zh-TW" altLang="en-US" sz="2000" dirty="0"/>
                    </a:p>
                  </a:txBody>
                  <a:tcPr/>
                </a:tc>
                <a:tc>
                  <a:txBody>
                    <a:bodyPr/>
                    <a:lstStyle/>
                    <a:p>
                      <a:pPr algn="ctr"/>
                      <a:r>
                        <a:rPr lang="en-US" altLang="zh-TW" sz="2000" dirty="0"/>
                        <a:t>6,838</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4160339487"/>
                  </a:ext>
                </a:extLst>
              </a:tr>
              <a:tr h="246452">
                <a:tc>
                  <a:txBody>
                    <a:bodyPr/>
                    <a:lstStyle/>
                    <a:p>
                      <a:pPr algn="ctr"/>
                      <a:r>
                        <a:rPr lang="en-US" altLang="zh-TW" sz="2000" dirty="0"/>
                        <a:t>PY</a:t>
                      </a:r>
                      <a:endParaRPr lang="zh-TW" altLang="en-US" sz="2000" dirty="0"/>
                    </a:p>
                  </a:txBody>
                  <a:tcPr>
                    <a:solidFill>
                      <a:schemeClr val="bg1"/>
                    </a:solidFill>
                  </a:tcPr>
                </a:tc>
                <a:tc>
                  <a:txBody>
                    <a:bodyPr/>
                    <a:lstStyle/>
                    <a:p>
                      <a:pPr algn="ctr"/>
                      <a:r>
                        <a:rPr lang="en-US" altLang="zh-TW" sz="2000" dirty="0"/>
                        <a:t>3,092</a:t>
                      </a:r>
                      <a:endParaRPr lang="zh-TW" altLang="en-US" sz="2000" dirty="0"/>
                    </a:p>
                  </a:txBody>
                  <a:tcPr>
                    <a:solidFill>
                      <a:schemeClr val="bg1"/>
                    </a:solidFill>
                  </a:tcPr>
                </a:tc>
                <a:tc>
                  <a:txBody>
                    <a:bodyPr/>
                    <a:lstStyle/>
                    <a:p>
                      <a:pPr algn="ctr"/>
                      <a:r>
                        <a:rPr lang="en-US" altLang="zh-TW" sz="2000" dirty="0"/>
                        <a:t>2,691</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550659495"/>
                  </a:ext>
                </a:extLst>
              </a:tr>
            </a:tbl>
          </a:graphicData>
        </a:graphic>
      </p:graphicFrame>
      <p:graphicFrame>
        <p:nvGraphicFramePr>
          <p:cNvPr id="8" name="表格 7">
            <a:extLst>
              <a:ext uri="{FF2B5EF4-FFF2-40B4-BE49-F238E27FC236}">
                <a16:creationId xmlns:a16="http://schemas.microsoft.com/office/drawing/2014/main" id="{7E70D60E-649C-43B6-B0FD-41B845DA908C}"/>
              </a:ext>
            </a:extLst>
          </p:cNvPr>
          <p:cNvGraphicFramePr>
            <a:graphicFrameLocks noGrp="1"/>
          </p:cNvGraphicFramePr>
          <p:nvPr>
            <p:extLst>
              <p:ext uri="{D42A27DB-BD31-4B8C-83A1-F6EECF244321}">
                <p14:modId xmlns:p14="http://schemas.microsoft.com/office/powerpoint/2010/main" val="1495940919"/>
              </p:ext>
            </p:extLst>
          </p:nvPr>
        </p:nvGraphicFramePr>
        <p:xfrm>
          <a:off x="6153003" y="1588102"/>
          <a:ext cx="4828784" cy="4860562"/>
        </p:xfrm>
        <a:graphic>
          <a:graphicData uri="http://schemas.openxmlformats.org/drawingml/2006/table">
            <a:tbl>
              <a:tblPr firstRow="1" bandRow="1">
                <a:tableStyleId>{5C22544A-7EE6-4342-B048-85BDC9FD1C3A}</a:tableStyleId>
              </a:tblPr>
              <a:tblGrid>
                <a:gridCol w="1590548">
                  <a:extLst>
                    <a:ext uri="{9D8B030D-6E8A-4147-A177-3AD203B41FA5}">
                      <a16:colId xmlns:a16="http://schemas.microsoft.com/office/drawing/2014/main" val="1724205537"/>
                    </a:ext>
                  </a:extLst>
                </a:gridCol>
                <a:gridCol w="1079412">
                  <a:extLst>
                    <a:ext uri="{9D8B030D-6E8A-4147-A177-3AD203B41FA5}">
                      <a16:colId xmlns:a16="http://schemas.microsoft.com/office/drawing/2014/main" val="2253109880"/>
                    </a:ext>
                  </a:extLst>
                </a:gridCol>
                <a:gridCol w="1079412">
                  <a:extLst>
                    <a:ext uri="{9D8B030D-6E8A-4147-A177-3AD203B41FA5}">
                      <a16:colId xmlns:a16="http://schemas.microsoft.com/office/drawing/2014/main" val="1213204794"/>
                    </a:ext>
                  </a:extLst>
                </a:gridCol>
                <a:gridCol w="1079412">
                  <a:extLst>
                    <a:ext uri="{9D8B030D-6E8A-4147-A177-3AD203B41FA5}">
                      <a16:colId xmlns:a16="http://schemas.microsoft.com/office/drawing/2014/main" val="3108185837"/>
                    </a:ext>
                  </a:extLst>
                </a:gridCol>
              </a:tblGrid>
              <a:tr h="407660">
                <a:tc rowSpan="2">
                  <a:txBody>
                    <a:bodyPr/>
                    <a:lstStyle/>
                    <a:p>
                      <a:pPr algn="ctr"/>
                      <a:r>
                        <a:rPr lang="en-US" altLang="zh-TW" sz="2000" dirty="0"/>
                        <a:t>ASI – PNM/CARI</a:t>
                      </a:r>
                      <a:endParaRPr lang="zh-TW" altLang="en-US" sz="2000" dirty="0"/>
                    </a:p>
                  </a:txBody>
                  <a:tcPr anchor="ctr">
                    <a:solidFill>
                      <a:srgbClr val="0D132D"/>
                    </a:solidFill>
                  </a:tcPr>
                </a:tc>
                <a:tc gridSpan="3">
                  <a:txBody>
                    <a:bodyPr/>
                    <a:lstStyle/>
                    <a:p>
                      <a:pPr algn="ctr"/>
                      <a:r>
                        <a:rPr lang="en-US" altLang="zh-TW" sz="2000" dirty="0"/>
                        <a:t>OWN SQ Lifting</a:t>
                      </a:r>
                      <a:endParaRPr lang="zh-TW" altLang="en-US" sz="2000" dirty="0"/>
                    </a:p>
                  </a:txBody>
                  <a:tcPr>
                    <a:solidFill>
                      <a:srgbClr val="0D132D"/>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836139207"/>
                  </a:ext>
                </a:extLst>
              </a:tr>
              <a:tr h="376302">
                <a:tc vMerge="1">
                  <a:txBody>
                    <a:bodyPr/>
                    <a:lstStyle/>
                    <a:p>
                      <a:pPr algn="ctr"/>
                      <a:endParaRPr lang="zh-TW" altLang="en-US" sz="2000" dirty="0"/>
                    </a:p>
                  </a:txBody>
                  <a:tcPr/>
                </a:tc>
                <a:tc>
                  <a:txBody>
                    <a:bodyPr/>
                    <a:lstStyle/>
                    <a:p>
                      <a:pPr algn="ctr"/>
                      <a:r>
                        <a:rPr lang="en-US" altLang="zh-TW" sz="1800" dirty="0"/>
                        <a:t>Actual</a:t>
                      </a:r>
                      <a:endParaRPr lang="zh-TW" altLang="en-US" sz="1800" dirty="0"/>
                    </a:p>
                  </a:txBody>
                  <a:tcPr/>
                </a:tc>
                <a:tc>
                  <a:txBody>
                    <a:bodyPr/>
                    <a:lstStyle/>
                    <a:p>
                      <a:pPr algn="ctr"/>
                      <a:r>
                        <a:rPr lang="en-US" altLang="zh-TW" sz="1800" dirty="0"/>
                        <a:t>KPI</a:t>
                      </a:r>
                      <a:endParaRPr lang="zh-TW" altLang="en-US" sz="1800" dirty="0"/>
                    </a:p>
                  </a:txBody>
                  <a:tcPr/>
                </a:tc>
                <a:tc>
                  <a:txBody>
                    <a:bodyPr/>
                    <a:lstStyle/>
                    <a:p>
                      <a:pPr algn="ctr"/>
                      <a:endParaRPr lang="zh-TW" altLang="en-US" sz="1800" dirty="0"/>
                    </a:p>
                  </a:txBody>
                  <a:tcPr/>
                </a:tc>
                <a:extLst>
                  <a:ext uri="{0D108BD9-81ED-4DB2-BD59-A6C34878D82A}">
                    <a16:rowId xmlns:a16="http://schemas.microsoft.com/office/drawing/2014/main" val="2888055342"/>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PA</a:t>
                      </a:r>
                    </a:p>
                  </a:txBody>
                  <a:tcPr marL="8467" marR="8467" marT="8467" marB="0" anchor="ctr"/>
                </a:tc>
                <a:tc>
                  <a:txBody>
                    <a:bodyPr/>
                    <a:lstStyle/>
                    <a:p>
                      <a:pPr algn="ctr"/>
                      <a:r>
                        <a:rPr lang="en-US" altLang="zh-TW" sz="2000" dirty="0"/>
                        <a:t>17,605</a:t>
                      </a:r>
                      <a:endParaRPr lang="zh-TW" altLang="en-US" sz="2000" dirty="0"/>
                    </a:p>
                  </a:txBody>
                  <a:tcPr/>
                </a:tc>
                <a:tc>
                  <a:txBody>
                    <a:bodyPr/>
                    <a:lstStyle/>
                    <a:p>
                      <a:pPr algn="ctr"/>
                      <a:r>
                        <a:rPr lang="en-US" altLang="zh-TW" sz="2000" dirty="0"/>
                        <a:t>15,662</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420003700"/>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PR</a:t>
                      </a:r>
                    </a:p>
                  </a:txBody>
                  <a:tcPr marL="8467" marR="8467" marT="8467" marB="0" anchor="ctr">
                    <a:solidFill>
                      <a:schemeClr val="bg1"/>
                    </a:solidFill>
                  </a:tcPr>
                </a:tc>
                <a:tc>
                  <a:txBody>
                    <a:bodyPr/>
                    <a:lstStyle/>
                    <a:p>
                      <a:pPr algn="ctr"/>
                      <a:r>
                        <a:rPr lang="en-US" altLang="zh-TW" sz="2000" dirty="0"/>
                        <a:t>9,247</a:t>
                      </a:r>
                      <a:endParaRPr lang="zh-TW" altLang="en-US" sz="2000" dirty="0"/>
                    </a:p>
                  </a:txBody>
                  <a:tcPr>
                    <a:solidFill>
                      <a:schemeClr val="bg1"/>
                    </a:solidFill>
                  </a:tcPr>
                </a:tc>
                <a:tc>
                  <a:txBody>
                    <a:bodyPr/>
                    <a:lstStyle/>
                    <a:p>
                      <a:pPr algn="ctr"/>
                      <a:r>
                        <a:rPr lang="en-US" altLang="zh-TW" sz="2000" dirty="0"/>
                        <a:t>6,511</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650493765"/>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DO</a:t>
                      </a:r>
                    </a:p>
                  </a:txBody>
                  <a:tcPr marL="8467" marR="8467" marT="8467" marB="0" anchor="ctr"/>
                </a:tc>
                <a:tc>
                  <a:txBody>
                    <a:bodyPr/>
                    <a:lstStyle/>
                    <a:p>
                      <a:pPr algn="ctr"/>
                      <a:r>
                        <a:rPr lang="en-US" altLang="zh-TW" sz="2000" dirty="0"/>
                        <a:t>2,587</a:t>
                      </a:r>
                      <a:endParaRPr lang="zh-TW" altLang="en-US" sz="2000" dirty="0"/>
                    </a:p>
                  </a:txBody>
                  <a:tcPr/>
                </a:tc>
                <a:tc>
                  <a:txBody>
                    <a:bodyPr/>
                    <a:lstStyle/>
                    <a:p>
                      <a:pPr algn="ctr"/>
                      <a:r>
                        <a:rPr lang="en-US" altLang="zh-TW" sz="2000" dirty="0"/>
                        <a:t>2,708</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4160339487"/>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CO</a:t>
                      </a:r>
                    </a:p>
                  </a:txBody>
                  <a:tcPr marL="8467" marR="8467" marT="8467" marB="0" anchor="ctr">
                    <a:solidFill>
                      <a:schemeClr val="bg1"/>
                    </a:solidFill>
                  </a:tcPr>
                </a:tc>
                <a:tc>
                  <a:txBody>
                    <a:bodyPr/>
                    <a:lstStyle/>
                    <a:p>
                      <a:pPr algn="ctr"/>
                      <a:r>
                        <a:rPr lang="en-US" altLang="zh-TW" sz="2000" dirty="0"/>
                        <a:t>5,333</a:t>
                      </a:r>
                      <a:endParaRPr lang="zh-TW" altLang="en-US" sz="2000" dirty="0"/>
                    </a:p>
                  </a:txBody>
                  <a:tcPr>
                    <a:solidFill>
                      <a:schemeClr val="bg1"/>
                    </a:solidFill>
                  </a:tcPr>
                </a:tc>
                <a:tc>
                  <a:txBody>
                    <a:bodyPr/>
                    <a:lstStyle/>
                    <a:p>
                      <a:pPr algn="ctr"/>
                      <a:r>
                        <a:rPr lang="en-US" altLang="zh-TW" sz="2000" dirty="0"/>
                        <a:t>3,989</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550659495"/>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HT</a:t>
                      </a:r>
                    </a:p>
                  </a:txBody>
                  <a:tcPr marL="8467" marR="8467" marT="8467" marB="0" anchor="ctr"/>
                </a:tc>
                <a:tc>
                  <a:txBody>
                    <a:bodyPr/>
                    <a:lstStyle/>
                    <a:p>
                      <a:pPr algn="ctr"/>
                      <a:r>
                        <a:rPr lang="en-US" altLang="zh-TW" sz="2000" dirty="0"/>
                        <a:t>1,450</a:t>
                      </a:r>
                      <a:endParaRPr lang="zh-TW" altLang="en-US" sz="2000" dirty="0"/>
                    </a:p>
                  </a:txBody>
                  <a:tcPr/>
                </a:tc>
                <a:tc>
                  <a:txBody>
                    <a:bodyPr/>
                    <a:lstStyle/>
                    <a:p>
                      <a:pPr algn="ctr"/>
                      <a:r>
                        <a:rPr lang="en-US" altLang="zh-TW" sz="2000" dirty="0"/>
                        <a:t>1,219</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1694145750"/>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JM</a:t>
                      </a:r>
                    </a:p>
                  </a:txBody>
                  <a:tcPr marL="8467" marR="8467" marT="8467" marB="0" anchor="ctr">
                    <a:solidFill>
                      <a:schemeClr val="bg1"/>
                    </a:solidFill>
                  </a:tcPr>
                </a:tc>
                <a:tc>
                  <a:txBody>
                    <a:bodyPr/>
                    <a:lstStyle/>
                    <a:p>
                      <a:pPr algn="ctr"/>
                      <a:r>
                        <a:rPr lang="en-US" altLang="zh-TW" sz="2000" dirty="0"/>
                        <a:t>339</a:t>
                      </a:r>
                      <a:endParaRPr lang="zh-TW" altLang="en-US" sz="2000" dirty="0"/>
                    </a:p>
                  </a:txBody>
                  <a:tcPr>
                    <a:solidFill>
                      <a:schemeClr val="bg1"/>
                    </a:solidFill>
                  </a:tcPr>
                </a:tc>
                <a:tc>
                  <a:txBody>
                    <a:bodyPr/>
                    <a:lstStyle/>
                    <a:p>
                      <a:pPr algn="ctr"/>
                      <a:r>
                        <a:rPr lang="en-US" altLang="zh-TW" sz="2000" dirty="0"/>
                        <a:t>379</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501205564"/>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CW</a:t>
                      </a:r>
                    </a:p>
                  </a:txBody>
                  <a:tcPr marL="8467" marR="8467" marT="8467" marB="0" anchor="ctr"/>
                </a:tc>
                <a:tc>
                  <a:txBody>
                    <a:bodyPr/>
                    <a:lstStyle/>
                    <a:p>
                      <a:pPr algn="ctr"/>
                      <a:r>
                        <a:rPr lang="en-US" altLang="zh-TW" sz="2000" dirty="0"/>
                        <a:t>566</a:t>
                      </a:r>
                      <a:endParaRPr lang="zh-TW" altLang="en-US" sz="2000" dirty="0"/>
                    </a:p>
                  </a:txBody>
                  <a:tcPr/>
                </a:tc>
                <a:tc>
                  <a:txBody>
                    <a:bodyPr/>
                    <a:lstStyle/>
                    <a:p>
                      <a:pPr algn="ctr"/>
                      <a:r>
                        <a:rPr lang="en-US" altLang="zh-TW" sz="2000" dirty="0"/>
                        <a:t>332</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963708839"/>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CR</a:t>
                      </a:r>
                    </a:p>
                  </a:txBody>
                  <a:tcPr marL="8467" marR="8467" marT="8467" marB="0" anchor="ctr">
                    <a:solidFill>
                      <a:schemeClr val="bg1"/>
                    </a:solidFill>
                  </a:tcPr>
                </a:tc>
                <a:tc>
                  <a:txBody>
                    <a:bodyPr/>
                    <a:lstStyle/>
                    <a:p>
                      <a:pPr algn="ctr"/>
                      <a:r>
                        <a:rPr lang="en-US" altLang="zh-TW" sz="2000" dirty="0"/>
                        <a:t>212</a:t>
                      </a:r>
                      <a:endParaRPr lang="zh-TW" altLang="en-US" sz="2000" dirty="0"/>
                    </a:p>
                  </a:txBody>
                  <a:tcPr>
                    <a:solidFill>
                      <a:schemeClr val="bg1"/>
                    </a:solidFill>
                  </a:tcPr>
                </a:tc>
                <a:tc>
                  <a:txBody>
                    <a:bodyPr/>
                    <a:lstStyle/>
                    <a:p>
                      <a:pPr algn="ctr"/>
                      <a:r>
                        <a:rPr lang="en-US" altLang="zh-TW" sz="2000" dirty="0"/>
                        <a:t>127</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3613028005"/>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HN</a:t>
                      </a:r>
                    </a:p>
                  </a:txBody>
                  <a:tcPr marL="8467" marR="8467" marT="8467" marB="0" anchor="ctr"/>
                </a:tc>
                <a:tc>
                  <a:txBody>
                    <a:bodyPr/>
                    <a:lstStyle/>
                    <a:p>
                      <a:pPr algn="ctr"/>
                      <a:r>
                        <a:rPr lang="en-US" altLang="zh-TW" sz="2000" dirty="0"/>
                        <a:t>284</a:t>
                      </a:r>
                      <a:endParaRPr lang="zh-TW" altLang="en-US" sz="2000" dirty="0"/>
                    </a:p>
                  </a:txBody>
                  <a:tcPr/>
                </a:tc>
                <a:tc>
                  <a:txBody>
                    <a:bodyPr/>
                    <a:lstStyle/>
                    <a:p>
                      <a:pPr algn="ctr"/>
                      <a:r>
                        <a:rPr lang="en-US" altLang="zh-TW" sz="2000" dirty="0"/>
                        <a:t>223</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1735562116"/>
                  </a:ext>
                </a:extLst>
              </a:tr>
              <a:tr h="407660">
                <a:tc>
                  <a:txBody>
                    <a:bodyPr/>
                    <a:lstStyle/>
                    <a:p>
                      <a:pPr marL="0" algn="ctr" defTabSz="914400" rtl="0" eaLnBrk="1" fontAlgn="ctr" latinLnBrk="0" hangingPunct="1"/>
                      <a:r>
                        <a:rPr lang="en-US" sz="2000" kern="1200" dirty="0">
                          <a:solidFill>
                            <a:schemeClr val="dk1"/>
                          </a:solidFill>
                          <a:latin typeface="+mn-lt"/>
                          <a:ea typeface="+mn-ea"/>
                          <a:cs typeface="+mn-cs"/>
                        </a:rPr>
                        <a:t>GT</a:t>
                      </a:r>
                    </a:p>
                  </a:txBody>
                  <a:tcPr marL="8467" marR="8467" marT="8467" marB="0" anchor="ctr">
                    <a:solidFill>
                      <a:schemeClr val="bg1"/>
                    </a:solidFill>
                  </a:tcPr>
                </a:tc>
                <a:tc>
                  <a:txBody>
                    <a:bodyPr/>
                    <a:lstStyle/>
                    <a:p>
                      <a:pPr algn="ctr"/>
                      <a:r>
                        <a:rPr lang="en-US" altLang="zh-TW" sz="2000" dirty="0"/>
                        <a:t>100</a:t>
                      </a:r>
                      <a:endParaRPr lang="zh-TW" altLang="en-US" sz="2000" dirty="0"/>
                    </a:p>
                  </a:txBody>
                  <a:tcPr>
                    <a:solidFill>
                      <a:schemeClr val="bg1"/>
                    </a:solidFill>
                  </a:tcPr>
                </a:tc>
                <a:tc>
                  <a:txBody>
                    <a:bodyPr/>
                    <a:lstStyle/>
                    <a:p>
                      <a:pPr algn="ctr"/>
                      <a:r>
                        <a:rPr lang="en-US" altLang="zh-TW" sz="2000" dirty="0"/>
                        <a:t>165</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2094855230"/>
                  </a:ext>
                </a:extLst>
              </a:tr>
            </a:tbl>
          </a:graphicData>
        </a:graphic>
      </p:graphicFrame>
      <p:pic>
        <p:nvPicPr>
          <p:cNvPr id="9" name="圖片 8">
            <a:extLst>
              <a:ext uri="{FF2B5EF4-FFF2-40B4-BE49-F238E27FC236}">
                <a16:creationId xmlns:a16="http://schemas.microsoft.com/office/drawing/2014/main" id="{AF83BBCD-0177-411A-AF2C-3C33922150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1138" y="2359155"/>
            <a:ext cx="435944" cy="387053"/>
          </a:xfrm>
          <a:prstGeom prst="rect">
            <a:avLst/>
          </a:prstGeom>
        </p:spPr>
      </p:pic>
      <p:pic>
        <p:nvPicPr>
          <p:cNvPr id="10" name="圖片 9">
            <a:extLst>
              <a:ext uri="{FF2B5EF4-FFF2-40B4-BE49-F238E27FC236}">
                <a16:creationId xmlns:a16="http://schemas.microsoft.com/office/drawing/2014/main" id="{27AF3CD0-21D1-46C9-B613-124420FA88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1138" y="2749397"/>
            <a:ext cx="435944" cy="387053"/>
          </a:xfrm>
          <a:prstGeom prst="rect">
            <a:avLst/>
          </a:prstGeom>
        </p:spPr>
      </p:pic>
      <p:pic>
        <p:nvPicPr>
          <p:cNvPr id="11" name="圖片 10">
            <a:extLst>
              <a:ext uri="{FF2B5EF4-FFF2-40B4-BE49-F238E27FC236}">
                <a16:creationId xmlns:a16="http://schemas.microsoft.com/office/drawing/2014/main" id="{A1947B28-A72B-4E3D-95BE-CC81DA4F3F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1138" y="3139639"/>
            <a:ext cx="435944" cy="387053"/>
          </a:xfrm>
          <a:prstGeom prst="rect">
            <a:avLst/>
          </a:prstGeom>
        </p:spPr>
      </p:pic>
      <p:pic>
        <p:nvPicPr>
          <p:cNvPr id="12" name="圖片 11">
            <a:extLst>
              <a:ext uri="{FF2B5EF4-FFF2-40B4-BE49-F238E27FC236}">
                <a16:creationId xmlns:a16="http://schemas.microsoft.com/office/drawing/2014/main" id="{3DC83A6E-622A-482E-A0D6-4991EFEB4C0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1138" y="4871967"/>
            <a:ext cx="435944" cy="387053"/>
          </a:xfrm>
          <a:prstGeom prst="rect">
            <a:avLst/>
          </a:prstGeom>
        </p:spPr>
      </p:pic>
      <p:pic>
        <p:nvPicPr>
          <p:cNvPr id="13" name="圖片 12">
            <a:extLst>
              <a:ext uri="{FF2B5EF4-FFF2-40B4-BE49-F238E27FC236}">
                <a16:creationId xmlns:a16="http://schemas.microsoft.com/office/drawing/2014/main" id="{00DE4F45-790F-424E-A6C7-DC3B32DEC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7946" y="5268745"/>
            <a:ext cx="435944" cy="387053"/>
          </a:xfrm>
          <a:prstGeom prst="rect">
            <a:avLst/>
          </a:prstGeom>
        </p:spPr>
      </p:pic>
      <p:pic>
        <p:nvPicPr>
          <p:cNvPr id="14" name="圖片 13">
            <a:extLst>
              <a:ext uri="{FF2B5EF4-FFF2-40B4-BE49-F238E27FC236}">
                <a16:creationId xmlns:a16="http://schemas.microsoft.com/office/drawing/2014/main" id="{A53554A8-97BC-417D-AEBC-5929674273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7946" y="5662569"/>
            <a:ext cx="435944" cy="387053"/>
          </a:xfrm>
          <a:prstGeom prst="rect">
            <a:avLst/>
          </a:prstGeom>
        </p:spPr>
      </p:pic>
      <p:pic>
        <p:nvPicPr>
          <p:cNvPr id="15" name="圖片 14">
            <a:extLst>
              <a:ext uri="{FF2B5EF4-FFF2-40B4-BE49-F238E27FC236}">
                <a16:creationId xmlns:a16="http://schemas.microsoft.com/office/drawing/2014/main" id="{1B468317-EAF2-4E72-AFC5-40FFB948DD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037946" y="6051235"/>
            <a:ext cx="435944" cy="387053"/>
          </a:xfrm>
          <a:prstGeom prst="rect">
            <a:avLst/>
          </a:prstGeom>
        </p:spPr>
      </p:pic>
      <p:pic>
        <p:nvPicPr>
          <p:cNvPr id="18" name="圖片 17">
            <a:extLst>
              <a:ext uri="{FF2B5EF4-FFF2-40B4-BE49-F238E27FC236}">
                <a16:creationId xmlns:a16="http://schemas.microsoft.com/office/drawing/2014/main" id="{E7F34CE2-C815-4100-85CA-91CE879FB8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6299" y="2378967"/>
            <a:ext cx="435944" cy="387053"/>
          </a:xfrm>
          <a:prstGeom prst="rect">
            <a:avLst/>
          </a:prstGeom>
        </p:spPr>
      </p:pic>
      <p:pic>
        <p:nvPicPr>
          <p:cNvPr id="19" name="圖片 18">
            <a:extLst>
              <a:ext uri="{FF2B5EF4-FFF2-40B4-BE49-F238E27FC236}">
                <a16:creationId xmlns:a16="http://schemas.microsoft.com/office/drawing/2014/main" id="{CBC2C470-D80C-4F0A-9BD0-EC5C582FBA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6299" y="2787649"/>
            <a:ext cx="435944" cy="387053"/>
          </a:xfrm>
          <a:prstGeom prst="rect">
            <a:avLst/>
          </a:prstGeom>
        </p:spPr>
      </p:pic>
      <p:pic>
        <p:nvPicPr>
          <p:cNvPr id="22" name="圖片 21">
            <a:extLst>
              <a:ext uri="{FF2B5EF4-FFF2-40B4-BE49-F238E27FC236}">
                <a16:creationId xmlns:a16="http://schemas.microsoft.com/office/drawing/2014/main" id="{8B9EAA8B-9C63-4E6C-9796-3DC7D586E9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8327" y="4000904"/>
            <a:ext cx="435944" cy="387053"/>
          </a:xfrm>
          <a:prstGeom prst="rect">
            <a:avLst/>
          </a:prstGeom>
        </p:spPr>
      </p:pic>
      <p:pic>
        <p:nvPicPr>
          <p:cNvPr id="23" name="圖片 22">
            <a:extLst>
              <a:ext uri="{FF2B5EF4-FFF2-40B4-BE49-F238E27FC236}">
                <a16:creationId xmlns:a16="http://schemas.microsoft.com/office/drawing/2014/main" id="{37FE423F-CCE1-4F4A-9238-D3D70124C05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6299" y="3605144"/>
            <a:ext cx="435944" cy="387053"/>
          </a:xfrm>
          <a:prstGeom prst="rect">
            <a:avLst/>
          </a:prstGeom>
        </p:spPr>
      </p:pic>
      <p:pic>
        <p:nvPicPr>
          <p:cNvPr id="26" name="圖片 25">
            <a:extLst>
              <a:ext uri="{FF2B5EF4-FFF2-40B4-BE49-F238E27FC236}">
                <a16:creationId xmlns:a16="http://schemas.microsoft.com/office/drawing/2014/main" id="{B058F268-C371-4AE0-87E9-716FD87F93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6299" y="4810128"/>
            <a:ext cx="435944" cy="387053"/>
          </a:xfrm>
          <a:prstGeom prst="rect">
            <a:avLst/>
          </a:prstGeom>
        </p:spPr>
      </p:pic>
      <p:pic>
        <p:nvPicPr>
          <p:cNvPr id="27" name="圖片 26">
            <a:extLst>
              <a:ext uri="{FF2B5EF4-FFF2-40B4-BE49-F238E27FC236}">
                <a16:creationId xmlns:a16="http://schemas.microsoft.com/office/drawing/2014/main" id="{9B1854C6-6290-4359-A859-012E7F4988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06299" y="5240134"/>
            <a:ext cx="435944" cy="387053"/>
          </a:xfrm>
          <a:prstGeom prst="rect">
            <a:avLst/>
          </a:prstGeom>
        </p:spPr>
      </p:pic>
      <p:pic>
        <p:nvPicPr>
          <p:cNvPr id="28" name="圖片 27">
            <a:extLst>
              <a:ext uri="{FF2B5EF4-FFF2-40B4-BE49-F238E27FC236}">
                <a16:creationId xmlns:a16="http://schemas.microsoft.com/office/drawing/2014/main" id="{957C9392-ACCB-41FD-BA74-896A4C2D8B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29911" y="5652541"/>
            <a:ext cx="435944" cy="387053"/>
          </a:xfrm>
          <a:prstGeom prst="rect">
            <a:avLst/>
          </a:prstGeom>
        </p:spPr>
      </p:pic>
      <p:sp>
        <p:nvSpPr>
          <p:cNvPr id="24" name="文字方塊 23">
            <a:extLst>
              <a:ext uri="{FF2B5EF4-FFF2-40B4-BE49-F238E27FC236}">
                <a16:creationId xmlns:a16="http://schemas.microsoft.com/office/drawing/2014/main" id="{2C478217-3745-4402-89D9-4E8B96CD7CBD}"/>
              </a:ext>
            </a:extLst>
          </p:cNvPr>
          <p:cNvSpPr txBox="1"/>
          <p:nvPr/>
        </p:nvSpPr>
        <p:spPr>
          <a:xfrm>
            <a:off x="4392251" y="3821782"/>
            <a:ext cx="1589573" cy="261610"/>
          </a:xfrm>
          <a:prstGeom prst="rect">
            <a:avLst/>
          </a:prstGeom>
          <a:noFill/>
        </p:spPr>
        <p:txBody>
          <a:bodyPr wrap="square" rtlCol="0">
            <a:spAutoFit/>
          </a:bodyPr>
          <a:lstStyle/>
          <a:p>
            <a:r>
              <a:rPr lang="en-US" altLang="zh-TW" sz="1100" b="1" dirty="0">
                <a:solidFill>
                  <a:srgbClr val="C00000"/>
                </a:solidFill>
              </a:rPr>
              <a:t>*ESA/ESA3  L/F 95.3%</a:t>
            </a:r>
            <a:endParaRPr lang="zh-TW" altLang="en-US" sz="1100" b="1" dirty="0">
              <a:solidFill>
                <a:srgbClr val="C00000"/>
              </a:solidFill>
            </a:endParaRPr>
          </a:p>
        </p:txBody>
      </p:sp>
      <p:sp>
        <p:nvSpPr>
          <p:cNvPr id="25" name="文字方塊 24">
            <a:extLst>
              <a:ext uri="{FF2B5EF4-FFF2-40B4-BE49-F238E27FC236}">
                <a16:creationId xmlns:a16="http://schemas.microsoft.com/office/drawing/2014/main" id="{8DB292C3-D557-479C-83D0-6C14C0CFD40D}"/>
              </a:ext>
            </a:extLst>
          </p:cNvPr>
          <p:cNvSpPr txBox="1"/>
          <p:nvPr/>
        </p:nvSpPr>
        <p:spPr>
          <a:xfrm>
            <a:off x="4392251" y="6392461"/>
            <a:ext cx="1589573" cy="261610"/>
          </a:xfrm>
          <a:prstGeom prst="rect">
            <a:avLst/>
          </a:prstGeom>
          <a:noFill/>
        </p:spPr>
        <p:txBody>
          <a:bodyPr wrap="square" rtlCol="0">
            <a:spAutoFit/>
          </a:bodyPr>
          <a:lstStyle/>
          <a:p>
            <a:r>
              <a:rPr lang="en-US" altLang="zh-TW" sz="1100" b="1" dirty="0">
                <a:solidFill>
                  <a:srgbClr val="C00000"/>
                </a:solidFill>
              </a:rPr>
              <a:t>*ESA/ESA3  L/F 50.9%</a:t>
            </a:r>
            <a:endParaRPr lang="zh-TW" altLang="en-US" sz="1100" b="1" dirty="0">
              <a:solidFill>
                <a:srgbClr val="C00000"/>
              </a:solidFill>
            </a:endParaRPr>
          </a:p>
        </p:txBody>
      </p:sp>
      <p:sp>
        <p:nvSpPr>
          <p:cNvPr id="29" name="文字方塊 28">
            <a:extLst>
              <a:ext uri="{FF2B5EF4-FFF2-40B4-BE49-F238E27FC236}">
                <a16:creationId xmlns:a16="http://schemas.microsoft.com/office/drawing/2014/main" id="{2D7C6F55-1E41-4C68-A19D-E88C5134A84D}"/>
              </a:ext>
            </a:extLst>
          </p:cNvPr>
          <p:cNvSpPr txBox="1"/>
          <p:nvPr/>
        </p:nvSpPr>
        <p:spPr>
          <a:xfrm>
            <a:off x="9629484" y="6325143"/>
            <a:ext cx="1589573" cy="261610"/>
          </a:xfrm>
          <a:prstGeom prst="rect">
            <a:avLst/>
          </a:prstGeom>
          <a:noFill/>
        </p:spPr>
        <p:txBody>
          <a:bodyPr wrap="square" rtlCol="0">
            <a:spAutoFit/>
          </a:bodyPr>
          <a:lstStyle/>
          <a:p>
            <a:r>
              <a:rPr lang="en-US" altLang="zh-TW" sz="1100" b="1" dirty="0">
                <a:solidFill>
                  <a:srgbClr val="C00000"/>
                </a:solidFill>
              </a:rPr>
              <a:t>*AUE/NUE  L/F 100%</a:t>
            </a:r>
            <a:endParaRPr lang="zh-TW" altLang="en-US" sz="1100" b="1" dirty="0">
              <a:solidFill>
                <a:srgbClr val="C00000"/>
              </a:solidFill>
            </a:endParaRPr>
          </a:p>
        </p:txBody>
      </p:sp>
    </p:spTree>
    <p:extLst>
      <p:ext uri="{BB962C8B-B14F-4D97-AF65-F5344CB8AC3E}">
        <p14:creationId xmlns:p14="http://schemas.microsoft.com/office/powerpoint/2010/main" val="287264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7FA9CA38-B5B7-44E0-AAA4-332C47C0EF1B}"/>
              </a:ext>
            </a:extLst>
          </p:cNvPr>
          <p:cNvGraphicFramePr>
            <a:graphicFrameLocks noGrp="1"/>
          </p:cNvGraphicFramePr>
          <p:nvPr>
            <p:extLst>
              <p:ext uri="{D42A27DB-BD31-4B8C-83A1-F6EECF244321}">
                <p14:modId xmlns:p14="http://schemas.microsoft.com/office/powerpoint/2010/main" val="3030231837"/>
              </p:ext>
            </p:extLst>
          </p:nvPr>
        </p:nvGraphicFramePr>
        <p:xfrm>
          <a:off x="1102876" y="1583799"/>
          <a:ext cx="4828784" cy="4744042"/>
        </p:xfrm>
        <a:graphic>
          <a:graphicData uri="http://schemas.openxmlformats.org/drawingml/2006/table">
            <a:tbl>
              <a:tblPr firstRow="1" bandRow="1">
                <a:tableStyleId>{5C22544A-7EE6-4342-B048-85BDC9FD1C3A}</a:tableStyleId>
              </a:tblPr>
              <a:tblGrid>
                <a:gridCol w="1590548">
                  <a:extLst>
                    <a:ext uri="{9D8B030D-6E8A-4147-A177-3AD203B41FA5}">
                      <a16:colId xmlns:a16="http://schemas.microsoft.com/office/drawing/2014/main" val="2891255504"/>
                    </a:ext>
                  </a:extLst>
                </a:gridCol>
                <a:gridCol w="1079412">
                  <a:extLst>
                    <a:ext uri="{9D8B030D-6E8A-4147-A177-3AD203B41FA5}">
                      <a16:colId xmlns:a16="http://schemas.microsoft.com/office/drawing/2014/main" val="4095987202"/>
                    </a:ext>
                  </a:extLst>
                </a:gridCol>
                <a:gridCol w="1079412">
                  <a:extLst>
                    <a:ext uri="{9D8B030D-6E8A-4147-A177-3AD203B41FA5}">
                      <a16:colId xmlns:a16="http://schemas.microsoft.com/office/drawing/2014/main" val="927562872"/>
                    </a:ext>
                  </a:extLst>
                </a:gridCol>
                <a:gridCol w="1079412">
                  <a:extLst>
                    <a:ext uri="{9D8B030D-6E8A-4147-A177-3AD203B41FA5}">
                      <a16:colId xmlns:a16="http://schemas.microsoft.com/office/drawing/2014/main" val="3206066499"/>
                    </a:ext>
                  </a:extLst>
                </a:gridCol>
              </a:tblGrid>
              <a:tr h="0">
                <a:tc rowSpan="2">
                  <a:txBody>
                    <a:bodyPr/>
                    <a:lstStyle/>
                    <a:p>
                      <a:pPr algn="ctr"/>
                      <a:r>
                        <a:rPr lang="en-US" altLang="zh-TW" sz="2000" dirty="0"/>
                        <a:t>ASI – MX/WCSA</a:t>
                      </a:r>
                      <a:endParaRPr lang="zh-TW" altLang="en-US" sz="2000" dirty="0"/>
                    </a:p>
                  </a:txBody>
                  <a:tcPr anchor="ctr">
                    <a:solidFill>
                      <a:srgbClr val="0D132D"/>
                    </a:solidFill>
                  </a:tcPr>
                </a:tc>
                <a:tc gridSpan="3">
                  <a:txBody>
                    <a:bodyPr/>
                    <a:lstStyle/>
                    <a:p>
                      <a:pPr algn="ctr"/>
                      <a:r>
                        <a:rPr lang="en-US" altLang="zh-TW" sz="2000" dirty="0"/>
                        <a:t>OWN SQ Lifting</a:t>
                      </a:r>
                      <a:endParaRPr lang="zh-TW" altLang="en-US" sz="2000" dirty="0"/>
                    </a:p>
                  </a:txBody>
                  <a:tcPr>
                    <a:solidFill>
                      <a:srgbClr val="0D132D"/>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121699832"/>
                  </a:ext>
                </a:extLst>
              </a:tr>
              <a:tr h="385402">
                <a:tc vMerge="1">
                  <a:txBody>
                    <a:bodyPr/>
                    <a:lstStyle/>
                    <a:p>
                      <a:pPr algn="ctr"/>
                      <a:endParaRPr lang="zh-TW" altLang="en-US" sz="2000" dirty="0"/>
                    </a:p>
                  </a:txBody>
                  <a:tcPr/>
                </a:tc>
                <a:tc>
                  <a:txBody>
                    <a:bodyPr/>
                    <a:lstStyle/>
                    <a:p>
                      <a:pPr algn="ctr"/>
                      <a:r>
                        <a:rPr lang="en-US" altLang="zh-TW" sz="1800" dirty="0"/>
                        <a:t>Actual</a:t>
                      </a:r>
                      <a:endParaRPr lang="zh-TW" altLang="en-US" sz="1800" dirty="0"/>
                    </a:p>
                  </a:txBody>
                  <a:tcPr/>
                </a:tc>
                <a:tc>
                  <a:txBody>
                    <a:bodyPr/>
                    <a:lstStyle/>
                    <a:p>
                      <a:pPr algn="ctr"/>
                      <a:r>
                        <a:rPr lang="en-US" altLang="zh-TW" sz="1800" dirty="0"/>
                        <a:t>KPI</a:t>
                      </a:r>
                      <a:endParaRPr lang="zh-TW" altLang="en-US" sz="1800" dirty="0"/>
                    </a:p>
                  </a:txBody>
                  <a:tcPr/>
                </a:tc>
                <a:tc>
                  <a:txBody>
                    <a:bodyPr/>
                    <a:lstStyle/>
                    <a:p>
                      <a:pPr algn="ctr"/>
                      <a:endParaRPr lang="zh-TW" altLang="en-US" sz="1800" dirty="0"/>
                    </a:p>
                  </a:txBody>
                  <a:tcPr/>
                </a:tc>
                <a:extLst>
                  <a:ext uri="{0D108BD9-81ED-4DB2-BD59-A6C34878D82A}">
                    <a16:rowId xmlns:a16="http://schemas.microsoft.com/office/drawing/2014/main" val="4200570835"/>
                  </a:ext>
                </a:extLst>
              </a:tr>
              <a:tr h="385402">
                <a:tc>
                  <a:txBody>
                    <a:bodyPr/>
                    <a:lstStyle/>
                    <a:p>
                      <a:pPr algn="ctr" fontAlgn="ctr"/>
                      <a:r>
                        <a:rPr lang="en-US" sz="2000" kern="1200" dirty="0">
                          <a:solidFill>
                            <a:schemeClr val="dk1"/>
                          </a:solidFill>
                          <a:latin typeface="+mn-lt"/>
                          <a:ea typeface="+mn-ea"/>
                          <a:cs typeface="+mn-cs"/>
                        </a:rPr>
                        <a:t>MX</a:t>
                      </a:r>
                    </a:p>
                  </a:txBody>
                  <a:tcPr marL="12700" marR="12700" marT="12700" marB="0" anchor="ctr"/>
                </a:tc>
                <a:tc>
                  <a:txBody>
                    <a:bodyPr/>
                    <a:lstStyle/>
                    <a:p>
                      <a:pPr algn="ctr"/>
                      <a:r>
                        <a:rPr lang="en-US" altLang="zh-TW" sz="2000" dirty="0"/>
                        <a:t>22,492</a:t>
                      </a:r>
                      <a:endParaRPr lang="zh-TW" altLang="en-US" sz="2000" dirty="0"/>
                    </a:p>
                  </a:txBody>
                  <a:tcPr/>
                </a:tc>
                <a:tc>
                  <a:txBody>
                    <a:bodyPr/>
                    <a:lstStyle/>
                    <a:p>
                      <a:pPr algn="ctr"/>
                      <a:r>
                        <a:rPr lang="en-US" altLang="zh-TW" sz="2000" dirty="0"/>
                        <a:t>20,581</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994582728"/>
                  </a:ext>
                </a:extLst>
              </a:tr>
              <a:tr h="385402">
                <a:tc>
                  <a:txBody>
                    <a:bodyPr/>
                    <a:lstStyle/>
                    <a:p>
                      <a:pPr algn="ctr" fontAlgn="ctr"/>
                      <a:r>
                        <a:rPr lang="en-US" sz="2000" kern="1200" dirty="0">
                          <a:solidFill>
                            <a:schemeClr val="dk1"/>
                          </a:solidFill>
                          <a:latin typeface="+mn-lt"/>
                          <a:ea typeface="+mn-ea"/>
                          <a:cs typeface="+mn-cs"/>
                        </a:rPr>
                        <a:t>GT</a:t>
                      </a:r>
                    </a:p>
                  </a:txBody>
                  <a:tcPr marL="12700" marR="12700" marT="12700" marB="0" anchor="ctr">
                    <a:solidFill>
                      <a:schemeClr val="bg1"/>
                    </a:solidFill>
                  </a:tcPr>
                </a:tc>
                <a:tc>
                  <a:txBody>
                    <a:bodyPr/>
                    <a:lstStyle/>
                    <a:p>
                      <a:pPr algn="ctr"/>
                      <a:r>
                        <a:rPr lang="en-US" altLang="zh-TW" sz="2000" dirty="0"/>
                        <a:t>7,430</a:t>
                      </a:r>
                      <a:endParaRPr lang="zh-TW" altLang="en-US" sz="2000" dirty="0"/>
                    </a:p>
                  </a:txBody>
                  <a:tcPr>
                    <a:solidFill>
                      <a:schemeClr val="bg1"/>
                    </a:solidFill>
                  </a:tcPr>
                </a:tc>
                <a:tc>
                  <a:txBody>
                    <a:bodyPr/>
                    <a:lstStyle/>
                    <a:p>
                      <a:pPr algn="ctr"/>
                      <a:r>
                        <a:rPr lang="en-US" altLang="zh-TW" sz="2000" dirty="0"/>
                        <a:t>9,823</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326710803"/>
                  </a:ext>
                </a:extLst>
              </a:tr>
              <a:tr h="385402">
                <a:tc>
                  <a:txBody>
                    <a:bodyPr/>
                    <a:lstStyle/>
                    <a:p>
                      <a:pPr algn="ctr" fontAlgn="ctr"/>
                      <a:r>
                        <a:rPr lang="en-US" sz="2000" kern="1200" dirty="0">
                          <a:solidFill>
                            <a:schemeClr val="dk1"/>
                          </a:solidFill>
                          <a:latin typeface="+mn-lt"/>
                          <a:ea typeface="+mn-ea"/>
                          <a:cs typeface="+mn-cs"/>
                        </a:rPr>
                        <a:t>HN</a:t>
                      </a:r>
                    </a:p>
                  </a:txBody>
                  <a:tcPr marL="12700" marR="12700" marT="12700" marB="0" anchor="ctr"/>
                </a:tc>
                <a:tc>
                  <a:txBody>
                    <a:bodyPr/>
                    <a:lstStyle/>
                    <a:p>
                      <a:pPr algn="ctr"/>
                      <a:r>
                        <a:rPr lang="en-US" altLang="zh-TW" sz="2000" dirty="0"/>
                        <a:t>1,513</a:t>
                      </a:r>
                      <a:endParaRPr lang="zh-TW" altLang="en-US" sz="2000" dirty="0"/>
                    </a:p>
                  </a:txBody>
                  <a:tcPr/>
                </a:tc>
                <a:tc>
                  <a:txBody>
                    <a:bodyPr/>
                    <a:lstStyle/>
                    <a:p>
                      <a:pPr algn="ctr"/>
                      <a:r>
                        <a:rPr lang="en-US" altLang="zh-TW" sz="2000" dirty="0"/>
                        <a:t>1,766</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621054232"/>
                  </a:ext>
                </a:extLst>
              </a:tr>
              <a:tr h="385402">
                <a:tc>
                  <a:txBody>
                    <a:bodyPr/>
                    <a:lstStyle/>
                    <a:p>
                      <a:pPr algn="ctr" fontAlgn="ctr"/>
                      <a:r>
                        <a:rPr lang="en-US" sz="2000" kern="1200" dirty="0">
                          <a:solidFill>
                            <a:schemeClr val="dk1"/>
                          </a:solidFill>
                          <a:latin typeface="+mn-lt"/>
                          <a:ea typeface="+mn-ea"/>
                          <a:cs typeface="+mn-cs"/>
                        </a:rPr>
                        <a:t>NI</a:t>
                      </a:r>
                    </a:p>
                  </a:txBody>
                  <a:tcPr marL="12700" marR="12700" marT="12700" marB="0" anchor="ctr">
                    <a:solidFill>
                      <a:schemeClr val="bg1"/>
                    </a:solidFill>
                  </a:tcPr>
                </a:tc>
                <a:tc>
                  <a:txBody>
                    <a:bodyPr/>
                    <a:lstStyle/>
                    <a:p>
                      <a:pPr algn="ctr"/>
                      <a:r>
                        <a:rPr lang="en-US" altLang="zh-TW" sz="2000" dirty="0"/>
                        <a:t>59</a:t>
                      </a:r>
                      <a:endParaRPr lang="zh-TW" altLang="en-US" sz="2000" dirty="0"/>
                    </a:p>
                  </a:txBody>
                  <a:tcPr>
                    <a:solidFill>
                      <a:schemeClr val="bg1"/>
                    </a:solidFill>
                  </a:tcPr>
                </a:tc>
                <a:tc>
                  <a:txBody>
                    <a:bodyPr/>
                    <a:lstStyle/>
                    <a:p>
                      <a:pPr algn="ctr"/>
                      <a:r>
                        <a:rPr lang="en-US" altLang="zh-TW" sz="2000" dirty="0"/>
                        <a:t>194</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2514551829"/>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SV</a:t>
                      </a:r>
                    </a:p>
                  </a:txBody>
                  <a:tcPr marL="12700" marR="12700" marT="12700" marB="0" anchor="ctr"/>
                </a:tc>
                <a:tc>
                  <a:txBody>
                    <a:bodyPr/>
                    <a:lstStyle/>
                    <a:p>
                      <a:pPr algn="ctr"/>
                      <a:r>
                        <a:rPr lang="en-US" altLang="zh-TW" sz="2000" dirty="0"/>
                        <a:t>83</a:t>
                      </a:r>
                      <a:endParaRPr lang="zh-TW" altLang="en-US" sz="2000" dirty="0"/>
                    </a:p>
                  </a:txBody>
                  <a:tcPr/>
                </a:tc>
                <a:tc>
                  <a:txBody>
                    <a:bodyPr/>
                    <a:lstStyle/>
                    <a:p>
                      <a:pPr algn="ctr"/>
                      <a:r>
                        <a:rPr lang="en-US" altLang="zh-TW" sz="2000" dirty="0"/>
                        <a:t>129</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868633419"/>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CR</a:t>
                      </a:r>
                    </a:p>
                  </a:txBody>
                  <a:tcPr marL="12700" marR="12700" marT="12700" marB="0" anchor="ctr">
                    <a:solidFill>
                      <a:schemeClr val="bg1"/>
                    </a:solidFill>
                  </a:tcPr>
                </a:tc>
                <a:tc>
                  <a:txBody>
                    <a:bodyPr/>
                    <a:lstStyle/>
                    <a:p>
                      <a:pPr algn="ctr"/>
                      <a:r>
                        <a:rPr lang="en-US" altLang="zh-TW" sz="2000" dirty="0"/>
                        <a:t>6,295</a:t>
                      </a:r>
                      <a:endParaRPr lang="zh-TW" altLang="en-US" sz="2000" dirty="0"/>
                    </a:p>
                  </a:txBody>
                  <a:tcPr>
                    <a:solidFill>
                      <a:schemeClr val="bg1"/>
                    </a:solidFill>
                  </a:tcPr>
                </a:tc>
                <a:tc>
                  <a:txBody>
                    <a:bodyPr/>
                    <a:lstStyle/>
                    <a:p>
                      <a:pPr algn="ctr"/>
                      <a:r>
                        <a:rPr lang="en-US" altLang="zh-TW" sz="2000" dirty="0"/>
                        <a:t>6,027</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3886614487"/>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CL</a:t>
                      </a:r>
                    </a:p>
                  </a:txBody>
                  <a:tcPr marL="12700" marR="12700" marT="12700" marB="0" anchor="ctr"/>
                </a:tc>
                <a:tc>
                  <a:txBody>
                    <a:bodyPr/>
                    <a:lstStyle/>
                    <a:p>
                      <a:pPr algn="ctr"/>
                      <a:r>
                        <a:rPr lang="en-US" altLang="zh-TW" sz="2000" dirty="0"/>
                        <a:t>8,454</a:t>
                      </a:r>
                      <a:endParaRPr lang="zh-TW" altLang="en-US" sz="2000" dirty="0"/>
                    </a:p>
                  </a:txBody>
                  <a:tcPr/>
                </a:tc>
                <a:tc>
                  <a:txBody>
                    <a:bodyPr/>
                    <a:lstStyle/>
                    <a:p>
                      <a:pPr algn="ctr"/>
                      <a:r>
                        <a:rPr lang="en-US" altLang="zh-TW" sz="2000" dirty="0"/>
                        <a:t>6,870</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1354788770"/>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PE</a:t>
                      </a:r>
                    </a:p>
                  </a:txBody>
                  <a:tcPr marL="12700" marR="12700" marT="12700" marB="0" anchor="ctr">
                    <a:solidFill>
                      <a:schemeClr val="bg1"/>
                    </a:solidFill>
                  </a:tcPr>
                </a:tc>
                <a:tc>
                  <a:txBody>
                    <a:bodyPr/>
                    <a:lstStyle/>
                    <a:p>
                      <a:pPr algn="ctr"/>
                      <a:r>
                        <a:rPr lang="en-US" altLang="zh-TW" sz="2000" dirty="0"/>
                        <a:t>10,622</a:t>
                      </a:r>
                      <a:endParaRPr lang="zh-TW" altLang="en-US" sz="2000" dirty="0"/>
                    </a:p>
                  </a:txBody>
                  <a:tcPr>
                    <a:solidFill>
                      <a:schemeClr val="bg1"/>
                    </a:solidFill>
                  </a:tcPr>
                </a:tc>
                <a:tc>
                  <a:txBody>
                    <a:bodyPr/>
                    <a:lstStyle/>
                    <a:p>
                      <a:pPr algn="ctr"/>
                      <a:r>
                        <a:rPr lang="en-US" altLang="zh-TW" sz="2000" dirty="0"/>
                        <a:t>9,185</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350630488"/>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CO</a:t>
                      </a:r>
                    </a:p>
                  </a:txBody>
                  <a:tcPr marL="12700" marR="12700" marT="12700" marB="0" anchor="ctr"/>
                </a:tc>
                <a:tc>
                  <a:txBody>
                    <a:bodyPr/>
                    <a:lstStyle/>
                    <a:p>
                      <a:pPr algn="ctr"/>
                      <a:r>
                        <a:rPr lang="en-US" altLang="zh-TW" sz="2000" dirty="0"/>
                        <a:t>12,965</a:t>
                      </a:r>
                      <a:endParaRPr lang="zh-TW" altLang="en-US" sz="2000" dirty="0"/>
                    </a:p>
                  </a:txBody>
                  <a:tcPr/>
                </a:tc>
                <a:tc>
                  <a:txBody>
                    <a:bodyPr/>
                    <a:lstStyle/>
                    <a:p>
                      <a:pPr algn="ctr"/>
                      <a:r>
                        <a:rPr lang="en-US" altLang="zh-TW" sz="2000" dirty="0"/>
                        <a:t>11,883</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960007679"/>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EC</a:t>
                      </a:r>
                    </a:p>
                  </a:txBody>
                  <a:tcPr marL="12700" marR="12700" marT="12700" marB="0" anchor="ctr">
                    <a:solidFill>
                      <a:schemeClr val="bg1"/>
                    </a:solidFill>
                  </a:tcPr>
                </a:tc>
                <a:tc>
                  <a:txBody>
                    <a:bodyPr/>
                    <a:lstStyle/>
                    <a:p>
                      <a:pPr algn="ctr"/>
                      <a:r>
                        <a:rPr lang="en-US" altLang="zh-TW" sz="2000" dirty="0"/>
                        <a:t>2,476</a:t>
                      </a:r>
                      <a:endParaRPr lang="zh-TW" altLang="en-US" sz="2000" dirty="0"/>
                    </a:p>
                  </a:txBody>
                  <a:tcPr>
                    <a:solidFill>
                      <a:schemeClr val="bg1"/>
                    </a:solidFill>
                  </a:tcPr>
                </a:tc>
                <a:tc>
                  <a:txBody>
                    <a:bodyPr/>
                    <a:lstStyle/>
                    <a:p>
                      <a:pPr algn="ctr"/>
                      <a:r>
                        <a:rPr lang="en-US" altLang="zh-TW" sz="2000" dirty="0"/>
                        <a:t>1,916</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418454885"/>
                  </a:ext>
                </a:extLst>
              </a:tr>
            </a:tbl>
          </a:graphicData>
        </a:graphic>
      </p:graphicFrame>
      <p:graphicFrame>
        <p:nvGraphicFramePr>
          <p:cNvPr id="3" name="表格 2">
            <a:extLst>
              <a:ext uri="{FF2B5EF4-FFF2-40B4-BE49-F238E27FC236}">
                <a16:creationId xmlns:a16="http://schemas.microsoft.com/office/drawing/2014/main" id="{C5CCFAB2-5B85-4DB4-B234-C04F4FD3BFFE}"/>
              </a:ext>
            </a:extLst>
          </p:cNvPr>
          <p:cNvGraphicFramePr>
            <a:graphicFrameLocks noGrp="1"/>
          </p:cNvGraphicFramePr>
          <p:nvPr>
            <p:extLst>
              <p:ext uri="{D42A27DB-BD31-4B8C-83A1-F6EECF244321}">
                <p14:modId xmlns:p14="http://schemas.microsoft.com/office/powerpoint/2010/main" val="2861253972"/>
              </p:ext>
            </p:extLst>
          </p:nvPr>
        </p:nvGraphicFramePr>
        <p:xfrm>
          <a:off x="6203050" y="1583799"/>
          <a:ext cx="4828784" cy="4744042"/>
        </p:xfrm>
        <a:graphic>
          <a:graphicData uri="http://schemas.openxmlformats.org/drawingml/2006/table">
            <a:tbl>
              <a:tblPr firstRow="1" bandRow="1">
                <a:tableStyleId>{5C22544A-7EE6-4342-B048-85BDC9FD1C3A}</a:tableStyleId>
              </a:tblPr>
              <a:tblGrid>
                <a:gridCol w="1590548">
                  <a:extLst>
                    <a:ext uri="{9D8B030D-6E8A-4147-A177-3AD203B41FA5}">
                      <a16:colId xmlns:a16="http://schemas.microsoft.com/office/drawing/2014/main" val="3584702617"/>
                    </a:ext>
                  </a:extLst>
                </a:gridCol>
                <a:gridCol w="1079412">
                  <a:extLst>
                    <a:ext uri="{9D8B030D-6E8A-4147-A177-3AD203B41FA5}">
                      <a16:colId xmlns:a16="http://schemas.microsoft.com/office/drawing/2014/main" val="2610442598"/>
                    </a:ext>
                  </a:extLst>
                </a:gridCol>
                <a:gridCol w="1079412">
                  <a:extLst>
                    <a:ext uri="{9D8B030D-6E8A-4147-A177-3AD203B41FA5}">
                      <a16:colId xmlns:a16="http://schemas.microsoft.com/office/drawing/2014/main" val="2221910041"/>
                    </a:ext>
                  </a:extLst>
                </a:gridCol>
                <a:gridCol w="1079412">
                  <a:extLst>
                    <a:ext uri="{9D8B030D-6E8A-4147-A177-3AD203B41FA5}">
                      <a16:colId xmlns:a16="http://schemas.microsoft.com/office/drawing/2014/main" val="1884969084"/>
                    </a:ext>
                  </a:extLst>
                </a:gridCol>
              </a:tblGrid>
              <a:tr h="385402">
                <a:tc rowSpan="2">
                  <a:txBody>
                    <a:bodyPr/>
                    <a:lstStyle/>
                    <a:p>
                      <a:pPr algn="ctr"/>
                      <a:r>
                        <a:rPr lang="en-US" altLang="zh-TW" sz="2000" dirty="0"/>
                        <a:t>MX/WCSA-ASI</a:t>
                      </a:r>
                      <a:endParaRPr lang="zh-TW" altLang="en-US" sz="2000" dirty="0"/>
                    </a:p>
                  </a:txBody>
                  <a:tcPr anchor="ctr">
                    <a:solidFill>
                      <a:srgbClr val="0D132D"/>
                    </a:solidFill>
                  </a:tcPr>
                </a:tc>
                <a:tc gridSpan="3">
                  <a:txBody>
                    <a:bodyPr/>
                    <a:lstStyle/>
                    <a:p>
                      <a:pPr algn="ctr"/>
                      <a:r>
                        <a:rPr lang="en-US" altLang="zh-TW" sz="2000" dirty="0"/>
                        <a:t>OWN SQ Lifting</a:t>
                      </a:r>
                      <a:endParaRPr lang="zh-TW" altLang="en-US" sz="2000" dirty="0"/>
                    </a:p>
                  </a:txBody>
                  <a:tcPr>
                    <a:solidFill>
                      <a:srgbClr val="0D132D"/>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375442047"/>
                  </a:ext>
                </a:extLst>
              </a:tr>
              <a:tr h="385402">
                <a:tc vMerge="1">
                  <a:txBody>
                    <a:bodyPr/>
                    <a:lstStyle/>
                    <a:p>
                      <a:pPr algn="ctr"/>
                      <a:endParaRPr lang="zh-TW" altLang="en-US" sz="2000" dirty="0"/>
                    </a:p>
                  </a:txBody>
                  <a:tcPr/>
                </a:tc>
                <a:tc>
                  <a:txBody>
                    <a:bodyPr/>
                    <a:lstStyle/>
                    <a:p>
                      <a:pPr algn="ctr"/>
                      <a:r>
                        <a:rPr lang="en-US" altLang="zh-TW" sz="1800" dirty="0"/>
                        <a:t>Actual</a:t>
                      </a:r>
                      <a:endParaRPr lang="zh-TW" altLang="en-US" sz="1800" dirty="0"/>
                    </a:p>
                  </a:txBody>
                  <a:tcPr/>
                </a:tc>
                <a:tc>
                  <a:txBody>
                    <a:bodyPr/>
                    <a:lstStyle/>
                    <a:p>
                      <a:pPr algn="ctr"/>
                      <a:r>
                        <a:rPr lang="en-US" altLang="zh-TW" sz="1800" dirty="0"/>
                        <a:t>KPI</a:t>
                      </a:r>
                      <a:endParaRPr lang="zh-TW" altLang="en-US" sz="1800" dirty="0"/>
                    </a:p>
                  </a:txBody>
                  <a:tcPr/>
                </a:tc>
                <a:tc>
                  <a:txBody>
                    <a:bodyPr/>
                    <a:lstStyle/>
                    <a:p>
                      <a:pPr algn="ctr"/>
                      <a:endParaRPr lang="zh-TW" altLang="en-US" sz="1800" dirty="0"/>
                    </a:p>
                  </a:txBody>
                  <a:tcPr/>
                </a:tc>
                <a:extLst>
                  <a:ext uri="{0D108BD9-81ED-4DB2-BD59-A6C34878D82A}">
                    <a16:rowId xmlns:a16="http://schemas.microsoft.com/office/drawing/2014/main" val="2162459227"/>
                  </a:ext>
                </a:extLst>
              </a:tr>
              <a:tr h="385402">
                <a:tc>
                  <a:txBody>
                    <a:bodyPr/>
                    <a:lstStyle/>
                    <a:p>
                      <a:pPr algn="ctr" fontAlgn="ctr"/>
                      <a:r>
                        <a:rPr lang="en-US" sz="2000" kern="1200" dirty="0">
                          <a:solidFill>
                            <a:schemeClr val="dk1"/>
                          </a:solidFill>
                          <a:latin typeface="+mn-lt"/>
                          <a:ea typeface="+mn-ea"/>
                          <a:cs typeface="+mn-cs"/>
                        </a:rPr>
                        <a:t>MX</a:t>
                      </a:r>
                    </a:p>
                  </a:txBody>
                  <a:tcPr marL="12700" marR="12700" marT="12700" marB="0" anchor="ctr"/>
                </a:tc>
                <a:tc>
                  <a:txBody>
                    <a:bodyPr/>
                    <a:lstStyle/>
                    <a:p>
                      <a:pPr algn="ctr"/>
                      <a:r>
                        <a:rPr lang="en-US" altLang="zh-TW" sz="2000" dirty="0"/>
                        <a:t>10,771</a:t>
                      </a:r>
                      <a:endParaRPr lang="zh-TW" altLang="en-US" sz="2000" dirty="0"/>
                    </a:p>
                  </a:txBody>
                  <a:tcPr/>
                </a:tc>
                <a:tc>
                  <a:txBody>
                    <a:bodyPr/>
                    <a:lstStyle/>
                    <a:p>
                      <a:pPr algn="ctr"/>
                      <a:r>
                        <a:rPr lang="en-US" altLang="zh-TW" sz="2000" dirty="0"/>
                        <a:t>8,948</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115174285"/>
                  </a:ext>
                </a:extLst>
              </a:tr>
              <a:tr h="385402">
                <a:tc>
                  <a:txBody>
                    <a:bodyPr/>
                    <a:lstStyle/>
                    <a:p>
                      <a:pPr algn="ctr" fontAlgn="ctr"/>
                      <a:r>
                        <a:rPr lang="en-US" sz="2000" kern="1200" dirty="0">
                          <a:solidFill>
                            <a:schemeClr val="dk1"/>
                          </a:solidFill>
                          <a:latin typeface="+mn-lt"/>
                          <a:ea typeface="+mn-ea"/>
                          <a:cs typeface="+mn-cs"/>
                        </a:rPr>
                        <a:t>GT</a:t>
                      </a:r>
                    </a:p>
                  </a:txBody>
                  <a:tcPr marL="12700" marR="12700" marT="12700" marB="0" anchor="ctr">
                    <a:solidFill>
                      <a:schemeClr val="bg1"/>
                    </a:solidFill>
                  </a:tcPr>
                </a:tc>
                <a:tc>
                  <a:txBody>
                    <a:bodyPr/>
                    <a:lstStyle/>
                    <a:p>
                      <a:pPr algn="ctr"/>
                      <a:r>
                        <a:rPr lang="en-US" altLang="zh-TW" sz="2000" dirty="0"/>
                        <a:t>2,357</a:t>
                      </a:r>
                      <a:endParaRPr lang="zh-TW" altLang="en-US" sz="2000" dirty="0"/>
                    </a:p>
                  </a:txBody>
                  <a:tcPr>
                    <a:solidFill>
                      <a:schemeClr val="bg1"/>
                    </a:solidFill>
                  </a:tcPr>
                </a:tc>
                <a:tc>
                  <a:txBody>
                    <a:bodyPr/>
                    <a:lstStyle/>
                    <a:p>
                      <a:pPr algn="ctr"/>
                      <a:r>
                        <a:rPr lang="en-US" altLang="zh-TW" sz="2000" dirty="0"/>
                        <a:t>1,952</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017234890"/>
                  </a:ext>
                </a:extLst>
              </a:tr>
              <a:tr h="385402">
                <a:tc>
                  <a:txBody>
                    <a:bodyPr/>
                    <a:lstStyle/>
                    <a:p>
                      <a:pPr algn="ctr" fontAlgn="ctr"/>
                      <a:r>
                        <a:rPr lang="en-US" sz="2000" kern="1200" dirty="0">
                          <a:solidFill>
                            <a:schemeClr val="dk1"/>
                          </a:solidFill>
                          <a:latin typeface="+mn-lt"/>
                          <a:ea typeface="+mn-ea"/>
                          <a:cs typeface="+mn-cs"/>
                        </a:rPr>
                        <a:t>HN</a:t>
                      </a:r>
                    </a:p>
                  </a:txBody>
                  <a:tcPr marL="12700" marR="12700" marT="12700" marB="0" anchor="ctr"/>
                </a:tc>
                <a:tc>
                  <a:txBody>
                    <a:bodyPr/>
                    <a:lstStyle/>
                    <a:p>
                      <a:pPr algn="ctr"/>
                      <a:r>
                        <a:rPr lang="en-US" altLang="zh-TW" sz="2000" dirty="0"/>
                        <a:t>428</a:t>
                      </a:r>
                      <a:endParaRPr lang="zh-TW" altLang="en-US" sz="2000" dirty="0"/>
                    </a:p>
                  </a:txBody>
                  <a:tcPr/>
                </a:tc>
                <a:tc>
                  <a:txBody>
                    <a:bodyPr/>
                    <a:lstStyle/>
                    <a:p>
                      <a:pPr algn="ctr"/>
                      <a:r>
                        <a:rPr lang="en-US" altLang="zh-TW" sz="2000" dirty="0"/>
                        <a:t>707</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1015336836"/>
                  </a:ext>
                </a:extLst>
              </a:tr>
              <a:tr h="385402">
                <a:tc>
                  <a:txBody>
                    <a:bodyPr/>
                    <a:lstStyle/>
                    <a:p>
                      <a:pPr algn="ctr" fontAlgn="ctr"/>
                      <a:r>
                        <a:rPr lang="en-US" sz="2000" kern="1200" dirty="0">
                          <a:solidFill>
                            <a:schemeClr val="dk1"/>
                          </a:solidFill>
                          <a:latin typeface="+mn-lt"/>
                          <a:ea typeface="+mn-ea"/>
                          <a:cs typeface="+mn-cs"/>
                        </a:rPr>
                        <a:t>NI</a:t>
                      </a:r>
                    </a:p>
                  </a:txBody>
                  <a:tcPr marL="12700" marR="12700" marT="12700" marB="0" anchor="ctr">
                    <a:solidFill>
                      <a:schemeClr val="bg1"/>
                    </a:solidFill>
                  </a:tcPr>
                </a:tc>
                <a:tc>
                  <a:txBody>
                    <a:bodyPr/>
                    <a:lstStyle/>
                    <a:p>
                      <a:pPr algn="ctr"/>
                      <a:r>
                        <a:rPr lang="en-US" altLang="zh-TW" sz="2000" dirty="0"/>
                        <a:t>60</a:t>
                      </a:r>
                      <a:endParaRPr lang="zh-TW" altLang="en-US" sz="2000" dirty="0"/>
                    </a:p>
                  </a:txBody>
                  <a:tcPr>
                    <a:solidFill>
                      <a:schemeClr val="bg1"/>
                    </a:solidFill>
                  </a:tcPr>
                </a:tc>
                <a:tc>
                  <a:txBody>
                    <a:bodyPr/>
                    <a:lstStyle/>
                    <a:p>
                      <a:pPr algn="ctr"/>
                      <a:r>
                        <a:rPr lang="en-US" altLang="zh-TW" sz="2000" dirty="0"/>
                        <a:t>49</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274106534"/>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SV</a:t>
                      </a:r>
                    </a:p>
                  </a:txBody>
                  <a:tcPr marL="12700" marR="12700" marT="12700" marB="0" anchor="ctr"/>
                </a:tc>
                <a:tc>
                  <a:txBody>
                    <a:bodyPr/>
                    <a:lstStyle/>
                    <a:p>
                      <a:pPr algn="ctr"/>
                      <a:r>
                        <a:rPr lang="en-US" altLang="zh-TW" sz="2000" dirty="0"/>
                        <a:t>377</a:t>
                      </a:r>
                      <a:endParaRPr lang="zh-TW" altLang="en-US" sz="2000" dirty="0"/>
                    </a:p>
                  </a:txBody>
                  <a:tcPr/>
                </a:tc>
                <a:tc>
                  <a:txBody>
                    <a:bodyPr/>
                    <a:lstStyle/>
                    <a:p>
                      <a:pPr algn="ctr"/>
                      <a:r>
                        <a:rPr lang="en-US" altLang="zh-TW" sz="2000" dirty="0"/>
                        <a:t>409</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723600301"/>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CR</a:t>
                      </a:r>
                    </a:p>
                  </a:txBody>
                  <a:tcPr marL="12700" marR="12700" marT="12700" marB="0" anchor="ctr">
                    <a:solidFill>
                      <a:schemeClr val="bg1"/>
                    </a:solidFill>
                  </a:tcPr>
                </a:tc>
                <a:tc>
                  <a:txBody>
                    <a:bodyPr/>
                    <a:lstStyle/>
                    <a:p>
                      <a:pPr algn="ctr"/>
                      <a:r>
                        <a:rPr lang="en-US" altLang="zh-TW" sz="2000" dirty="0"/>
                        <a:t>5,046</a:t>
                      </a:r>
                      <a:endParaRPr lang="zh-TW" altLang="en-US" sz="2000" dirty="0"/>
                    </a:p>
                  </a:txBody>
                  <a:tcPr>
                    <a:solidFill>
                      <a:schemeClr val="bg1"/>
                    </a:solidFill>
                  </a:tcPr>
                </a:tc>
                <a:tc>
                  <a:txBody>
                    <a:bodyPr/>
                    <a:lstStyle/>
                    <a:p>
                      <a:pPr algn="ctr"/>
                      <a:r>
                        <a:rPr lang="en-US" altLang="zh-TW" sz="2000" dirty="0"/>
                        <a:t>5,434</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3265390037"/>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CL</a:t>
                      </a:r>
                    </a:p>
                  </a:txBody>
                  <a:tcPr marL="12700" marR="12700" marT="12700" marB="0" anchor="ctr"/>
                </a:tc>
                <a:tc>
                  <a:txBody>
                    <a:bodyPr/>
                    <a:lstStyle/>
                    <a:p>
                      <a:pPr algn="ctr"/>
                      <a:r>
                        <a:rPr lang="en-US" altLang="zh-TW" sz="2000" dirty="0"/>
                        <a:t>30,502</a:t>
                      </a:r>
                      <a:endParaRPr lang="zh-TW" altLang="en-US" sz="2000" dirty="0"/>
                    </a:p>
                  </a:txBody>
                  <a:tcPr/>
                </a:tc>
                <a:tc>
                  <a:txBody>
                    <a:bodyPr/>
                    <a:lstStyle/>
                    <a:p>
                      <a:pPr algn="ctr"/>
                      <a:r>
                        <a:rPr lang="en-US" altLang="zh-TW" sz="2000" dirty="0"/>
                        <a:t>28,293</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006582675"/>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PE</a:t>
                      </a:r>
                    </a:p>
                  </a:txBody>
                  <a:tcPr marL="12700" marR="12700" marT="12700" marB="0" anchor="ctr">
                    <a:solidFill>
                      <a:schemeClr val="bg1"/>
                    </a:solidFill>
                  </a:tcPr>
                </a:tc>
                <a:tc>
                  <a:txBody>
                    <a:bodyPr/>
                    <a:lstStyle/>
                    <a:p>
                      <a:pPr algn="ctr"/>
                      <a:r>
                        <a:rPr lang="en-US" altLang="zh-TW" sz="2000" dirty="0"/>
                        <a:t>34,628</a:t>
                      </a:r>
                      <a:endParaRPr lang="zh-TW" altLang="en-US" sz="2000" dirty="0"/>
                    </a:p>
                  </a:txBody>
                  <a:tcPr>
                    <a:solidFill>
                      <a:schemeClr val="bg1"/>
                    </a:solidFill>
                  </a:tcPr>
                </a:tc>
                <a:tc>
                  <a:txBody>
                    <a:bodyPr/>
                    <a:lstStyle/>
                    <a:p>
                      <a:pPr algn="ctr"/>
                      <a:r>
                        <a:rPr lang="en-US" altLang="zh-TW" sz="2000" dirty="0"/>
                        <a:t>27,189</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2605799141"/>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CO</a:t>
                      </a:r>
                    </a:p>
                  </a:txBody>
                  <a:tcPr marL="12700" marR="12700" marT="12700" marB="0" anchor="ctr"/>
                </a:tc>
                <a:tc>
                  <a:txBody>
                    <a:bodyPr/>
                    <a:lstStyle/>
                    <a:p>
                      <a:pPr algn="ctr"/>
                      <a:r>
                        <a:rPr lang="en-US" altLang="zh-TW" sz="2000" dirty="0"/>
                        <a:t>1,929</a:t>
                      </a:r>
                      <a:endParaRPr lang="zh-TW" altLang="en-US" sz="2000" dirty="0"/>
                    </a:p>
                  </a:txBody>
                  <a:tcPr/>
                </a:tc>
                <a:tc>
                  <a:txBody>
                    <a:bodyPr/>
                    <a:lstStyle/>
                    <a:p>
                      <a:pPr algn="ctr"/>
                      <a:r>
                        <a:rPr lang="en-US" altLang="zh-TW" sz="2000" dirty="0"/>
                        <a:t>1,806</a:t>
                      </a: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84280301"/>
                  </a:ext>
                </a:extLst>
              </a:tr>
              <a:tr h="385402">
                <a:tc>
                  <a:txBody>
                    <a:bodyPr/>
                    <a:lstStyle/>
                    <a:p>
                      <a:pPr marL="0" algn="ctr" defTabSz="914400" rtl="0" eaLnBrk="1" fontAlgn="ctr" latinLnBrk="0" hangingPunct="1"/>
                      <a:r>
                        <a:rPr lang="en-US" sz="2000" kern="1200" dirty="0">
                          <a:solidFill>
                            <a:schemeClr val="dk1"/>
                          </a:solidFill>
                          <a:latin typeface="+mn-lt"/>
                          <a:ea typeface="+mn-ea"/>
                          <a:cs typeface="+mn-cs"/>
                        </a:rPr>
                        <a:t>EC</a:t>
                      </a:r>
                    </a:p>
                  </a:txBody>
                  <a:tcPr marL="12700" marR="12700" marT="12700" marB="0" anchor="ctr">
                    <a:solidFill>
                      <a:schemeClr val="bg1"/>
                    </a:solidFill>
                  </a:tcPr>
                </a:tc>
                <a:tc>
                  <a:txBody>
                    <a:bodyPr/>
                    <a:lstStyle/>
                    <a:p>
                      <a:pPr algn="ctr"/>
                      <a:r>
                        <a:rPr lang="en-US" altLang="zh-TW" sz="2000" dirty="0"/>
                        <a:t>6,714</a:t>
                      </a:r>
                      <a:endParaRPr lang="zh-TW" altLang="en-US" sz="2000" dirty="0"/>
                    </a:p>
                  </a:txBody>
                  <a:tcPr>
                    <a:solidFill>
                      <a:schemeClr val="bg1"/>
                    </a:solidFill>
                  </a:tcPr>
                </a:tc>
                <a:tc>
                  <a:txBody>
                    <a:bodyPr/>
                    <a:lstStyle/>
                    <a:p>
                      <a:pPr algn="ctr"/>
                      <a:r>
                        <a:rPr lang="en-US" altLang="zh-TW" sz="2000" dirty="0"/>
                        <a:t>6,302</a:t>
                      </a:r>
                      <a:endParaRPr lang="zh-TW" altLang="en-US" sz="2000" dirty="0"/>
                    </a:p>
                  </a:txBody>
                  <a:tcPr>
                    <a:solidFill>
                      <a:schemeClr val="bg1"/>
                    </a:solidFill>
                  </a:tcPr>
                </a:tc>
                <a:tc>
                  <a:txBody>
                    <a:bodyPr/>
                    <a:lstStyle/>
                    <a:p>
                      <a:pPr algn="ctr"/>
                      <a:endParaRPr lang="zh-TW" altLang="en-US" sz="2000" dirty="0"/>
                    </a:p>
                  </a:txBody>
                  <a:tcPr>
                    <a:solidFill>
                      <a:schemeClr val="bg1"/>
                    </a:solidFill>
                  </a:tcPr>
                </a:tc>
                <a:extLst>
                  <a:ext uri="{0D108BD9-81ED-4DB2-BD59-A6C34878D82A}">
                    <a16:rowId xmlns:a16="http://schemas.microsoft.com/office/drawing/2014/main" val="1892110291"/>
                  </a:ext>
                </a:extLst>
              </a:tr>
            </a:tbl>
          </a:graphicData>
        </a:graphic>
      </p:graphicFrame>
      <p:sp>
        <p:nvSpPr>
          <p:cNvPr id="2" name="標題 1">
            <a:extLst>
              <a:ext uri="{FF2B5EF4-FFF2-40B4-BE49-F238E27FC236}">
                <a16:creationId xmlns:a16="http://schemas.microsoft.com/office/drawing/2014/main" id="{B845E353-2411-46A2-AF5C-21E14FC459E6}"/>
              </a:ext>
            </a:extLst>
          </p:cNvPr>
          <p:cNvSpPr>
            <a:spLocks noGrp="1"/>
          </p:cNvSpPr>
          <p:nvPr>
            <p:ph type="title"/>
          </p:nvPr>
        </p:nvSpPr>
        <p:spPr>
          <a:xfrm>
            <a:off x="422058" y="101006"/>
            <a:ext cx="10515600" cy="1325563"/>
          </a:xfrm>
        </p:spPr>
        <p:txBody>
          <a:bodyPr>
            <a:normAutofit/>
          </a:bodyPr>
          <a:lstStyle/>
          <a:p>
            <a:pPr algn="ctr"/>
            <a:r>
              <a:rPr lang="en-US" altLang="zh-TW" dirty="0"/>
              <a:t>2024 WCSA Performance </a:t>
            </a:r>
            <a:r>
              <a:rPr lang="en-US" altLang="zh-TW" sz="4800" dirty="0"/>
              <a:t>Review</a:t>
            </a:r>
            <a:endParaRPr lang="zh-TW" altLang="en-US" dirty="0"/>
          </a:p>
        </p:txBody>
      </p:sp>
      <p:sp>
        <p:nvSpPr>
          <p:cNvPr id="4" name="投影片編號版面配置區 3">
            <a:extLst>
              <a:ext uri="{FF2B5EF4-FFF2-40B4-BE49-F238E27FC236}">
                <a16:creationId xmlns:a16="http://schemas.microsoft.com/office/drawing/2014/main" id="{2A1B7055-B420-4EEA-99C8-88BE9DFACF81}"/>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21</a:t>
            </a:fld>
            <a:endParaRPr lang="zh-TW" altLang="en-US"/>
          </a:p>
        </p:txBody>
      </p:sp>
      <p:pic>
        <p:nvPicPr>
          <p:cNvPr id="9" name="圖片 8">
            <a:extLst>
              <a:ext uri="{FF2B5EF4-FFF2-40B4-BE49-F238E27FC236}">
                <a16:creationId xmlns:a16="http://schemas.microsoft.com/office/drawing/2014/main" id="{AF83BBCD-0177-411A-AF2C-3C33922150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46453" y="2376994"/>
            <a:ext cx="435944" cy="387053"/>
          </a:xfrm>
          <a:prstGeom prst="rect">
            <a:avLst/>
          </a:prstGeom>
        </p:spPr>
      </p:pic>
      <p:pic>
        <p:nvPicPr>
          <p:cNvPr id="16" name="圖片 15">
            <a:extLst>
              <a:ext uri="{FF2B5EF4-FFF2-40B4-BE49-F238E27FC236}">
                <a16:creationId xmlns:a16="http://schemas.microsoft.com/office/drawing/2014/main" id="{D18ABD93-D923-4681-93EE-0FCD94AC1C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69" b="95872" l="8582" r="91418">
                        <a14:foregroundMark x1="35075" y1="92431" x2="35075" y2="92431"/>
                        <a14:foregroundMark x1="31716" y1="95872" x2="31716" y2="95872"/>
                        <a14:foregroundMark x1="87313" y1="44725" x2="87313" y2="44725"/>
                        <a14:foregroundMark x1="79104" y1="48165" x2="79104" y2="48165"/>
                        <a14:foregroundMark x1="30597" y1="59174" x2="32463" y2="59862"/>
                        <a14:foregroundMark x1="76493" y1="49083" x2="80597" y2="46789"/>
                        <a14:foregroundMark x1="77239" y1="46101" x2="77239" y2="46101"/>
                        <a14:foregroundMark x1="75746" y1="46101" x2="75746" y2="46101"/>
                        <a14:foregroundMark x1="32836" y1="11239" x2="57463" y2="7569"/>
                        <a14:foregroundMark x1="46269" y1="31881" x2="55970" y2="32110"/>
                        <a14:foregroundMark x1="89179" y1="32339" x2="91418" y2="29587"/>
                        <a14:foregroundMark x1="34328" y1="94037" x2="34701" y2="91284"/>
                        <a14:foregroundMark x1="33209" y1="87156" x2="34701" y2="78670"/>
                      </a14:backgroundRemoval>
                    </a14:imgEffect>
                  </a14:imgLayer>
                </a14:imgProps>
              </a:ext>
            </a:extLst>
          </a:blip>
          <a:stretch>
            <a:fillRect/>
          </a:stretch>
        </p:blipFill>
        <p:spPr>
          <a:xfrm>
            <a:off x="11340724" y="42551"/>
            <a:ext cx="762928" cy="1241181"/>
          </a:xfrm>
          <a:prstGeom prst="rect">
            <a:avLst/>
          </a:prstGeom>
        </p:spPr>
      </p:pic>
      <p:pic>
        <p:nvPicPr>
          <p:cNvPr id="17" name="圖片 16">
            <a:extLst>
              <a:ext uri="{FF2B5EF4-FFF2-40B4-BE49-F238E27FC236}">
                <a16:creationId xmlns:a16="http://schemas.microsoft.com/office/drawing/2014/main" id="{C3201B6D-3968-4069-A1C7-414175917C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7" b="92800" l="9967" r="89701">
                        <a14:foregroundMark x1="20266" y1="92267" x2="56146" y2="89067"/>
                        <a14:foregroundMark x1="56146" y1="89067" x2="63455" y2="90667"/>
                        <a14:foregroundMark x1="35880" y1="92800" x2="53156" y2="92800"/>
                        <a14:foregroundMark x1="53156" y1="92800" x2="65116" y2="92000"/>
                        <a14:foregroundMark x1="58140" y1="62933" x2="49169" y2="80267"/>
                        <a14:foregroundMark x1="58804" y1="55200" x2="61794" y2="67733"/>
                      </a14:backgroundRemoval>
                    </a14:imgEffect>
                  </a14:imgLayer>
                </a14:imgProps>
              </a:ext>
            </a:extLst>
          </a:blip>
          <a:stretch>
            <a:fillRect/>
          </a:stretch>
        </p:blipFill>
        <p:spPr>
          <a:xfrm>
            <a:off x="10534592" y="42551"/>
            <a:ext cx="1007719" cy="1255464"/>
          </a:xfrm>
          <a:prstGeom prst="rect">
            <a:avLst/>
          </a:prstGeom>
        </p:spPr>
      </p:pic>
      <p:pic>
        <p:nvPicPr>
          <p:cNvPr id="10" name="圖片 9">
            <a:extLst>
              <a:ext uri="{FF2B5EF4-FFF2-40B4-BE49-F238E27FC236}">
                <a16:creationId xmlns:a16="http://schemas.microsoft.com/office/drawing/2014/main" id="{37C17AEA-ACBC-42F0-A96A-B8F41680A1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46453" y="4352417"/>
            <a:ext cx="435944" cy="387053"/>
          </a:xfrm>
          <a:prstGeom prst="rect">
            <a:avLst/>
          </a:prstGeom>
        </p:spPr>
      </p:pic>
      <p:pic>
        <p:nvPicPr>
          <p:cNvPr id="11" name="圖片 10">
            <a:extLst>
              <a:ext uri="{FF2B5EF4-FFF2-40B4-BE49-F238E27FC236}">
                <a16:creationId xmlns:a16="http://schemas.microsoft.com/office/drawing/2014/main" id="{737B560A-373C-45E1-BC41-AA725A7B249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46453" y="4739470"/>
            <a:ext cx="435944" cy="387053"/>
          </a:xfrm>
          <a:prstGeom prst="rect">
            <a:avLst/>
          </a:prstGeom>
        </p:spPr>
      </p:pic>
      <p:pic>
        <p:nvPicPr>
          <p:cNvPr id="12" name="圖片 11">
            <a:extLst>
              <a:ext uri="{FF2B5EF4-FFF2-40B4-BE49-F238E27FC236}">
                <a16:creationId xmlns:a16="http://schemas.microsoft.com/office/drawing/2014/main" id="{30484FE9-37A1-44B9-A18F-E279AC46A5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52298" y="5146647"/>
            <a:ext cx="435944" cy="387053"/>
          </a:xfrm>
          <a:prstGeom prst="rect">
            <a:avLst/>
          </a:prstGeom>
        </p:spPr>
      </p:pic>
      <p:pic>
        <p:nvPicPr>
          <p:cNvPr id="13" name="圖片 12">
            <a:extLst>
              <a:ext uri="{FF2B5EF4-FFF2-40B4-BE49-F238E27FC236}">
                <a16:creationId xmlns:a16="http://schemas.microsoft.com/office/drawing/2014/main" id="{7937DB4C-FD64-4EBE-94E3-51B8681455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46453" y="5545773"/>
            <a:ext cx="435944" cy="387053"/>
          </a:xfrm>
          <a:prstGeom prst="rect">
            <a:avLst/>
          </a:prstGeom>
        </p:spPr>
      </p:pic>
      <p:pic>
        <p:nvPicPr>
          <p:cNvPr id="14" name="圖片 13">
            <a:extLst>
              <a:ext uri="{FF2B5EF4-FFF2-40B4-BE49-F238E27FC236}">
                <a16:creationId xmlns:a16="http://schemas.microsoft.com/office/drawing/2014/main" id="{0D1707CE-F88B-4F3A-BF6C-F7723F3004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5146453" y="5939265"/>
            <a:ext cx="435944" cy="387053"/>
          </a:xfrm>
          <a:prstGeom prst="rect">
            <a:avLst/>
          </a:prstGeom>
        </p:spPr>
      </p:pic>
      <p:pic>
        <p:nvPicPr>
          <p:cNvPr id="21" name="圖片 20">
            <a:extLst>
              <a:ext uri="{FF2B5EF4-FFF2-40B4-BE49-F238E27FC236}">
                <a16:creationId xmlns:a16="http://schemas.microsoft.com/office/drawing/2014/main" id="{FA889772-6004-48B1-B8E8-5DA757A865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77397" y="2373695"/>
            <a:ext cx="435944" cy="387053"/>
          </a:xfrm>
          <a:prstGeom prst="rect">
            <a:avLst/>
          </a:prstGeom>
        </p:spPr>
      </p:pic>
      <p:pic>
        <p:nvPicPr>
          <p:cNvPr id="22" name="圖片 21">
            <a:extLst>
              <a:ext uri="{FF2B5EF4-FFF2-40B4-BE49-F238E27FC236}">
                <a16:creationId xmlns:a16="http://schemas.microsoft.com/office/drawing/2014/main" id="{44AF8A25-DD02-4AEA-B0D6-022AA9E4D3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77397" y="2774064"/>
            <a:ext cx="435944" cy="387053"/>
          </a:xfrm>
          <a:prstGeom prst="rect">
            <a:avLst/>
          </a:prstGeom>
        </p:spPr>
      </p:pic>
      <p:pic>
        <p:nvPicPr>
          <p:cNvPr id="23" name="圖片 22">
            <a:extLst>
              <a:ext uri="{FF2B5EF4-FFF2-40B4-BE49-F238E27FC236}">
                <a16:creationId xmlns:a16="http://schemas.microsoft.com/office/drawing/2014/main" id="{CD76AE4C-51BA-484D-8F34-768A8F1CCD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77397" y="3550644"/>
            <a:ext cx="435944" cy="387053"/>
          </a:xfrm>
          <a:prstGeom prst="rect">
            <a:avLst/>
          </a:prstGeom>
        </p:spPr>
      </p:pic>
      <p:pic>
        <p:nvPicPr>
          <p:cNvPr id="24" name="圖片 23">
            <a:extLst>
              <a:ext uri="{FF2B5EF4-FFF2-40B4-BE49-F238E27FC236}">
                <a16:creationId xmlns:a16="http://schemas.microsoft.com/office/drawing/2014/main" id="{9C1E8E61-3EC8-4E81-9A06-A7EF9BB17C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81779" y="4739470"/>
            <a:ext cx="435944" cy="387053"/>
          </a:xfrm>
          <a:prstGeom prst="rect">
            <a:avLst/>
          </a:prstGeom>
        </p:spPr>
      </p:pic>
      <p:pic>
        <p:nvPicPr>
          <p:cNvPr id="25" name="圖片 24">
            <a:extLst>
              <a:ext uri="{FF2B5EF4-FFF2-40B4-BE49-F238E27FC236}">
                <a16:creationId xmlns:a16="http://schemas.microsoft.com/office/drawing/2014/main" id="{55D2D10C-C151-41AC-8B13-657955341A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80578" y="5154489"/>
            <a:ext cx="435944" cy="387053"/>
          </a:xfrm>
          <a:prstGeom prst="rect">
            <a:avLst/>
          </a:prstGeom>
        </p:spPr>
      </p:pic>
      <p:pic>
        <p:nvPicPr>
          <p:cNvPr id="26" name="圖片 25">
            <a:extLst>
              <a:ext uri="{FF2B5EF4-FFF2-40B4-BE49-F238E27FC236}">
                <a16:creationId xmlns:a16="http://schemas.microsoft.com/office/drawing/2014/main" id="{17CD4C54-B6D4-43EE-B439-A3CBE063772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75503" y="5545772"/>
            <a:ext cx="435944" cy="387053"/>
          </a:xfrm>
          <a:prstGeom prst="rect">
            <a:avLst/>
          </a:prstGeom>
        </p:spPr>
      </p:pic>
      <p:pic>
        <p:nvPicPr>
          <p:cNvPr id="27" name="圖片 26">
            <a:extLst>
              <a:ext uri="{FF2B5EF4-FFF2-40B4-BE49-F238E27FC236}">
                <a16:creationId xmlns:a16="http://schemas.microsoft.com/office/drawing/2014/main" id="{585E8011-1A17-4F52-9EFB-B075816420A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46" b="92456" l="9969" r="89720">
                        <a14:foregroundMark x1="55140" y1="33509" x2="56231" y2="53860"/>
                        <a14:foregroundMark x1="23209" y1="46667" x2="77570" y2="62281"/>
                        <a14:foregroundMark x1="29595" y1="67193" x2="67913" y2="64737"/>
                        <a14:foregroundMark x1="26324" y1="56316" x2="44548" y2="69649"/>
                        <a14:foregroundMark x1="28505" y1="46667" x2="32710" y2="74386"/>
                        <a14:foregroundMark x1="50935" y1="31053" x2="60436" y2="53860"/>
                        <a14:foregroundMark x1="34891" y1="45614" x2="65888" y2="56316"/>
                        <a14:foregroundMark x1="40187" y1="43158" x2="72274" y2="50351"/>
                        <a14:foregroundMark x1="56231" y1="34737" x2="70093" y2="40702"/>
                        <a14:foregroundMark x1="52960" y1="41930" x2="65888" y2="49123"/>
                        <a14:foregroundMark x1="57321" y1="45614" x2="72274" y2="47895"/>
                        <a14:foregroundMark x1="48754" y1="31053" x2="64798" y2="17895"/>
                        <a14:foregroundMark x1="45639" y1="8246" x2="45639" y2="8246"/>
                        <a14:foregroundMark x1="43458" y1="92456" x2="43458" y2="92456"/>
                      </a14:backgroundRemoval>
                    </a14:imgEffect>
                  </a14:imgLayer>
                </a14:imgProps>
              </a:ext>
              <a:ext uri="{28A0092B-C50C-407E-A947-70E740481C1C}">
                <a14:useLocalDpi xmlns:a14="http://schemas.microsoft.com/office/drawing/2010/main" val="0"/>
              </a:ext>
            </a:extLst>
          </a:blip>
          <a:stretch>
            <a:fillRect/>
          </a:stretch>
        </p:blipFill>
        <p:spPr>
          <a:xfrm>
            <a:off x="10275340" y="5931349"/>
            <a:ext cx="435944" cy="387053"/>
          </a:xfrm>
          <a:prstGeom prst="rect">
            <a:avLst/>
          </a:prstGeom>
        </p:spPr>
      </p:pic>
      <p:sp>
        <p:nvSpPr>
          <p:cNvPr id="28" name="文字方塊 27">
            <a:extLst>
              <a:ext uri="{FF2B5EF4-FFF2-40B4-BE49-F238E27FC236}">
                <a16:creationId xmlns:a16="http://schemas.microsoft.com/office/drawing/2014/main" id="{D8770BE1-DB9C-416D-843E-893A38E7D294}"/>
              </a:ext>
            </a:extLst>
          </p:cNvPr>
          <p:cNvSpPr txBox="1"/>
          <p:nvPr/>
        </p:nvSpPr>
        <p:spPr>
          <a:xfrm>
            <a:off x="3163029" y="6347965"/>
            <a:ext cx="2872264" cy="261610"/>
          </a:xfrm>
          <a:prstGeom prst="rect">
            <a:avLst/>
          </a:prstGeom>
          <a:noFill/>
        </p:spPr>
        <p:txBody>
          <a:bodyPr wrap="square" rtlCol="0">
            <a:spAutoFit/>
          </a:bodyPr>
          <a:lstStyle/>
          <a:p>
            <a:r>
              <a:rPr lang="en-US" altLang="zh-TW" sz="1100" b="1" dirty="0">
                <a:solidFill>
                  <a:srgbClr val="C00000"/>
                </a:solidFill>
              </a:rPr>
              <a:t>*WSA/WSA2/WSA3/WSA4/WSA5 L/F 96.7%</a:t>
            </a:r>
            <a:endParaRPr lang="zh-TW" altLang="en-US" sz="1100" b="1" dirty="0">
              <a:solidFill>
                <a:srgbClr val="C00000"/>
              </a:solidFill>
            </a:endParaRPr>
          </a:p>
        </p:txBody>
      </p:sp>
      <p:sp>
        <p:nvSpPr>
          <p:cNvPr id="29" name="文字方塊 28">
            <a:extLst>
              <a:ext uri="{FF2B5EF4-FFF2-40B4-BE49-F238E27FC236}">
                <a16:creationId xmlns:a16="http://schemas.microsoft.com/office/drawing/2014/main" id="{594518DD-54A5-4FA2-91BE-F11FBA709E12}"/>
              </a:ext>
            </a:extLst>
          </p:cNvPr>
          <p:cNvSpPr txBox="1"/>
          <p:nvPr/>
        </p:nvSpPr>
        <p:spPr>
          <a:xfrm>
            <a:off x="8325080" y="6358265"/>
            <a:ext cx="2872264" cy="261610"/>
          </a:xfrm>
          <a:prstGeom prst="rect">
            <a:avLst/>
          </a:prstGeom>
          <a:noFill/>
        </p:spPr>
        <p:txBody>
          <a:bodyPr wrap="square" rtlCol="0">
            <a:spAutoFit/>
          </a:bodyPr>
          <a:lstStyle/>
          <a:p>
            <a:r>
              <a:rPr lang="en-US" altLang="zh-TW" sz="1100" b="1" dirty="0">
                <a:solidFill>
                  <a:srgbClr val="C00000"/>
                </a:solidFill>
              </a:rPr>
              <a:t>*WSA/WSA2/WSA3/WSA4/WSA5 L/F 34.7%</a:t>
            </a:r>
            <a:endParaRPr lang="zh-TW" altLang="en-US" sz="1100" b="1" dirty="0">
              <a:solidFill>
                <a:srgbClr val="C00000"/>
              </a:solidFill>
            </a:endParaRPr>
          </a:p>
        </p:txBody>
      </p:sp>
    </p:spTree>
    <p:extLst>
      <p:ext uri="{BB962C8B-B14F-4D97-AF65-F5344CB8AC3E}">
        <p14:creationId xmlns:p14="http://schemas.microsoft.com/office/powerpoint/2010/main" val="1530488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7EDB63-A906-43CD-9098-99E5D6EE92BD}"/>
              </a:ext>
            </a:extLst>
          </p:cNvPr>
          <p:cNvSpPr>
            <a:spLocks noGrp="1"/>
          </p:cNvSpPr>
          <p:nvPr>
            <p:ph type="title"/>
          </p:nvPr>
        </p:nvSpPr>
        <p:spPr/>
        <p:txBody>
          <a:bodyPr>
            <a:normAutofit fontScale="90000"/>
          </a:bodyPr>
          <a:lstStyle/>
          <a:p>
            <a:r>
              <a:rPr lang="en-US" altLang="zh-TW" dirty="0"/>
              <a:t>What We Have Done-THC Adjustment</a:t>
            </a:r>
            <a:endParaRPr lang="zh-TW" altLang="en-US" dirty="0"/>
          </a:p>
        </p:txBody>
      </p:sp>
      <p:sp>
        <p:nvSpPr>
          <p:cNvPr id="4" name="投影片編號版面配置區 3">
            <a:extLst>
              <a:ext uri="{FF2B5EF4-FFF2-40B4-BE49-F238E27FC236}">
                <a16:creationId xmlns:a16="http://schemas.microsoft.com/office/drawing/2014/main" id="{CCD3F006-B01B-4D52-B744-D1170B462757}"/>
              </a:ext>
            </a:extLst>
          </p:cNvPr>
          <p:cNvSpPr>
            <a:spLocks noGrp="1"/>
          </p:cNvSpPr>
          <p:nvPr>
            <p:ph type="sldNum" sz="quarter" idx="12"/>
          </p:nvPr>
        </p:nvSpPr>
        <p:spPr/>
        <p:txBody>
          <a:bodyPr/>
          <a:lstStyle/>
          <a:p>
            <a:fld id="{6FF47312-5BF6-4F91-A250-772BA71100E2}" type="slidenum">
              <a:rPr lang="zh-TW" altLang="en-US" smtClean="0"/>
              <a:t>22</a:t>
            </a:fld>
            <a:endParaRPr lang="zh-TW" altLang="en-US"/>
          </a:p>
        </p:txBody>
      </p:sp>
      <p:graphicFrame>
        <p:nvGraphicFramePr>
          <p:cNvPr id="5" name="內容版面配置區 4">
            <a:extLst>
              <a:ext uri="{FF2B5EF4-FFF2-40B4-BE49-F238E27FC236}">
                <a16:creationId xmlns:a16="http://schemas.microsoft.com/office/drawing/2014/main" id="{46FD8B06-FD27-470B-8D4C-885EFB881C92}"/>
              </a:ext>
            </a:extLst>
          </p:cNvPr>
          <p:cNvGraphicFramePr>
            <a:graphicFrameLocks noGrp="1"/>
          </p:cNvGraphicFramePr>
          <p:nvPr>
            <p:ph idx="1"/>
            <p:extLst>
              <p:ext uri="{D42A27DB-BD31-4B8C-83A1-F6EECF244321}">
                <p14:modId xmlns:p14="http://schemas.microsoft.com/office/powerpoint/2010/main" val="1835063352"/>
              </p:ext>
            </p:extLst>
          </p:nvPr>
        </p:nvGraphicFramePr>
        <p:xfrm>
          <a:off x="4026790" y="1819404"/>
          <a:ext cx="7442577" cy="4242950"/>
        </p:xfrm>
        <a:graphic>
          <a:graphicData uri="http://schemas.openxmlformats.org/drawingml/2006/table">
            <a:tbl>
              <a:tblPr firstRow="1" bandRow="1">
                <a:tableStyleId>{5C22544A-7EE6-4342-B048-85BDC9FD1C3A}</a:tableStyleId>
              </a:tblPr>
              <a:tblGrid>
                <a:gridCol w="922638">
                  <a:extLst>
                    <a:ext uri="{9D8B030D-6E8A-4147-A177-3AD203B41FA5}">
                      <a16:colId xmlns:a16="http://schemas.microsoft.com/office/drawing/2014/main" val="1700954582"/>
                    </a:ext>
                  </a:extLst>
                </a:gridCol>
                <a:gridCol w="1656786">
                  <a:extLst>
                    <a:ext uri="{9D8B030D-6E8A-4147-A177-3AD203B41FA5}">
                      <a16:colId xmlns:a16="http://schemas.microsoft.com/office/drawing/2014/main" val="457142736"/>
                    </a:ext>
                  </a:extLst>
                </a:gridCol>
                <a:gridCol w="1693804">
                  <a:extLst>
                    <a:ext uri="{9D8B030D-6E8A-4147-A177-3AD203B41FA5}">
                      <a16:colId xmlns:a16="http://schemas.microsoft.com/office/drawing/2014/main" val="450238390"/>
                    </a:ext>
                  </a:extLst>
                </a:gridCol>
                <a:gridCol w="1311969">
                  <a:extLst>
                    <a:ext uri="{9D8B030D-6E8A-4147-A177-3AD203B41FA5}">
                      <a16:colId xmlns:a16="http://schemas.microsoft.com/office/drawing/2014/main" val="3562240334"/>
                    </a:ext>
                  </a:extLst>
                </a:gridCol>
                <a:gridCol w="1857380">
                  <a:extLst>
                    <a:ext uri="{9D8B030D-6E8A-4147-A177-3AD203B41FA5}">
                      <a16:colId xmlns:a16="http://schemas.microsoft.com/office/drawing/2014/main" val="2091073339"/>
                    </a:ext>
                  </a:extLst>
                </a:gridCol>
              </a:tblGrid>
              <a:tr h="507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Port</a:t>
                      </a:r>
                      <a:endParaRPr lang="zh-TW" altLang="en-US" sz="1400" dirty="0"/>
                    </a:p>
                  </a:txBody>
                  <a:tcPr anchor="ctr">
                    <a:solidFill>
                      <a:srgbClr val="0D132D"/>
                    </a:solidFill>
                  </a:tcPr>
                </a:tc>
                <a:tc>
                  <a:txBody>
                    <a:bodyPr/>
                    <a:lstStyle/>
                    <a:p>
                      <a:pPr algn="ctr"/>
                      <a:r>
                        <a:rPr lang="en-US" altLang="zh-TW" sz="1400" dirty="0"/>
                        <a:t>Original </a:t>
                      </a:r>
                    </a:p>
                    <a:p>
                      <a:pPr algn="ctr"/>
                      <a:r>
                        <a:rPr lang="en-US" altLang="zh-TW" sz="1400" dirty="0"/>
                        <a:t>Amount</a:t>
                      </a:r>
                      <a:endParaRPr lang="zh-TW" altLang="en-US" sz="1400" dirty="0"/>
                    </a:p>
                  </a:txBody>
                  <a:tcPr anchor="ctr">
                    <a:solidFill>
                      <a:srgbClr val="0D132D"/>
                    </a:solidFill>
                  </a:tcPr>
                </a:tc>
                <a:tc>
                  <a:txBody>
                    <a:bodyPr/>
                    <a:lstStyle/>
                    <a:p>
                      <a:pPr algn="ctr"/>
                      <a:r>
                        <a:rPr lang="en-US" altLang="zh-TW" sz="1400" dirty="0"/>
                        <a:t>Latest Amount</a:t>
                      </a:r>
                      <a:endParaRPr lang="zh-TW" altLang="en-US" sz="1400" dirty="0"/>
                    </a:p>
                  </a:txBody>
                  <a:tcPr anchor="ctr">
                    <a:solidFill>
                      <a:srgbClr val="0D132D"/>
                    </a:solidFill>
                  </a:tcPr>
                </a:tc>
                <a:tc>
                  <a:txBody>
                    <a:bodyPr/>
                    <a:lstStyle/>
                    <a:p>
                      <a:pPr algn="ctr"/>
                      <a:r>
                        <a:rPr lang="en-US" altLang="zh-TW" sz="1400" dirty="0"/>
                        <a:t>Updated </a:t>
                      </a:r>
                    </a:p>
                    <a:p>
                      <a:pPr algn="ctr"/>
                      <a:r>
                        <a:rPr lang="en-US" altLang="zh-TW" sz="1400" dirty="0"/>
                        <a:t>effective date</a:t>
                      </a:r>
                      <a:endParaRPr lang="zh-TW" altLang="en-US" sz="1400" dirty="0"/>
                    </a:p>
                  </a:txBody>
                  <a:tcPr anchor="ctr">
                    <a:solidFill>
                      <a:srgbClr val="0D132D"/>
                    </a:solidFill>
                  </a:tcPr>
                </a:tc>
                <a:tc>
                  <a:txBody>
                    <a:bodyPr/>
                    <a:lstStyle/>
                    <a:p>
                      <a:pPr algn="ctr"/>
                      <a:r>
                        <a:rPr lang="en-US" altLang="zh-TW" sz="1400" dirty="0"/>
                        <a:t>Remark</a:t>
                      </a:r>
                      <a:endParaRPr lang="zh-TW" altLang="en-US" sz="1400" dirty="0"/>
                    </a:p>
                  </a:txBody>
                  <a:tcPr anchor="ctr">
                    <a:solidFill>
                      <a:srgbClr val="0D132D"/>
                    </a:solidFill>
                  </a:tcPr>
                </a:tc>
                <a:extLst>
                  <a:ext uri="{0D108BD9-81ED-4DB2-BD59-A6C34878D82A}">
                    <a16:rowId xmlns:a16="http://schemas.microsoft.com/office/drawing/2014/main" val="1959538944"/>
                  </a:ext>
                </a:extLst>
              </a:tr>
              <a:tr h="298445">
                <a:tc>
                  <a:txBody>
                    <a:bodyPr/>
                    <a:lstStyle/>
                    <a:p>
                      <a:pPr algn="ctr"/>
                      <a:r>
                        <a:rPr lang="en-US" altLang="zh-TW" sz="1400" dirty="0"/>
                        <a:t>BRRIO</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BRL650/box</a:t>
                      </a:r>
                      <a:endParaRPr lang="zh-TW" altLang="en-US" sz="1400" dirty="0"/>
                    </a:p>
                  </a:txBody>
                  <a:tcPr anchor="ctr">
                    <a:solidFill>
                      <a:schemeClr val="bg1"/>
                    </a:solidFill>
                  </a:tcPr>
                </a:tc>
                <a:tc>
                  <a:txBody>
                    <a:bodyPr/>
                    <a:lstStyle/>
                    <a:p>
                      <a:pPr algn="ctr"/>
                      <a:r>
                        <a:rPr lang="en-US" altLang="zh-TW" sz="1400" dirty="0"/>
                        <a:t>BRL700/box</a:t>
                      </a:r>
                      <a:endParaRPr lang="zh-TW" altLang="en-US" sz="1400" dirty="0"/>
                    </a:p>
                  </a:txBody>
                  <a:tcPr anchor="ctr">
                    <a:solidFill>
                      <a:schemeClr val="bg1"/>
                    </a:solidFill>
                  </a:tcPr>
                </a:tc>
                <a:tc>
                  <a:txBody>
                    <a:bodyPr/>
                    <a:lstStyle/>
                    <a:p>
                      <a:pPr algn="ctr"/>
                      <a:r>
                        <a:rPr lang="en-US" altLang="zh-TW" sz="1400" dirty="0"/>
                        <a:t>2023/02/01</a:t>
                      </a:r>
                      <a:endParaRPr lang="zh-TW" altLang="en-US" sz="1400" dirty="0"/>
                    </a:p>
                  </a:txBody>
                  <a:tcPr anchor="ctr">
                    <a:solidFill>
                      <a:schemeClr val="bg1"/>
                    </a:solidFill>
                  </a:tcPr>
                </a:tc>
                <a:tc>
                  <a:txBody>
                    <a:bodyPr/>
                    <a:lstStyle/>
                    <a:p>
                      <a:pPr algn="ctr"/>
                      <a:r>
                        <a:rPr lang="en-US" altLang="zh-TW" sz="1400" dirty="0"/>
                        <a:t>Year 2025 rate freeze</a:t>
                      </a:r>
                      <a:endParaRPr lang="zh-TW" altLang="en-US" sz="1400" dirty="0"/>
                    </a:p>
                  </a:txBody>
                  <a:tcPr anchor="ctr">
                    <a:solidFill>
                      <a:schemeClr val="bg1"/>
                    </a:solidFill>
                  </a:tcPr>
                </a:tc>
                <a:extLst>
                  <a:ext uri="{0D108BD9-81ED-4DB2-BD59-A6C34878D82A}">
                    <a16:rowId xmlns:a16="http://schemas.microsoft.com/office/drawing/2014/main" val="1639113424"/>
                  </a:ext>
                </a:extLst>
              </a:tr>
              <a:tr h="507357">
                <a:tc>
                  <a:txBody>
                    <a:bodyPr/>
                    <a:lstStyle/>
                    <a:p>
                      <a:pPr algn="ctr"/>
                      <a:r>
                        <a:rPr lang="en-US" altLang="zh-TW" sz="1400" dirty="0"/>
                        <a:t>BRSTO (DPW)</a:t>
                      </a:r>
                      <a:endParaRPr lang="zh-TW"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BRL980/box</a:t>
                      </a:r>
                      <a:endParaRPr lang="zh-TW" altLang="en-US" sz="1400" dirty="0"/>
                    </a:p>
                  </a:txBody>
                  <a:tcPr anchor="ctr"/>
                </a:tc>
                <a:tc>
                  <a:txBody>
                    <a:bodyPr/>
                    <a:lstStyle/>
                    <a:p>
                      <a:pPr algn="ctr"/>
                      <a:r>
                        <a:rPr lang="en-US" altLang="zh-TW" sz="1400" dirty="0"/>
                        <a:t>BRL1,205/box</a:t>
                      </a:r>
                      <a:endParaRPr lang="zh-TW" altLang="en-US" sz="1400" dirty="0"/>
                    </a:p>
                  </a:txBody>
                  <a:tcPr anchor="ctr"/>
                </a:tc>
                <a:tc>
                  <a:txBody>
                    <a:bodyPr/>
                    <a:lstStyle/>
                    <a:p>
                      <a:pPr algn="ctr"/>
                      <a:r>
                        <a:rPr lang="en-US" altLang="zh-TW" sz="1400" dirty="0"/>
                        <a:t>2023/09/01</a:t>
                      </a:r>
                      <a:endParaRPr lang="zh-TW" altLang="en-US" sz="1400" dirty="0"/>
                    </a:p>
                  </a:txBody>
                  <a:tcPr anchor="ctr"/>
                </a:tc>
                <a:tc>
                  <a:txBody>
                    <a:bodyPr/>
                    <a:lstStyle/>
                    <a:p>
                      <a:pPr algn="ctr"/>
                      <a:r>
                        <a:rPr lang="en-US" altLang="zh-TW" sz="1400" dirty="0"/>
                        <a:t>Effective till 2025/Aug </a:t>
                      </a:r>
                      <a:endParaRPr lang="zh-TW" altLang="en-US" sz="1400" dirty="0"/>
                    </a:p>
                  </a:txBody>
                  <a:tcPr anchor="ctr"/>
                </a:tc>
                <a:extLst>
                  <a:ext uri="{0D108BD9-81ED-4DB2-BD59-A6C34878D82A}">
                    <a16:rowId xmlns:a16="http://schemas.microsoft.com/office/drawing/2014/main" val="1319714289"/>
                  </a:ext>
                </a:extLst>
              </a:tr>
              <a:tr h="507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BRSTO (SBSA)</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BRL980/box</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BRL1,205/box</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2023/09/01</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Effective till 2025/Sep/30 </a:t>
                      </a:r>
                      <a:endParaRPr lang="zh-TW" altLang="en-US" sz="1400" dirty="0"/>
                    </a:p>
                  </a:txBody>
                  <a:tcPr anchor="ctr">
                    <a:solidFill>
                      <a:schemeClr val="bg1"/>
                    </a:solidFill>
                  </a:tcPr>
                </a:tc>
                <a:extLst>
                  <a:ext uri="{0D108BD9-81ED-4DB2-BD59-A6C34878D82A}">
                    <a16:rowId xmlns:a16="http://schemas.microsoft.com/office/drawing/2014/main" val="638622675"/>
                  </a:ext>
                </a:extLst>
              </a:tr>
              <a:tr h="496832">
                <a:tc>
                  <a:txBody>
                    <a:bodyPr/>
                    <a:lstStyle/>
                    <a:p>
                      <a:pPr algn="ctr"/>
                      <a:r>
                        <a:rPr lang="en-US" altLang="zh-TW" sz="1600" b="1" dirty="0">
                          <a:solidFill>
                            <a:schemeClr val="accent6">
                              <a:lumMod val="50000"/>
                            </a:schemeClr>
                          </a:solidFill>
                        </a:rPr>
                        <a:t>BRPNP</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solidFill>
                            <a:schemeClr val="accent6">
                              <a:lumMod val="50000"/>
                            </a:schemeClr>
                          </a:solidFill>
                        </a:rPr>
                        <a:t>BRL1,360/box</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solidFill>
                            <a:schemeClr val="accent6">
                              <a:lumMod val="50000"/>
                            </a:schemeClr>
                          </a:solidFill>
                        </a:rPr>
                        <a:t>BRL1,500/box</a:t>
                      </a:r>
                      <a:endParaRPr lang="zh-TW" altLang="en-US" sz="1600" b="1" dirty="0">
                        <a:solidFill>
                          <a:schemeClr val="accent6">
                            <a:lumMod val="50000"/>
                          </a:schemeClr>
                        </a:solidFill>
                      </a:endParaRPr>
                    </a:p>
                  </a:txBody>
                  <a:tcPr anchor="ctr"/>
                </a:tc>
                <a:tc>
                  <a:txBody>
                    <a:bodyPr/>
                    <a:lstStyle/>
                    <a:p>
                      <a:pPr algn="ctr"/>
                      <a:r>
                        <a:rPr lang="en-US" altLang="zh-TW" sz="1600" b="1" dirty="0">
                          <a:solidFill>
                            <a:schemeClr val="accent6">
                              <a:lumMod val="50000"/>
                            </a:schemeClr>
                          </a:solidFill>
                        </a:rPr>
                        <a:t>2025/03/01</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Effective till 2025/Mar</a:t>
                      </a:r>
                      <a:endParaRPr lang="zh-TW" altLang="en-US" sz="1400" dirty="0"/>
                    </a:p>
                  </a:txBody>
                  <a:tcPr anchor="ctr"/>
                </a:tc>
                <a:extLst>
                  <a:ext uri="{0D108BD9-81ED-4DB2-BD59-A6C34878D82A}">
                    <a16:rowId xmlns:a16="http://schemas.microsoft.com/office/drawing/2014/main" val="901463128"/>
                  </a:ext>
                </a:extLst>
              </a:tr>
              <a:tr h="507357">
                <a:tc>
                  <a:txBody>
                    <a:bodyPr/>
                    <a:lstStyle/>
                    <a:p>
                      <a:pPr algn="ctr"/>
                      <a:r>
                        <a:rPr lang="en-US" altLang="zh-TW" sz="1400" dirty="0"/>
                        <a:t>BRNVT</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BRL830/box</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BRL955/box</a:t>
                      </a:r>
                      <a:endParaRPr lang="zh-TW" altLang="en-US" sz="1400" dirty="0"/>
                    </a:p>
                  </a:txBody>
                  <a:tcPr anchor="ctr">
                    <a:solidFill>
                      <a:schemeClr val="bg1"/>
                    </a:solidFill>
                  </a:tcPr>
                </a:tc>
                <a:tc>
                  <a:txBody>
                    <a:bodyPr/>
                    <a:lstStyle/>
                    <a:p>
                      <a:pPr algn="ctr"/>
                      <a:r>
                        <a:rPr lang="en-US" altLang="zh-TW" sz="1400" dirty="0"/>
                        <a:t>2023/09/01</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Effective till 2025/Dec/31 </a:t>
                      </a:r>
                      <a:endParaRPr lang="zh-TW" altLang="en-US" sz="1400" dirty="0"/>
                    </a:p>
                  </a:txBody>
                  <a:tcPr anchor="ctr">
                    <a:solidFill>
                      <a:schemeClr val="bg1"/>
                    </a:solidFill>
                  </a:tcPr>
                </a:tc>
                <a:extLst>
                  <a:ext uri="{0D108BD9-81ED-4DB2-BD59-A6C34878D82A}">
                    <a16:rowId xmlns:a16="http://schemas.microsoft.com/office/drawing/2014/main" val="2355644624"/>
                  </a:ext>
                </a:extLst>
              </a:tr>
              <a:tr h="496832">
                <a:tc>
                  <a:txBody>
                    <a:bodyPr/>
                    <a:lstStyle/>
                    <a:p>
                      <a:pPr algn="ctr"/>
                      <a:r>
                        <a:rPr lang="en-US" altLang="zh-TW" sz="1600" b="1" dirty="0">
                          <a:solidFill>
                            <a:schemeClr val="accent6">
                              <a:lumMod val="50000"/>
                            </a:schemeClr>
                          </a:solidFill>
                        </a:rPr>
                        <a:t>BRIOA</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solidFill>
                            <a:schemeClr val="accent6">
                              <a:lumMod val="50000"/>
                            </a:schemeClr>
                          </a:solidFill>
                        </a:rPr>
                        <a:t>BRL900/box</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solidFill>
                            <a:schemeClr val="accent6">
                              <a:lumMod val="50000"/>
                            </a:schemeClr>
                          </a:solidFill>
                        </a:rPr>
                        <a:t>BRL1,000/box</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dirty="0">
                          <a:solidFill>
                            <a:schemeClr val="accent6">
                              <a:lumMod val="50000"/>
                            </a:schemeClr>
                          </a:solidFill>
                        </a:rPr>
                        <a:t>2025/03/01</a:t>
                      </a:r>
                      <a:endParaRPr lang="zh-TW" altLang="en-US" sz="1600" b="1" dirty="0">
                        <a:solidFill>
                          <a:schemeClr val="accent6">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Effective till 2025/Mar</a:t>
                      </a:r>
                      <a:endParaRPr lang="zh-TW" altLang="en-US" sz="1400" dirty="0"/>
                    </a:p>
                  </a:txBody>
                  <a:tcPr anchor="ctr"/>
                </a:tc>
                <a:extLst>
                  <a:ext uri="{0D108BD9-81ED-4DB2-BD59-A6C34878D82A}">
                    <a16:rowId xmlns:a16="http://schemas.microsoft.com/office/drawing/2014/main" val="1294605382"/>
                  </a:ext>
                </a:extLst>
              </a:tr>
              <a:tr h="298445">
                <a:tc>
                  <a:txBody>
                    <a:bodyPr/>
                    <a:lstStyle/>
                    <a:p>
                      <a:pPr algn="ctr"/>
                      <a:r>
                        <a:rPr lang="en-US" altLang="zh-TW" sz="1400" dirty="0"/>
                        <a:t>ARBUE</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USD200/230/230</a:t>
                      </a:r>
                      <a:endParaRPr lang="zh-TW" altLang="en-US" sz="1400" kern="1200" dirty="0">
                        <a:solidFill>
                          <a:schemeClr val="dk1"/>
                        </a:solidFill>
                        <a:latin typeface="+mn-lt"/>
                        <a:ea typeface="+mn-ea"/>
                        <a:cs typeface="+mn-cs"/>
                      </a:endParaRPr>
                    </a:p>
                  </a:txBody>
                  <a:tcPr anchor="ctr">
                    <a:solidFill>
                      <a:schemeClr val="bg1"/>
                    </a:solidFill>
                  </a:tcPr>
                </a:tc>
                <a:tc>
                  <a:txBody>
                    <a:bodyPr/>
                    <a:lstStyle/>
                    <a:p>
                      <a:pPr algn="ctr"/>
                      <a:r>
                        <a:rPr lang="en-US" altLang="zh-TW" sz="1400" dirty="0"/>
                        <a:t>USD250/box</a:t>
                      </a:r>
                      <a:endParaRPr lang="zh-TW" altLang="en-US" sz="1400" dirty="0"/>
                    </a:p>
                  </a:txBody>
                  <a:tcPr anchor="ctr">
                    <a:solidFill>
                      <a:schemeClr val="bg1"/>
                    </a:solidFill>
                  </a:tcPr>
                </a:tc>
                <a:tc>
                  <a:txBody>
                    <a:bodyPr/>
                    <a:lstStyle/>
                    <a:p>
                      <a:pPr algn="ctr"/>
                      <a:r>
                        <a:rPr lang="en-US" altLang="zh-TW" sz="1400" dirty="0"/>
                        <a:t>2023/11/01</a:t>
                      </a:r>
                      <a:endParaRPr lang="zh-TW" altLang="en-US"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Year 2025 rate freeze</a:t>
                      </a:r>
                      <a:endParaRPr lang="zh-TW" altLang="en-US" sz="1400" dirty="0"/>
                    </a:p>
                  </a:txBody>
                  <a:tcPr anchor="ctr">
                    <a:solidFill>
                      <a:schemeClr val="bg1"/>
                    </a:solidFill>
                  </a:tcPr>
                </a:tc>
                <a:extLst>
                  <a:ext uri="{0D108BD9-81ED-4DB2-BD59-A6C34878D82A}">
                    <a16:rowId xmlns:a16="http://schemas.microsoft.com/office/drawing/2014/main" val="4105596239"/>
                  </a:ext>
                </a:extLst>
              </a:tr>
              <a:tr h="567046">
                <a:tc>
                  <a:txBody>
                    <a:bodyPr/>
                    <a:lstStyle/>
                    <a:p>
                      <a:pPr marL="0" algn="ctr" defTabSz="914400" rtl="0" eaLnBrk="1" latinLnBrk="0" hangingPunct="1"/>
                      <a:r>
                        <a:rPr lang="en-US" altLang="zh-TW" sz="1600" b="1" kern="1200" dirty="0">
                          <a:solidFill>
                            <a:schemeClr val="accent6">
                              <a:lumMod val="50000"/>
                            </a:schemeClr>
                          </a:solidFill>
                          <a:latin typeface="+mn-lt"/>
                          <a:ea typeface="+mn-ea"/>
                          <a:cs typeface="+mn-cs"/>
                        </a:rPr>
                        <a:t>UYMVD</a:t>
                      </a:r>
                      <a:endParaRPr lang="zh-TW" altLang="en-US" sz="16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accent6">
                              <a:lumMod val="50000"/>
                            </a:schemeClr>
                          </a:solidFill>
                          <a:latin typeface="+mn-lt"/>
                          <a:ea typeface="+mn-ea"/>
                          <a:cs typeface="+mn-cs"/>
                        </a:rPr>
                        <a:t>USD220/240/240</a:t>
                      </a:r>
                      <a:endParaRPr lang="zh-TW" altLang="en-US" sz="1600" b="1" kern="1200" dirty="0">
                        <a:solidFill>
                          <a:schemeClr val="accent6">
                            <a:lumMod val="50000"/>
                          </a:schemeClr>
                        </a:solidFill>
                        <a:latin typeface="+mn-lt"/>
                        <a:ea typeface="+mn-ea"/>
                        <a:cs typeface="+mn-cs"/>
                      </a:endParaRPr>
                    </a:p>
                  </a:txBody>
                  <a:tcPr anchor="ctr"/>
                </a:tc>
                <a:tc>
                  <a:txBody>
                    <a:bodyPr/>
                    <a:lstStyle/>
                    <a:p>
                      <a:pPr marL="0" algn="ctr" defTabSz="914400" rtl="0" eaLnBrk="1" latinLnBrk="0" hangingPunct="1"/>
                      <a:r>
                        <a:rPr lang="en-US" altLang="zh-TW" sz="1600" b="1" kern="1200" dirty="0">
                          <a:solidFill>
                            <a:schemeClr val="accent6">
                              <a:lumMod val="50000"/>
                            </a:schemeClr>
                          </a:solidFill>
                          <a:latin typeface="+mn-lt"/>
                          <a:ea typeface="+mn-ea"/>
                          <a:cs typeface="+mn-cs"/>
                        </a:rPr>
                        <a:t>USD230/250/250</a:t>
                      </a:r>
                      <a:endParaRPr lang="zh-TW" altLang="en-US" sz="1600" b="1" kern="1200" dirty="0">
                        <a:solidFill>
                          <a:schemeClr val="accent6">
                            <a:lumMod val="50000"/>
                          </a:schemeClr>
                        </a:solidFill>
                        <a:latin typeface="+mn-lt"/>
                        <a:ea typeface="+mn-ea"/>
                        <a:cs typeface="+mn-cs"/>
                      </a:endParaRPr>
                    </a:p>
                  </a:txBody>
                  <a:tcPr anchor="ctr"/>
                </a:tc>
                <a:tc>
                  <a:txBody>
                    <a:bodyPr/>
                    <a:lstStyle/>
                    <a:p>
                      <a:pPr marL="0" algn="ctr" defTabSz="914400" rtl="0" eaLnBrk="1" latinLnBrk="0" hangingPunct="1"/>
                      <a:r>
                        <a:rPr lang="en-US" altLang="zh-TW" sz="1600" b="1" kern="1200" dirty="0">
                          <a:solidFill>
                            <a:schemeClr val="accent6">
                              <a:lumMod val="50000"/>
                            </a:schemeClr>
                          </a:solidFill>
                          <a:latin typeface="+mn-lt"/>
                          <a:ea typeface="+mn-ea"/>
                          <a:cs typeface="+mn-cs"/>
                        </a:rPr>
                        <a:t>2025/03/01</a:t>
                      </a:r>
                      <a:endParaRPr lang="zh-TW" altLang="en-US" sz="16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Effective 2025/Jan</a:t>
                      </a:r>
                      <a:endParaRPr lang="zh-TW" altLang="en-US" sz="1400" b="1" kern="1200" dirty="0">
                        <a:solidFill>
                          <a:schemeClr val="accent6">
                            <a:lumMod val="50000"/>
                          </a:schemeClr>
                        </a:solidFill>
                        <a:latin typeface="+mn-lt"/>
                        <a:ea typeface="+mn-ea"/>
                        <a:cs typeface="+mn-cs"/>
                      </a:endParaRPr>
                    </a:p>
                  </a:txBody>
                  <a:tcPr anchor="ctr"/>
                </a:tc>
                <a:extLst>
                  <a:ext uri="{0D108BD9-81ED-4DB2-BD59-A6C34878D82A}">
                    <a16:rowId xmlns:a16="http://schemas.microsoft.com/office/drawing/2014/main" val="2049930883"/>
                  </a:ext>
                </a:extLst>
              </a:tr>
            </a:tbl>
          </a:graphicData>
        </a:graphic>
      </p:graphicFrame>
      <p:pic>
        <p:nvPicPr>
          <p:cNvPr id="7" name="圖片 6">
            <a:extLst>
              <a:ext uri="{FF2B5EF4-FFF2-40B4-BE49-F238E27FC236}">
                <a16:creationId xmlns:a16="http://schemas.microsoft.com/office/drawing/2014/main" id="{E689A9C7-A762-424D-8706-B49CCCEBBE76}"/>
              </a:ext>
            </a:extLst>
          </p:cNvPr>
          <p:cNvPicPr>
            <a:picLocks noChangeAspect="1"/>
          </p:cNvPicPr>
          <p:nvPr/>
        </p:nvPicPr>
        <p:blipFill rotWithShape="1">
          <a:blip r:embed="rId2">
            <a:extLst>
              <a:ext uri="{28A0092B-C50C-407E-A947-70E740481C1C}">
                <a14:useLocalDpi xmlns:a14="http://schemas.microsoft.com/office/drawing/2010/main" val="0"/>
              </a:ext>
            </a:extLst>
          </a:blip>
          <a:srcRect l="2481" r="53507"/>
          <a:stretch/>
        </p:blipFill>
        <p:spPr>
          <a:xfrm>
            <a:off x="0" y="1489741"/>
            <a:ext cx="3829050" cy="5130134"/>
          </a:xfrm>
          <a:prstGeom prst="rect">
            <a:avLst/>
          </a:prstGeom>
        </p:spPr>
      </p:pic>
      <p:sp>
        <p:nvSpPr>
          <p:cNvPr id="8" name="矩形 7">
            <a:extLst>
              <a:ext uri="{FF2B5EF4-FFF2-40B4-BE49-F238E27FC236}">
                <a16:creationId xmlns:a16="http://schemas.microsoft.com/office/drawing/2014/main" id="{7ED52E99-E3BA-4672-8158-EEECF3F50062}"/>
              </a:ext>
            </a:extLst>
          </p:cNvPr>
          <p:cNvSpPr/>
          <p:nvPr/>
        </p:nvSpPr>
        <p:spPr>
          <a:xfrm>
            <a:off x="0" y="1489741"/>
            <a:ext cx="3829050" cy="513013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0299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38248D8-9AF4-4012-9D8D-17C6F68B2373}"/>
              </a:ext>
            </a:extLst>
          </p:cNvPr>
          <p:cNvPicPr>
            <a:picLocks noChangeAspect="1"/>
          </p:cNvPicPr>
          <p:nvPr/>
        </p:nvPicPr>
        <p:blipFill rotWithShape="1">
          <a:blip r:embed="rId2">
            <a:extLst>
              <a:ext uri="{28A0092B-C50C-407E-A947-70E740481C1C}">
                <a14:useLocalDpi xmlns:a14="http://schemas.microsoft.com/office/drawing/2010/main" val="0"/>
              </a:ext>
            </a:extLst>
          </a:blip>
          <a:srcRect l="19922" r="4781"/>
          <a:stretch/>
        </p:blipFill>
        <p:spPr>
          <a:xfrm>
            <a:off x="0" y="1484022"/>
            <a:ext cx="3155324" cy="5135211"/>
          </a:xfrm>
          <a:prstGeom prst="rect">
            <a:avLst/>
          </a:prstGeom>
        </p:spPr>
      </p:pic>
      <p:sp>
        <p:nvSpPr>
          <p:cNvPr id="2" name="標題 1">
            <a:extLst>
              <a:ext uri="{FF2B5EF4-FFF2-40B4-BE49-F238E27FC236}">
                <a16:creationId xmlns:a16="http://schemas.microsoft.com/office/drawing/2014/main" id="{4B7EDB63-A906-43CD-9098-99E5D6EE92BD}"/>
              </a:ext>
            </a:extLst>
          </p:cNvPr>
          <p:cNvSpPr>
            <a:spLocks noGrp="1"/>
          </p:cNvSpPr>
          <p:nvPr>
            <p:ph type="title"/>
          </p:nvPr>
        </p:nvSpPr>
        <p:spPr/>
        <p:txBody>
          <a:bodyPr>
            <a:normAutofit fontScale="90000"/>
          </a:bodyPr>
          <a:lstStyle/>
          <a:p>
            <a:r>
              <a:rPr lang="en-US" altLang="zh-TW" dirty="0"/>
              <a:t>What We Have Done-THC Adjustment</a:t>
            </a:r>
            <a:endParaRPr lang="zh-TW" altLang="en-US" dirty="0"/>
          </a:p>
        </p:txBody>
      </p:sp>
      <p:sp>
        <p:nvSpPr>
          <p:cNvPr id="4" name="投影片編號版面配置區 3">
            <a:extLst>
              <a:ext uri="{FF2B5EF4-FFF2-40B4-BE49-F238E27FC236}">
                <a16:creationId xmlns:a16="http://schemas.microsoft.com/office/drawing/2014/main" id="{CCD3F006-B01B-4D52-B744-D1170B462757}"/>
              </a:ext>
            </a:extLst>
          </p:cNvPr>
          <p:cNvSpPr>
            <a:spLocks noGrp="1"/>
          </p:cNvSpPr>
          <p:nvPr>
            <p:ph type="sldNum" sz="quarter" idx="12"/>
          </p:nvPr>
        </p:nvSpPr>
        <p:spPr/>
        <p:txBody>
          <a:bodyPr/>
          <a:lstStyle/>
          <a:p>
            <a:fld id="{6FF47312-5BF6-4F91-A250-772BA71100E2}" type="slidenum">
              <a:rPr lang="zh-TW" altLang="en-US" smtClean="0"/>
              <a:t>23</a:t>
            </a:fld>
            <a:endParaRPr lang="zh-TW" altLang="en-US"/>
          </a:p>
        </p:txBody>
      </p:sp>
      <p:graphicFrame>
        <p:nvGraphicFramePr>
          <p:cNvPr id="5" name="內容版面配置區 4">
            <a:extLst>
              <a:ext uri="{FF2B5EF4-FFF2-40B4-BE49-F238E27FC236}">
                <a16:creationId xmlns:a16="http://schemas.microsoft.com/office/drawing/2014/main" id="{46FD8B06-FD27-470B-8D4C-885EFB881C92}"/>
              </a:ext>
            </a:extLst>
          </p:cNvPr>
          <p:cNvGraphicFramePr>
            <a:graphicFrameLocks noGrp="1"/>
          </p:cNvGraphicFramePr>
          <p:nvPr>
            <p:ph idx="1"/>
            <p:extLst>
              <p:ext uri="{D42A27DB-BD31-4B8C-83A1-F6EECF244321}">
                <p14:modId xmlns:p14="http://schemas.microsoft.com/office/powerpoint/2010/main" val="1657040884"/>
              </p:ext>
            </p:extLst>
          </p:nvPr>
        </p:nvGraphicFramePr>
        <p:xfrm>
          <a:off x="3513516" y="1828860"/>
          <a:ext cx="7977824" cy="4220550"/>
        </p:xfrm>
        <a:graphic>
          <a:graphicData uri="http://schemas.openxmlformats.org/drawingml/2006/table">
            <a:tbl>
              <a:tblPr firstRow="1" bandRow="1">
                <a:tableStyleId>{5C22544A-7EE6-4342-B048-85BDC9FD1C3A}</a:tableStyleId>
              </a:tblPr>
              <a:tblGrid>
                <a:gridCol w="1569784">
                  <a:extLst>
                    <a:ext uri="{9D8B030D-6E8A-4147-A177-3AD203B41FA5}">
                      <a16:colId xmlns:a16="http://schemas.microsoft.com/office/drawing/2014/main" val="1700954582"/>
                    </a:ext>
                  </a:extLst>
                </a:gridCol>
                <a:gridCol w="1541780">
                  <a:extLst>
                    <a:ext uri="{9D8B030D-6E8A-4147-A177-3AD203B41FA5}">
                      <a16:colId xmlns:a16="http://schemas.microsoft.com/office/drawing/2014/main" val="450238390"/>
                    </a:ext>
                  </a:extLst>
                </a:gridCol>
                <a:gridCol w="1541780">
                  <a:extLst>
                    <a:ext uri="{9D8B030D-6E8A-4147-A177-3AD203B41FA5}">
                      <a16:colId xmlns:a16="http://schemas.microsoft.com/office/drawing/2014/main" val="3562240334"/>
                    </a:ext>
                  </a:extLst>
                </a:gridCol>
                <a:gridCol w="1228662">
                  <a:extLst>
                    <a:ext uri="{9D8B030D-6E8A-4147-A177-3AD203B41FA5}">
                      <a16:colId xmlns:a16="http://schemas.microsoft.com/office/drawing/2014/main" val="1254133963"/>
                    </a:ext>
                  </a:extLst>
                </a:gridCol>
                <a:gridCol w="2095818">
                  <a:extLst>
                    <a:ext uri="{9D8B030D-6E8A-4147-A177-3AD203B41FA5}">
                      <a16:colId xmlns:a16="http://schemas.microsoft.com/office/drawing/2014/main" val="2091073339"/>
                    </a:ext>
                  </a:extLst>
                </a:gridCol>
              </a:tblGrid>
              <a:tr h="638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Port</a:t>
                      </a:r>
                      <a:endParaRPr lang="zh-TW" altLang="en-US" sz="1400" dirty="0"/>
                    </a:p>
                  </a:txBody>
                  <a:tcPr anchor="ctr">
                    <a:solidFill>
                      <a:srgbClr val="0D132D"/>
                    </a:solidFill>
                  </a:tcPr>
                </a:tc>
                <a:tc>
                  <a:txBody>
                    <a:bodyPr/>
                    <a:lstStyle/>
                    <a:p>
                      <a:pPr algn="ctr"/>
                      <a:r>
                        <a:rPr lang="en-US" altLang="zh-TW" sz="1400" dirty="0"/>
                        <a:t>Original </a:t>
                      </a:r>
                    </a:p>
                    <a:p>
                      <a:pPr algn="ctr"/>
                      <a:r>
                        <a:rPr lang="en-US" altLang="zh-TW" sz="1400" dirty="0"/>
                        <a:t>Amount</a:t>
                      </a:r>
                      <a:endParaRPr lang="zh-TW" altLang="en-US" sz="1400" dirty="0"/>
                    </a:p>
                  </a:txBody>
                  <a:tcPr anchor="ctr">
                    <a:solidFill>
                      <a:srgbClr val="0D13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Latest Amount</a:t>
                      </a:r>
                      <a:endParaRPr lang="zh-TW" altLang="en-US" sz="1400" dirty="0"/>
                    </a:p>
                  </a:txBody>
                  <a:tcPr anchor="ctr">
                    <a:solidFill>
                      <a:srgbClr val="0D132D"/>
                    </a:solidFill>
                  </a:tcPr>
                </a:tc>
                <a:tc>
                  <a:txBody>
                    <a:bodyPr/>
                    <a:lstStyle/>
                    <a:p>
                      <a:pPr algn="ctr"/>
                      <a:r>
                        <a:rPr lang="en-US" altLang="zh-TW" sz="1400" dirty="0"/>
                        <a:t>Updated </a:t>
                      </a:r>
                    </a:p>
                    <a:p>
                      <a:pPr algn="ctr"/>
                      <a:r>
                        <a:rPr lang="en-US" altLang="zh-TW" sz="1400" dirty="0"/>
                        <a:t>effective date</a:t>
                      </a:r>
                      <a:endParaRPr lang="zh-TW" altLang="en-US" sz="1400" dirty="0"/>
                    </a:p>
                  </a:txBody>
                  <a:tcPr anchor="ctr">
                    <a:solidFill>
                      <a:srgbClr val="0D132D"/>
                    </a:solidFill>
                  </a:tcPr>
                </a:tc>
                <a:tc>
                  <a:txBody>
                    <a:bodyPr/>
                    <a:lstStyle/>
                    <a:p>
                      <a:pPr algn="ctr"/>
                      <a:r>
                        <a:rPr lang="en-US" altLang="zh-TW" sz="1400" dirty="0"/>
                        <a:t>Remark</a:t>
                      </a:r>
                      <a:endParaRPr lang="zh-TW" altLang="en-US" sz="1400" dirty="0"/>
                    </a:p>
                  </a:txBody>
                  <a:tcPr anchor="ctr">
                    <a:solidFill>
                      <a:srgbClr val="0D132D"/>
                    </a:solidFill>
                  </a:tcPr>
                </a:tc>
                <a:extLst>
                  <a:ext uri="{0D108BD9-81ED-4DB2-BD59-A6C34878D82A}">
                    <a16:rowId xmlns:a16="http://schemas.microsoft.com/office/drawing/2014/main" val="1959538944"/>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COBVT</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110/box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115/box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2025/03/15</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noFill/>
                  </a:tcPr>
                </a:tc>
                <a:extLst>
                  <a:ext uri="{0D108BD9-81ED-4DB2-BD59-A6C34878D82A}">
                    <a16:rowId xmlns:a16="http://schemas.microsoft.com/office/drawing/2014/main" val="1639113424"/>
                  </a:ext>
                </a:extLst>
              </a:tr>
              <a:tr h="817534">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COCTG</a:t>
                      </a:r>
                    </a:p>
                    <a:p>
                      <a:pPr marL="0" algn="ctr" defTabSz="914400" rtl="0" eaLnBrk="1" latinLnBrk="0" hangingPunct="1"/>
                      <a:r>
                        <a:rPr lang="en-US" altLang="zh-TW" sz="1400" b="1" kern="1200" dirty="0">
                          <a:solidFill>
                            <a:schemeClr val="accent6">
                              <a:lumMod val="50000"/>
                            </a:schemeClr>
                          </a:solidFill>
                          <a:latin typeface="+mn-lt"/>
                          <a:ea typeface="+mn-ea"/>
                          <a:cs typeface="+mn-cs"/>
                        </a:rPr>
                        <a:t>COBQL</a:t>
                      </a:r>
                    </a:p>
                    <a:p>
                      <a:pPr marL="0" algn="ctr" defTabSz="914400" rtl="0" eaLnBrk="1" latinLnBrk="0" hangingPunct="1"/>
                      <a:r>
                        <a:rPr lang="en-US" altLang="zh-TW" sz="1400" b="1" kern="1200" dirty="0">
                          <a:solidFill>
                            <a:schemeClr val="accent6">
                              <a:lumMod val="50000"/>
                            </a:schemeClr>
                          </a:solidFill>
                          <a:latin typeface="+mn-lt"/>
                          <a:ea typeface="+mn-ea"/>
                          <a:cs typeface="+mn-cs"/>
                        </a:rPr>
                        <a:t>COSMM</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110/110/110</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115/115/115</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2025/03/15</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tc>
                <a:extLst>
                  <a:ext uri="{0D108BD9-81ED-4DB2-BD59-A6C34878D82A}">
                    <a16:rowId xmlns:a16="http://schemas.microsoft.com/office/drawing/2014/main" val="1738951827"/>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ECGYE</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190/box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200/box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2025/04/01</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noFill/>
                  </a:tcPr>
                </a:tc>
                <a:extLst>
                  <a:ext uri="{0D108BD9-81ED-4DB2-BD59-A6C34878D82A}">
                    <a16:rowId xmlns:a16="http://schemas.microsoft.com/office/drawing/2014/main" val="1319714289"/>
                  </a:ext>
                </a:extLst>
              </a:tr>
              <a:tr h="510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PECAL</a:t>
                      </a:r>
                      <a:endParaRPr lang="zh-TW" altLang="en-US" sz="12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USD 70/box</a:t>
                      </a:r>
                      <a:endParaRPr lang="zh-TW" altLang="en-US" sz="12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USD 80/box</a:t>
                      </a:r>
                      <a:endParaRPr lang="zh-TW" altLang="en-US" sz="12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2020/06/01</a:t>
                      </a:r>
                      <a:endParaRPr lang="zh-TW" altLang="en-US" sz="12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In Line With Market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tx1"/>
                          </a:solidFill>
                        </a:rPr>
                        <a:t> ( 55-65 / box)</a:t>
                      </a:r>
                      <a:endParaRPr lang="zh-TW" altLang="en-US" sz="1200" b="0" dirty="0">
                        <a:solidFill>
                          <a:schemeClr val="tx1"/>
                        </a:solidFill>
                      </a:endParaRPr>
                    </a:p>
                  </a:txBody>
                  <a:tcPr anchor="ctr"/>
                </a:tc>
                <a:extLst>
                  <a:ext uri="{0D108BD9-81ED-4DB2-BD59-A6C34878D82A}">
                    <a16:rowId xmlns:a16="http://schemas.microsoft.com/office/drawing/2014/main" val="638622675"/>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CLSAI</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110/120</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150/190</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2025/01/01</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noFill/>
                  </a:tcPr>
                </a:tc>
                <a:extLst>
                  <a:ext uri="{0D108BD9-81ED-4DB2-BD59-A6C34878D82A}">
                    <a16:rowId xmlns:a16="http://schemas.microsoft.com/office/drawing/2014/main" val="901463128"/>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CLVAL</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120/175</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125/box</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2025/01/01</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tc>
                <a:extLst>
                  <a:ext uri="{0D108BD9-81ED-4DB2-BD59-A6C34878D82A}">
                    <a16:rowId xmlns:a16="http://schemas.microsoft.com/office/drawing/2014/main" val="2355644624"/>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PABBA</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235/box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USD 245/box</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2025/02/21</a:t>
                      </a:r>
                      <a:endParaRPr lang="zh-TW" altLang="en-US" sz="1400" b="1" kern="1200" dirty="0">
                        <a:solidFill>
                          <a:schemeClr val="accent6">
                            <a:lumMod val="50000"/>
                          </a:schemeClr>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noFill/>
                  </a:tcPr>
                </a:tc>
                <a:extLst>
                  <a:ext uri="{0D108BD9-81ED-4DB2-BD59-A6C34878D82A}">
                    <a16:rowId xmlns:a16="http://schemas.microsoft.com/office/drawing/2014/main" val="1294605382"/>
                  </a:ext>
                </a:extLst>
              </a:tr>
              <a:tr h="375592">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PACCT</a:t>
                      </a:r>
                      <a:endParaRPr lang="zh-TW" altLang="en-US" sz="1400" b="1" kern="1200" dirty="0">
                        <a:solidFill>
                          <a:schemeClr val="accent6">
                            <a:lumMod val="50000"/>
                          </a:schemeClr>
                        </a:solidFill>
                        <a:latin typeface="+mn-lt"/>
                        <a:ea typeface="+mn-ea"/>
                        <a:cs typeface="+mn-cs"/>
                      </a:endParaRPr>
                    </a:p>
                  </a:txBody>
                  <a:tcPr anchor="ct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235/box</a:t>
                      </a:r>
                      <a:endParaRPr lang="zh-TW" altLang="en-US" sz="1400" b="1" kern="1200" dirty="0">
                        <a:solidFill>
                          <a:schemeClr val="accent6">
                            <a:lumMod val="50000"/>
                          </a:schemeClr>
                        </a:solidFill>
                        <a:latin typeface="+mn-lt"/>
                        <a:ea typeface="+mn-ea"/>
                        <a:cs typeface="+mn-cs"/>
                      </a:endParaRPr>
                    </a:p>
                  </a:txBody>
                  <a:tcPr anchor="ctr"/>
                </a:tc>
                <a:tc>
                  <a:txBody>
                    <a:bodyPr/>
                    <a:lstStyle/>
                    <a:p>
                      <a:pPr marL="0" algn="ctr" defTabSz="914400" rtl="0" eaLnBrk="1" latinLnBrk="0" hangingPunct="1"/>
                      <a:r>
                        <a:rPr lang="en-US" altLang="zh-TW" sz="1400" b="1" kern="1200" dirty="0">
                          <a:solidFill>
                            <a:schemeClr val="accent6">
                              <a:lumMod val="50000"/>
                            </a:schemeClr>
                          </a:solidFill>
                          <a:latin typeface="+mn-lt"/>
                          <a:ea typeface="+mn-ea"/>
                          <a:cs typeface="+mn-cs"/>
                        </a:rPr>
                        <a:t>USD 245/box</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accent6">
                              <a:lumMod val="50000"/>
                            </a:schemeClr>
                          </a:solidFill>
                          <a:latin typeface="+mn-lt"/>
                          <a:ea typeface="+mn-ea"/>
                          <a:cs typeface="+mn-cs"/>
                        </a:rPr>
                        <a:t>2025/02/21</a:t>
                      </a:r>
                      <a:endParaRPr lang="zh-TW" altLang="en-US" sz="1400" b="1" kern="1200" dirty="0">
                        <a:solidFill>
                          <a:schemeClr val="accent6">
                            <a:lumMod val="50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200" dirty="0">
                        <a:solidFill>
                          <a:schemeClr val="accent6">
                            <a:lumMod val="50000"/>
                          </a:schemeClr>
                        </a:solidFill>
                        <a:latin typeface="+mn-lt"/>
                        <a:ea typeface="+mn-ea"/>
                        <a:cs typeface="+mn-cs"/>
                      </a:endParaRPr>
                    </a:p>
                  </a:txBody>
                  <a:tcPr anchor="ctr"/>
                </a:tc>
                <a:extLst>
                  <a:ext uri="{0D108BD9-81ED-4DB2-BD59-A6C34878D82A}">
                    <a16:rowId xmlns:a16="http://schemas.microsoft.com/office/drawing/2014/main" val="4105596239"/>
                  </a:ext>
                </a:extLst>
              </a:tr>
            </a:tbl>
          </a:graphicData>
        </a:graphic>
      </p:graphicFrame>
      <p:sp>
        <p:nvSpPr>
          <p:cNvPr id="8" name="矩形 7">
            <a:extLst>
              <a:ext uri="{FF2B5EF4-FFF2-40B4-BE49-F238E27FC236}">
                <a16:creationId xmlns:a16="http://schemas.microsoft.com/office/drawing/2014/main" id="{7ED52E99-E3BA-4672-8158-EEECF3F50062}"/>
              </a:ext>
            </a:extLst>
          </p:cNvPr>
          <p:cNvSpPr/>
          <p:nvPr/>
        </p:nvSpPr>
        <p:spPr>
          <a:xfrm>
            <a:off x="0" y="1481138"/>
            <a:ext cx="3155324" cy="513013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55911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24</a:t>
            </a:fld>
            <a:endParaRPr lang="zh-TW" altLang="en-US"/>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90269"/>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2025</a:t>
            </a:r>
            <a:endParaRPr lang="zh-TW" altLang="en-US" sz="4400" dirty="0">
              <a:latin typeface="Bahnschrift SemiBold Condensed" panose="020B0502040204020203" pitchFamily="34" charset="0"/>
            </a:endParaRPr>
          </a:p>
        </p:txBody>
      </p:sp>
      <p:sp>
        <p:nvSpPr>
          <p:cNvPr id="7" name="文字方塊 6">
            <a:extLst>
              <a:ext uri="{FF2B5EF4-FFF2-40B4-BE49-F238E27FC236}">
                <a16:creationId xmlns:a16="http://schemas.microsoft.com/office/drawing/2014/main" id="{0EB373A9-59EB-418A-9623-FDE19400A170}"/>
              </a:ext>
            </a:extLst>
          </p:cNvPr>
          <p:cNvSpPr txBox="1"/>
          <p:nvPr/>
        </p:nvSpPr>
        <p:spPr>
          <a:xfrm>
            <a:off x="4885509" y="1597160"/>
            <a:ext cx="6992982" cy="3416320"/>
          </a:xfrm>
          <a:prstGeom prst="rect">
            <a:avLst/>
          </a:prstGeom>
          <a:noFill/>
        </p:spPr>
        <p:txBody>
          <a:bodyPr wrap="square" rtlCol="0">
            <a:spAutoFit/>
          </a:bodyPr>
          <a:lstStyle/>
          <a:p>
            <a:pPr algn="ctr"/>
            <a:r>
              <a:rPr lang="en-US" altLang="zh-TW" sz="7200" dirty="0">
                <a:solidFill>
                  <a:schemeClr val="bg1"/>
                </a:solidFill>
                <a:ea typeface="微軟正黑體" panose="020B0604030504040204" pitchFamily="34" charset="-120"/>
              </a:rPr>
              <a:t>2025 </a:t>
            </a:r>
          </a:p>
          <a:p>
            <a:pPr algn="ctr"/>
            <a:r>
              <a:rPr lang="en-US" altLang="zh-TW" sz="7200" dirty="0">
                <a:solidFill>
                  <a:schemeClr val="bg1"/>
                </a:solidFill>
                <a:ea typeface="微軟正黑體" panose="020B0604030504040204" pitchFamily="34" charset="-120"/>
              </a:rPr>
              <a:t>CAPACITY </a:t>
            </a:r>
          </a:p>
          <a:p>
            <a:pPr algn="ctr"/>
            <a:r>
              <a:rPr lang="en-US" altLang="zh-TW" sz="7200" dirty="0">
                <a:solidFill>
                  <a:schemeClr val="bg1"/>
                </a:solidFill>
                <a:ea typeface="微軟正黑體" panose="020B0604030504040204" pitchFamily="34" charset="-120"/>
              </a:rPr>
              <a:t>&amp; KPI</a:t>
            </a:r>
            <a:endParaRPr lang="zh-TW" altLang="en-US" sz="7200" dirty="0">
              <a:solidFill>
                <a:schemeClr val="bg1"/>
              </a:solidFill>
              <a:ea typeface="微軟正黑體" panose="020B0604030504040204" pitchFamily="34" charset="-120"/>
            </a:endParaRPr>
          </a:p>
        </p:txBody>
      </p:sp>
    </p:spTree>
    <p:extLst>
      <p:ext uri="{BB962C8B-B14F-4D97-AF65-F5344CB8AC3E}">
        <p14:creationId xmlns:p14="http://schemas.microsoft.com/office/powerpoint/2010/main" val="425623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5D0E03-8690-4369-899D-7A1F1023A0CF}"/>
              </a:ext>
            </a:extLst>
          </p:cNvPr>
          <p:cNvSpPr>
            <a:spLocks noGrp="1"/>
          </p:cNvSpPr>
          <p:nvPr>
            <p:ph type="title"/>
          </p:nvPr>
        </p:nvSpPr>
        <p:spPr>
          <a:xfrm>
            <a:off x="1482811" y="104775"/>
            <a:ext cx="10348786" cy="1325563"/>
          </a:xfrm>
        </p:spPr>
        <p:txBody>
          <a:bodyPr>
            <a:normAutofit/>
          </a:bodyPr>
          <a:lstStyle/>
          <a:p>
            <a:r>
              <a:rPr lang="en-US" altLang="zh-TW" dirty="0"/>
              <a:t>ECSA New Service in April ?</a:t>
            </a:r>
            <a:endParaRPr lang="zh-TW" altLang="en-US" dirty="0"/>
          </a:p>
        </p:txBody>
      </p:sp>
      <p:sp>
        <p:nvSpPr>
          <p:cNvPr id="4" name="投影片編號版面配置區 3">
            <a:extLst>
              <a:ext uri="{FF2B5EF4-FFF2-40B4-BE49-F238E27FC236}">
                <a16:creationId xmlns:a16="http://schemas.microsoft.com/office/drawing/2014/main" id="{19F1481E-8257-4C83-B0D1-B7EB2CA233DB}"/>
              </a:ext>
            </a:extLst>
          </p:cNvPr>
          <p:cNvSpPr>
            <a:spLocks noGrp="1"/>
          </p:cNvSpPr>
          <p:nvPr>
            <p:ph type="sldNum" sz="quarter" idx="12"/>
          </p:nvPr>
        </p:nvSpPr>
        <p:spPr/>
        <p:txBody>
          <a:bodyPr/>
          <a:lstStyle/>
          <a:p>
            <a:fld id="{6FF47312-5BF6-4F91-A250-772BA71100E2}" type="slidenum">
              <a:rPr lang="zh-TW" altLang="en-US" smtClean="0"/>
              <a:t>25</a:t>
            </a:fld>
            <a:endParaRPr lang="zh-TW" altLang="en-US"/>
          </a:p>
        </p:txBody>
      </p:sp>
      <p:sp>
        <p:nvSpPr>
          <p:cNvPr id="7" name="矩形 6">
            <a:extLst>
              <a:ext uri="{FF2B5EF4-FFF2-40B4-BE49-F238E27FC236}">
                <a16:creationId xmlns:a16="http://schemas.microsoft.com/office/drawing/2014/main" id="{627F6FCB-B7D5-42A6-90E0-F0DD00206238}"/>
              </a:ext>
            </a:extLst>
          </p:cNvPr>
          <p:cNvSpPr/>
          <p:nvPr/>
        </p:nvSpPr>
        <p:spPr>
          <a:xfrm>
            <a:off x="1091714" y="5118490"/>
            <a:ext cx="9755746" cy="1323439"/>
          </a:xfrm>
          <a:prstGeom prst="rect">
            <a:avLst/>
          </a:prstGeom>
        </p:spPr>
        <p:txBody>
          <a:bodyPr wrap="square">
            <a:spAutoFit/>
          </a:bodyPr>
          <a:lstStyle/>
          <a:p>
            <a:r>
              <a:rPr lang="en-US" altLang="zh-TW" sz="1600" b="1" u="sng" dirty="0">
                <a:solidFill>
                  <a:srgbClr val="000000"/>
                </a:solidFill>
                <a:latin typeface="Calibri" panose="020F0502020204030204" pitchFamily="34" charset="0"/>
                <a:ea typeface="Calibri" panose="020F0502020204030204" pitchFamily="34" charset="0"/>
                <a:cs typeface="Calibri" panose="020F0502020204030204" pitchFamily="34" charset="0"/>
              </a:rPr>
              <a:t>Service Rotation</a:t>
            </a:r>
            <a:b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600" b="1" dirty="0">
                <a:solidFill>
                  <a:srgbClr val="000000"/>
                </a:solidFill>
                <a:latin typeface="Calibri" panose="020F0502020204030204" pitchFamily="34" charset="0"/>
                <a:ea typeface="Calibri" panose="020F0502020204030204" pitchFamily="34" charset="0"/>
                <a:cs typeface="Calibri" panose="020F0502020204030204" pitchFamily="34" charset="0"/>
              </a:rPr>
              <a:t>East Coast South America Express 2 (SX2)</a:t>
            </a:r>
            <a:b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Pusan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South China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Singapore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Rio Grande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Santos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Santa Catarina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Singapore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Hong Kong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Pusan</a:t>
            </a:r>
            <a:endParaRPr lang="zh-TW" altLang="zh-TW" sz="2000" dirty="0">
              <a:latin typeface="Calibri" panose="020F0502020204030204" pitchFamily="34" charset="0"/>
              <a:cs typeface="Calibri" panose="020F0502020204030204" pitchFamily="34" charset="0"/>
            </a:endParaRPr>
          </a:p>
          <a:p>
            <a:r>
              <a:rPr lang="en-US" altLang="zh-TW" sz="1600" b="1" dirty="0">
                <a:solidFill>
                  <a:srgbClr val="000000"/>
                </a:solidFill>
                <a:latin typeface="Calibri" panose="020F0502020204030204" pitchFamily="34" charset="0"/>
                <a:ea typeface="Calibri" panose="020F0502020204030204" pitchFamily="34" charset="0"/>
                <a:cs typeface="Calibri" panose="020F0502020204030204" pitchFamily="34" charset="0"/>
              </a:rPr>
              <a:t>River Plate Feeder Service</a:t>
            </a:r>
            <a:b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Rio Grande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Argentina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Uruguay </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a:t>
            </a:r>
            <a: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t> Rio Grande</a:t>
            </a:r>
            <a:endParaRPr lang="zh-TW" altLang="zh-TW" sz="2000" dirty="0">
              <a:latin typeface="Calibri" panose="020F0502020204030204" pitchFamily="34" charset="0"/>
              <a:cs typeface="Calibri" panose="020F0502020204030204" pitchFamily="34" charset="0"/>
            </a:endParaRPr>
          </a:p>
        </p:txBody>
      </p:sp>
      <p:pic>
        <p:nvPicPr>
          <p:cNvPr id="9" name="圖片 8">
            <a:extLst>
              <a:ext uri="{FF2B5EF4-FFF2-40B4-BE49-F238E27FC236}">
                <a16:creationId xmlns:a16="http://schemas.microsoft.com/office/drawing/2014/main" id="{0D152676-F7A9-4384-9D65-C091F0D9B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72801"/>
            <a:ext cx="4994034" cy="2794106"/>
          </a:xfrm>
          <a:prstGeom prst="rect">
            <a:avLst/>
          </a:prstGeom>
        </p:spPr>
      </p:pic>
      <p:sp>
        <p:nvSpPr>
          <p:cNvPr id="3" name="矩形 2">
            <a:extLst>
              <a:ext uri="{FF2B5EF4-FFF2-40B4-BE49-F238E27FC236}">
                <a16:creationId xmlns:a16="http://schemas.microsoft.com/office/drawing/2014/main" id="{1C53371F-B139-484D-9C9E-CA9788D8ED37}"/>
              </a:ext>
            </a:extLst>
          </p:cNvPr>
          <p:cNvSpPr/>
          <p:nvPr/>
        </p:nvSpPr>
        <p:spPr>
          <a:xfrm>
            <a:off x="5969587" y="1664893"/>
            <a:ext cx="5608520" cy="3970318"/>
          </a:xfrm>
          <a:prstGeom prst="rect">
            <a:avLst/>
          </a:prstGeom>
        </p:spPr>
        <p:txBody>
          <a:bodyPr wrap="square">
            <a:spAutoFit/>
          </a:bodyPr>
          <a:lstStyle/>
          <a:p>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HMM and ONE (Ocean Network Express) will launch in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April</a:t>
            </a: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 a new Asia - ECSA joint service. </a:t>
            </a:r>
          </a:p>
          <a:p>
            <a:endPar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The loop, branded ‘FL2’ by the Korean carrier and ‘SX2’ by ONE will call at Busan, one South China port (tba), Singapore, Rio Grande, Santos, Itapoa, Singapore, Hong Kong, Busan with a first sailing expected from Busan during the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first week of April</a:t>
            </a: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 The service will turn in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77 days and will offer weekly sailings</a:t>
            </a: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b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Both carriers will provide an onward connection with Argentina and Uruguay, via transshipment in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Rio Grande onto Bengal Tiger Line’s ‘RBM’ service</a:t>
            </a: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 which calls at Rio Grande, Buenos Aires, Montevideo, Rio Grande.  </a:t>
            </a:r>
          </a:p>
          <a:p>
            <a:endPar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It is unclear at this stage how big the ships deployed on the ‘FL2/SX2’ service will be, but it is likely that the carriers will start off with units of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at least 4-5,000 teu</a:t>
            </a: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b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For HMM, the new ‘FL2’ service will be its second major Asia - ECSA loop, adding to its Far East - India - Latin America ‘FIL’ offering. For ONE, it will be its third loop on the trade, adding to its Asia - ECSA ‘SX1’, operated jointly with MSC ('Ipanema') and Hapag-Lloyd ('AS2') and ‘SX3’, provided through slots on HMM’s ‘FIL’ service. </a:t>
            </a:r>
          </a:p>
          <a:p>
            <a:pPr algn="r"/>
            <a:endPar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(Source: customer advisories / Alphaliner)</a:t>
            </a:r>
            <a:endParaRPr lang="en-US" altLang="zh-TW"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6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C86729-3B18-43F4-BBC8-0DF450302D40}"/>
              </a:ext>
            </a:extLst>
          </p:cNvPr>
          <p:cNvSpPr>
            <a:spLocks noGrp="1"/>
          </p:cNvSpPr>
          <p:nvPr>
            <p:ph type="title"/>
          </p:nvPr>
        </p:nvSpPr>
        <p:spPr/>
        <p:txBody>
          <a:bodyPr>
            <a:normAutofit/>
          </a:bodyPr>
          <a:lstStyle/>
          <a:p>
            <a:r>
              <a:rPr lang="en-US" altLang="zh-TW" dirty="0"/>
              <a:t>CMA WSA5 Mexico Express  </a:t>
            </a:r>
            <a:endParaRPr lang="zh-TW" altLang="en-US" dirty="0"/>
          </a:p>
        </p:txBody>
      </p:sp>
      <p:sp>
        <p:nvSpPr>
          <p:cNvPr id="4" name="投影片編號版面配置區 3">
            <a:extLst>
              <a:ext uri="{FF2B5EF4-FFF2-40B4-BE49-F238E27FC236}">
                <a16:creationId xmlns:a16="http://schemas.microsoft.com/office/drawing/2014/main" id="{CC352632-B04C-4687-AC26-509ECE94C9B3}"/>
              </a:ext>
            </a:extLst>
          </p:cNvPr>
          <p:cNvSpPr>
            <a:spLocks noGrp="1"/>
          </p:cNvSpPr>
          <p:nvPr>
            <p:ph type="sldNum" sz="quarter" idx="12"/>
          </p:nvPr>
        </p:nvSpPr>
        <p:spPr/>
        <p:txBody>
          <a:bodyPr/>
          <a:lstStyle/>
          <a:p>
            <a:fld id="{6FF47312-5BF6-4F91-A250-772BA71100E2}" type="slidenum">
              <a:rPr lang="zh-TW" altLang="en-US" smtClean="0"/>
              <a:t>26</a:t>
            </a:fld>
            <a:endParaRPr lang="zh-TW" altLang="en-US"/>
          </a:p>
        </p:txBody>
      </p:sp>
      <p:graphicFrame>
        <p:nvGraphicFramePr>
          <p:cNvPr id="7" name="表格 6">
            <a:extLst>
              <a:ext uri="{FF2B5EF4-FFF2-40B4-BE49-F238E27FC236}">
                <a16:creationId xmlns:a16="http://schemas.microsoft.com/office/drawing/2014/main" id="{AE912FCA-A6DF-4BAB-9463-D0AB51DB537F}"/>
              </a:ext>
            </a:extLst>
          </p:cNvPr>
          <p:cNvGraphicFramePr>
            <a:graphicFrameLocks noGrp="1"/>
          </p:cNvGraphicFramePr>
          <p:nvPr>
            <p:extLst>
              <p:ext uri="{D42A27DB-BD31-4B8C-83A1-F6EECF244321}">
                <p14:modId xmlns:p14="http://schemas.microsoft.com/office/powerpoint/2010/main" val="1562308941"/>
              </p:ext>
            </p:extLst>
          </p:nvPr>
        </p:nvGraphicFramePr>
        <p:xfrm>
          <a:off x="1166363" y="4712056"/>
          <a:ext cx="9859274" cy="1676400"/>
        </p:xfrm>
        <a:graphic>
          <a:graphicData uri="http://schemas.openxmlformats.org/drawingml/2006/table">
            <a:tbl>
              <a:tblPr>
                <a:tableStyleId>{BDBED569-4797-4DF1-A0F4-6AAB3CD982D8}</a:tableStyleId>
              </a:tblPr>
              <a:tblGrid>
                <a:gridCol w="1430503">
                  <a:extLst>
                    <a:ext uri="{9D8B030D-6E8A-4147-A177-3AD203B41FA5}">
                      <a16:colId xmlns:a16="http://schemas.microsoft.com/office/drawing/2014/main" val="2051802312"/>
                    </a:ext>
                  </a:extLst>
                </a:gridCol>
                <a:gridCol w="1036883">
                  <a:extLst>
                    <a:ext uri="{9D8B030D-6E8A-4147-A177-3AD203B41FA5}">
                      <a16:colId xmlns:a16="http://schemas.microsoft.com/office/drawing/2014/main" val="1756538432"/>
                    </a:ext>
                  </a:extLst>
                </a:gridCol>
                <a:gridCol w="7391888">
                  <a:extLst>
                    <a:ext uri="{9D8B030D-6E8A-4147-A177-3AD203B41FA5}">
                      <a16:colId xmlns:a16="http://schemas.microsoft.com/office/drawing/2014/main" val="794921791"/>
                    </a:ext>
                  </a:extLst>
                </a:gridCol>
              </a:tblGrid>
              <a:tr h="140368">
                <a:tc>
                  <a:txBody>
                    <a:bodyPr/>
                    <a:lstStyle/>
                    <a:p>
                      <a:pPr algn="ctr" fontAlgn="ctr"/>
                      <a:r>
                        <a:rPr lang="en-US" sz="1400" b="1" u="none" strike="noStrike" dirty="0">
                          <a:solidFill>
                            <a:schemeClr val="bg1"/>
                          </a:solidFill>
                          <a:effectLst/>
                        </a:rPr>
                        <a:t>SERVICE</a:t>
                      </a:r>
                      <a:endParaRPr lang="en-US" sz="1400" b="1" i="0" u="none" strike="noStrike" dirty="0">
                        <a:solidFill>
                          <a:schemeClr val="bg1"/>
                        </a:solidFill>
                        <a:effectLst/>
                        <a:latin typeface="+mn-lt"/>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sz="1400" b="1" u="none" strike="noStrike" dirty="0">
                          <a:solidFill>
                            <a:schemeClr val="bg1"/>
                          </a:solidFill>
                          <a:effectLst/>
                        </a:rPr>
                        <a:t>DAYS</a:t>
                      </a:r>
                      <a:endParaRPr lang="en-US" sz="1400" b="1" i="0" u="none" strike="noStrike" dirty="0">
                        <a:solidFill>
                          <a:schemeClr val="bg1"/>
                        </a:solidFill>
                        <a:effectLst/>
                        <a:latin typeface="+mn-lt"/>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sz="1400" b="1" u="none" strike="noStrike" dirty="0">
                          <a:solidFill>
                            <a:schemeClr val="bg1"/>
                          </a:solidFill>
                          <a:effectLst/>
                        </a:rPr>
                        <a:t>ROUTE</a:t>
                      </a:r>
                      <a:endParaRPr lang="en-US" sz="1400" b="1" i="0" u="none" strike="noStrike" dirty="0">
                        <a:solidFill>
                          <a:schemeClr val="bg1"/>
                        </a:solidFill>
                        <a:effectLst/>
                        <a:latin typeface="+mn-lt"/>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extLst>
                  <a:ext uri="{0D108BD9-81ED-4DB2-BD59-A6C34878D82A}">
                    <a16:rowId xmlns:a16="http://schemas.microsoft.com/office/drawing/2014/main" val="2721096241"/>
                  </a:ext>
                </a:extLst>
              </a:tr>
              <a:tr h="140368">
                <a:tc>
                  <a:txBody>
                    <a:bodyPr/>
                    <a:lstStyle/>
                    <a:p>
                      <a:pPr algn="ctr" fontAlgn="ctr"/>
                      <a:r>
                        <a:rPr lang="en-US" sz="1400" u="none" strike="noStrike" dirty="0">
                          <a:effectLst/>
                        </a:rPr>
                        <a:t>WSA</a:t>
                      </a:r>
                      <a:endParaRPr lang="en-US" sz="1400" b="1"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altLang="zh-TW" sz="1400" u="none" strike="noStrike" dirty="0">
                          <a:effectLst/>
                        </a:rPr>
                        <a:t>77</a:t>
                      </a:r>
                      <a:endParaRPr lang="en-US" altLang="zh-TW" sz="1400" b="0"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200" u="none" strike="noStrike" dirty="0">
                          <a:effectLst/>
                        </a:rPr>
                        <a:t>HKHKG, CNYYT, TWKSG, CNSHG, CNNBO, MXMZO, PABBA, COBVT, PECAL, CLVAL, HKHKG</a:t>
                      </a:r>
                      <a:endParaRPr lang="en-US" sz="1200" b="0" i="0" u="none" strike="noStrike" dirty="0">
                        <a:solidFill>
                          <a:srgbClr val="000000"/>
                        </a:solidFill>
                        <a:effectLst/>
                        <a:latin typeface="+mn-lt"/>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3716935"/>
                  </a:ext>
                </a:extLst>
              </a:tr>
              <a:tr h="140368">
                <a:tc>
                  <a:txBody>
                    <a:bodyPr/>
                    <a:lstStyle/>
                    <a:p>
                      <a:pPr algn="ctr" fontAlgn="ctr"/>
                      <a:r>
                        <a:rPr lang="en-US" sz="1400" u="none" strike="noStrike" dirty="0">
                          <a:effectLst/>
                        </a:rPr>
                        <a:t>WSA2</a:t>
                      </a:r>
                      <a:endParaRPr lang="en-US" sz="1400" b="1"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altLang="zh-TW" sz="1400" u="none" strike="noStrike" dirty="0">
                          <a:effectLst/>
                        </a:rPr>
                        <a:t>77</a:t>
                      </a:r>
                      <a:endParaRPr lang="en-US" altLang="zh-TW" sz="1400" b="0"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ctr"/>
                      <a:r>
                        <a:rPr lang="en-US" sz="1200" u="none" strike="noStrike" kern="1200" dirty="0">
                          <a:effectLst/>
                        </a:rPr>
                        <a:t>TWKSG, CNXHK, HKHKG, CNNBO, CNSHG, MXMZO, MXLZC, GTZNJ, PECAL, ECGYE, MXMZO, KRPUS</a:t>
                      </a:r>
                      <a:endParaRPr lang="en-US" sz="1200" u="none" strike="noStrike" kern="1200" dirty="0">
                        <a:solidFill>
                          <a:schemeClr val="dk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144481953"/>
                  </a:ext>
                </a:extLst>
              </a:tr>
              <a:tr h="140368">
                <a:tc>
                  <a:txBody>
                    <a:bodyPr/>
                    <a:lstStyle/>
                    <a:p>
                      <a:pPr algn="ctr" fontAlgn="ctr"/>
                      <a:r>
                        <a:rPr lang="en-US" sz="1400" u="none" strike="noStrike" dirty="0">
                          <a:effectLst/>
                        </a:rPr>
                        <a:t>WSA3</a:t>
                      </a:r>
                      <a:endParaRPr lang="en-US" sz="1400" b="1"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altLang="zh-TW" sz="1400" u="none" strike="noStrike" dirty="0">
                          <a:effectLst/>
                        </a:rPr>
                        <a:t>84</a:t>
                      </a:r>
                      <a:endParaRPr lang="en-US" altLang="zh-TW" sz="1400" b="0"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200" u="none" strike="noStrike" dirty="0">
                          <a:effectLst/>
                        </a:rPr>
                        <a:t>CNXSM,CNQND,CNNBO, CNSHG, MXMZO, </a:t>
                      </a:r>
                      <a:r>
                        <a:rPr lang="en-US" altLang="zh-TW" sz="1200" u="none" strike="noStrike" dirty="0">
                          <a:effectLst/>
                        </a:rPr>
                        <a:t>KRPUS</a:t>
                      </a:r>
                      <a:r>
                        <a:rPr lang="en-US" sz="1200" u="none" strike="noStrike" dirty="0">
                          <a:effectLst/>
                        </a:rPr>
                        <a:t>, PECHY, CLSAI, MXMZO,KRPUS ,CNSHG</a:t>
                      </a:r>
                      <a:endParaRPr lang="en-US" sz="1200" b="0" i="0" u="none" strike="noStrike" dirty="0">
                        <a:solidFill>
                          <a:srgbClr val="000000"/>
                        </a:solidFill>
                        <a:effectLst/>
                        <a:latin typeface="+mn-lt"/>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4169859"/>
                  </a:ext>
                </a:extLst>
              </a:tr>
              <a:tr h="0">
                <a:tc>
                  <a:txBody>
                    <a:bodyPr/>
                    <a:lstStyle/>
                    <a:p>
                      <a:pPr algn="ctr" fontAlgn="ctr"/>
                      <a:r>
                        <a:rPr lang="en-US" sz="1400" u="none" strike="noStrike" dirty="0">
                          <a:effectLst/>
                        </a:rPr>
                        <a:t>WSA4</a:t>
                      </a:r>
                      <a:endParaRPr lang="en-US" sz="1400" b="1"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altLang="zh-TW" sz="1400" b="0" i="0" u="none" strike="noStrike" dirty="0">
                          <a:solidFill>
                            <a:srgbClr val="000000"/>
                          </a:solidFill>
                          <a:effectLst/>
                          <a:latin typeface="+mn-lt"/>
                          <a:ea typeface="微軟正黑體" panose="020B0604030504040204" pitchFamily="34" charset="-120"/>
                        </a:rPr>
                        <a:t>69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200" u="none" strike="noStrike" kern="1200" dirty="0">
                          <a:effectLst/>
                        </a:rPr>
                        <a:t>CNNBO, CNSHG, KRPUS, MXDHJ, COBVT, PECAL, ECPSJ, JPYKH, CNNBO</a:t>
                      </a:r>
                      <a:endParaRPr lang="en-US" altLang="zh-TW" sz="1200" u="none" strike="noStrike" kern="1200" dirty="0">
                        <a:solidFill>
                          <a:schemeClr val="dk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927637981"/>
                  </a:ext>
                </a:extLst>
              </a:tr>
              <a:tr h="140368">
                <a:tc>
                  <a:txBody>
                    <a:bodyPr/>
                    <a:lstStyle/>
                    <a:p>
                      <a:pPr algn="ctr" fontAlgn="ctr"/>
                      <a:r>
                        <a:rPr lang="en-US" sz="1400" u="none" strike="noStrike" dirty="0">
                          <a:effectLst/>
                        </a:rPr>
                        <a:t>WSA5</a:t>
                      </a:r>
                      <a:endParaRPr lang="en-US" sz="1400" b="1"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altLang="zh-TW" sz="1400" u="none" strike="noStrike" dirty="0">
                          <a:effectLst/>
                        </a:rPr>
                        <a:t>56</a:t>
                      </a:r>
                      <a:endParaRPr lang="en-US" altLang="zh-TW" sz="1400" b="0" i="0" u="none" strike="noStrike" dirty="0">
                        <a:solidFill>
                          <a:srgbClr val="000000"/>
                        </a:solidFill>
                        <a:effectLst/>
                        <a:latin typeface="+mn-lt"/>
                        <a:ea typeface="微軟正黑體" panose="020B0604030504040204" pitchFamily="34" charset="-12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200" u="none" strike="noStrike" kern="1200" dirty="0">
                          <a:effectLst/>
                        </a:rPr>
                        <a:t>CNXHK, HKHKG, CNNBO, CNSHG, CNQND, CNXGA, KRPUS, MXMZO, MXLZC, KRPUS</a:t>
                      </a:r>
                      <a:endParaRPr lang="en-US" sz="1200" u="none" strike="noStrike" kern="1200" dirty="0">
                        <a:solidFill>
                          <a:schemeClr val="dk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9346864"/>
                  </a:ext>
                </a:extLst>
              </a:tr>
            </a:tbl>
          </a:graphicData>
        </a:graphic>
      </p:graphicFrame>
      <p:pic>
        <p:nvPicPr>
          <p:cNvPr id="9" name="圖片 8">
            <a:extLst>
              <a:ext uri="{FF2B5EF4-FFF2-40B4-BE49-F238E27FC236}">
                <a16:creationId xmlns:a16="http://schemas.microsoft.com/office/drawing/2014/main" id="{0497C123-6362-45F2-97A1-5C11F3ABF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324" y="1755616"/>
            <a:ext cx="5436313" cy="2725021"/>
          </a:xfrm>
          <a:prstGeom prst="rect">
            <a:avLst/>
          </a:prstGeom>
        </p:spPr>
      </p:pic>
      <p:sp>
        <p:nvSpPr>
          <p:cNvPr id="14" name="矩形 13">
            <a:extLst>
              <a:ext uri="{FF2B5EF4-FFF2-40B4-BE49-F238E27FC236}">
                <a16:creationId xmlns:a16="http://schemas.microsoft.com/office/drawing/2014/main" id="{B5821472-FBF5-4E46-BBCF-0D68FB8BBCC4}"/>
              </a:ext>
            </a:extLst>
          </p:cNvPr>
          <p:cNvSpPr/>
          <p:nvPr/>
        </p:nvSpPr>
        <p:spPr>
          <a:xfrm>
            <a:off x="1162262" y="2672732"/>
            <a:ext cx="4359499" cy="1800000"/>
          </a:xfrm>
          <a:prstGeom prst="rect">
            <a:avLst/>
          </a:prstGeom>
          <a:solidFill>
            <a:schemeClr val="accent1">
              <a:lumMod val="50000"/>
            </a:schemeClr>
          </a:solidFill>
        </p:spPr>
        <p:txBody>
          <a:bodyPr wrap="square" anchor="ctr">
            <a:spAutoFit/>
          </a:bodyPr>
          <a:lstStyle/>
          <a:p>
            <a:pPr lvl="0" algn="ctr">
              <a:defRPr/>
            </a:pPr>
            <a:r>
              <a:rPr lang="en-US" altLang="zh-TW" sz="3200" b="1" dirty="0">
                <a:solidFill>
                  <a:schemeClr val="bg1"/>
                </a:solidFill>
                <a:latin typeface="Microsoft YaHei" panose="020B0503020204020204" pitchFamily="34" charset="-122"/>
                <a:ea typeface="Microsoft YaHei" panose="020B0503020204020204" pitchFamily="34" charset="-122"/>
              </a:rPr>
              <a:t>Mexico Express </a:t>
            </a:r>
          </a:p>
          <a:p>
            <a:pPr lvl="0" algn="ctr">
              <a:defRPr/>
            </a:pPr>
            <a:r>
              <a:rPr lang="en-US" altLang="zh-TW" sz="3200" b="1" dirty="0">
                <a:solidFill>
                  <a:schemeClr val="bg1"/>
                </a:solidFill>
                <a:latin typeface="Microsoft YaHei" panose="020B0503020204020204" pitchFamily="34" charset="-122"/>
                <a:ea typeface="Microsoft YaHei" panose="020B0503020204020204" pitchFamily="34" charset="-122"/>
              </a:rPr>
              <a:t>Direct svc for CNQND/CNXGA</a:t>
            </a:r>
          </a:p>
        </p:txBody>
      </p:sp>
      <p:sp>
        <p:nvSpPr>
          <p:cNvPr id="15" name="矩形 14">
            <a:extLst>
              <a:ext uri="{FF2B5EF4-FFF2-40B4-BE49-F238E27FC236}">
                <a16:creationId xmlns:a16="http://schemas.microsoft.com/office/drawing/2014/main" id="{B383A2AB-E82A-4C1D-9DEC-3C622F82C11A}"/>
              </a:ext>
            </a:extLst>
          </p:cNvPr>
          <p:cNvSpPr/>
          <p:nvPr/>
        </p:nvSpPr>
        <p:spPr>
          <a:xfrm>
            <a:off x="1162263" y="1765284"/>
            <a:ext cx="4359499" cy="828000"/>
          </a:xfrm>
          <a:prstGeom prst="rect">
            <a:avLst/>
          </a:prstGeom>
          <a:solidFill>
            <a:srgbClr val="0D132D"/>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WSA5(CMA)</a:t>
            </a:r>
            <a:r>
              <a:rPr kumimoji="0" lang="zh-TW" altLang="en-US"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endParaRPr kumimoji="0" lang="en-US" altLang="zh-TW"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11608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9D6D0904-064D-4857-A82C-F4A39BFD2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1071"/>
            <a:ext cx="2631067" cy="5138804"/>
          </a:xfrm>
          <a:prstGeom prst="rect">
            <a:avLst/>
          </a:prstGeom>
        </p:spPr>
      </p:pic>
      <p:sp>
        <p:nvSpPr>
          <p:cNvPr id="2" name="標題 1">
            <a:extLst>
              <a:ext uri="{FF2B5EF4-FFF2-40B4-BE49-F238E27FC236}">
                <a16:creationId xmlns:a16="http://schemas.microsoft.com/office/drawing/2014/main" id="{B82CAB86-472C-47E3-A49B-96999616D232}"/>
              </a:ext>
            </a:extLst>
          </p:cNvPr>
          <p:cNvSpPr>
            <a:spLocks noGrp="1"/>
          </p:cNvSpPr>
          <p:nvPr>
            <p:ph type="title"/>
          </p:nvPr>
        </p:nvSpPr>
        <p:spPr>
          <a:xfrm>
            <a:off x="664337" y="104775"/>
            <a:ext cx="11023242" cy="1325563"/>
          </a:xfrm>
        </p:spPr>
        <p:txBody>
          <a:bodyPr>
            <a:normAutofit/>
          </a:bodyPr>
          <a:lstStyle/>
          <a:p>
            <a:r>
              <a:rPr lang="en-US" altLang="zh-TW" dirty="0"/>
              <a:t>PNM/CARI</a:t>
            </a:r>
            <a:r>
              <a:rPr lang="en-US" altLang="zh-TW" sz="5400" dirty="0">
                <a:latin typeface="+mn-lt"/>
              </a:rPr>
              <a:t> Weekly </a:t>
            </a:r>
            <a:r>
              <a:rPr lang="en-US" altLang="zh-TW" dirty="0"/>
              <a:t>Capacity </a:t>
            </a:r>
            <a:r>
              <a:rPr lang="en-US" altLang="zh-TW" sz="3600" dirty="0"/>
              <a:t>(Market + 10%)</a:t>
            </a:r>
            <a:endParaRPr lang="zh-TW" altLang="en-US" sz="3600" dirty="0">
              <a:latin typeface="+mn-lt"/>
            </a:endParaRPr>
          </a:p>
        </p:txBody>
      </p:sp>
      <p:sp>
        <p:nvSpPr>
          <p:cNvPr id="4" name="投影片編號版面配置區 3">
            <a:extLst>
              <a:ext uri="{FF2B5EF4-FFF2-40B4-BE49-F238E27FC236}">
                <a16:creationId xmlns:a16="http://schemas.microsoft.com/office/drawing/2014/main" id="{64E82877-0FC9-4C1B-B169-54AF9DD7B383}"/>
              </a:ext>
            </a:extLst>
          </p:cNvPr>
          <p:cNvSpPr>
            <a:spLocks noGrp="1"/>
          </p:cNvSpPr>
          <p:nvPr>
            <p:ph type="sldNum" sz="quarter" idx="12"/>
          </p:nvPr>
        </p:nvSpPr>
        <p:spPr/>
        <p:txBody>
          <a:bodyPr/>
          <a:lstStyle/>
          <a:p>
            <a:fld id="{6FF47312-5BF6-4F91-A250-772BA71100E2}" type="slidenum">
              <a:rPr lang="zh-TW" altLang="en-US" smtClean="0"/>
              <a:t>27</a:t>
            </a:fld>
            <a:endParaRPr lang="zh-TW" altLang="en-US"/>
          </a:p>
        </p:txBody>
      </p:sp>
      <p:graphicFrame>
        <p:nvGraphicFramePr>
          <p:cNvPr id="5" name="內容版面配置區 4">
            <a:extLst>
              <a:ext uri="{FF2B5EF4-FFF2-40B4-BE49-F238E27FC236}">
                <a16:creationId xmlns:a16="http://schemas.microsoft.com/office/drawing/2014/main" id="{B5A0EF1E-5CC3-47B2-867F-6ADEBC4E9DC8}"/>
              </a:ext>
            </a:extLst>
          </p:cNvPr>
          <p:cNvGraphicFramePr>
            <a:graphicFrameLocks/>
          </p:cNvGraphicFramePr>
          <p:nvPr>
            <p:extLst>
              <p:ext uri="{D42A27DB-BD31-4B8C-83A1-F6EECF244321}">
                <p14:modId xmlns:p14="http://schemas.microsoft.com/office/powerpoint/2010/main" val="850418469"/>
              </p:ext>
            </p:extLst>
          </p:nvPr>
        </p:nvGraphicFramePr>
        <p:xfrm>
          <a:off x="2821826" y="1559498"/>
          <a:ext cx="4905498" cy="3693729"/>
        </p:xfrm>
        <a:graphic>
          <a:graphicData uri="http://schemas.openxmlformats.org/drawingml/2006/table">
            <a:tbl>
              <a:tblPr/>
              <a:tblGrid>
                <a:gridCol w="817583">
                  <a:extLst>
                    <a:ext uri="{9D8B030D-6E8A-4147-A177-3AD203B41FA5}">
                      <a16:colId xmlns:a16="http://schemas.microsoft.com/office/drawing/2014/main" val="2000671107"/>
                    </a:ext>
                  </a:extLst>
                </a:gridCol>
                <a:gridCol w="817583">
                  <a:extLst>
                    <a:ext uri="{9D8B030D-6E8A-4147-A177-3AD203B41FA5}">
                      <a16:colId xmlns:a16="http://schemas.microsoft.com/office/drawing/2014/main" val="2667406516"/>
                    </a:ext>
                  </a:extLst>
                </a:gridCol>
                <a:gridCol w="817583">
                  <a:extLst>
                    <a:ext uri="{9D8B030D-6E8A-4147-A177-3AD203B41FA5}">
                      <a16:colId xmlns:a16="http://schemas.microsoft.com/office/drawing/2014/main" val="4193616787"/>
                    </a:ext>
                  </a:extLst>
                </a:gridCol>
                <a:gridCol w="817583">
                  <a:extLst>
                    <a:ext uri="{9D8B030D-6E8A-4147-A177-3AD203B41FA5}">
                      <a16:colId xmlns:a16="http://schemas.microsoft.com/office/drawing/2014/main" val="2505222222"/>
                    </a:ext>
                  </a:extLst>
                </a:gridCol>
                <a:gridCol w="817583">
                  <a:extLst>
                    <a:ext uri="{9D8B030D-6E8A-4147-A177-3AD203B41FA5}">
                      <a16:colId xmlns:a16="http://schemas.microsoft.com/office/drawing/2014/main" val="3181270553"/>
                    </a:ext>
                  </a:extLst>
                </a:gridCol>
                <a:gridCol w="817583">
                  <a:extLst>
                    <a:ext uri="{9D8B030D-6E8A-4147-A177-3AD203B41FA5}">
                      <a16:colId xmlns:a16="http://schemas.microsoft.com/office/drawing/2014/main" val="756543619"/>
                    </a:ext>
                  </a:extLst>
                </a:gridCol>
              </a:tblGrid>
              <a:tr h="449075">
                <a:tc gridSpan="6">
                  <a:txBody>
                    <a:bodyPr/>
                    <a:lstStyle/>
                    <a:p>
                      <a:pPr algn="ctr" rtl="0" fontAlgn="ctr"/>
                      <a:r>
                        <a:rPr lang="en-US" altLang="zh-TW" sz="20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PNM/CARI  2025 OA Day 9  PLAN</a:t>
                      </a:r>
                      <a:endParaRPr lang="zh-TW" altLang="en-US" sz="2000" b="1" i="0" u="none" strike="noStrike" dirty="0">
                        <a:solidFill>
                          <a:schemeClr val="bg1"/>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3798100"/>
                  </a:ext>
                </a:extLst>
              </a:tr>
              <a:tr h="357596">
                <a:tc>
                  <a:txBody>
                    <a:bodyPr/>
                    <a:lstStyle/>
                    <a:p>
                      <a:pPr algn="ctr" rtl="0" fontAlgn="ctr"/>
                      <a:r>
                        <a:rPr lang="en-US" sz="15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YEAR</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tc>
                  <a:txBody>
                    <a:bodyPr/>
                    <a:lstStyle/>
                    <a:p>
                      <a:pPr algn="ctr" rtl="0" fontAlgn="ctr"/>
                      <a:r>
                        <a:rPr lang="en-US" sz="15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2024 Q4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5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2025 Q1</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5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2025 Q2</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tc>
                  <a:txBody>
                    <a:bodyPr/>
                    <a:lstStyle/>
                    <a:p>
                      <a:pPr algn="ctr" rtl="0" fontAlgn="ctr"/>
                      <a:r>
                        <a:rPr lang="en-US" sz="1500" b="1" i="0" u="none" strike="noStrike" dirty="0">
                          <a:solidFill>
                            <a:srgbClr val="000066"/>
                          </a:solidFill>
                          <a:effectLst/>
                          <a:latin typeface="Calibri" panose="020F0502020204030204" pitchFamily="34" charset="0"/>
                          <a:ea typeface="Calibri" panose="020F0502020204030204" pitchFamily="34" charset="0"/>
                          <a:cs typeface="Calibri" panose="020F0502020204030204" pitchFamily="34" charset="0"/>
                        </a:rPr>
                        <a:t>2025 Q3</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tc>
                  <a:txBody>
                    <a:bodyPr/>
                    <a:lstStyle/>
                    <a:p>
                      <a:pPr algn="ctr" rtl="0" fontAlgn="ctr"/>
                      <a:r>
                        <a:rPr lang="en-US" sz="1500" b="1" i="0" u="none" strike="noStrike" dirty="0">
                          <a:solidFill>
                            <a:srgbClr val="000066"/>
                          </a:solidFill>
                          <a:effectLst/>
                          <a:latin typeface="Calibri" panose="020F0502020204030204" pitchFamily="34" charset="0"/>
                          <a:ea typeface="Calibri" panose="020F0502020204030204" pitchFamily="34" charset="0"/>
                          <a:cs typeface="Calibri" panose="020F0502020204030204" pitchFamily="34" charset="0"/>
                        </a:rPr>
                        <a:t>2025 Q4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FF"/>
                    </a:solidFill>
                  </a:tcPr>
                </a:tc>
                <a:extLst>
                  <a:ext uri="{0D108BD9-81ED-4DB2-BD59-A6C34878D82A}">
                    <a16:rowId xmlns:a16="http://schemas.microsoft.com/office/drawing/2014/main" val="2265304025"/>
                  </a:ext>
                </a:extLst>
              </a:tr>
              <a:tr h="561764">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AUE</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8T+2M</a:t>
                      </a:r>
                    </a:p>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+2F+1L</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8T+3M</a:t>
                      </a:r>
                    </a:p>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+1F</a:t>
                      </a:r>
                      <a:endPar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8T+4M</a:t>
                      </a:r>
                    </a:p>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+1F</a:t>
                      </a:r>
                      <a:endPar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5T+7M</a:t>
                      </a:r>
                    </a:p>
                    <a:p>
                      <a:pPr algn="ctr" rtl="0" fontAlgn="ctr"/>
                      <a:r>
                        <a:rPr lang="en-US"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+1F</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8M+5T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88595967"/>
                  </a:ext>
                </a:extLst>
              </a:tr>
              <a:tr h="561764">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NUE</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9F+2L</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11F+1T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10F+2T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8F+3T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6F+5T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4127928451"/>
                  </a:ext>
                </a:extLst>
              </a:tr>
              <a:tr h="457970">
                <a:tc>
                  <a:txBody>
                    <a:bodyPr/>
                    <a:lstStyle/>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Weekly Capacity</a:t>
                      </a:r>
                    </a:p>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TEU</a:t>
                      </a:r>
                      <a:endParaRPr lang="zh-TW" altLang="en-US" sz="14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2,757</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2,884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2,945</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3,034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3,121</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474536687"/>
                  </a:ext>
                </a:extLst>
              </a:tr>
              <a:tr h="457970">
                <a:tc>
                  <a:txBody>
                    <a:bodyPr/>
                    <a:lstStyle/>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Space </a:t>
                      </a:r>
                    </a:p>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TEU</a:t>
                      </a:r>
                      <a:endParaRPr lang="zh-TW" altLang="en-US" sz="14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zh-TW" altLang="en-US"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rPr>
                        <a:t>　</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rPr>
                        <a:t>127</a:t>
                      </a:r>
                      <a:endParaRPr lang="zh-TW" altLang="en-US"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rPr>
                        <a:t>188</a:t>
                      </a:r>
                      <a:endParaRPr lang="zh-TW" altLang="en-US"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altLang="zh-TW"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277</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rtl="0" fontAlgn="ctr"/>
                      <a:r>
                        <a:rPr lang="en-US" altLang="zh-TW" sz="16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364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508029783"/>
                  </a:ext>
                </a:extLst>
              </a:tr>
              <a:tr h="457970">
                <a:tc>
                  <a:txBody>
                    <a:bodyPr/>
                    <a:lstStyle/>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Space </a:t>
                      </a:r>
                    </a:p>
                    <a:p>
                      <a:pPr algn="ctr" rtl="0" fontAlgn="ct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a:t>
                      </a:r>
                      <a:r>
                        <a:rPr lang="zh-TW" altLang="en-US" sz="14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rPr>
                        <a:t> </a:t>
                      </a:r>
                      <a:r>
                        <a:rPr lang="en-US" altLang="zh-TW"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zh-TW" altLang="en-US" sz="1600" b="0" i="0" u="none" strike="noStrike" dirty="0">
                          <a:solidFill>
                            <a:srgbClr val="000000"/>
                          </a:solidFill>
                          <a:effectLst/>
                          <a:latin typeface="Calibri" panose="020F0502020204030204" pitchFamily="34" charset="0"/>
                          <a:ea typeface="Microsoft YaHei" panose="020B0503020204020204" pitchFamily="34" charset="-122"/>
                          <a:cs typeface="Calibri" panose="020F0502020204030204" pitchFamily="34" charset="0"/>
                        </a:rPr>
                        <a:t>　</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600" b="1" i="0" u="none" strike="noStrike"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4.60%</a:t>
                      </a:r>
                      <a:endParaRPr lang="zh-TW" altLang="en-US" sz="1600" b="1" i="0" u="none" strike="noStrike" kern="1200" dirty="0">
                        <a:solidFill>
                          <a:srgbClr val="C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1600" b="1" i="0" u="none" strike="noStrike"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6.82%</a:t>
                      </a:r>
                      <a:endParaRPr lang="zh-TW" altLang="en-US" sz="1600" b="1" i="0" u="none" strike="noStrike" kern="1200" dirty="0">
                        <a:solidFill>
                          <a:srgbClr val="C00000"/>
                        </a:solidFill>
                        <a:effectLst/>
                        <a:latin typeface="Calibri" panose="020F0502020204030204" pitchFamily="34" charset="0"/>
                        <a:ea typeface="Microsoft YaHei" panose="020B0503020204020204" pitchFamily="34" charset="-122"/>
                        <a:cs typeface="Calibri" panose="020F0502020204030204" pitchFamily="34"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1" i="0" u="none" strike="noStrik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10.05%</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US" altLang="zh-TW" sz="1600" b="1" i="0" u="none" strike="noStrik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13.20%</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56425476"/>
                  </a:ext>
                </a:extLst>
              </a:tr>
            </a:tbl>
          </a:graphicData>
        </a:graphic>
      </p:graphicFrame>
      <p:sp>
        <p:nvSpPr>
          <p:cNvPr id="6" name="文字方塊 5">
            <a:extLst>
              <a:ext uri="{FF2B5EF4-FFF2-40B4-BE49-F238E27FC236}">
                <a16:creationId xmlns:a16="http://schemas.microsoft.com/office/drawing/2014/main" id="{928A0911-D707-4A3E-A183-9E3A0CB87450}"/>
              </a:ext>
            </a:extLst>
          </p:cNvPr>
          <p:cNvSpPr txBox="1"/>
          <p:nvPr/>
        </p:nvSpPr>
        <p:spPr>
          <a:xfrm>
            <a:off x="7918081" y="1559498"/>
            <a:ext cx="3875683" cy="3304110"/>
          </a:xfrm>
          <a:prstGeom prst="rect">
            <a:avLst/>
          </a:prstGeom>
          <a:noFill/>
        </p:spPr>
        <p:txBody>
          <a:bodyPr wrap="square" rtlCol="0">
            <a:spAutoFit/>
          </a:bodyPr>
          <a:lstStyle/>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Our Plan (DAY 9)</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AUE </a:t>
            </a:r>
            <a:r>
              <a:rPr lang="zh-TW" altLang="en-US" sz="1867" b="1"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867" b="1" dirty="0">
                <a:solidFill>
                  <a:srgbClr val="C00000"/>
                </a:solidFill>
                <a:latin typeface="Calibri" panose="020F0502020204030204" pitchFamily="34" charset="0"/>
                <a:ea typeface="Calibri" panose="020F0502020204030204" pitchFamily="34" charset="0"/>
                <a:cs typeface="Calibri" panose="020F0502020204030204" pitchFamily="34" charset="0"/>
              </a:rPr>
              <a:t>8</a:t>
            </a:r>
            <a:r>
              <a:rPr lang="en-US" altLang="zh-TW" sz="1867" b="1" dirty="0">
                <a:solidFill>
                  <a:srgbClr val="003399"/>
                </a:solidFill>
                <a:latin typeface="Calibri" panose="020F0502020204030204" pitchFamily="34" charset="0"/>
                <a:ea typeface="Calibri" panose="020F0502020204030204" pitchFamily="34" charset="0"/>
                <a:cs typeface="Calibri" panose="020F0502020204030204" pitchFamily="34" charset="0"/>
              </a:rPr>
              <a:t>M+5T</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NUE </a:t>
            </a:r>
            <a:r>
              <a:rPr lang="zh-TW" altLang="en-US" sz="1867" b="1"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867" b="1" dirty="0">
                <a:solidFill>
                  <a:srgbClr val="003399"/>
                </a:solidFill>
                <a:latin typeface="Calibri" panose="020F0502020204030204" pitchFamily="34" charset="0"/>
                <a:ea typeface="Calibri" panose="020F0502020204030204" pitchFamily="34" charset="0"/>
                <a:cs typeface="Calibri" panose="020F0502020204030204" pitchFamily="34" charset="0"/>
              </a:rPr>
              <a:t>6F+</a:t>
            </a:r>
            <a:r>
              <a:rPr lang="en-US" altLang="zh-TW" sz="1867" b="1" dirty="0">
                <a:solidFill>
                  <a:srgbClr val="C00000"/>
                </a:solidFill>
                <a:latin typeface="Calibri" panose="020F0502020204030204" pitchFamily="34" charset="0"/>
                <a:ea typeface="Calibri" panose="020F0502020204030204" pitchFamily="34" charset="0"/>
                <a:cs typeface="Calibri" panose="020F0502020204030204" pitchFamily="34" charset="0"/>
              </a:rPr>
              <a:t>5</a:t>
            </a:r>
            <a:r>
              <a:rPr lang="en-US" altLang="zh-TW" sz="1867" b="1" dirty="0">
                <a:solidFill>
                  <a:srgbClr val="003399"/>
                </a:solidFill>
                <a:latin typeface="Calibri" panose="020F0502020204030204" pitchFamily="34" charset="0"/>
                <a:ea typeface="Calibri" panose="020F0502020204030204" pitchFamily="34" charset="0"/>
                <a:cs typeface="Calibri" panose="020F0502020204030204" pitchFamily="34" charset="0"/>
              </a:rPr>
              <a:t>T</a:t>
            </a:r>
          </a:p>
          <a:p>
            <a:pPr defTabSz="914354"/>
            <a:endPar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defTabSz="914354"/>
            <a:r>
              <a:rPr lang="en-US" altLang="zh-TW" sz="1867" b="1" dirty="0">
                <a:solidFill>
                  <a:srgbClr val="003399"/>
                </a:solidFill>
                <a:latin typeface="Calibri" panose="020F0502020204030204" pitchFamily="34" charset="0"/>
                <a:ea typeface="Calibri" panose="020F0502020204030204" pitchFamily="34" charset="0"/>
                <a:cs typeface="Calibri" panose="020F0502020204030204" pitchFamily="34" charset="0"/>
              </a:rPr>
              <a:t>EMC PNM/CARI Weekly Space</a:t>
            </a:r>
            <a:endParaRPr lang="zh-TW" altLang="en-US" sz="1867" b="1" dirty="0">
              <a:solidFill>
                <a:srgbClr val="003399"/>
              </a:solidFill>
              <a:latin typeface="Calibri" panose="020F0502020204030204" pitchFamily="34" charset="0"/>
              <a:ea typeface="Microsoft YaHei" panose="020B0503020204020204" pitchFamily="34" charset="-122"/>
              <a:cs typeface="Calibri" panose="020F0502020204030204" pitchFamily="34" charset="0"/>
            </a:endParaRP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2025 Q3</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Increase 277 TEU  </a:t>
            </a:r>
          </a:p>
          <a:p>
            <a:pPr defTabSz="914354"/>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(Compare 2024</a:t>
            </a:r>
            <a:r>
              <a:rPr lang="zh-TW" altLang="en-US" sz="1100" dirty="0">
                <a:solidFill>
                  <a:srgbClr val="003399"/>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Q4 weekly space increase </a:t>
            </a:r>
            <a:r>
              <a:rPr lang="en-US" altLang="zh-TW" sz="1100" dirty="0">
                <a:solidFill>
                  <a:srgbClr val="C00000"/>
                </a:solidFill>
                <a:latin typeface="Calibri" panose="020F0502020204030204" pitchFamily="34" charset="0"/>
                <a:ea typeface="Calibri" panose="020F0502020204030204" pitchFamily="34" charset="0"/>
                <a:cs typeface="Calibri" panose="020F0502020204030204" pitchFamily="34" charset="0"/>
              </a:rPr>
              <a:t>10.05%</a:t>
            </a:r>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2025 Q4   </a:t>
            </a:r>
          </a:p>
          <a:p>
            <a:pPr defTabSz="914354"/>
            <a:r>
              <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rPr>
              <a:t>Increase more 87 TEU</a:t>
            </a:r>
            <a:r>
              <a:rPr lang="zh-TW" altLang="en-US" sz="1867" b="1"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endParaRPr lang="en-US" altLang="zh-TW" sz="1867"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defTabSz="914354"/>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(Compare 2024</a:t>
            </a:r>
            <a:r>
              <a:rPr lang="zh-TW" altLang="en-US" sz="1100" dirty="0">
                <a:solidFill>
                  <a:srgbClr val="003399"/>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Q4 weekly space increase </a:t>
            </a:r>
            <a:r>
              <a:rPr lang="en-US" altLang="zh-TW" sz="1100" dirty="0">
                <a:solidFill>
                  <a:srgbClr val="C00000"/>
                </a:solidFill>
                <a:latin typeface="Calibri" panose="020F0502020204030204" pitchFamily="34" charset="0"/>
                <a:ea typeface="Calibri" panose="020F0502020204030204" pitchFamily="34" charset="0"/>
                <a:cs typeface="Calibri" panose="020F0502020204030204" pitchFamily="34" charset="0"/>
              </a:rPr>
              <a:t>13.20%</a:t>
            </a:r>
            <a:r>
              <a:rPr lang="en-US" altLang="zh-TW" sz="1100" dirty="0">
                <a:solidFill>
                  <a:srgbClr val="003399"/>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標題 1">
            <a:extLst>
              <a:ext uri="{FF2B5EF4-FFF2-40B4-BE49-F238E27FC236}">
                <a16:creationId xmlns:a16="http://schemas.microsoft.com/office/drawing/2014/main" id="{D664FB2A-A87D-415A-82DD-62691548ADC8}"/>
              </a:ext>
            </a:extLst>
          </p:cNvPr>
          <p:cNvSpPr txBox="1">
            <a:spLocks/>
          </p:cNvSpPr>
          <p:nvPr/>
        </p:nvSpPr>
        <p:spPr>
          <a:xfrm>
            <a:off x="2821826" y="5842200"/>
            <a:ext cx="9491346" cy="1390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TW" sz="2400" b="1" dirty="0">
                <a:solidFill>
                  <a:srgbClr val="00008E"/>
                </a:solidFill>
                <a:latin typeface="Calibri" panose="020F0502020204030204" pitchFamily="34" charset="0"/>
                <a:ea typeface="Calibri" panose="020F0502020204030204" pitchFamily="34" charset="0"/>
                <a:cs typeface="Calibri" panose="020F0502020204030204" pitchFamily="34" charset="0"/>
              </a:rPr>
              <a:t>M-type will gradually deploy into AUE and </a:t>
            </a:r>
            <a:r>
              <a:rPr lang="en-US" altLang="zh-TW" sz="2400" b="1" dirty="0">
                <a:solidFill>
                  <a:srgbClr val="00008E"/>
                </a:solidFill>
                <a:latin typeface="Calibri" panose="020F0502020204030204" pitchFamily="34" charset="0"/>
                <a:ea typeface="Microsoft YaHei" panose="020B0503020204020204" pitchFamily="34" charset="-122"/>
                <a:cs typeface="Calibri" panose="020F0502020204030204" pitchFamily="34" charset="0"/>
              </a:rPr>
              <a:t>route via W/B with 7 days longer to PACCT</a:t>
            </a:r>
            <a:r>
              <a:rPr lang="en-US" altLang="zh-TW" sz="2400" b="1" dirty="0">
                <a:solidFill>
                  <a:srgbClr val="00008E"/>
                </a:solidFill>
                <a:latin typeface="Calibri" panose="020F0502020204030204" pitchFamily="34" charset="0"/>
                <a:ea typeface="Calibri" panose="020F0502020204030204" pitchFamily="34" charset="0"/>
                <a:cs typeface="Calibri" panose="020F0502020204030204" pitchFamily="34" charset="0"/>
              </a:rPr>
              <a:t>. </a:t>
            </a:r>
          </a:p>
          <a:p>
            <a:pPr>
              <a:lnSpc>
                <a:spcPct val="100000"/>
              </a:lnSpc>
            </a:pPr>
            <a:br>
              <a:rPr lang="en-US" altLang="zh-TW" sz="2400" b="1" u="sng"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br>
            <a:br>
              <a:rPr lang="en-US" altLang="zh-TW" sz="2400" b="1" u="sng"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br>
            <a:endParaRPr lang="zh-TW" altLang="en-US" sz="2400" b="1" u="sng" dirty="0">
              <a:solidFill>
                <a:schemeClr val="accent5">
                  <a:lumMod val="75000"/>
                </a:schemeClr>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0" name="矩形 9">
            <a:extLst>
              <a:ext uri="{FF2B5EF4-FFF2-40B4-BE49-F238E27FC236}">
                <a16:creationId xmlns:a16="http://schemas.microsoft.com/office/drawing/2014/main" id="{FCE274D5-83F4-435A-A506-33E953CDAD3F}"/>
              </a:ext>
            </a:extLst>
          </p:cNvPr>
          <p:cNvSpPr/>
          <p:nvPr/>
        </p:nvSpPr>
        <p:spPr>
          <a:xfrm>
            <a:off x="0" y="1481072"/>
            <a:ext cx="2631067" cy="513880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33060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C86729-3B18-43F4-BBC8-0DF450302D40}"/>
              </a:ext>
            </a:extLst>
          </p:cNvPr>
          <p:cNvSpPr>
            <a:spLocks noGrp="1"/>
          </p:cNvSpPr>
          <p:nvPr>
            <p:ph type="title"/>
          </p:nvPr>
        </p:nvSpPr>
        <p:spPr>
          <a:xfrm>
            <a:off x="360920" y="104775"/>
            <a:ext cx="11083498" cy="1325563"/>
          </a:xfrm>
        </p:spPr>
        <p:txBody>
          <a:bodyPr>
            <a:normAutofit/>
          </a:bodyPr>
          <a:lstStyle/>
          <a:p>
            <a:r>
              <a:rPr lang="en-US" altLang="zh-TW" dirty="0"/>
              <a:t>GEMINI Service(MRSK+HPL) US2/US3 </a:t>
            </a:r>
            <a:endParaRPr lang="zh-TW" altLang="en-US" dirty="0"/>
          </a:p>
        </p:txBody>
      </p:sp>
      <p:sp>
        <p:nvSpPr>
          <p:cNvPr id="4" name="投影片編號版面配置區 3">
            <a:extLst>
              <a:ext uri="{FF2B5EF4-FFF2-40B4-BE49-F238E27FC236}">
                <a16:creationId xmlns:a16="http://schemas.microsoft.com/office/drawing/2014/main" id="{CC352632-B04C-4687-AC26-509ECE94C9B3}"/>
              </a:ext>
            </a:extLst>
          </p:cNvPr>
          <p:cNvSpPr>
            <a:spLocks noGrp="1"/>
          </p:cNvSpPr>
          <p:nvPr>
            <p:ph type="sldNum" sz="quarter" idx="12"/>
          </p:nvPr>
        </p:nvSpPr>
        <p:spPr/>
        <p:txBody>
          <a:bodyPr/>
          <a:lstStyle/>
          <a:p>
            <a:fld id="{6FF47312-5BF6-4F91-A250-772BA71100E2}" type="slidenum">
              <a:rPr lang="zh-TW" altLang="en-US" smtClean="0"/>
              <a:t>28</a:t>
            </a:fld>
            <a:endParaRPr lang="zh-TW" altLang="en-US" dirty="0"/>
          </a:p>
        </p:txBody>
      </p:sp>
      <p:sp>
        <p:nvSpPr>
          <p:cNvPr id="10" name="矩形 9">
            <a:extLst>
              <a:ext uri="{FF2B5EF4-FFF2-40B4-BE49-F238E27FC236}">
                <a16:creationId xmlns:a16="http://schemas.microsoft.com/office/drawing/2014/main" id="{5FE1F1B9-A768-4A68-8DD4-7D3C9D899A63}"/>
              </a:ext>
            </a:extLst>
          </p:cNvPr>
          <p:cNvSpPr/>
          <p:nvPr/>
        </p:nvSpPr>
        <p:spPr>
          <a:xfrm>
            <a:off x="5714289" y="1569640"/>
            <a:ext cx="5905440" cy="3970318"/>
          </a:xfrm>
          <a:prstGeom prst="rect">
            <a:avLst/>
          </a:prstGeom>
        </p:spPr>
        <p:txBody>
          <a:bodyPr wrap="square">
            <a:spAutoFit/>
          </a:bodyPr>
          <a:lstStyle/>
          <a:p>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Hapag-Lloyd has announced the closure of its Asia - Latin America ‘JCS’ service as from the end of February 2025. </a:t>
            </a:r>
            <a:r>
              <a:rPr lang="en-US" altLang="zh-TW" sz="1200" dirty="0"/>
              <a:t>This loop is jointly operated with CMA CGM and COSCO SHIPPING Lines, who brand the connection as ‘PEX2’ and ‘CAX1’ respectively (see details).</a:t>
            </a:r>
            <a:endParaRPr lang="zh-TW" altLang="zh-TW" sz="1200" dirty="0"/>
          </a:p>
          <a:p>
            <a:r>
              <a:rPr lang="en-US" altLang="zh-TW" sz="1200" dirty="0"/>
              <a:t> </a:t>
            </a:r>
            <a:endParaRPr lang="zh-TW" altLang="zh-TW" sz="1200" dirty="0"/>
          </a:p>
          <a:p>
            <a:r>
              <a:rPr lang="en-US" altLang="zh-TW" sz="1200" dirty="0"/>
              <a:t>The ‘PEX2 / CAX1 / JCS’ turns in twelve weeks with 12 x 8,800 – 13,100 teu ships calling at Singapore, Chiwan, Hong Kong, Ningbo, Shanghai, Qingdao, Busan, Manzanillo (Mex), Balboa, Manzanillo (Pan), </a:t>
            </a:r>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Cartagena (Col), Kingston, Caucedo</a:t>
            </a:r>
            <a:r>
              <a:rPr lang="en-US" altLang="zh-TW" sz="1200" dirty="0"/>
              <a:t>, Singapore. </a:t>
            </a:r>
            <a:endParaRPr lang="zh-TW" altLang="zh-TW" sz="1200" dirty="0"/>
          </a:p>
          <a:p>
            <a:r>
              <a:rPr lang="en-US" altLang="zh-TW" sz="1200" dirty="0"/>
              <a:t> </a:t>
            </a:r>
            <a:endParaRPr lang="zh-TW" altLang="zh-TW" sz="1200" dirty="0"/>
          </a:p>
          <a:p>
            <a:r>
              <a:rPr lang="en-US" altLang="zh-TW" sz="1200" dirty="0"/>
              <a:t>CMA CGM provides seven ships and COSCO SHIPPING Lines four. The twelfth ship is the 10,010 teu ‘Seaspan Zambezi’ chartered by Hapag-Lloyd. It is expected that the German carrier will redeploy the ship in one of the services of the new Gemini Cooperation with Maersk. </a:t>
            </a:r>
            <a:endParaRPr lang="zh-TW" altLang="zh-TW" sz="1200" dirty="0"/>
          </a:p>
          <a:p>
            <a:r>
              <a:rPr lang="en-US" altLang="zh-TW" sz="1200" dirty="0"/>
              <a:t> </a:t>
            </a:r>
            <a:endParaRPr lang="zh-TW" altLang="zh-TW" sz="1200" dirty="0"/>
          </a:p>
          <a:p>
            <a:r>
              <a:rPr lang="en-US" altLang="zh-TW" sz="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As from February when the Gemini Cooperation network will be launched (see related news), Hapag-Lloyd will use Gemini services between Asia and the Caribbean. </a:t>
            </a:r>
            <a:endParaRPr lang="zh-TW" altLang="zh-TW" sz="1200" dirty="0">
              <a:solidFill>
                <a:schemeClr val="accent5">
                  <a:lumMod val="75000"/>
                </a:schemeClr>
              </a:solidFill>
              <a:latin typeface="Calibri" panose="020F0502020204030204" pitchFamily="34" charset="0"/>
              <a:cs typeface="Calibri" panose="020F0502020204030204" pitchFamily="34" charset="0"/>
            </a:endParaRPr>
          </a:p>
          <a:p>
            <a:r>
              <a:rPr lang="en-US" altLang="zh-TW" sz="1200" dirty="0"/>
              <a:t> </a:t>
            </a:r>
            <a:endParaRPr lang="zh-TW" altLang="zh-TW" sz="1200" dirty="0"/>
          </a:p>
          <a:p>
            <a:r>
              <a:rPr lang="en-US" altLang="zh-TW" sz="1200" dirty="0"/>
              <a:t>The eastbound connection will be covered by the new ‘US2’ loop (‘TP12’ for Maersk), which has a double call at Cartagena (see details). This Colombian port will also be part of the westbound rotation of the new ‘US3’ service (‘TP15’ for Maersk) from February.</a:t>
            </a:r>
            <a:endParaRPr lang="zh-TW" altLang="zh-TW" sz="1200" dirty="0"/>
          </a:p>
          <a:p>
            <a:r>
              <a:rPr lang="en-US" altLang="zh-TW" sz="1200" dirty="0"/>
              <a:t> </a:t>
            </a:r>
            <a:endPar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r"/>
            <a:r>
              <a:rPr lang="en-US" altLang="zh-TW" sz="1200" dirty="0">
                <a:solidFill>
                  <a:srgbClr val="000000"/>
                </a:solidFill>
                <a:latin typeface="Calibri" panose="020F0502020204030204" pitchFamily="34" charset="0"/>
                <a:ea typeface="Calibri" panose="020F0502020204030204" pitchFamily="34" charset="0"/>
                <a:cs typeface="Calibri" panose="020F0502020204030204" pitchFamily="34" charset="0"/>
              </a:rPr>
              <a:t>(Source: Alphaliner)</a:t>
            </a:r>
            <a:endParaRPr lang="en-US" altLang="zh-TW"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矩形 10">
            <a:extLst>
              <a:ext uri="{FF2B5EF4-FFF2-40B4-BE49-F238E27FC236}">
                <a16:creationId xmlns:a16="http://schemas.microsoft.com/office/drawing/2014/main" id="{EF01EBF9-A8C9-423A-B256-7B290D87A7CC}"/>
              </a:ext>
            </a:extLst>
          </p:cNvPr>
          <p:cNvSpPr/>
          <p:nvPr/>
        </p:nvSpPr>
        <p:spPr>
          <a:xfrm>
            <a:off x="270302" y="5370036"/>
            <a:ext cx="9755746" cy="1323439"/>
          </a:xfrm>
          <a:prstGeom prst="rect">
            <a:avLst/>
          </a:prstGeom>
        </p:spPr>
        <p:txBody>
          <a:bodyPr wrap="square">
            <a:spAutoFit/>
          </a:bodyPr>
          <a:lstStyle/>
          <a:p>
            <a:pPr lvl="0" fontAlgn="ctr">
              <a:defRPr/>
            </a:pPr>
            <a:r>
              <a:rPr lang="en-US" altLang="zh-TW" sz="1600" b="1" u="sng" dirty="0">
                <a:solidFill>
                  <a:srgbClr val="000000"/>
                </a:solidFill>
                <a:latin typeface="Calibri" panose="020F0502020204030204" pitchFamily="34" charset="0"/>
                <a:ea typeface="Calibri" panose="020F0502020204030204" pitchFamily="34" charset="0"/>
                <a:cs typeface="Calibri" panose="020F0502020204030204" pitchFamily="34" charset="0"/>
              </a:rPr>
              <a:t>Service Rotation</a:t>
            </a:r>
            <a:b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600" b="1" dirty="0">
                <a:solidFill>
                  <a:srgbClr val="000000"/>
                </a:solidFill>
                <a:latin typeface="Calibri" panose="020F0502020204030204" pitchFamily="34" charset="0"/>
                <a:ea typeface="Calibri" panose="020F0502020204030204" pitchFamily="34" charset="0"/>
                <a:cs typeface="Calibri" panose="020F0502020204030204" pitchFamily="34" charset="0"/>
              </a:rPr>
              <a:t>US2(9,000-10,000T)</a:t>
            </a:r>
            <a:br>
              <a:rPr lang="en-US" altLang="zh-TW" sz="16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zh-TW" sz="1600" dirty="0"/>
              <a:t>CNNBO</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CNSHG</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KRPUS</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solidFill>
                  <a:schemeClr val="accent1"/>
                </a:solidFill>
              </a:rPr>
              <a:t>COCTG</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USNYC</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USNFK</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a:t>
            </a:r>
            <a:r>
              <a:rPr lang="en-US" altLang="zh-TW" sz="1600" dirty="0">
                <a:solidFill>
                  <a:schemeClr val="accent1"/>
                </a:solidFill>
              </a:rPr>
              <a:t>COCTG</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USLAX</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CNNBO</a:t>
            </a:r>
          </a:p>
          <a:p>
            <a:pPr lvl="0" fontAlgn="ctr">
              <a:defRPr/>
            </a:pPr>
            <a:r>
              <a:rPr lang="en-US" altLang="zh-TW" sz="1600" b="1" dirty="0"/>
              <a:t>US3(9,000-10,000T)</a:t>
            </a:r>
          </a:p>
          <a:p>
            <a:r>
              <a:rPr lang="en-US" altLang="zh-TW" sz="1600" dirty="0"/>
              <a:t>CNSHG</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CNNBO</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CNYYT</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KRPUS</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MXLZC</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USHUS</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a:t>
            </a:r>
            <a:r>
              <a:rPr lang="en-US" altLang="zh-TW" sz="1600" dirty="0"/>
              <a:t> USMBL</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solidFill>
                  <a:schemeClr val="accent1"/>
                </a:solidFill>
              </a:rPr>
              <a:t>COCTG</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PABBA</a:t>
            </a:r>
            <a:r>
              <a:rPr lang="zh-CN" altLang="zh-TW" sz="16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 – </a:t>
            </a:r>
            <a:r>
              <a:rPr lang="en-US" altLang="zh-TW" sz="1600" dirty="0"/>
              <a:t>CNSHG</a:t>
            </a:r>
          </a:p>
        </p:txBody>
      </p:sp>
      <p:pic>
        <p:nvPicPr>
          <p:cNvPr id="12" name="圖片 11">
            <a:extLst>
              <a:ext uri="{FF2B5EF4-FFF2-40B4-BE49-F238E27FC236}">
                <a16:creationId xmlns:a16="http://schemas.microsoft.com/office/drawing/2014/main" id="{D4C29F62-6B68-4877-9C8B-D19E99B61262}"/>
              </a:ext>
            </a:extLst>
          </p:cNvPr>
          <p:cNvPicPr>
            <a:picLocks noChangeAspect="1"/>
          </p:cNvPicPr>
          <p:nvPr/>
        </p:nvPicPr>
        <p:blipFill>
          <a:blip r:embed="rId2"/>
          <a:stretch>
            <a:fillRect/>
          </a:stretch>
        </p:blipFill>
        <p:spPr>
          <a:xfrm>
            <a:off x="270302" y="1569640"/>
            <a:ext cx="5443987" cy="1768740"/>
          </a:xfrm>
          <a:prstGeom prst="rect">
            <a:avLst/>
          </a:prstGeom>
        </p:spPr>
      </p:pic>
      <p:pic>
        <p:nvPicPr>
          <p:cNvPr id="13" name="圖片 12">
            <a:extLst>
              <a:ext uri="{FF2B5EF4-FFF2-40B4-BE49-F238E27FC236}">
                <a16:creationId xmlns:a16="http://schemas.microsoft.com/office/drawing/2014/main" id="{CD9910C7-96BA-4A67-8577-93AC256110C5}"/>
              </a:ext>
            </a:extLst>
          </p:cNvPr>
          <p:cNvPicPr>
            <a:picLocks noChangeAspect="1"/>
          </p:cNvPicPr>
          <p:nvPr/>
        </p:nvPicPr>
        <p:blipFill>
          <a:blip r:embed="rId3"/>
          <a:stretch>
            <a:fillRect/>
          </a:stretch>
        </p:blipFill>
        <p:spPr>
          <a:xfrm>
            <a:off x="270302" y="3358167"/>
            <a:ext cx="5443987" cy="2026079"/>
          </a:xfrm>
          <a:prstGeom prst="rect">
            <a:avLst/>
          </a:prstGeom>
        </p:spPr>
      </p:pic>
    </p:spTree>
    <p:extLst>
      <p:ext uri="{BB962C8B-B14F-4D97-AF65-F5344CB8AC3E}">
        <p14:creationId xmlns:p14="http://schemas.microsoft.com/office/powerpoint/2010/main" val="210164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29</a:t>
            </a:fld>
            <a:endParaRPr lang="zh-TW" altLang="en-US"/>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90269"/>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2025</a:t>
            </a:r>
            <a:endParaRPr lang="zh-TW" altLang="en-US" sz="4400" dirty="0">
              <a:latin typeface="Bahnschrift SemiBold Condensed" panose="020B0502040204020203" pitchFamily="34" charset="0"/>
            </a:endParaRPr>
          </a:p>
        </p:txBody>
      </p:sp>
      <p:sp>
        <p:nvSpPr>
          <p:cNvPr id="10" name="文字方塊 9">
            <a:extLst>
              <a:ext uri="{FF2B5EF4-FFF2-40B4-BE49-F238E27FC236}">
                <a16:creationId xmlns:a16="http://schemas.microsoft.com/office/drawing/2014/main" id="{5C6C3FB8-710E-42F7-9A64-5F73FAD0585B}"/>
              </a:ext>
            </a:extLst>
          </p:cNvPr>
          <p:cNvSpPr txBox="1"/>
          <p:nvPr/>
        </p:nvSpPr>
        <p:spPr>
          <a:xfrm>
            <a:off x="5293215" y="2461787"/>
            <a:ext cx="5874052" cy="1877437"/>
          </a:xfrm>
          <a:prstGeom prst="rect">
            <a:avLst/>
          </a:prstGeom>
          <a:noFill/>
        </p:spPr>
        <p:txBody>
          <a:bodyPr wrap="square" rtlCol="0">
            <a:spAutoFit/>
          </a:bodyPr>
          <a:lstStyle/>
          <a:p>
            <a:pPr algn="ctr"/>
            <a:r>
              <a:rPr lang="en-US" altLang="zh-TW" sz="7200" dirty="0">
                <a:solidFill>
                  <a:schemeClr val="bg1"/>
                </a:solidFill>
                <a:ea typeface="微軟正黑體" panose="020B0604030504040204" pitchFamily="34" charset="-120"/>
              </a:rPr>
              <a:t>STRATEGY</a:t>
            </a:r>
            <a:endParaRPr lang="zh-TW" altLang="en-US" sz="7200" dirty="0">
              <a:solidFill>
                <a:schemeClr val="bg1"/>
              </a:solidFill>
              <a:ea typeface="微軟正黑體" panose="020B0604030504040204" pitchFamily="34" charset="-120"/>
            </a:endParaRPr>
          </a:p>
          <a:p>
            <a:pPr algn="ctr"/>
            <a:r>
              <a:rPr lang="en-US" altLang="zh-TW" sz="4400" dirty="0">
                <a:solidFill>
                  <a:schemeClr val="bg1"/>
                </a:solidFill>
                <a:ea typeface="微軟正黑體" panose="020B0604030504040204" pitchFamily="34" charset="-120"/>
              </a:rPr>
              <a:t>HEADHAUL</a:t>
            </a:r>
          </a:p>
        </p:txBody>
      </p:sp>
    </p:spTree>
    <p:extLst>
      <p:ext uri="{BB962C8B-B14F-4D97-AF65-F5344CB8AC3E}">
        <p14:creationId xmlns:p14="http://schemas.microsoft.com/office/powerpoint/2010/main" val="198053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C91A673-6D76-47E8-BCD7-50FFB0CC1D6E}"/>
              </a:ext>
            </a:extLst>
          </p:cNvPr>
          <p:cNvSpPr/>
          <p:nvPr/>
        </p:nvSpPr>
        <p:spPr>
          <a:xfrm>
            <a:off x="0" y="0"/>
            <a:ext cx="12192000" cy="685800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26FC3BD3-6F0B-4A7B-8A74-F082536DDB56}"/>
              </a:ext>
            </a:extLst>
          </p:cNvPr>
          <p:cNvSpPr>
            <a:spLocks noGrp="1"/>
          </p:cNvSpPr>
          <p:nvPr>
            <p:ph type="sldNum" sz="quarter" idx="12"/>
          </p:nvPr>
        </p:nvSpPr>
        <p:spPr/>
        <p:txBody>
          <a:bodyPr/>
          <a:lstStyle/>
          <a:p>
            <a:fld id="{6FF47312-5BF6-4F91-A250-772BA71100E2}" type="slidenum">
              <a:rPr lang="zh-TW" altLang="en-US" smtClean="0"/>
              <a:t>3</a:t>
            </a:fld>
            <a:endParaRPr lang="zh-TW" altLang="en-US"/>
          </a:p>
        </p:txBody>
      </p:sp>
      <p:pic>
        <p:nvPicPr>
          <p:cNvPr id="1028" name="Picture 4" descr="可能是 1 人和顯示的文字是「 Trump to impose . 25% tariffs on aluminium and steel imports I 」的圖像">
            <a:extLst>
              <a:ext uri="{FF2B5EF4-FFF2-40B4-BE49-F238E27FC236}">
                <a16:creationId xmlns:a16="http://schemas.microsoft.com/office/drawing/2014/main" id="{3A720904-336B-4435-AFD7-CB86365D0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62322327-DD38-487D-9C18-614A7DE86FA9}"/>
              </a:ext>
            </a:extLst>
          </p:cNvPr>
          <p:cNvSpPr/>
          <p:nvPr/>
        </p:nvSpPr>
        <p:spPr>
          <a:xfrm>
            <a:off x="2211978" y="949234"/>
            <a:ext cx="2969622" cy="2159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矩形 25">
            <a:extLst>
              <a:ext uri="{FF2B5EF4-FFF2-40B4-BE49-F238E27FC236}">
                <a16:creationId xmlns:a16="http://schemas.microsoft.com/office/drawing/2014/main" id="{770A01A2-FF00-4A9B-A995-BC68EF72FFAB}"/>
              </a:ext>
            </a:extLst>
          </p:cNvPr>
          <p:cNvSpPr/>
          <p:nvPr/>
        </p:nvSpPr>
        <p:spPr>
          <a:xfrm>
            <a:off x="757881" y="298437"/>
            <a:ext cx="10791568" cy="1323439"/>
          </a:xfrm>
          <a:prstGeom prst="rect">
            <a:avLst/>
          </a:prstGeom>
        </p:spPr>
        <p:txBody>
          <a:bodyPr wrap="square">
            <a:spAutoFit/>
          </a:bodyPr>
          <a:lstStyle/>
          <a:p>
            <a:pPr algn="ctr"/>
            <a:r>
              <a:rPr lang="en-US" altLang="zh-TW" sz="8000" b="1" dirty="0">
                <a:solidFill>
                  <a:schemeClr val="bg1"/>
                </a:solidFill>
                <a:latin typeface="Calibri" panose="020F0502020204030204" pitchFamily="34" charset="0"/>
                <a:ea typeface="Calibri" panose="020F0502020204030204" pitchFamily="34" charset="0"/>
                <a:cs typeface="Calibri" panose="020F0502020204030204" pitchFamily="34" charset="0"/>
              </a:rPr>
              <a:t>RECIPROCAL TARIFFSssss</a:t>
            </a:r>
            <a:endParaRPr lang="en-US" altLang="zh-TW" sz="80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F185CC82-F093-42B3-BDF4-F8DEF51C8A75}"/>
              </a:ext>
            </a:extLst>
          </p:cNvPr>
          <p:cNvSpPr/>
          <p:nvPr/>
        </p:nvSpPr>
        <p:spPr>
          <a:xfrm>
            <a:off x="2211978" y="5452560"/>
            <a:ext cx="10151144" cy="1200329"/>
          </a:xfrm>
          <a:prstGeom prst="rect">
            <a:avLst/>
          </a:prstGeom>
        </p:spPr>
        <p:txBody>
          <a:bodyPr wrap="square">
            <a:spAutoFit/>
          </a:bodyPr>
          <a:lstStyle/>
          <a:p>
            <a:pPr algn="ctr"/>
            <a:r>
              <a:rPr lang="en-US" altLang="zh-TW" sz="4400" b="1" dirty="0">
                <a:solidFill>
                  <a:schemeClr val="bg1"/>
                </a:solidFill>
                <a:latin typeface="Calibri" panose="020F0502020204030204" pitchFamily="34" charset="0"/>
                <a:ea typeface="Calibri" panose="020F0502020204030204" pitchFamily="34" charset="0"/>
                <a:cs typeface="Calibri" panose="020F0502020204030204" pitchFamily="34" charset="0"/>
              </a:rPr>
              <a:t>will Reshape Global Trade Patterns</a:t>
            </a:r>
          </a:p>
          <a:p>
            <a:pPr algn="ctr"/>
            <a:r>
              <a:rPr lang="en-US" altLang="zh-TW" sz="2800" b="1" dirty="0">
                <a:solidFill>
                  <a:schemeClr val="bg1"/>
                </a:solidFill>
                <a:ea typeface="Calibri" panose="020F0502020204030204" pitchFamily="34" charset="0"/>
                <a:cs typeface="Posterama" panose="020B0504020200020000" pitchFamily="34" charset="0"/>
              </a:rPr>
              <a:t>                                                                                         ~Drewry Survey</a:t>
            </a:r>
            <a:endParaRPr lang="en-US" altLang="zh-TW" sz="2800" b="1" i="0" dirty="0">
              <a:solidFill>
                <a:schemeClr val="bg1"/>
              </a:solidFill>
              <a:effectLst/>
              <a:ea typeface="Calibri" panose="020F0502020204030204" pitchFamily="34" charset="0"/>
              <a:cs typeface="Calibri" panose="020F0502020204030204" pitchFamily="34" charset="0"/>
            </a:endParaRPr>
          </a:p>
        </p:txBody>
      </p:sp>
      <p:pic>
        <p:nvPicPr>
          <p:cNvPr id="10" name="圖片 9">
            <a:extLst>
              <a:ext uri="{FF2B5EF4-FFF2-40B4-BE49-F238E27FC236}">
                <a16:creationId xmlns:a16="http://schemas.microsoft.com/office/drawing/2014/main" id="{D50FE472-6D70-4E86-A04A-9234A8874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217" y="1938930"/>
            <a:ext cx="6387886" cy="33085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00685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2CAB86-472C-47E3-A49B-96999616D232}"/>
              </a:ext>
            </a:extLst>
          </p:cNvPr>
          <p:cNvSpPr>
            <a:spLocks noGrp="1"/>
          </p:cNvSpPr>
          <p:nvPr>
            <p:ph type="title"/>
          </p:nvPr>
        </p:nvSpPr>
        <p:spPr>
          <a:xfrm>
            <a:off x="947354" y="104776"/>
            <a:ext cx="10521778" cy="1287420"/>
          </a:xfrm>
        </p:spPr>
        <p:txBody>
          <a:bodyPr>
            <a:normAutofit/>
          </a:bodyPr>
          <a:lstStyle/>
          <a:p>
            <a:r>
              <a:rPr lang="en-US" altLang="zh-TW" sz="6600" dirty="0">
                <a:latin typeface="+mn-lt"/>
              </a:rPr>
              <a:t>2025</a:t>
            </a:r>
            <a:r>
              <a:rPr lang="en-US" altLang="zh-TW" sz="5400" dirty="0">
                <a:latin typeface="+mn-lt"/>
              </a:rPr>
              <a:t> Own SQ target-Headhaul</a:t>
            </a:r>
            <a:endParaRPr lang="zh-TW" altLang="en-US" sz="5400" dirty="0">
              <a:latin typeface="+mn-lt"/>
            </a:endParaRPr>
          </a:p>
        </p:txBody>
      </p:sp>
      <p:sp>
        <p:nvSpPr>
          <p:cNvPr id="4" name="投影片編號版面配置區 3">
            <a:extLst>
              <a:ext uri="{FF2B5EF4-FFF2-40B4-BE49-F238E27FC236}">
                <a16:creationId xmlns:a16="http://schemas.microsoft.com/office/drawing/2014/main" id="{64E82877-0FC9-4C1B-B169-54AF9DD7B383}"/>
              </a:ext>
            </a:extLst>
          </p:cNvPr>
          <p:cNvSpPr>
            <a:spLocks noGrp="1"/>
          </p:cNvSpPr>
          <p:nvPr>
            <p:ph type="sldNum" sz="quarter" idx="12"/>
          </p:nvPr>
        </p:nvSpPr>
        <p:spPr>
          <a:xfrm>
            <a:off x="1626762" y="2210503"/>
            <a:ext cx="2743200" cy="365125"/>
          </a:xfrm>
        </p:spPr>
        <p:txBody>
          <a:bodyPr/>
          <a:lstStyle/>
          <a:p>
            <a:fld id="{6FF47312-5BF6-4F91-A250-772BA71100E2}" type="slidenum">
              <a:rPr lang="zh-TW" altLang="en-US" smtClean="0"/>
              <a:t>30</a:t>
            </a:fld>
            <a:endParaRPr lang="zh-TW" altLang="en-US"/>
          </a:p>
        </p:txBody>
      </p:sp>
      <p:graphicFrame>
        <p:nvGraphicFramePr>
          <p:cNvPr id="5" name="表格 4">
            <a:extLst>
              <a:ext uri="{FF2B5EF4-FFF2-40B4-BE49-F238E27FC236}">
                <a16:creationId xmlns:a16="http://schemas.microsoft.com/office/drawing/2014/main" id="{EEBA114E-260D-4288-80F0-65CBD08853F4}"/>
              </a:ext>
            </a:extLst>
          </p:cNvPr>
          <p:cNvGraphicFramePr>
            <a:graphicFrameLocks noGrp="1"/>
          </p:cNvGraphicFramePr>
          <p:nvPr>
            <p:extLst>
              <p:ext uri="{D42A27DB-BD31-4B8C-83A1-F6EECF244321}">
                <p14:modId xmlns:p14="http://schemas.microsoft.com/office/powerpoint/2010/main" val="3912004129"/>
              </p:ext>
            </p:extLst>
          </p:nvPr>
        </p:nvGraphicFramePr>
        <p:xfrm>
          <a:off x="2133342" y="1821548"/>
          <a:ext cx="2120454" cy="219600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3825597868"/>
                    </a:ext>
                  </a:extLst>
                </a:gridCol>
                <a:gridCol w="1112342">
                  <a:extLst>
                    <a:ext uri="{9D8B030D-6E8A-4147-A177-3AD203B41FA5}">
                      <a16:colId xmlns:a16="http://schemas.microsoft.com/office/drawing/2014/main" val="1842554808"/>
                    </a:ext>
                  </a:extLst>
                </a:gridCol>
              </a:tblGrid>
              <a:tr h="366000">
                <a:tc gridSpan="2">
                  <a:txBody>
                    <a:bodyPr/>
                    <a:lstStyle/>
                    <a:p>
                      <a:pPr algn="ctr"/>
                      <a:r>
                        <a:rPr lang="en-US" altLang="zh-TW" dirty="0"/>
                        <a:t>ASI-ECSA/Week </a:t>
                      </a:r>
                    </a:p>
                  </a:txBody>
                  <a:tcPr>
                    <a:solidFill>
                      <a:srgbClr val="0D132D"/>
                    </a:solidFill>
                  </a:tcPr>
                </a:tc>
                <a:tc hMerge="1">
                  <a:txBody>
                    <a:bodyPr/>
                    <a:lstStyle/>
                    <a:p>
                      <a:endParaRPr lang="zh-TW" altLang="en-US" dirty="0"/>
                    </a:p>
                  </a:txBody>
                  <a:tcPr/>
                </a:tc>
                <a:extLst>
                  <a:ext uri="{0D108BD9-81ED-4DB2-BD59-A6C34878D82A}">
                    <a16:rowId xmlns:a16="http://schemas.microsoft.com/office/drawing/2014/main" val="3483883344"/>
                  </a:ext>
                </a:extLst>
              </a:tr>
              <a:tr h="366000">
                <a:tc>
                  <a:txBody>
                    <a:bodyPr/>
                    <a:lstStyle/>
                    <a:p>
                      <a:pPr algn="ctr"/>
                      <a:r>
                        <a:rPr lang="en-US" altLang="zh-TW" dirty="0"/>
                        <a:t>Office</a:t>
                      </a:r>
                      <a:endParaRPr lang="zh-TW" altLang="en-US" dirty="0"/>
                    </a:p>
                  </a:txBody>
                  <a:tcPr>
                    <a:solidFill>
                      <a:schemeClr val="bg1"/>
                    </a:solidFill>
                  </a:tcPr>
                </a:tc>
                <a:tc>
                  <a:txBody>
                    <a:bodyPr/>
                    <a:lstStyle/>
                    <a:p>
                      <a:pPr algn="ctr"/>
                      <a:r>
                        <a:rPr lang="en-US" altLang="zh-TW" dirty="0"/>
                        <a:t>TEU</a:t>
                      </a:r>
                      <a:endParaRPr lang="zh-TW" altLang="en-US" dirty="0"/>
                    </a:p>
                  </a:txBody>
                  <a:tcPr>
                    <a:solidFill>
                      <a:schemeClr val="bg1"/>
                    </a:solidFill>
                  </a:tcPr>
                </a:tc>
                <a:extLst>
                  <a:ext uri="{0D108BD9-81ED-4DB2-BD59-A6C34878D82A}">
                    <a16:rowId xmlns:a16="http://schemas.microsoft.com/office/drawing/2014/main" val="717872428"/>
                  </a:ext>
                </a:extLst>
              </a:tr>
              <a:tr h="366000">
                <a:tc>
                  <a:txBody>
                    <a:bodyPr/>
                    <a:lstStyle/>
                    <a:p>
                      <a:pPr algn="ctr"/>
                      <a:r>
                        <a:rPr lang="en-US" altLang="zh-TW" dirty="0"/>
                        <a:t>BR</a:t>
                      </a:r>
                      <a:endParaRPr lang="zh-TW" altLang="en-US" dirty="0"/>
                    </a:p>
                  </a:txBody>
                  <a:tcPr/>
                </a:tc>
                <a:tc>
                  <a:txBody>
                    <a:bodyPr/>
                    <a:lstStyle/>
                    <a:p>
                      <a:pPr algn="ctr"/>
                      <a:r>
                        <a:rPr lang="en-US" altLang="zh-TW" dirty="0"/>
                        <a:t>260</a:t>
                      </a:r>
                      <a:endParaRPr lang="zh-TW" altLang="en-US" dirty="0"/>
                    </a:p>
                  </a:txBody>
                  <a:tcPr/>
                </a:tc>
                <a:extLst>
                  <a:ext uri="{0D108BD9-81ED-4DB2-BD59-A6C34878D82A}">
                    <a16:rowId xmlns:a16="http://schemas.microsoft.com/office/drawing/2014/main" val="3101657487"/>
                  </a:ext>
                </a:extLst>
              </a:tr>
              <a:tr h="366000">
                <a:tc>
                  <a:txBody>
                    <a:bodyPr/>
                    <a:lstStyle/>
                    <a:p>
                      <a:pPr algn="ctr"/>
                      <a:r>
                        <a:rPr lang="en-US" altLang="zh-TW" dirty="0"/>
                        <a:t>AR</a:t>
                      </a:r>
                      <a:endParaRPr lang="zh-TW" altLang="en-US" dirty="0"/>
                    </a:p>
                  </a:txBody>
                  <a:tcPr>
                    <a:solidFill>
                      <a:schemeClr val="bg1"/>
                    </a:solidFill>
                  </a:tcPr>
                </a:tc>
                <a:tc>
                  <a:txBody>
                    <a:bodyPr/>
                    <a:lstStyle/>
                    <a:p>
                      <a:pPr algn="ctr"/>
                      <a:r>
                        <a:rPr lang="en-US" altLang="zh-TW" dirty="0"/>
                        <a:t>450</a:t>
                      </a:r>
                      <a:endParaRPr lang="zh-TW" altLang="en-US" dirty="0"/>
                    </a:p>
                  </a:txBody>
                  <a:tcPr>
                    <a:solidFill>
                      <a:schemeClr val="bg1"/>
                    </a:solidFill>
                  </a:tcPr>
                </a:tc>
                <a:extLst>
                  <a:ext uri="{0D108BD9-81ED-4DB2-BD59-A6C34878D82A}">
                    <a16:rowId xmlns:a16="http://schemas.microsoft.com/office/drawing/2014/main" val="752856679"/>
                  </a:ext>
                </a:extLst>
              </a:tr>
              <a:tr h="366000">
                <a:tc>
                  <a:txBody>
                    <a:bodyPr/>
                    <a:lstStyle/>
                    <a:p>
                      <a:pPr algn="ctr"/>
                      <a:r>
                        <a:rPr lang="en-US" altLang="zh-TW" dirty="0"/>
                        <a:t>UY</a:t>
                      </a:r>
                      <a:endParaRPr lang="zh-TW" altLang="en-US" dirty="0"/>
                    </a:p>
                  </a:txBody>
                  <a:tcPr/>
                </a:tc>
                <a:tc>
                  <a:txBody>
                    <a:bodyPr/>
                    <a:lstStyle/>
                    <a:p>
                      <a:pPr algn="ctr"/>
                      <a:r>
                        <a:rPr lang="en-US" altLang="zh-TW" dirty="0"/>
                        <a:t>54</a:t>
                      </a:r>
                      <a:endParaRPr lang="zh-TW" altLang="en-US" dirty="0"/>
                    </a:p>
                  </a:txBody>
                  <a:tcPr/>
                </a:tc>
                <a:extLst>
                  <a:ext uri="{0D108BD9-81ED-4DB2-BD59-A6C34878D82A}">
                    <a16:rowId xmlns:a16="http://schemas.microsoft.com/office/drawing/2014/main" val="4213552770"/>
                  </a:ext>
                </a:extLst>
              </a:tr>
              <a:tr h="366000">
                <a:tc>
                  <a:txBody>
                    <a:bodyPr/>
                    <a:lstStyle/>
                    <a:p>
                      <a:pPr algn="ctr"/>
                      <a:r>
                        <a:rPr lang="en-US" altLang="zh-TW" dirty="0"/>
                        <a:t>PY</a:t>
                      </a:r>
                      <a:endParaRPr lang="zh-TW" altLang="en-US" dirty="0"/>
                    </a:p>
                  </a:txBody>
                  <a:tcPr>
                    <a:solidFill>
                      <a:schemeClr val="bg1"/>
                    </a:solidFill>
                  </a:tcPr>
                </a:tc>
                <a:tc>
                  <a:txBody>
                    <a:bodyPr/>
                    <a:lstStyle/>
                    <a:p>
                      <a:pPr algn="ctr"/>
                      <a:r>
                        <a:rPr lang="en-US" altLang="zh-TW" dirty="0"/>
                        <a:t>41</a:t>
                      </a:r>
                      <a:endParaRPr lang="zh-TW" altLang="en-US" dirty="0"/>
                    </a:p>
                  </a:txBody>
                  <a:tcPr>
                    <a:solidFill>
                      <a:schemeClr val="bg1"/>
                    </a:solidFill>
                  </a:tcPr>
                </a:tc>
                <a:extLst>
                  <a:ext uri="{0D108BD9-81ED-4DB2-BD59-A6C34878D82A}">
                    <a16:rowId xmlns:a16="http://schemas.microsoft.com/office/drawing/2014/main" val="3541098064"/>
                  </a:ext>
                </a:extLst>
              </a:tr>
            </a:tbl>
          </a:graphicData>
        </a:graphic>
      </p:graphicFrame>
      <p:graphicFrame>
        <p:nvGraphicFramePr>
          <p:cNvPr id="7" name="表格 6">
            <a:extLst>
              <a:ext uri="{FF2B5EF4-FFF2-40B4-BE49-F238E27FC236}">
                <a16:creationId xmlns:a16="http://schemas.microsoft.com/office/drawing/2014/main" id="{8F1CF953-BC2E-4DB7-8A60-5ACDA1D100A7}"/>
              </a:ext>
            </a:extLst>
          </p:cNvPr>
          <p:cNvGraphicFramePr>
            <a:graphicFrameLocks noGrp="1"/>
          </p:cNvGraphicFramePr>
          <p:nvPr>
            <p:extLst>
              <p:ext uri="{D42A27DB-BD31-4B8C-83A1-F6EECF244321}">
                <p14:modId xmlns:p14="http://schemas.microsoft.com/office/powerpoint/2010/main" val="2581985429"/>
              </p:ext>
            </p:extLst>
          </p:nvPr>
        </p:nvGraphicFramePr>
        <p:xfrm>
          <a:off x="4437598" y="1821548"/>
          <a:ext cx="2304256" cy="4463998"/>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3825597868"/>
                    </a:ext>
                  </a:extLst>
                </a:gridCol>
                <a:gridCol w="1152128">
                  <a:extLst>
                    <a:ext uri="{9D8B030D-6E8A-4147-A177-3AD203B41FA5}">
                      <a16:colId xmlns:a16="http://schemas.microsoft.com/office/drawing/2014/main" val="1842554808"/>
                    </a:ext>
                  </a:extLst>
                </a:gridCol>
              </a:tblGrid>
              <a:tr h="367950">
                <a:tc gridSpan="2">
                  <a:txBody>
                    <a:bodyPr/>
                    <a:lstStyle/>
                    <a:p>
                      <a:pPr algn="ctr"/>
                      <a:r>
                        <a:rPr lang="en-US" altLang="zh-TW" dirty="0"/>
                        <a:t>ASI-MX/WCSA/Week</a:t>
                      </a:r>
                    </a:p>
                  </a:txBody>
                  <a:tcPr anchor="ctr">
                    <a:solidFill>
                      <a:srgbClr val="0D132D"/>
                    </a:solidFill>
                  </a:tcPr>
                </a:tc>
                <a:tc hMerge="1">
                  <a:txBody>
                    <a:bodyPr/>
                    <a:lstStyle/>
                    <a:p>
                      <a:endParaRPr lang="zh-TW" altLang="en-US" dirty="0"/>
                    </a:p>
                  </a:txBody>
                  <a:tcPr/>
                </a:tc>
                <a:extLst>
                  <a:ext uri="{0D108BD9-81ED-4DB2-BD59-A6C34878D82A}">
                    <a16:rowId xmlns:a16="http://schemas.microsoft.com/office/drawing/2014/main" val="3483883344"/>
                  </a:ext>
                </a:extLst>
              </a:tr>
              <a:tr h="372368">
                <a:tc>
                  <a:txBody>
                    <a:bodyPr/>
                    <a:lstStyle/>
                    <a:p>
                      <a:pPr algn="ctr"/>
                      <a:r>
                        <a:rPr lang="en-US" altLang="zh-TW" dirty="0"/>
                        <a:t>Office</a:t>
                      </a:r>
                      <a:endParaRPr lang="zh-TW" altLang="en-US" dirty="0"/>
                    </a:p>
                  </a:txBody>
                  <a:tcPr>
                    <a:solidFill>
                      <a:schemeClr val="bg1"/>
                    </a:solidFill>
                  </a:tcPr>
                </a:tc>
                <a:tc>
                  <a:txBody>
                    <a:bodyPr/>
                    <a:lstStyle/>
                    <a:p>
                      <a:pPr algn="ctr"/>
                      <a:r>
                        <a:rPr lang="en-US" altLang="zh-TW" dirty="0"/>
                        <a:t>TEU</a:t>
                      </a:r>
                      <a:endParaRPr lang="zh-TW" altLang="en-US" dirty="0"/>
                    </a:p>
                  </a:txBody>
                  <a:tcPr>
                    <a:solidFill>
                      <a:schemeClr val="bg1"/>
                    </a:solidFill>
                  </a:tcPr>
                </a:tc>
                <a:extLst>
                  <a:ext uri="{0D108BD9-81ED-4DB2-BD59-A6C34878D82A}">
                    <a16:rowId xmlns:a16="http://schemas.microsoft.com/office/drawing/2014/main" val="629826434"/>
                  </a:ext>
                </a:extLst>
              </a:tr>
              <a:tr h="372368">
                <a:tc>
                  <a:txBody>
                    <a:bodyPr/>
                    <a:lstStyle/>
                    <a:p>
                      <a:pPr marL="0" algn="ctr" defTabSz="914400" rtl="0" eaLnBrk="1" fontAlgn="t" latinLnBrk="0" hangingPunct="1"/>
                      <a:r>
                        <a:rPr lang="en-US" sz="1800" kern="1200" dirty="0"/>
                        <a:t>CL</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tc>
                <a:tc>
                  <a:txBody>
                    <a:bodyPr/>
                    <a:lstStyle/>
                    <a:p>
                      <a:pPr algn="ctr"/>
                      <a:r>
                        <a:rPr lang="en-US" altLang="zh-TW" dirty="0"/>
                        <a:t>199</a:t>
                      </a:r>
                      <a:endParaRPr lang="zh-TW" altLang="en-US" dirty="0"/>
                    </a:p>
                  </a:txBody>
                  <a:tcPr/>
                </a:tc>
                <a:extLst>
                  <a:ext uri="{0D108BD9-81ED-4DB2-BD59-A6C34878D82A}">
                    <a16:rowId xmlns:a16="http://schemas.microsoft.com/office/drawing/2014/main" val="3101657487"/>
                  </a:ext>
                </a:extLst>
              </a:tr>
              <a:tr h="372368">
                <a:tc>
                  <a:txBody>
                    <a:bodyPr/>
                    <a:lstStyle/>
                    <a:p>
                      <a:pPr marL="0" algn="ctr" defTabSz="914400" rtl="0" eaLnBrk="1" fontAlgn="t" latinLnBrk="0" hangingPunct="1"/>
                      <a:r>
                        <a:rPr lang="en-US" sz="1800" kern="1200" dirty="0"/>
                        <a:t>CO</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solidFill>
                      <a:schemeClr val="bg1"/>
                    </a:solidFill>
                  </a:tcPr>
                </a:tc>
                <a:tc>
                  <a:txBody>
                    <a:bodyPr/>
                    <a:lstStyle/>
                    <a:p>
                      <a:pPr algn="ctr"/>
                      <a:r>
                        <a:rPr lang="en-US" altLang="zh-TW" dirty="0"/>
                        <a:t>300</a:t>
                      </a:r>
                      <a:endParaRPr lang="zh-TW" altLang="en-US" dirty="0"/>
                    </a:p>
                  </a:txBody>
                  <a:tcPr>
                    <a:solidFill>
                      <a:schemeClr val="bg1"/>
                    </a:solidFill>
                  </a:tcPr>
                </a:tc>
                <a:extLst>
                  <a:ext uri="{0D108BD9-81ED-4DB2-BD59-A6C34878D82A}">
                    <a16:rowId xmlns:a16="http://schemas.microsoft.com/office/drawing/2014/main" val="752856679"/>
                  </a:ext>
                </a:extLst>
              </a:tr>
              <a:tr h="372368">
                <a:tc>
                  <a:txBody>
                    <a:bodyPr/>
                    <a:lstStyle/>
                    <a:p>
                      <a:pPr marL="0" algn="ctr" defTabSz="914400" rtl="0" eaLnBrk="1" fontAlgn="t" latinLnBrk="0" hangingPunct="1"/>
                      <a:r>
                        <a:rPr lang="en-US" sz="1800" kern="1200" dirty="0"/>
                        <a:t>MX</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tc>
                <a:tc>
                  <a:txBody>
                    <a:bodyPr/>
                    <a:lstStyle/>
                    <a:p>
                      <a:pPr algn="ctr"/>
                      <a:r>
                        <a:rPr lang="en-US" altLang="zh-TW" dirty="0"/>
                        <a:t>557</a:t>
                      </a:r>
                      <a:endParaRPr lang="zh-TW" altLang="en-US" dirty="0"/>
                    </a:p>
                  </a:txBody>
                  <a:tcPr/>
                </a:tc>
                <a:extLst>
                  <a:ext uri="{0D108BD9-81ED-4DB2-BD59-A6C34878D82A}">
                    <a16:rowId xmlns:a16="http://schemas.microsoft.com/office/drawing/2014/main" val="4213552770"/>
                  </a:ext>
                </a:extLst>
              </a:tr>
              <a:tr h="372368">
                <a:tc>
                  <a:txBody>
                    <a:bodyPr/>
                    <a:lstStyle/>
                    <a:p>
                      <a:pPr marL="0" algn="ctr" defTabSz="914400" rtl="0" eaLnBrk="1" fontAlgn="t" latinLnBrk="0" hangingPunct="1"/>
                      <a:r>
                        <a:rPr lang="en-US" sz="1800" kern="1200" dirty="0"/>
                        <a:t>EC</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solidFill>
                      <a:schemeClr val="bg1"/>
                    </a:solidFill>
                  </a:tcPr>
                </a:tc>
                <a:tc>
                  <a:txBody>
                    <a:bodyPr/>
                    <a:lstStyle/>
                    <a:p>
                      <a:pPr algn="ctr"/>
                      <a:r>
                        <a:rPr lang="en-US" altLang="zh-TW" dirty="0"/>
                        <a:t>65</a:t>
                      </a:r>
                      <a:endParaRPr lang="zh-TW" altLang="en-US" dirty="0"/>
                    </a:p>
                  </a:txBody>
                  <a:tcPr>
                    <a:solidFill>
                      <a:schemeClr val="bg1"/>
                    </a:solidFill>
                  </a:tcPr>
                </a:tc>
                <a:extLst>
                  <a:ext uri="{0D108BD9-81ED-4DB2-BD59-A6C34878D82A}">
                    <a16:rowId xmlns:a16="http://schemas.microsoft.com/office/drawing/2014/main" val="3541098064"/>
                  </a:ext>
                </a:extLst>
              </a:tr>
              <a:tr h="372368">
                <a:tc>
                  <a:txBody>
                    <a:bodyPr/>
                    <a:lstStyle/>
                    <a:p>
                      <a:pPr marL="0" algn="ctr" defTabSz="914400" rtl="0" eaLnBrk="1" fontAlgn="t" latinLnBrk="0" hangingPunct="1"/>
                      <a:r>
                        <a:rPr lang="en-US" sz="1800" kern="1200" dirty="0"/>
                        <a:t>PE</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tc>
                <a:tc>
                  <a:txBody>
                    <a:bodyPr/>
                    <a:lstStyle/>
                    <a:p>
                      <a:pPr algn="ctr"/>
                      <a:r>
                        <a:rPr lang="en-US" altLang="zh-TW" dirty="0"/>
                        <a:t>247</a:t>
                      </a:r>
                      <a:endParaRPr lang="zh-TW" altLang="en-US" dirty="0"/>
                    </a:p>
                  </a:txBody>
                  <a:tcPr/>
                </a:tc>
                <a:extLst>
                  <a:ext uri="{0D108BD9-81ED-4DB2-BD59-A6C34878D82A}">
                    <a16:rowId xmlns:a16="http://schemas.microsoft.com/office/drawing/2014/main" val="2346528924"/>
                  </a:ext>
                </a:extLst>
              </a:tr>
              <a:tr h="372368">
                <a:tc>
                  <a:txBody>
                    <a:bodyPr/>
                    <a:lstStyle/>
                    <a:p>
                      <a:pPr marL="0" algn="ctr" defTabSz="914400" rtl="0" eaLnBrk="1" fontAlgn="t" latinLnBrk="0" hangingPunct="1"/>
                      <a:r>
                        <a:rPr lang="en-US" sz="1800" kern="1200" dirty="0"/>
                        <a:t>SV</a:t>
                      </a:r>
                      <a:endParaRPr lang="zh-TW" altLang="en-US" sz="1800" kern="1200" dirty="0">
                        <a:solidFill>
                          <a:schemeClr val="dk1"/>
                        </a:solidFill>
                        <a:latin typeface="+mn-lt"/>
                        <a:ea typeface="+mn-ea"/>
                        <a:cs typeface="+mn-cs"/>
                      </a:endParaRPr>
                    </a:p>
                  </a:txBody>
                  <a:tcPr marL="0" marR="0" marT="0" marB="0" anchor="ctr">
                    <a:solidFill>
                      <a:schemeClr val="bg1"/>
                    </a:solidFill>
                  </a:tcPr>
                </a:tc>
                <a:tc>
                  <a:txBody>
                    <a:bodyPr/>
                    <a:lstStyle/>
                    <a:p>
                      <a:pPr algn="ctr"/>
                      <a:r>
                        <a:rPr lang="en-US" altLang="zh-TW" dirty="0"/>
                        <a:t>2</a:t>
                      </a:r>
                      <a:endParaRPr lang="zh-TW" altLang="en-US" dirty="0"/>
                    </a:p>
                  </a:txBody>
                  <a:tcPr>
                    <a:solidFill>
                      <a:schemeClr val="bg1"/>
                    </a:solidFill>
                  </a:tcPr>
                </a:tc>
                <a:extLst>
                  <a:ext uri="{0D108BD9-81ED-4DB2-BD59-A6C34878D82A}">
                    <a16:rowId xmlns:a16="http://schemas.microsoft.com/office/drawing/2014/main" val="2702535418"/>
                  </a:ext>
                </a:extLst>
              </a:tr>
              <a:tr h="372368">
                <a:tc>
                  <a:txBody>
                    <a:bodyPr/>
                    <a:lstStyle/>
                    <a:p>
                      <a:pPr marL="0" algn="ctr" defTabSz="914400" rtl="0" eaLnBrk="1" fontAlgn="t" latinLnBrk="0" hangingPunct="1"/>
                      <a:r>
                        <a:rPr lang="en-US" sz="1800" kern="1200" dirty="0"/>
                        <a:t>GT</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tc>
                <a:tc>
                  <a:txBody>
                    <a:bodyPr/>
                    <a:lstStyle/>
                    <a:p>
                      <a:pPr algn="ctr"/>
                      <a:r>
                        <a:rPr lang="en-US" altLang="zh-TW" dirty="0"/>
                        <a:t>189</a:t>
                      </a:r>
                      <a:endParaRPr lang="zh-TW" altLang="en-US" dirty="0"/>
                    </a:p>
                  </a:txBody>
                  <a:tcPr/>
                </a:tc>
                <a:extLst>
                  <a:ext uri="{0D108BD9-81ED-4DB2-BD59-A6C34878D82A}">
                    <a16:rowId xmlns:a16="http://schemas.microsoft.com/office/drawing/2014/main" val="2016619865"/>
                  </a:ext>
                </a:extLst>
              </a:tr>
              <a:tr h="372368">
                <a:tc>
                  <a:txBody>
                    <a:bodyPr/>
                    <a:lstStyle/>
                    <a:p>
                      <a:pPr marL="0" algn="ctr" defTabSz="914400" rtl="0" eaLnBrk="1" fontAlgn="t" latinLnBrk="0" hangingPunct="1"/>
                      <a:r>
                        <a:rPr lang="en-US" sz="1800" kern="1200" dirty="0"/>
                        <a:t>NI</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solidFill>
                      <a:schemeClr val="bg1"/>
                    </a:solidFill>
                  </a:tcPr>
                </a:tc>
                <a:tc>
                  <a:txBody>
                    <a:bodyPr/>
                    <a:lstStyle/>
                    <a:p>
                      <a:pPr algn="ctr"/>
                      <a:r>
                        <a:rPr lang="en-US" altLang="zh-TW" dirty="0"/>
                        <a:t>1</a:t>
                      </a:r>
                      <a:r>
                        <a:rPr lang="zh-TW" altLang="en-US" dirty="0"/>
                        <a:t>*</a:t>
                      </a:r>
                    </a:p>
                  </a:txBody>
                  <a:tcPr>
                    <a:solidFill>
                      <a:schemeClr val="bg1"/>
                    </a:solidFill>
                  </a:tcPr>
                </a:tc>
                <a:extLst>
                  <a:ext uri="{0D108BD9-81ED-4DB2-BD59-A6C34878D82A}">
                    <a16:rowId xmlns:a16="http://schemas.microsoft.com/office/drawing/2014/main" val="2555278152"/>
                  </a:ext>
                </a:extLst>
              </a:tr>
              <a:tr h="372368">
                <a:tc>
                  <a:txBody>
                    <a:bodyPr/>
                    <a:lstStyle/>
                    <a:p>
                      <a:pPr marL="0" algn="ctr" defTabSz="914400" rtl="0" eaLnBrk="1" fontAlgn="t" latinLnBrk="0" hangingPunct="1"/>
                      <a:r>
                        <a:rPr lang="en-US" sz="1800" kern="1200" dirty="0"/>
                        <a:t>CR</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tc>
                <a:tc>
                  <a:txBody>
                    <a:bodyPr/>
                    <a:lstStyle/>
                    <a:p>
                      <a:pPr algn="ctr"/>
                      <a:r>
                        <a:rPr lang="en-US" altLang="zh-TW" dirty="0"/>
                        <a:t>147</a:t>
                      </a:r>
                      <a:endParaRPr lang="zh-TW" altLang="en-US" dirty="0"/>
                    </a:p>
                  </a:txBody>
                  <a:tcPr/>
                </a:tc>
                <a:extLst>
                  <a:ext uri="{0D108BD9-81ED-4DB2-BD59-A6C34878D82A}">
                    <a16:rowId xmlns:a16="http://schemas.microsoft.com/office/drawing/2014/main" val="253904834"/>
                  </a:ext>
                </a:extLst>
              </a:tr>
              <a:tr h="372368">
                <a:tc>
                  <a:txBody>
                    <a:bodyPr/>
                    <a:lstStyle/>
                    <a:p>
                      <a:pPr marL="0" algn="ctr" defTabSz="914400" rtl="0" eaLnBrk="1" fontAlgn="t" latinLnBrk="0" hangingPunct="1"/>
                      <a:r>
                        <a:rPr lang="en-US" sz="1800" kern="1200" dirty="0"/>
                        <a:t>HN</a:t>
                      </a:r>
                      <a:r>
                        <a:rPr lang="zh-TW" altLang="en-US" sz="1800" kern="1200" dirty="0"/>
                        <a:t>　</a:t>
                      </a:r>
                      <a:endParaRPr lang="zh-TW" altLang="en-US" sz="1800" kern="1200" dirty="0">
                        <a:solidFill>
                          <a:schemeClr val="dk1"/>
                        </a:solidFill>
                        <a:latin typeface="+mn-lt"/>
                        <a:ea typeface="+mn-ea"/>
                        <a:cs typeface="+mn-cs"/>
                      </a:endParaRPr>
                    </a:p>
                  </a:txBody>
                  <a:tcPr marL="0" marR="0" marT="0" marB="0" anchor="ctr">
                    <a:solidFill>
                      <a:schemeClr val="bg1"/>
                    </a:solidFill>
                  </a:tcPr>
                </a:tc>
                <a:tc>
                  <a:txBody>
                    <a:bodyPr/>
                    <a:lstStyle/>
                    <a:p>
                      <a:pPr algn="ctr"/>
                      <a:r>
                        <a:rPr lang="en-US" altLang="zh-TW" dirty="0"/>
                        <a:t>36</a:t>
                      </a:r>
                      <a:endParaRPr lang="zh-TW" altLang="en-US" dirty="0"/>
                    </a:p>
                  </a:txBody>
                  <a:tcPr>
                    <a:solidFill>
                      <a:schemeClr val="bg1"/>
                    </a:solidFill>
                  </a:tcPr>
                </a:tc>
                <a:extLst>
                  <a:ext uri="{0D108BD9-81ED-4DB2-BD59-A6C34878D82A}">
                    <a16:rowId xmlns:a16="http://schemas.microsoft.com/office/drawing/2014/main" val="1378968279"/>
                  </a:ext>
                </a:extLst>
              </a:tr>
            </a:tbl>
          </a:graphicData>
        </a:graphic>
      </p:graphicFrame>
      <p:graphicFrame>
        <p:nvGraphicFramePr>
          <p:cNvPr id="8" name="表格 7">
            <a:extLst>
              <a:ext uri="{FF2B5EF4-FFF2-40B4-BE49-F238E27FC236}">
                <a16:creationId xmlns:a16="http://schemas.microsoft.com/office/drawing/2014/main" id="{64A3543A-CBFD-4A14-B389-8545008D4382}"/>
              </a:ext>
            </a:extLst>
          </p:cNvPr>
          <p:cNvGraphicFramePr>
            <a:graphicFrameLocks noGrp="1"/>
          </p:cNvGraphicFramePr>
          <p:nvPr>
            <p:extLst>
              <p:ext uri="{D42A27DB-BD31-4B8C-83A1-F6EECF244321}">
                <p14:modId xmlns:p14="http://schemas.microsoft.com/office/powerpoint/2010/main" val="3454976623"/>
              </p:ext>
            </p:extLst>
          </p:nvPr>
        </p:nvGraphicFramePr>
        <p:xfrm>
          <a:off x="6877127" y="1821548"/>
          <a:ext cx="2384562" cy="4464000"/>
        </p:xfrm>
        <a:graphic>
          <a:graphicData uri="http://schemas.openxmlformats.org/drawingml/2006/table">
            <a:tbl>
              <a:tblPr firstRow="1" bandRow="1">
                <a:tableStyleId>{5C22544A-7EE6-4342-B048-85BDC9FD1C3A}</a:tableStyleId>
              </a:tblPr>
              <a:tblGrid>
                <a:gridCol w="1192281">
                  <a:extLst>
                    <a:ext uri="{9D8B030D-6E8A-4147-A177-3AD203B41FA5}">
                      <a16:colId xmlns:a16="http://schemas.microsoft.com/office/drawing/2014/main" val="3825597868"/>
                    </a:ext>
                  </a:extLst>
                </a:gridCol>
                <a:gridCol w="1192281">
                  <a:extLst>
                    <a:ext uri="{9D8B030D-6E8A-4147-A177-3AD203B41FA5}">
                      <a16:colId xmlns:a16="http://schemas.microsoft.com/office/drawing/2014/main" val="1842554808"/>
                    </a:ext>
                  </a:extLst>
                </a:gridCol>
              </a:tblGrid>
              <a:tr h="372000">
                <a:tc gridSpan="2">
                  <a:txBody>
                    <a:bodyPr/>
                    <a:lstStyle/>
                    <a:p>
                      <a:pPr algn="ctr"/>
                      <a:r>
                        <a:rPr lang="en-US" altLang="zh-TW" dirty="0"/>
                        <a:t>ASI-PNM/CARI /Week</a:t>
                      </a:r>
                    </a:p>
                  </a:txBody>
                  <a:tcPr>
                    <a:solidFill>
                      <a:srgbClr val="0D132D"/>
                    </a:solidFill>
                  </a:tcPr>
                </a:tc>
                <a:tc hMerge="1">
                  <a:txBody>
                    <a:bodyPr/>
                    <a:lstStyle/>
                    <a:p>
                      <a:endParaRPr lang="zh-TW" altLang="en-US" dirty="0"/>
                    </a:p>
                  </a:txBody>
                  <a:tcPr/>
                </a:tc>
                <a:extLst>
                  <a:ext uri="{0D108BD9-81ED-4DB2-BD59-A6C34878D82A}">
                    <a16:rowId xmlns:a16="http://schemas.microsoft.com/office/drawing/2014/main" val="3483883344"/>
                  </a:ext>
                </a:extLst>
              </a:tr>
              <a:tr h="372000">
                <a:tc>
                  <a:txBody>
                    <a:bodyPr/>
                    <a:lstStyle/>
                    <a:p>
                      <a:pPr algn="ctr"/>
                      <a:r>
                        <a:rPr lang="en-US" altLang="zh-TW" dirty="0"/>
                        <a:t>Office</a:t>
                      </a:r>
                      <a:endParaRPr lang="zh-TW" altLang="en-US" dirty="0"/>
                    </a:p>
                  </a:txBody>
                  <a:tcPr>
                    <a:solidFill>
                      <a:schemeClr val="bg1"/>
                    </a:solidFill>
                  </a:tcPr>
                </a:tc>
                <a:tc>
                  <a:txBody>
                    <a:bodyPr/>
                    <a:lstStyle/>
                    <a:p>
                      <a:pPr algn="ctr"/>
                      <a:r>
                        <a:rPr lang="en-US" altLang="zh-TW" dirty="0"/>
                        <a:t>TEU</a:t>
                      </a:r>
                      <a:endParaRPr lang="zh-TW" altLang="en-US" dirty="0"/>
                    </a:p>
                  </a:txBody>
                  <a:tcPr>
                    <a:solidFill>
                      <a:schemeClr val="bg1"/>
                    </a:solidFill>
                  </a:tcPr>
                </a:tc>
                <a:extLst>
                  <a:ext uri="{0D108BD9-81ED-4DB2-BD59-A6C34878D82A}">
                    <a16:rowId xmlns:a16="http://schemas.microsoft.com/office/drawing/2014/main" val="2903101"/>
                  </a:ext>
                </a:extLst>
              </a:tr>
              <a:tr h="372000">
                <a:tc>
                  <a:txBody>
                    <a:bodyPr/>
                    <a:lstStyle/>
                    <a:p>
                      <a:pPr marL="0" algn="ctr" defTabSz="914400" rtl="0" eaLnBrk="1" fontAlgn="t" latinLnBrk="0" hangingPunct="1"/>
                      <a:r>
                        <a:rPr lang="en-US" sz="1800" kern="1200" dirty="0"/>
                        <a:t>CO</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tc>
                <a:tc>
                  <a:txBody>
                    <a:bodyPr/>
                    <a:lstStyle/>
                    <a:p>
                      <a:pPr algn="ctr"/>
                      <a:r>
                        <a:rPr lang="en-US" altLang="zh-TW" dirty="0"/>
                        <a:t>110</a:t>
                      </a:r>
                      <a:endParaRPr lang="zh-TW" altLang="en-US" dirty="0"/>
                    </a:p>
                  </a:txBody>
                  <a:tcPr/>
                </a:tc>
                <a:extLst>
                  <a:ext uri="{0D108BD9-81ED-4DB2-BD59-A6C34878D82A}">
                    <a16:rowId xmlns:a16="http://schemas.microsoft.com/office/drawing/2014/main" val="3101657487"/>
                  </a:ext>
                </a:extLst>
              </a:tr>
              <a:tr h="372000">
                <a:tc>
                  <a:txBody>
                    <a:bodyPr/>
                    <a:lstStyle/>
                    <a:p>
                      <a:pPr marL="0" algn="ctr" defTabSz="914400" rtl="0" eaLnBrk="1" fontAlgn="t" latinLnBrk="0" hangingPunct="1"/>
                      <a:r>
                        <a:rPr lang="en-US" sz="1800" kern="1200" dirty="0"/>
                        <a:t>CR</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solidFill>
                      <a:schemeClr val="bg1"/>
                    </a:solidFill>
                  </a:tcPr>
                </a:tc>
                <a:tc>
                  <a:txBody>
                    <a:bodyPr/>
                    <a:lstStyle/>
                    <a:p>
                      <a:pPr algn="ctr"/>
                      <a:r>
                        <a:rPr lang="en-US" altLang="zh-TW" dirty="0"/>
                        <a:t>5</a:t>
                      </a:r>
                      <a:endParaRPr lang="zh-TW" altLang="en-US" dirty="0"/>
                    </a:p>
                  </a:txBody>
                  <a:tcPr>
                    <a:solidFill>
                      <a:schemeClr val="bg1"/>
                    </a:solidFill>
                  </a:tcPr>
                </a:tc>
                <a:extLst>
                  <a:ext uri="{0D108BD9-81ED-4DB2-BD59-A6C34878D82A}">
                    <a16:rowId xmlns:a16="http://schemas.microsoft.com/office/drawing/2014/main" val="752856679"/>
                  </a:ext>
                </a:extLst>
              </a:tr>
              <a:tr h="372000">
                <a:tc>
                  <a:txBody>
                    <a:bodyPr/>
                    <a:lstStyle/>
                    <a:p>
                      <a:pPr marL="0" algn="ctr" defTabSz="914400" rtl="0" eaLnBrk="1" fontAlgn="t" latinLnBrk="0" hangingPunct="1"/>
                      <a:r>
                        <a:rPr lang="en-US" sz="1800" kern="1200" dirty="0"/>
                        <a:t>CW</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tc>
                <a:tc>
                  <a:txBody>
                    <a:bodyPr/>
                    <a:lstStyle/>
                    <a:p>
                      <a:pPr algn="ctr"/>
                      <a:r>
                        <a:rPr lang="en-US" altLang="zh-TW" dirty="0"/>
                        <a:t>12</a:t>
                      </a:r>
                      <a:endParaRPr lang="zh-TW" altLang="en-US" dirty="0"/>
                    </a:p>
                  </a:txBody>
                  <a:tcPr/>
                </a:tc>
                <a:extLst>
                  <a:ext uri="{0D108BD9-81ED-4DB2-BD59-A6C34878D82A}">
                    <a16:rowId xmlns:a16="http://schemas.microsoft.com/office/drawing/2014/main" val="4213552770"/>
                  </a:ext>
                </a:extLst>
              </a:tr>
              <a:tr h="372000">
                <a:tc>
                  <a:txBody>
                    <a:bodyPr/>
                    <a:lstStyle/>
                    <a:p>
                      <a:pPr marL="0" algn="ctr" defTabSz="914400" rtl="0" eaLnBrk="1" fontAlgn="t" latinLnBrk="0" hangingPunct="1"/>
                      <a:r>
                        <a:rPr lang="en-US" sz="1800" kern="1200" dirty="0"/>
                        <a:t>DO</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solidFill>
                      <a:schemeClr val="bg1"/>
                    </a:solidFill>
                  </a:tcPr>
                </a:tc>
                <a:tc>
                  <a:txBody>
                    <a:bodyPr/>
                    <a:lstStyle/>
                    <a:p>
                      <a:pPr algn="ctr"/>
                      <a:r>
                        <a:rPr lang="en-US" altLang="zh-TW" dirty="0"/>
                        <a:t>100</a:t>
                      </a:r>
                      <a:endParaRPr lang="zh-TW" altLang="en-US" dirty="0"/>
                    </a:p>
                  </a:txBody>
                  <a:tcPr>
                    <a:solidFill>
                      <a:schemeClr val="bg1"/>
                    </a:solidFill>
                  </a:tcPr>
                </a:tc>
                <a:extLst>
                  <a:ext uri="{0D108BD9-81ED-4DB2-BD59-A6C34878D82A}">
                    <a16:rowId xmlns:a16="http://schemas.microsoft.com/office/drawing/2014/main" val="3541098064"/>
                  </a:ext>
                </a:extLst>
              </a:tr>
              <a:tr h="372000">
                <a:tc>
                  <a:txBody>
                    <a:bodyPr/>
                    <a:lstStyle/>
                    <a:p>
                      <a:pPr marL="0" algn="ctr" defTabSz="914400" rtl="0" eaLnBrk="1" fontAlgn="t" latinLnBrk="0" hangingPunct="1"/>
                      <a:r>
                        <a:rPr lang="en-US" sz="1800" kern="1200" dirty="0"/>
                        <a:t>GT</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tc>
                <a:tc>
                  <a:txBody>
                    <a:bodyPr/>
                    <a:lstStyle/>
                    <a:p>
                      <a:pPr algn="ctr"/>
                      <a:r>
                        <a:rPr lang="en-US" altLang="zh-TW" dirty="0"/>
                        <a:t>5</a:t>
                      </a:r>
                      <a:endParaRPr lang="zh-TW" altLang="en-US" dirty="0"/>
                    </a:p>
                  </a:txBody>
                  <a:tcPr/>
                </a:tc>
                <a:extLst>
                  <a:ext uri="{0D108BD9-81ED-4DB2-BD59-A6C34878D82A}">
                    <a16:rowId xmlns:a16="http://schemas.microsoft.com/office/drawing/2014/main" val="2346528924"/>
                  </a:ext>
                </a:extLst>
              </a:tr>
              <a:tr h="372000">
                <a:tc>
                  <a:txBody>
                    <a:bodyPr/>
                    <a:lstStyle/>
                    <a:p>
                      <a:pPr marL="0" algn="ctr" defTabSz="914400" rtl="0" eaLnBrk="1" fontAlgn="t" latinLnBrk="0" hangingPunct="1"/>
                      <a:r>
                        <a:rPr lang="en-US" sz="1800" kern="1200" dirty="0"/>
                        <a:t>HN</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solidFill>
                      <a:schemeClr val="bg1"/>
                    </a:solidFill>
                  </a:tcPr>
                </a:tc>
                <a:tc>
                  <a:txBody>
                    <a:bodyPr/>
                    <a:lstStyle/>
                    <a:p>
                      <a:pPr algn="ctr"/>
                      <a:r>
                        <a:rPr lang="en-US" altLang="zh-TW" dirty="0"/>
                        <a:t>5</a:t>
                      </a:r>
                      <a:endParaRPr lang="zh-TW" altLang="en-US" dirty="0"/>
                    </a:p>
                  </a:txBody>
                  <a:tcPr>
                    <a:solidFill>
                      <a:schemeClr val="bg1"/>
                    </a:solidFill>
                  </a:tcPr>
                </a:tc>
                <a:extLst>
                  <a:ext uri="{0D108BD9-81ED-4DB2-BD59-A6C34878D82A}">
                    <a16:rowId xmlns:a16="http://schemas.microsoft.com/office/drawing/2014/main" val="2702535418"/>
                  </a:ext>
                </a:extLst>
              </a:tr>
              <a:tr h="372000">
                <a:tc>
                  <a:txBody>
                    <a:bodyPr/>
                    <a:lstStyle/>
                    <a:p>
                      <a:pPr marL="0" algn="ctr" defTabSz="914400" rtl="0" eaLnBrk="1" fontAlgn="t" latinLnBrk="0" hangingPunct="1"/>
                      <a:r>
                        <a:rPr lang="en-US" sz="1800" kern="1200" dirty="0"/>
                        <a:t>HT</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tc>
                <a:tc>
                  <a:txBody>
                    <a:bodyPr/>
                    <a:lstStyle/>
                    <a:p>
                      <a:pPr algn="ctr"/>
                      <a:r>
                        <a:rPr lang="en-US" altLang="zh-TW" dirty="0"/>
                        <a:t>35</a:t>
                      </a:r>
                      <a:endParaRPr lang="zh-TW" altLang="en-US" dirty="0"/>
                    </a:p>
                  </a:txBody>
                  <a:tcPr/>
                </a:tc>
                <a:extLst>
                  <a:ext uri="{0D108BD9-81ED-4DB2-BD59-A6C34878D82A}">
                    <a16:rowId xmlns:a16="http://schemas.microsoft.com/office/drawing/2014/main" val="2016619865"/>
                  </a:ext>
                </a:extLst>
              </a:tr>
              <a:tr h="372000">
                <a:tc>
                  <a:txBody>
                    <a:bodyPr/>
                    <a:lstStyle/>
                    <a:p>
                      <a:pPr marL="0" algn="ctr" defTabSz="914400" rtl="0" eaLnBrk="1" fontAlgn="t" latinLnBrk="0" hangingPunct="1"/>
                      <a:r>
                        <a:rPr lang="en-US" sz="1800" kern="1200" dirty="0"/>
                        <a:t>JM</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solidFill>
                      <a:schemeClr val="bg1"/>
                    </a:solidFill>
                  </a:tcPr>
                </a:tc>
                <a:tc>
                  <a:txBody>
                    <a:bodyPr/>
                    <a:lstStyle/>
                    <a:p>
                      <a:pPr algn="ctr"/>
                      <a:r>
                        <a:rPr lang="en-US" altLang="zh-TW" dirty="0"/>
                        <a:t>10</a:t>
                      </a:r>
                      <a:endParaRPr lang="zh-TW" altLang="en-US" dirty="0"/>
                    </a:p>
                  </a:txBody>
                  <a:tcPr>
                    <a:solidFill>
                      <a:schemeClr val="bg1"/>
                    </a:solidFill>
                  </a:tcPr>
                </a:tc>
                <a:extLst>
                  <a:ext uri="{0D108BD9-81ED-4DB2-BD59-A6C34878D82A}">
                    <a16:rowId xmlns:a16="http://schemas.microsoft.com/office/drawing/2014/main" val="2555278152"/>
                  </a:ext>
                </a:extLst>
              </a:tr>
              <a:tr h="372000">
                <a:tc>
                  <a:txBody>
                    <a:bodyPr/>
                    <a:lstStyle/>
                    <a:p>
                      <a:pPr marL="0" algn="ctr" defTabSz="914400" rtl="0" eaLnBrk="1" fontAlgn="t" latinLnBrk="0" hangingPunct="1"/>
                      <a:r>
                        <a:rPr lang="en-US" sz="1800" kern="1200" dirty="0"/>
                        <a:t>PA</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tc>
                <a:tc>
                  <a:txBody>
                    <a:bodyPr/>
                    <a:lstStyle/>
                    <a:p>
                      <a:pPr algn="ctr"/>
                      <a:r>
                        <a:rPr lang="en-US" altLang="zh-TW" dirty="0"/>
                        <a:t>335</a:t>
                      </a:r>
                      <a:endParaRPr lang="zh-TW" altLang="en-US" dirty="0"/>
                    </a:p>
                  </a:txBody>
                  <a:tcPr/>
                </a:tc>
                <a:extLst>
                  <a:ext uri="{0D108BD9-81ED-4DB2-BD59-A6C34878D82A}">
                    <a16:rowId xmlns:a16="http://schemas.microsoft.com/office/drawing/2014/main" val="253904834"/>
                  </a:ext>
                </a:extLst>
              </a:tr>
              <a:tr h="372000">
                <a:tc>
                  <a:txBody>
                    <a:bodyPr/>
                    <a:lstStyle/>
                    <a:p>
                      <a:pPr marL="0" algn="ctr" defTabSz="914400" rtl="0" eaLnBrk="1" fontAlgn="t" latinLnBrk="0" hangingPunct="1"/>
                      <a:r>
                        <a:rPr lang="en-US" sz="1800" kern="1200" dirty="0"/>
                        <a:t>PR</a:t>
                      </a:r>
                      <a:r>
                        <a:rPr lang="zh-TW" altLang="en-US" sz="1800" kern="1200" dirty="0"/>
                        <a:t>　</a:t>
                      </a:r>
                      <a:endParaRPr lang="zh-TW" altLang="en-US" sz="1800" kern="1200" dirty="0">
                        <a:solidFill>
                          <a:schemeClr val="dk1"/>
                        </a:solidFill>
                        <a:latin typeface="+mn-lt"/>
                        <a:ea typeface="+mn-ea"/>
                        <a:cs typeface="+mn-cs"/>
                      </a:endParaRPr>
                    </a:p>
                  </a:txBody>
                  <a:tcPr marL="6350" marR="6350" marT="6350" marB="0" anchor="ctr">
                    <a:solidFill>
                      <a:schemeClr val="bg1"/>
                    </a:solidFill>
                  </a:tcPr>
                </a:tc>
                <a:tc>
                  <a:txBody>
                    <a:bodyPr/>
                    <a:lstStyle/>
                    <a:p>
                      <a:pPr algn="ctr"/>
                      <a:r>
                        <a:rPr lang="en-US" altLang="zh-TW" dirty="0"/>
                        <a:t>200</a:t>
                      </a:r>
                      <a:endParaRPr lang="zh-TW" altLang="en-US" dirty="0"/>
                    </a:p>
                  </a:txBody>
                  <a:tcPr>
                    <a:solidFill>
                      <a:schemeClr val="bg1"/>
                    </a:solidFill>
                  </a:tcPr>
                </a:tc>
                <a:extLst>
                  <a:ext uri="{0D108BD9-81ED-4DB2-BD59-A6C34878D82A}">
                    <a16:rowId xmlns:a16="http://schemas.microsoft.com/office/drawing/2014/main" val="1378968279"/>
                  </a:ext>
                </a:extLst>
              </a:tr>
            </a:tbl>
          </a:graphicData>
        </a:graphic>
      </p:graphicFrame>
      <p:pic>
        <p:nvPicPr>
          <p:cNvPr id="14" name="圖片 13">
            <a:extLst>
              <a:ext uri="{FF2B5EF4-FFF2-40B4-BE49-F238E27FC236}">
                <a16:creationId xmlns:a16="http://schemas.microsoft.com/office/drawing/2014/main" id="{CE33351A-53C8-496F-B93C-6CA545F3B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3" y="1526145"/>
            <a:ext cx="926252" cy="5022895"/>
          </a:xfrm>
          <a:prstGeom prst="rect">
            <a:avLst/>
          </a:prstGeom>
        </p:spPr>
      </p:pic>
      <p:pic>
        <p:nvPicPr>
          <p:cNvPr id="16" name="圖片 15">
            <a:extLst>
              <a:ext uri="{FF2B5EF4-FFF2-40B4-BE49-F238E27FC236}">
                <a16:creationId xmlns:a16="http://schemas.microsoft.com/office/drawing/2014/main" id="{330214D9-2686-4532-9797-BB54AD175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0957" y="1526145"/>
            <a:ext cx="926253" cy="4766484"/>
          </a:xfrm>
          <a:prstGeom prst="rect">
            <a:avLst/>
          </a:prstGeom>
        </p:spPr>
      </p:pic>
      <p:sp>
        <p:nvSpPr>
          <p:cNvPr id="11" name="箭號: 向右 10">
            <a:extLst>
              <a:ext uri="{FF2B5EF4-FFF2-40B4-BE49-F238E27FC236}">
                <a16:creationId xmlns:a16="http://schemas.microsoft.com/office/drawing/2014/main" id="{37A63F3D-51FA-476B-A911-6CE828D094EE}"/>
              </a:ext>
            </a:extLst>
          </p:cNvPr>
          <p:cNvSpPr/>
          <p:nvPr/>
        </p:nvSpPr>
        <p:spPr>
          <a:xfrm rot="16200000">
            <a:off x="3941014" y="2606586"/>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箭號: 向右 16">
            <a:extLst>
              <a:ext uri="{FF2B5EF4-FFF2-40B4-BE49-F238E27FC236}">
                <a16:creationId xmlns:a16="http://schemas.microsoft.com/office/drawing/2014/main" id="{6808D84E-C9EC-4B52-8F7E-8FF3FB9673A3}"/>
              </a:ext>
            </a:extLst>
          </p:cNvPr>
          <p:cNvSpPr/>
          <p:nvPr/>
        </p:nvSpPr>
        <p:spPr>
          <a:xfrm rot="16200000">
            <a:off x="3935425" y="3342151"/>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向右 19">
            <a:extLst>
              <a:ext uri="{FF2B5EF4-FFF2-40B4-BE49-F238E27FC236}">
                <a16:creationId xmlns:a16="http://schemas.microsoft.com/office/drawing/2014/main" id="{26677180-AAFB-4A27-BB44-B49AA18E7B0A}"/>
              </a:ext>
            </a:extLst>
          </p:cNvPr>
          <p:cNvSpPr/>
          <p:nvPr/>
        </p:nvSpPr>
        <p:spPr>
          <a:xfrm rot="16200000">
            <a:off x="6422527" y="2612107"/>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箭號: 向右 20">
            <a:extLst>
              <a:ext uri="{FF2B5EF4-FFF2-40B4-BE49-F238E27FC236}">
                <a16:creationId xmlns:a16="http://schemas.microsoft.com/office/drawing/2014/main" id="{88AC5E59-3D8E-4558-B417-BD64807EA5D8}"/>
              </a:ext>
            </a:extLst>
          </p:cNvPr>
          <p:cNvSpPr/>
          <p:nvPr/>
        </p:nvSpPr>
        <p:spPr>
          <a:xfrm rot="16200000">
            <a:off x="6422527" y="3009264"/>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9AC24B64-5EA7-45C8-A8AC-631FCE2E28BC}"/>
              </a:ext>
            </a:extLst>
          </p:cNvPr>
          <p:cNvSpPr/>
          <p:nvPr/>
        </p:nvSpPr>
        <p:spPr>
          <a:xfrm rot="16200000">
            <a:off x="6422527" y="3351075"/>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箭號: 向右 22">
            <a:extLst>
              <a:ext uri="{FF2B5EF4-FFF2-40B4-BE49-F238E27FC236}">
                <a16:creationId xmlns:a16="http://schemas.microsoft.com/office/drawing/2014/main" id="{A1FCF968-349A-4B7B-9AA3-EF3240A8177A}"/>
              </a:ext>
            </a:extLst>
          </p:cNvPr>
          <p:cNvSpPr/>
          <p:nvPr/>
        </p:nvSpPr>
        <p:spPr>
          <a:xfrm rot="16200000">
            <a:off x="6420203" y="3731217"/>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61DFF4C7-A6D9-4FC8-B3F5-D49E6D5BCA14}"/>
              </a:ext>
            </a:extLst>
          </p:cNvPr>
          <p:cNvSpPr/>
          <p:nvPr/>
        </p:nvSpPr>
        <p:spPr>
          <a:xfrm rot="16200000">
            <a:off x="6420203" y="4102942"/>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箭號: 向右 25">
            <a:extLst>
              <a:ext uri="{FF2B5EF4-FFF2-40B4-BE49-F238E27FC236}">
                <a16:creationId xmlns:a16="http://schemas.microsoft.com/office/drawing/2014/main" id="{40EB7527-4907-4350-B232-8654315515AB}"/>
              </a:ext>
            </a:extLst>
          </p:cNvPr>
          <p:cNvSpPr/>
          <p:nvPr/>
        </p:nvSpPr>
        <p:spPr>
          <a:xfrm rot="16200000">
            <a:off x="8958775" y="3362864"/>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箭號: 向右 17">
            <a:extLst>
              <a:ext uri="{FF2B5EF4-FFF2-40B4-BE49-F238E27FC236}">
                <a16:creationId xmlns:a16="http://schemas.microsoft.com/office/drawing/2014/main" id="{6347535D-6D4D-4FBE-875C-D78F773D0787}"/>
              </a:ext>
            </a:extLst>
          </p:cNvPr>
          <p:cNvSpPr/>
          <p:nvPr/>
        </p:nvSpPr>
        <p:spPr>
          <a:xfrm rot="16200000">
            <a:off x="8958773" y="3006432"/>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97B5AE16-62CB-4E77-B557-AA323E79BE43}"/>
              </a:ext>
            </a:extLst>
          </p:cNvPr>
          <p:cNvSpPr/>
          <p:nvPr/>
        </p:nvSpPr>
        <p:spPr>
          <a:xfrm rot="16200000">
            <a:off x="8958774" y="3731216"/>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箭號: 向右 24">
            <a:extLst>
              <a:ext uri="{FF2B5EF4-FFF2-40B4-BE49-F238E27FC236}">
                <a16:creationId xmlns:a16="http://schemas.microsoft.com/office/drawing/2014/main" id="{5BABDD8E-CC7A-4EC0-AA88-895A9ED3E5E0}"/>
              </a:ext>
            </a:extLst>
          </p:cNvPr>
          <p:cNvSpPr/>
          <p:nvPr/>
        </p:nvSpPr>
        <p:spPr>
          <a:xfrm rot="16200000">
            <a:off x="8958773" y="4096186"/>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向右 27">
            <a:extLst>
              <a:ext uri="{FF2B5EF4-FFF2-40B4-BE49-F238E27FC236}">
                <a16:creationId xmlns:a16="http://schemas.microsoft.com/office/drawing/2014/main" id="{0A7C85DB-4448-403E-B76F-E1306F4D766D}"/>
              </a:ext>
            </a:extLst>
          </p:cNvPr>
          <p:cNvSpPr/>
          <p:nvPr/>
        </p:nvSpPr>
        <p:spPr>
          <a:xfrm rot="16200000">
            <a:off x="8958773" y="4847509"/>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箭號: 向右 28">
            <a:extLst>
              <a:ext uri="{FF2B5EF4-FFF2-40B4-BE49-F238E27FC236}">
                <a16:creationId xmlns:a16="http://schemas.microsoft.com/office/drawing/2014/main" id="{0B3B3C20-BB60-4688-8082-5A0A892AF42C}"/>
              </a:ext>
            </a:extLst>
          </p:cNvPr>
          <p:cNvSpPr/>
          <p:nvPr/>
        </p:nvSpPr>
        <p:spPr>
          <a:xfrm rot="16200000">
            <a:off x="8958773" y="5218751"/>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箭號: 向右 29">
            <a:extLst>
              <a:ext uri="{FF2B5EF4-FFF2-40B4-BE49-F238E27FC236}">
                <a16:creationId xmlns:a16="http://schemas.microsoft.com/office/drawing/2014/main" id="{C7B0DEBD-9354-49B0-8179-72A3702EAE67}"/>
              </a:ext>
            </a:extLst>
          </p:cNvPr>
          <p:cNvSpPr/>
          <p:nvPr/>
        </p:nvSpPr>
        <p:spPr>
          <a:xfrm rot="16200000">
            <a:off x="8954113" y="5947744"/>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箭號: 向右 30">
            <a:extLst>
              <a:ext uri="{FF2B5EF4-FFF2-40B4-BE49-F238E27FC236}">
                <a16:creationId xmlns:a16="http://schemas.microsoft.com/office/drawing/2014/main" id="{FA34CED6-FAFB-43C5-AB16-F701AC1681B5}"/>
              </a:ext>
            </a:extLst>
          </p:cNvPr>
          <p:cNvSpPr/>
          <p:nvPr/>
        </p:nvSpPr>
        <p:spPr>
          <a:xfrm rot="16200000">
            <a:off x="6420203" y="4472744"/>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箭號: 向右 31">
            <a:extLst>
              <a:ext uri="{FF2B5EF4-FFF2-40B4-BE49-F238E27FC236}">
                <a16:creationId xmlns:a16="http://schemas.microsoft.com/office/drawing/2014/main" id="{29DCD5F4-3D1A-459E-8478-26F42C62E24A}"/>
              </a:ext>
            </a:extLst>
          </p:cNvPr>
          <p:cNvSpPr/>
          <p:nvPr/>
        </p:nvSpPr>
        <p:spPr>
          <a:xfrm rot="16200000">
            <a:off x="6420204" y="4850326"/>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右 32">
            <a:extLst>
              <a:ext uri="{FF2B5EF4-FFF2-40B4-BE49-F238E27FC236}">
                <a16:creationId xmlns:a16="http://schemas.microsoft.com/office/drawing/2014/main" id="{6A1C5542-1A71-48E8-BD03-D102CB4E1142}"/>
              </a:ext>
            </a:extLst>
          </p:cNvPr>
          <p:cNvSpPr/>
          <p:nvPr/>
        </p:nvSpPr>
        <p:spPr>
          <a:xfrm rot="16200000">
            <a:off x="6420204" y="5222844"/>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右 33">
            <a:extLst>
              <a:ext uri="{FF2B5EF4-FFF2-40B4-BE49-F238E27FC236}">
                <a16:creationId xmlns:a16="http://schemas.microsoft.com/office/drawing/2014/main" id="{DEC52F7A-D86A-4B02-ACAC-DB596B711772}"/>
              </a:ext>
            </a:extLst>
          </p:cNvPr>
          <p:cNvSpPr/>
          <p:nvPr/>
        </p:nvSpPr>
        <p:spPr>
          <a:xfrm rot="16200000">
            <a:off x="6420204" y="5588762"/>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箭號: 向右 34">
            <a:extLst>
              <a:ext uri="{FF2B5EF4-FFF2-40B4-BE49-F238E27FC236}">
                <a16:creationId xmlns:a16="http://schemas.microsoft.com/office/drawing/2014/main" id="{346C5C4A-0CFC-4C8B-8A73-7AADA84CFD87}"/>
              </a:ext>
            </a:extLst>
          </p:cNvPr>
          <p:cNvSpPr/>
          <p:nvPr/>
        </p:nvSpPr>
        <p:spPr>
          <a:xfrm rot="16200000">
            <a:off x="6419329" y="5947743"/>
            <a:ext cx="321971" cy="255660"/>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0D9BB9C8-02D8-4703-8175-5FC47460667F}"/>
              </a:ext>
            </a:extLst>
          </p:cNvPr>
          <p:cNvSpPr txBox="1"/>
          <p:nvPr/>
        </p:nvSpPr>
        <p:spPr>
          <a:xfrm>
            <a:off x="4450772" y="6236559"/>
            <a:ext cx="1793276" cy="261610"/>
          </a:xfrm>
          <a:prstGeom prst="rect">
            <a:avLst/>
          </a:prstGeom>
          <a:noFill/>
        </p:spPr>
        <p:txBody>
          <a:bodyPr wrap="square" rtlCol="0">
            <a:spAutoFit/>
          </a:bodyPr>
          <a:lstStyle/>
          <a:p>
            <a:r>
              <a:rPr lang="en-US" altLang="zh-TW" sz="1100" dirty="0"/>
              <a:t>*Yearly target from 63 to 66</a:t>
            </a:r>
            <a:endParaRPr lang="zh-TW" altLang="en-US" sz="1100" dirty="0"/>
          </a:p>
        </p:txBody>
      </p:sp>
    </p:spTree>
    <p:extLst>
      <p:ext uri="{BB962C8B-B14F-4D97-AF65-F5344CB8AC3E}">
        <p14:creationId xmlns:p14="http://schemas.microsoft.com/office/powerpoint/2010/main" val="342069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F3F864-75D0-4F49-B801-ED9E8CBC2AA0}"/>
              </a:ext>
            </a:extLst>
          </p:cNvPr>
          <p:cNvSpPr>
            <a:spLocks noGrp="1"/>
          </p:cNvSpPr>
          <p:nvPr>
            <p:ph type="title"/>
          </p:nvPr>
        </p:nvSpPr>
        <p:spPr>
          <a:xfrm>
            <a:off x="2864710" y="104775"/>
            <a:ext cx="10515600" cy="1325563"/>
          </a:xfrm>
        </p:spPr>
        <p:txBody>
          <a:bodyPr/>
          <a:lstStyle/>
          <a:p>
            <a:r>
              <a:rPr lang="en-US" altLang="zh-TW" dirty="0"/>
              <a:t>2025 ECSA Strategy </a:t>
            </a:r>
            <a:endParaRPr lang="zh-TW" altLang="en-US" dirty="0"/>
          </a:p>
        </p:txBody>
      </p:sp>
      <p:sp>
        <p:nvSpPr>
          <p:cNvPr id="4" name="投影片編號版面配置區 3">
            <a:extLst>
              <a:ext uri="{FF2B5EF4-FFF2-40B4-BE49-F238E27FC236}">
                <a16:creationId xmlns:a16="http://schemas.microsoft.com/office/drawing/2014/main" id="{482571E4-B74B-4716-A0A2-5C2310CD71BB}"/>
              </a:ext>
            </a:extLst>
          </p:cNvPr>
          <p:cNvSpPr>
            <a:spLocks noGrp="1"/>
          </p:cNvSpPr>
          <p:nvPr>
            <p:ph type="sldNum" sz="quarter" idx="12"/>
          </p:nvPr>
        </p:nvSpPr>
        <p:spPr/>
        <p:txBody>
          <a:bodyPr/>
          <a:lstStyle/>
          <a:p>
            <a:fld id="{6FF47312-5BF6-4F91-A250-772BA71100E2}" type="slidenum">
              <a:rPr lang="zh-TW" altLang="en-US" smtClean="0"/>
              <a:t>31</a:t>
            </a:fld>
            <a:endParaRPr lang="zh-TW" altLang="en-US" dirty="0"/>
          </a:p>
        </p:txBody>
      </p:sp>
      <p:sp>
        <p:nvSpPr>
          <p:cNvPr id="17" name="矩形 16">
            <a:extLst>
              <a:ext uri="{FF2B5EF4-FFF2-40B4-BE49-F238E27FC236}">
                <a16:creationId xmlns:a16="http://schemas.microsoft.com/office/drawing/2014/main" id="{35A65481-09FB-4D1B-BE7A-BE4A26FCFD86}"/>
              </a:ext>
            </a:extLst>
          </p:cNvPr>
          <p:cNvSpPr/>
          <p:nvPr/>
        </p:nvSpPr>
        <p:spPr>
          <a:xfrm>
            <a:off x="4638856" y="1956604"/>
            <a:ext cx="6211595" cy="1077218"/>
          </a:xfrm>
          <a:prstGeom prst="rect">
            <a:avLst/>
          </a:prstGeom>
          <a:ln>
            <a:solidFill>
              <a:srgbClr val="385723"/>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en-US" altLang="zh-TW"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Peak Season</a:t>
            </a:r>
          </a:p>
          <a:p>
            <a:pPr lvl="0">
              <a:defRPr/>
            </a:pPr>
            <a:r>
              <a:rPr lang="en-US" altLang="zh-TW" sz="1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Focus on FAK shipment, Enlarge A/C basis, space released for high GPS cargo first.</a:t>
            </a:r>
          </a:p>
          <a:p>
            <a:pPr lvl="0">
              <a:defRPr/>
            </a:pPr>
            <a:r>
              <a:rPr lang="en-US" altLang="zh-TW"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Slack Season</a:t>
            </a:r>
          </a:p>
          <a:p>
            <a:pPr lvl="0">
              <a:defRPr/>
            </a:pPr>
            <a:r>
              <a:rPr lang="en-US" altLang="zh-TW" sz="1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Short duration, flexible rate policy for NOR and special equipment  </a:t>
            </a:r>
          </a:p>
        </p:txBody>
      </p:sp>
      <p:sp>
        <p:nvSpPr>
          <p:cNvPr id="18" name="矩形 17">
            <a:extLst>
              <a:ext uri="{FF2B5EF4-FFF2-40B4-BE49-F238E27FC236}">
                <a16:creationId xmlns:a16="http://schemas.microsoft.com/office/drawing/2014/main" id="{B0DDFD84-3897-444A-A274-2D130CC1DA6F}"/>
              </a:ext>
            </a:extLst>
          </p:cNvPr>
          <p:cNvSpPr/>
          <p:nvPr/>
        </p:nvSpPr>
        <p:spPr>
          <a:xfrm>
            <a:off x="2157355" y="3518480"/>
            <a:ext cx="4860794" cy="830997"/>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defRPr/>
            </a:pP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Reduce</a:t>
            </a:r>
            <a:r>
              <a:rPr lang="zh-TW" altLang="en-US" sz="1600" dirty="0">
                <a:solidFill>
                  <a:srgbClr val="013BB7"/>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600" b="1" dirty="0">
                <a:solidFill>
                  <a:srgbClr val="013BB7"/>
                </a:solidFill>
                <a:latin typeface="Calibri" panose="020F0502020204030204" pitchFamily="34" charset="0"/>
                <a:ea typeface="Calibri" panose="020F0502020204030204" pitchFamily="34" charset="0"/>
                <a:cs typeface="Calibri" panose="020F0502020204030204" pitchFamily="34" charset="0"/>
              </a:rPr>
              <a:t>BRIOA</a:t>
            </a: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 (draft limitation) </a:t>
            </a:r>
          </a:p>
          <a:p>
            <a:pPr>
              <a:defRPr/>
            </a:pP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Reduce</a:t>
            </a:r>
            <a:r>
              <a:rPr lang="zh-TW" altLang="en-US" sz="1600" dirty="0">
                <a:solidFill>
                  <a:srgbClr val="013BB7"/>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600" b="1" dirty="0">
                <a:solidFill>
                  <a:srgbClr val="013BB7"/>
                </a:solidFill>
                <a:latin typeface="Calibri" panose="020F0502020204030204" pitchFamily="34" charset="0"/>
                <a:ea typeface="Calibri" panose="020F0502020204030204" pitchFamily="34" charset="0"/>
                <a:cs typeface="Calibri" panose="020F0502020204030204" pitchFamily="34" charset="0"/>
              </a:rPr>
              <a:t>BRNVT </a:t>
            </a: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(port congestion, possible omit)</a:t>
            </a:r>
          </a:p>
          <a:p>
            <a:pPr lvl="0">
              <a:defRPr/>
            </a:pP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Enlarge </a:t>
            </a:r>
            <a:r>
              <a:rPr lang="en-US" altLang="zh-TW" sz="1600" b="1" dirty="0">
                <a:solidFill>
                  <a:srgbClr val="013BB7"/>
                </a:solidFill>
                <a:latin typeface="Calibri" panose="020F0502020204030204" pitchFamily="34" charset="0"/>
                <a:ea typeface="Calibri" panose="020F0502020204030204" pitchFamily="34" charset="0"/>
                <a:cs typeface="Calibri" panose="020F0502020204030204" pitchFamily="34" charset="0"/>
              </a:rPr>
              <a:t>BRSTO</a:t>
            </a:r>
            <a:r>
              <a:rPr lang="en-US" altLang="zh-TW" sz="1600" dirty="0">
                <a:solidFill>
                  <a:srgbClr val="013BB7"/>
                </a:solidFill>
                <a:latin typeface="Calibri" panose="020F0502020204030204" pitchFamily="34" charset="0"/>
                <a:ea typeface="Calibri" panose="020F0502020204030204" pitchFamily="34" charset="0"/>
                <a:cs typeface="Calibri" panose="020F0502020204030204" pitchFamily="34" charset="0"/>
              </a:rPr>
              <a:t> to support export equipment demand</a:t>
            </a:r>
          </a:p>
        </p:txBody>
      </p:sp>
      <p:graphicFrame>
        <p:nvGraphicFramePr>
          <p:cNvPr id="3" name="表格 2">
            <a:extLst>
              <a:ext uri="{FF2B5EF4-FFF2-40B4-BE49-F238E27FC236}">
                <a16:creationId xmlns:a16="http://schemas.microsoft.com/office/drawing/2014/main" id="{86F44E3E-7056-43A2-ABC1-B49CD9DA0F02}"/>
              </a:ext>
            </a:extLst>
          </p:cNvPr>
          <p:cNvGraphicFramePr>
            <a:graphicFrameLocks noGrp="1"/>
          </p:cNvGraphicFramePr>
          <p:nvPr>
            <p:extLst>
              <p:ext uri="{D42A27DB-BD31-4B8C-83A1-F6EECF244321}">
                <p14:modId xmlns:p14="http://schemas.microsoft.com/office/powerpoint/2010/main" val="815080731"/>
              </p:ext>
            </p:extLst>
          </p:nvPr>
        </p:nvGraphicFramePr>
        <p:xfrm>
          <a:off x="5461108" y="5310450"/>
          <a:ext cx="5317977" cy="1219200"/>
        </p:xfrm>
        <a:graphic>
          <a:graphicData uri="http://schemas.openxmlformats.org/drawingml/2006/table">
            <a:tbl>
              <a:tblPr firstRow="1" bandRow="1">
                <a:tableStyleId>{5C22544A-7EE6-4342-B048-85BDC9FD1C3A}</a:tableStyleId>
              </a:tblPr>
              <a:tblGrid>
                <a:gridCol w="2608644">
                  <a:extLst>
                    <a:ext uri="{9D8B030D-6E8A-4147-A177-3AD203B41FA5}">
                      <a16:colId xmlns:a16="http://schemas.microsoft.com/office/drawing/2014/main" val="1233227316"/>
                    </a:ext>
                  </a:extLst>
                </a:gridCol>
                <a:gridCol w="2709333">
                  <a:extLst>
                    <a:ext uri="{9D8B030D-6E8A-4147-A177-3AD203B41FA5}">
                      <a16:colId xmlns:a16="http://schemas.microsoft.com/office/drawing/2014/main" val="573536007"/>
                    </a:ext>
                  </a:extLst>
                </a:gridCol>
              </a:tblGrid>
              <a:tr h="0">
                <a:tc>
                  <a:txBody>
                    <a:bodyPr/>
                    <a:lstStyle/>
                    <a:p>
                      <a:pPr algn="ctr"/>
                      <a:r>
                        <a:rPr lang="en-US" altLang="zh-TW" sz="1200" b="1" dirty="0">
                          <a:solidFill>
                            <a:schemeClr val="bg1"/>
                          </a:solidFill>
                          <a:latin typeface="Calibri" panose="020F0502020204030204" pitchFamily="34" charset="0"/>
                          <a:ea typeface="Calibri" panose="020F0502020204030204" pitchFamily="34" charset="0"/>
                          <a:cs typeface="Calibri" panose="020F0502020204030204" pitchFamily="34" charset="0"/>
                        </a:rPr>
                        <a:t>L&amp;F</a:t>
                      </a:r>
                      <a:r>
                        <a:rPr lang="zh-TW" altLang="en-US" sz="1200" b="1"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200" b="1" dirty="0">
                          <a:solidFill>
                            <a:schemeClr val="bg1"/>
                          </a:solidFill>
                          <a:latin typeface="Calibri" panose="020F0502020204030204" pitchFamily="34" charset="0"/>
                          <a:ea typeface="Calibri" panose="020F0502020204030204" pitchFamily="34" charset="0"/>
                          <a:cs typeface="Calibri" panose="020F0502020204030204" pitchFamily="34" charset="0"/>
                        </a:rPr>
                        <a:t>TYPE</a:t>
                      </a:r>
                      <a:r>
                        <a:rPr lang="zh-TW" altLang="en-US" sz="1200" b="1"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200" b="1" dirty="0">
                          <a:solidFill>
                            <a:schemeClr val="bg1"/>
                          </a:solidFill>
                          <a:latin typeface="Calibri" panose="020F0502020204030204" pitchFamily="34" charset="0"/>
                          <a:ea typeface="Calibri" panose="020F0502020204030204" pitchFamily="34" charset="0"/>
                          <a:cs typeface="Calibri" panose="020F0502020204030204" pitchFamily="34" charset="0"/>
                        </a:rPr>
                        <a:t>(ESA) </a:t>
                      </a:r>
                      <a:endParaRPr lang="zh-TW" altLang="en-US" sz="12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US" altLang="zh-TW" sz="1200" b="1" dirty="0">
                          <a:solidFill>
                            <a:schemeClr val="bg1"/>
                          </a:solidFill>
                          <a:latin typeface="Calibri" panose="020F0502020204030204" pitchFamily="34" charset="0"/>
                          <a:ea typeface="Calibri" panose="020F0502020204030204" pitchFamily="34" charset="0"/>
                          <a:cs typeface="Calibri" panose="020F0502020204030204" pitchFamily="34" charset="0"/>
                        </a:rPr>
                        <a:t>JV</a:t>
                      </a:r>
                      <a:r>
                        <a:rPr lang="zh-TW" altLang="en-US" sz="1200" b="1"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200" b="1" dirty="0">
                          <a:solidFill>
                            <a:schemeClr val="bg1"/>
                          </a:solidFill>
                          <a:latin typeface="Calibri" panose="020F0502020204030204" pitchFamily="34" charset="0"/>
                          <a:ea typeface="Calibri" panose="020F0502020204030204" pitchFamily="34" charset="0"/>
                          <a:cs typeface="Calibri" panose="020F0502020204030204" pitchFamily="34" charset="0"/>
                        </a:rPr>
                        <a:t>TYPE (ESA3) </a:t>
                      </a:r>
                      <a:endParaRPr lang="zh-TW" altLang="en-US" sz="12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1740074640"/>
                  </a:ext>
                </a:extLst>
              </a:tr>
              <a:tr h="0">
                <a:tc>
                  <a:txBody>
                    <a:bodyPr/>
                    <a:lstStyle/>
                    <a:p>
                      <a:pPr algn="ct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9 Tons 2SD</a:t>
                      </a:r>
                      <a:r>
                        <a:rPr lang="zh-TW" altLang="en-US" sz="1100"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as target </a:t>
                      </a:r>
                      <a:endParaRPr lang="zh-TW" altLang="en-US" sz="11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dirty="0">
                          <a:solidFill>
                            <a:srgbClr val="0000CC"/>
                          </a:solidFill>
                          <a:latin typeface="Calibri" panose="020F0502020204030204" pitchFamily="34" charset="0"/>
                          <a:ea typeface="Calibri" panose="020F0502020204030204" pitchFamily="34" charset="0"/>
                          <a:cs typeface="Calibri" panose="020F0502020204030204" pitchFamily="34" charset="0"/>
                        </a:rPr>
                        <a:t>Accept 11 tons,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dirty="0">
                          <a:solidFill>
                            <a:srgbClr val="0000CC"/>
                          </a:solidFill>
                          <a:latin typeface="Calibri" panose="020F0502020204030204" pitchFamily="34" charset="0"/>
                          <a:ea typeface="Calibri" panose="020F0502020204030204" pitchFamily="34" charset="0"/>
                          <a:cs typeface="Calibri" panose="020F0502020204030204" pitchFamily="34" charset="0"/>
                        </a:rPr>
                        <a:t>but light cargo is better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92373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kern="1200" dirty="0">
                          <a:solidFill>
                            <a:srgbClr val="0070C0"/>
                          </a:solidFill>
                          <a:latin typeface="Calibri" panose="020F0502020204030204" pitchFamily="34" charset="0"/>
                          <a:ea typeface="Calibri" panose="020F0502020204030204" pitchFamily="34" charset="0"/>
                          <a:cs typeface="Calibri" panose="020F0502020204030204" pitchFamily="34" charset="0"/>
                        </a:rPr>
                        <a:t>Target POL: SHG/NBO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dirty="0">
                          <a:solidFill>
                            <a:srgbClr val="0000CC"/>
                          </a:solidFill>
                          <a:latin typeface="Calibri" panose="020F0502020204030204" pitchFamily="34" charset="0"/>
                          <a:ea typeface="Calibri" panose="020F0502020204030204" pitchFamily="34" charset="0"/>
                          <a:cs typeface="Calibri" panose="020F0502020204030204" pitchFamily="34" charset="0"/>
                        </a:rPr>
                        <a:t>Target POL: QND/SHG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3943593"/>
                  </a:ext>
                </a:extLst>
              </a:tr>
              <a:tr h="0">
                <a:tc>
                  <a:txBody>
                    <a:bodyPr/>
                    <a:lstStyle/>
                    <a:p>
                      <a:pPr algn="ct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RIVER PLATE less</a:t>
                      </a:r>
                      <a:r>
                        <a:rPr lang="zh-TW" altLang="en-US" sz="1100"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2SD</a:t>
                      </a:r>
                      <a:r>
                        <a:rPr lang="zh-TW" altLang="en-US" sz="1100"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h.w.</a:t>
                      </a:r>
                      <a:r>
                        <a:rPr lang="zh-TW" altLang="en-US" sz="1100"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1100" dirty="0">
                          <a:solidFill>
                            <a:srgbClr val="0070C0"/>
                          </a:solidFill>
                          <a:latin typeface="Calibri" panose="020F0502020204030204" pitchFamily="34" charset="0"/>
                          <a:ea typeface="Calibri" panose="020F0502020204030204" pitchFamily="34" charset="0"/>
                          <a:cs typeface="Calibri" panose="020F0502020204030204" pitchFamily="34" charset="0"/>
                        </a:rPr>
                        <a:t>cargo</a:t>
                      </a:r>
                      <a:r>
                        <a:rPr lang="zh-TW" altLang="en-US" sz="1100" dirty="0">
                          <a:solidFill>
                            <a:srgbClr val="0070C0"/>
                          </a:solidFill>
                          <a:latin typeface="Calibri" panose="020F0502020204030204" pitchFamily="34" charset="0"/>
                          <a:ea typeface="Microsoft YaHei" panose="020B0503020204020204" pitchFamily="34" charset="-122"/>
                          <a:cs typeface="Calibri" panose="020F0502020204030204" pitchFamily="34" charset="0"/>
                        </a:rPr>
                        <a:t> </a:t>
                      </a:r>
                      <a:endParaRPr lang="zh-TW" altLang="en-US" sz="11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100" dirty="0">
                          <a:solidFill>
                            <a:srgbClr val="0000CC"/>
                          </a:solidFill>
                          <a:latin typeface="Calibri" panose="020F0502020204030204" pitchFamily="34" charset="0"/>
                          <a:ea typeface="Calibri" panose="020F0502020204030204" pitchFamily="34" charset="0"/>
                          <a:cs typeface="Calibri" panose="020F0502020204030204" pitchFamily="34" charset="0"/>
                        </a:rPr>
                        <a:t>Target POD:BRRIO/BRSTO</a:t>
                      </a:r>
                      <a:endParaRPr lang="zh-TW" altLang="en-US" sz="11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334825"/>
                  </a:ext>
                </a:extLst>
              </a:tr>
            </a:tbl>
          </a:graphicData>
        </a:graphic>
      </p:graphicFrame>
      <p:pic>
        <p:nvPicPr>
          <p:cNvPr id="6" name="圖片 5">
            <a:extLst>
              <a:ext uri="{FF2B5EF4-FFF2-40B4-BE49-F238E27FC236}">
                <a16:creationId xmlns:a16="http://schemas.microsoft.com/office/drawing/2014/main" id="{2D5C5CA5-A048-41D3-A374-91F0265F1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473" y="1501528"/>
            <a:ext cx="3057233" cy="1536620"/>
          </a:xfrm>
          <a:prstGeom prst="rect">
            <a:avLst/>
          </a:prstGeom>
        </p:spPr>
      </p:pic>
      <p:pic>
        <p:nvPicPr>
          <p:cNvPr id="8" name="圖片 7">
            <a:extLst>
              <a:ext uri="{FF2B5EF4-FFF2-40B4-BE49-F238E27FC236}">
                <a16:creationId xmlns:a16="http://schemas.microsoft.com/office/drawing/2014/main" id="{06057251-AB16-4767-8383-7FC8444B5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860" y="3047116"/>
            <a:ext cx="2138730" cy="1298322"/>
          </a:xfrm>
          <a:prstGeom prst="rect">
            <a:avLst/>
          </a:prstGeom>
        </p:spPr>
      </p:pic>
      <p:pic>
        <p:nvPicPr>
          <p:cNvPr id="10" name="圖片 9">
            <a:extLst>
              <a:ext uri="{FF2B5EF4-FFF2-40B4-BE49-F238E27FC236}">
                <a16:creationId xmlns:a16="http://schemas.microsoft.com/office/drawing/2014/main" id="{7A1AE7FE-208E-4409-9161-A87F2870E650}"/>
              </a:ext>
            </a:extLst>
          </p:cNvPr>
          <p:cNvPicPr>
            <a:picLocks noChangeAspect="1"/>
          </p:cNvPicPr>
          <p:nvPr/>
        </p:nvPicPr>
        <p:blipFill rotWithShape="1">
          <a:blip r:embed="rId4">
            <a:extLst>
              <a:ext uri="{28A0092B-C50C-407E-A947-70E740481C1C}">
                <a14:useLocalDpi xmlns:a14="http://schemas.microsoft.com/office/drawing/2010/main" val="0"/>
              </a:ext>
            </a:extLst>
          </a:blip>
          <a:srcRect l="1880" t="8838" r="4556" b="5005"/>
          <a:stretch/>
        </p:blipFill>
        <p:spPr>
          <a:xfrm>
            <a:off x="2067234" y="4365615"/>
            <a:ext cx="3250068" cy="2236255"/>
          </a:xfrm>
          <a:prstGeom prst="rect">
            <a:avLst/>
          </a:prstGeom>
        </p:spPr>
      </p:pic>
      <p:sp>
        <p:nvSpPr>
          <p:cNvPr id="5" name="矩形 4">
            <a:extLst>
              <a:ext uri="{FF2B5EF4-FFF2-40B4-BE49-F238E27FC236}">
                <a16:creationId xmlns:a16="http://schemas.microsoft.com/office/drawing/2014/main" id="{CFD05482-51C5-4F98-A06C-19328389D6D1}"/>
              </a:ext>
            </a:extLst>
          </p:cNvPr>
          <p:cNvSpPr/>
          <p:nvPr/>
        </p:nvSpPr>
        <p:spPr>
          <a:xfrm>
            <a:off x="5461108" y="4826699"/>
            <a:ext cx="4361172" cy="461665"/>
          </a:xfrm>
          <a:prstGeom prst="rect">
            <a:avLst/>
          </a:prstGeom>
        </p:spPr>
        <p:txBody>
          <a:bodyPr wrap="square">
            <a:spAutoFit/>
          </a:bodyPr>
          <a:lstStyle/>
          <a:p>
            <a:pPr lvl="0">
              <a:defRPr/>
            </a:pPr>
            <a:r>
              <a:rPr lang="en-US" altLang="zh-TW" sz="12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High revenue and support export demand for coffee shipment </a:t>
            </a:r>
          </a:p>
          <a:p>
            <a:pPr lvl="0">
              <a:defRPr/>
            </a:pPr>
            <a:r>
              <a:rPr lang="en-US" altLang="zh-TW" sz="12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(Light cargo as first priority)</a:t>
            </a:r>
          </a:p>
        </p:txBody>
      </p:sp>
      <p:sp>
        <p:nvSpPr>
          <p:cNvPr id="7" name="矩形 6">
            <a:extLst>
              <a:ext uri="{FF2B5EF4-FFF2-40B4-BE49-F238E27FC236}">
                <a16:creationId xmlns:a16="http://schemas.microsoft.com/office/drawing/2014/main" id="{425ADBB1-0A90-49E6-B905-D7771ED7E467}"/>
              </a:ext>
            </a:extLst>
          </p:cNvPr>
          <p:cNvSpPr/>
          <p:nvPr/>
        </p:nvSpPr>
        <p:spPr>
          <a:xfrm>
            <a:off x="2157354" y="3047116"/>
            <a:ext cx="4868967" cy="461665"/>
          </a:xfrm>
          <a:prstGeom prst="rect">
            <a:avLst/>
          </a:prstGeom>
          <a:solidFill>
            <a:srgbClr val="013BB7"/>
          </a:solidFill>
        </p:spPr>
        <p:txBody>
          <a:bodyPr wrap="square">
            <a:spAutoFit/>
          </a:bodyPr>
          <a:lstStyle/>
          <a:p>
            <a:pPr algn="ctr">
              <a:defRPr/>
            </a:pP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Match load </a:t>
            </a:r>
          </a:p>
        </p:txBody>
      </p:sp>
      <p:sp>
        <p:nvSpPr>
          <p:cNvPr id="9" name="矩形 8">
            <a:extLst>
              <a:ext uri="{FF2B5EF4-FFF2-40B4-BE49-F238E27FC236}">
                <a16:creationId xmlns:a16="http://schemas.microsoft.com/office/drawing/2014/main" id="{EA9E5BF6-F665-4764-9669-8C5D9806283A}"/>
              </a:ext>
            </a:extLst>
          </p:cNvPr>
          <p:cNvSpPr/>
          <p:nvPr/>
        </p:nvSpPr>
        <p:spPr>
          <a:xfrm>
            <a:off x="4632417" y="1494939"/>
            <a:ext cx="6218034" cy="461665"/>
          </a:xfrm>
          <a:prstGeom prst="rect">
            <a:avLst/>
          </a:prstGeom>
          <a:solidFill>
            <a:srgbClr val="385723"/>
          </a:solidFill>
        </p:spPr>
        <p:txBody>
          <a:bodyPr wrap="square">
            <a:spAutoFit/>
          </a:bodyPr>
          <a:lstStyle/>
          <a:p>
            <a:pPr lvl="0" algn="ctr">
              <a:defRPr/>
            </a:pP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Feasible policy </a:t>
            </a:r>
          </a:p>
        </p:txBody>
      </p:sp>
      <p:sp>
        <p:nvSpPr>
          <p:cNvPr id="11" name="矩形 10">
            <a:extLst>
              <a:ext uri="{FF2B5EF4-FFF2-40B4-BE49-F238E27FC236}">
                <a16:creationId xmlns:a16="http://schemas.microsoft.com/office/drawing/2014/main" id="{098DB14A-55A6-4337-92AF-9FE7B2827BC0}"/>
              </a:ext>
            </a:extLst>
          </p:cNvPr>
          <p:cNvSpPr/>
          <p:nvPr/>
        </p:nvSpPr>
        <p:spPr>
          <a:xfrm>
            <a:off x="5388134" y="4797379"/>
            <a:ext cx="5462317" cy="1807793"/>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78C42BE-1258-4C72-A545-2530919C1806}"/>
              </a:ext>
            </a:extLst>
          </p:cNvPr>
          <p:cNvSpPr/>
          <p:nvPr/>
        </p:nvSpPr>
        <p:spPr>
          <a:xfrm>
            <a:off x="5381696" y="4365034"/>
            <a:ext cx="5478438" cy="461665"/>
          </a:xfrm>
          <a:prstGeom prst="rect">
            <a:avLst/>
          </a:prstGeom>
          <a:solidFill>
            <a:srgbClr val="008000"/>
          </a:solidFill>
        </p:spPr>
        <p:txBody>
          <a:bodyPr wrap="square">
            <a:spAutoFit/>
          </a:bodyPr>
          <a:lstStyle/>
          <a:p>
            <a:pPr lvl="0" algn="ctr">
              <a:defRPr/>
            </a:pP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JV TYPE promote BRSTO</a:t>
            </a:r>
            <a:r>
              <a:rPr lang="zh-TW" altLang="en-US" sz="2400" b="1"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2SD</a:t>
            </a:r>
          </a:p>
        </p:txBody>
      </p:sp>
    </p:spTree>
    <p:extLst>
      <p:ext uri="{BB962C8B-B14F-4D97-AF65-F5344CB8AC3E}">
        <p14:creationId xmlns:p14="http://schemas.microsoft.com/office/powerpoint/2010/main" val="253761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BF6C5A-1361-45EB-B8AA-17C6BBF83A81}"/>
              </a:ext>
            </a:extLst>
          </p:cNvPr>
          <p:cNvSpPr>
            <a:spLocks noGrp="1"/>
          </p:cNvSpPr>
          <p:nvPr>
            <p:ph type="title"/>
          </p:nvPr>
        </p:nvSpPr>
        <p:spPr>
          <a:xfrm>
            <a:off x="2172736" y="104775"/>
            <a:ext cx="10515600" cy="1325563"/>
          </a:xfrm>
        </p:spPr>
        <p:txBody>
          <a:bodyPr/>
          <a:lstStyle/>
          <a:p>
            <a:r>
              <a:rPr lang="en-US" altLang="zh-TW" dirty="0"/>
              <a:t>2025 WCSA Strategy </a:t>
            </a:r>
            <a:endParaRPr lang="zh-TW" altLang="en-US" dirty="0"/>
          </a:p>
        </p:txBody>
      </p:sp>
      <p:sp>
        <p:nvSpPr>
          <p:cNvPr id="4" name="投影片編號版面配置區 3">
            <a:extLst>
              <a:ext uri="{FF2B5EF4-FFF2-40B4-BE49-F238E27FC236}">
                <a16:creationId xmlns:a16="http://schemas.microsoft.com/office/drawing/2014/main" id="{3AB0A9A6-71F3-4EED-AD06-87B042E38EDF}"/>
              </a:ext>
            </a:extLst>
          </p:cNvPr>
          <p:cNvSpPr>
            <a:spLocks noGrp="1"/>
          </p:cNvSpPr>
          <p:nvPr>
            <p:ph type="sldNum" sz="quarter" idx="12"/>
          </p:nvPr>
        </p:nvSpPr>
        <p:spPr/>
        <p:txBody>
          <a:bodyPr/>
          <a:lstStyle/>
          <a:p>
            <a:fld id="{6FF47312-5BF6-4F91-A250-772BA71100E2}" type="slidenum">
              <a:rPr lang="zh-TW" altLang="en-US" smtClean="0"/>
              <a:t>32</a:t>
            </a:fld>
            <a:endParaRPr lang="zh-TW" altLang="en-US"/>
          </a:p>
        </p:txBody>
      </p:sp>
      <p:sp>
        <p:nvSpPr>
          <p:cNvPr id="15" name="文字方塊 14">
            <a:extLst>
              <a:ext uri="{FF2B5EF4-FFF2-40B4-BE49-F238E27FC236}">
                <a16:creationId xmlns:a16="http://schemas.microsoft.com/office/drawing/2014/main" id="{807251C0-4364-43F5-A44E-F8AB072E5D72}"/>
              </a:ext>
            </a:extLst>
          </p:cNvPr>
          <p:cNvSpPr txBox="1"/>
          <p:nvPr/>
        </p:nvSpPr>
        <p:spPr>
          <a:xfrm>
            <a:off x="6566039" y="2103491"/>
            <a:ext cx="514905"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0" b="0" i="0" u="none" strike="noStrike" kern="1200" cap="none" spc="0" normalizeH="0" baseline="0" noProof="0" dirty="0">
                <a:ln>
                  <a:noFill/>
                </a:ln>
                <a:solidFill>
                  <a:prstClr val="white">
                    <a:alpha val="46000"/>
                  </a:prstClr>
                </a:solidFill>
                <a:effectLst/>
                <a:uLnTx/>
                <a:uFillTx/>
                <a:latin typeface="Aparajita" panose="02020603050405020304" pitchFamily="18" charset="0"/>
                <a:ea typeface="新細明體" panose="02020500000000000000" pitchFamily="18" charset="-120"/>
                <a:cs typeface="Aparajita" panose="02020603050405020304" pitchFamily="18" charset="0"/>
              </a:rPr>
              <a:t>2</a:t>
            </a:r>
            <a:endParaRPr kumimoji="0" lang="zh-TW" altLang="en-US" sz="15000" b="0" i="0" u="none" strike="noStrike" kern="1200" cap="none" spc="0" normalizeH="0" baseline="0" noProof="0" dirty="0">
              <a:ln>
                <a:noFill/>
              </a:ln>
              <a:solidFill>
                <a:prstClr val="white">
                  <a:alpha val="46000"/>
                </a:prstClr>
              </a:solidFill>
              <a:effectLst/>
              <a:uLnTx/>
              <a:uFillTx/>
              <a:latin typeface="Aparajita" panose="02020603050405020304" pitchFamily="18" charset="0"/>
              <a:ea typeface="新細明體" panose="02020500000000000000" pitchFamily="18" charset="-120"/>
              <a:cs typeface="Aparajita" panose="02020603050405020304" pitchFamily="18" charset="0"/>
            </a:endParaRPr>
          </a:p>
        </p:txBody>
      </p:sp>
      <p:sp>
        <p:nvSpPr>
          <p:cNvPr id="16" name="矩形 15">
            <a:extLst>
              <a:ext uri="{FF2B5EF4-FFF2-40B4-BE49-F238E27FC236}">
                <a16:creationId xmlns:a16="http://schemas.microsoft.com/office/drawing/2014/main" id="{D1D44AA6-335E-4364-A27E-D36775B358EA}"/>
              </a:ext>
            </a:extLst>
          </p:cNvPr>
          <p:cNvSpPr/>
          <p:nvPr/>
        </p:nvSpPr>
        <p:spPr>
          <a:xfrm>
            <a:off x="3205671" y="4053796"/>
            <a:ext cx="6012000" cy="2196000"/>
          </a:xfrm>
          <a:prstGeom prst="rect">
            <a:avLst/>
          </a:prstGeom>
          <a:solidFill>
            <a:srgbClr val="336699"/>
          </a:solidFill>
        </p:spPr>
        <p:txBody>
          <a:bodyPr wrap="square" anchor="ctr">
            <a:spAutoFit/>
          </a:bodyPr>
          <a:lstStyle/>
          <a:p>
            <a:pPr>
              <a:defRPr/>
            </a:pPr>
            <a:r>
              <a:rPr lang="en-US" altLang="zh-TW" b="1" dirty="0">
                <a:solidFill>
                  <a:schemeClr val="bg1"/>
                </a:solidFill>
                <a:latin typeface="Microsoft YaHei" panose="020B0503020204020204" pitchFamily="34" charset="-122"/>
                <a:ea typeface="Microsoft YaHei" panose="020B0503020204020204" pitchFamily="34" charset="-122"/>
              </a:rPr>
              <a:t>AVG Weight control depend on vsl type </a:t>
            </a:r>
          </a:p>
          <a:p>
            <a:pPr>
              <a:defRPr/>
            </a:pPr>
            <a:r>
              <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rPr>
              <a:t>Own L type target &lt; 8.12 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rPr>
              <a:t>JV type 11 tons and enlarge 2SD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5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schemeClr val="bg1"/>
                </a:solidFill>
                <a:latin typeface="Microsoft YaHei" panose="020B0503020204020204" pitchFamily="34" charset="-122"/>
                <a:ea typeface="Microsoft YaHei" panose="020B0503020204020204" pitchFamily="34" charset="-122"/>
              </a:rPr>
              <a:t>Focus  </a:t>
            </a:r>
            <a:r>
              <a:rPr kumimoji="0" lang="en-US" altLang="zh-TW" sz="1600" b="0" i="0" u="none" strike="noStrike" kern="1200" cap="none" spc="0" normalizeH="0" baseline="0" noProof="0" dirty="0">
                <a:ln>
                  <a:noFill/>
                </a:ln>
                <a:solidFill>
                  <a:schemeClr val="accent4">
                    <a:lumMod val="60000"/>
                    <a:lumOff val="40000"/>
                  </a:schemeClr>
                </a:solidFill>
                <a:effectLst/>
                <a:uLnTx/>
                <a:uFillTx/>
                <a:latin typeface="Microsoft YaHei" panose="020B0503020204020204" pitchFamily="34" charset="-122"/>
                <a:ea typeface="Microsoft YaHei" panose="020B0503020204020204" pitchFamily="34" charset="-122"/>
              </a:rPr>
              <a:t>on ECGYE and GTZNJ</a:t>
            </a:r>
            <a:endPar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600" b="1" dirty="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schemeClr val="bg1"/>
                </a:solidFill>
                <a:latin typeface="Microsoft YaHei" panose="020B0503020204020204" pitchFamily="34" charset="-122"/>
                <a:ea typeface="Microsoft YaHei" panose="020B0503020204020204" pitchFamily="34" charset="-122"/>
              </a:rPr>
              <a:t>Enlarge Slot Swap </a:t>
            </a:r>
            <a:r>
              <a:rPr kumimoji="0" lang="en-US" altLang="zh-TW"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800+825</a:t>
            </a:r>
            <a:r>
              <a:rPr kumimoji="0" lang="zh-TW" altLang="en-US"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r>
              <a:rPr kumimoji="0" lang="en-US" altLang="zh-TW"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(618)</a:t>
            </a:r>
          </a:p>
          <a:p>
            <a:pPr>
              <a:defRPr/>
            </a:pPr>
            <a:r>
              <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rPr>
              <a:t>More space for MXLZC</a:t>
            </a:r>
            <a:r>
              <a:rPr lang="zh-TW" altLang="en-US" sz="1600" dirty="0">
                <a:solidFill>
                  <a:schemeClr val="accent4">
                    <a:lumMod val="60000"/>
                    <a:lumOff val="40000"/>
                  </a:schemeClr>
                </a:solidFill>
                <a:latin typeface="Microsoft YaHei" panose="020B0503020204020204" pitchFamily="34" charset="-122"/>
                <a:ea typeface="Microsoft YaHei" panose="020B0503020204020204" pitchFamily="34" charset="-122"/>
              </a:rPr>
              <a:t>、</a:t>
            </a:r>
            <a:r>
              <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rPr>
              <a:t>GTZNJ</a:t>
            </a:r>
            <a:r>
              <a:rPr lang="zh-TW" altLang="en-US" sz="1600" dirty="0">
                <a:solidFill>
                  <a:schemeClr val="accent4">
                    <a:lumMod val="60000"/>
                    <a:lumOff val="40000"/>
                  </a:schemeClr>
                </a:solidFill>
                <a:latin typeface="Microsoft YaHei" panose="020B0503020204020204" pitchFamily="34" charset="-122"/>
                <a:ea typeface="Microsoft YaHei" panose="020B0503020204020204" pitchFamily="34" charset="-122"/>
              </a:rPr>
              <a:t> 、</a:t>
            </a:r>
            <a:r>
              <a:rPr lang="en-US" altLang="zh-TW" sz="1600" dirty="0">
                <a:solidFill>
                  <a:schemeClr val="accent4">
                    <a:lumMod val="60000"/>
                    <a:lumOff val="40000"/>
                  </a:schemeClr>
                </a:solidFill>
                <a:latin typeface="Microsoft YaHei" panose="020B0503020204020204" pitchFamily="34" charset="-122"/>
                <a:ea typeface="Microsoft YaHei" panose="020B0503020204020204" pitchFamily="34" charset="-122"/>
              </a:rPr>
              <a:t>ECGYE</a:t>
            </a:r>
            <a:endParaRPr kumimoji="0" lang="zh-TW" altLang="en-US" sz="2000" b="1" i="0" u="none" strike="noStrike" kern="1200" cap="none" spc="0" normalizeH="0" baseline="0" noProof="0" dirty="0">
              <a:ln>
                <a:noFill/>
              </a:ln>
              <a:solidFill>
                <a:schemeClr val="accent4">
                  <a:lumMod val="60000"/>
                  <a:lumOff val="40000"/>
                </a:schemeClr>
              </a:solidFill>
              <a:effectLst/>
              <a:uLnTx/>
              <a:uFillTx/>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F411B130-5352-499E-92C7-BF3A14196F95}"/>
              </a:ext>
            </a:extLst>
          </p:cNvPr>
          <p:cNvSpPr/>
          <p:nvPr/>
        </p:nvSpPr>
        <p:spPr>
          <a:xfrm>
            <a:off x="2881671" y="1638967"/>
            <a:ext cx="2520000" cy="2308324"/>
          </a:xfrm>
          <a:prstGeom prst="rect">
            <a:avLst/>
          </a:prstGeom>
          <a:solidFill>
            <a:srgbClr val="B7F0A8"/>
          </a:solidFill>
          <a:ln>
            <a:solidFill>
              <a:srgbClr val="CCFF99"/>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a:ln>
                  <a:noFill/>
                </a:ln>
                <a:solidFill>
                  <a:srgbClr val="008E40"/>
                </a:solidFill>
                <a:effectLst/>
                <a:uLnTx/>
                <a:uFillTx/>
                <a:latin typeface="Microsoft YaHei" panose="020B0503020204020204" pitchFamily="34" charset="-122"/>
                <a:ea typeface="Microsoft YaHei" panose="020B0503020204020204" pitchFamily="34" charset="-122"/>
                <a:cs typeface="+mn-cs"/>
              </a:rPr>
              <a:t>WSA</a:t>
            </a:r>
            <a:r>
              <a:rPr kumimoji="0" lang="zh-TW" altLang="en-US" sz="3600" b="1" i="0" u="none" strike="noStrike" kern="1200" cap="none" spc="0" normalizeH="0" baseline="0" noProof="0" dirty="0">
                <a:ln>
                  <a:noFill/>
                </a:ln>
                <a:solidFill>
                  <a:srgbClr val="008E40"/>
                </a:solidFill>
                <a:effectLst/>
                <a:uLnTx/>
                <a:uFillTx/>
                <a:latin typeface="Microsoft YaHei" panose="020B0503020204020204" pitchFamily="34" charset="-122"/>
                <a:ea typeface="Microsoft YaHei" panose="020B0503020204020204" pitchFamily="34" charset="-122"/>
                <a:cs typeface="+mn-cs"/>
              </a:rPr>
              <a:t> </a:t>
            </a:r>
            <a:endParaRPr kumimoji="0" lang="en-US" altLang="zh-TW" sz="3600" b="1" i="0" u="none" strike="noStrike" kern="1200" cap="none" spc="0" normalizeH="0" baseline="0" noProof="0" dirty="0">
              <a:ln>
                <a:noFill/>
              </a:ln>
              <a:solidFill>
                <a:srgbClr val="008E4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srgbClr val="008E40"/>
                </a:solidFill>
                <a:effectLst/>
                <a:uLnTx/>
                <a:uFillTx/>
                <a:latin typeface="Microsoft YaHei" panose="020B0503020204020204" pitchFamily="34" charset="-122"/>
                <a:ea typeface="Microsoft YaHei" panose="020B0503020204020204" pitchFamily="34" charset="-122"/>
                <a:cs typeface="+mn-cs"/>
              </a:rPr>
              <a:t>2025</a:t>
            </a:r>
            <a:r>
              <a:rPr kumimoji="0" lang="en-US" altLang="zh-TW" sz="4800" b="1" i="0" u="none" strike="noStrike" kern="1200" cap="none" spc="0" normalizeH="0" baseline="0" noProof="0" dirty="0">
                <a:ln>
                  <a:noFill/>
                </a:ln>
                <a:solidFill>
                  <a:srgbClr val="008E40"/>
                </a:solidFill>
                <a:effectLst/>
                <a:uLnTx/>
                <a:uFillTx/>
                <a:latin typeface="微軟正黑體" panose="020B0604030504040204" pitchFamily="34" charset="-120"/>
                <a:ea typeface="微軟正黑體" panose="020B0604030504040204" pitchFamily="34" charset="-12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008E40"/>
                </a:solidFill>
                <a:effectLst/>
                <a:uLnTx/>
                <a:uFillTx/>
                <a:latin typeface="Microsoft YaHei" panose="020B0503020204020204" pitchFamily="34" charset="-122"/>
                <a:ea typeface="Microsoft YaHei" panose="020B0503020204020204" pitchFamily="34" charset="-122"/>
                <a:cs typeface="+mn-cs"/>
              </a:rPr>
              <a:t>Core Svc</a:t>
            </a:r>
          </a:p>
        </p:txBody>
      </p:sp>
      <p:pic>
        <p:nvPicPr>
          <p:cNvPr id="18" name="圖片 17">
            <a:extLst>
              <a:ext uri="{FF2B5EF4-FFF2-40B4-BE49-F238E27FC236}">
                <a16:creationId xmlns:a16="http://schemas.microsoft.com/office/drawing/2014/main" id="{9B57808B-8A0A-4290-95F5-71DCB960C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06" y="1696588"/>
            <a:ext cx="2196000" cy="2196000"/>
          </a:xfrm>
          <a:prstGeom prst="rect">
            <a:avLst/>
          </a:prstGeom>
          <a:ln>
            <a:noFill/>
          </a:ln>
        </p:spPr>
      </p:pic>
      <p:sp>
        <p:nvSpPr>
          <p:cNvPr id="19" name="矩形 18">
            <a:extLst>
              <a:ext uri="{FF2B5EF4-FFF2-40B4-BE49-F238E27FC236}">
                <a16:creationId xmlns:a16="http://schemas.microsoft.com/office/drawing/2014/main" id="{D991D640-E658-4CAF-8C66-13F5AC5324AA}"/>
              </a:ext>
            </a:extLst>
          </p:cNvPr>
          <p:cNvSpPr/>
          <p:nvPr/>
        </p:nvSpPr>
        <p:spPr>
          <a:xfrm>
            <a:off x="5491336" y="1648605"/>
            <a:ext cx="6012000" cy="2304000"/>
          </a:xfrm>
          <a:prstGeom prst="rect">
            <a:avLst/>
          </a:prstGeom>
          <a:solidFill>
            <a:schemeClr val="accent6">
              <a:lumMod val="75000"/>
            </a:schemeClr>
          </a:solidFill>
        </p:spPr>
        <p:txBody>
          <a:bodyPr wrap="square" anchor="ctr">
            <a:spAutoFit/>
          </a:bodyPr>
          <a:lstStyle/>
          <a:p>
            <a:pPr lvl="0">
              <a:defRPr/>
            </a:pPr>
            <a:r>
              <a:rPr lang="en-US" altLang="zh-TW" sz="2400" b="1" dirty="0">
                <a:solidFill>
                  <a:schemeClr val="bg1"/>
                </a:solidFill>
                <a:ea typeface="Microsoft YaHei" panose="020B0503020204020204" pitchFamily="34" charset="-122"/>
              </a:rPr>
              <a:t>All Own Vessels from W7(+ 2 vessels)        </a:t>
            </a:r>
            <a:r>
              <a:rPr lang="en-US" altLang="zh-TW" dirty="0">
                <a:solidFill>
                  <a:srgbClr val="CCFF99"/>
                </a:solidFill>
                <a:ea typeface="Microsoft YaHei" panose="020B0503020204020204" pitchFamily="34" charset="-122"/>
              </a:rPr>
              <a:t> Target AVG Weight &lt; 9.6t tons /TEU</a:t>
            </a:r>
            <a:endParaRPr lang="en-US" altLang="zh-TW" dirty="0">
              <a:solidFill>
                <a:schemeClr val="bg1"/>
              </a:solidFill>
              <a:ea typeface="Microsoft YaHei" panose="020B0503020204020204" pitchFamily="34" charset="-122"/>
            </a:endParaRPr>
          </a:p>
          <a:p>
            <a:pPr lvl="0">
              <a:defRPr/>
            </a:pPr>
            <a:r>
              <a:rPr lang="en-US" altLang="zh-TW" sz="2400" b="1" dirty="0">
                <a:solidFill>
                  <a:schemeClr val="bg1"/>
                </a:solidFill>
                <a:ea typeface="Microsoft YaHei" panose="020B0503020204020204" pitchFamily="34" charset="-122"/>
              </a:rPr>
              <a:t>MTA/Tender</a:t>
            </a:r>
            <a:r>
              <a:rPr lang="zh-TW" altLang="en-US" sz="2400" b="1" dirty="0">
                <a:solidFill>
                  <a:schemeClr val="bg1"/>
                </a:solidFill>
                <a:ea typeface="Microsoft YaHei" panose="020B0503020204020204" pitchFamily="34" charset="-122"/>
              </a:rPr>
              <a:t> </a:t>
            </a:r>
            <a:endParaRPr lang="en-US" altLang="zh-TW" dirty="0">
              <a:solidFill>
                <a:srgbClr val="CCFF99"/>
              </a:solidFill>
              <a:ea typeface="Microsoft YaHei" panose="020B0503020204020204" pitchFamily="34" charset="-122"/>
            </a:endParaRPr>
          </a:p>
          <a:p>
            <a:pPr lvl="0">
              <a:defRPr/>
            </a:pPr>
            <a:r>
              <a:rPr lang="en-US" altLang="zh-TW" dirty="0">
                <a:solidFill>
                  <a:srgbClr val="CCFF99"/>
                </a:solidFill>
                <a:ea typeface="Microsoft YaHei" panose="020B0503020204020204" pitchFamily="34" charset="-122"/>
              </a:rPr>
              <a:t>l</a:t>
            </a:r>
            <a:r>
              <a:rPr lang="en-US" altLang="zh-TW" dirty="0">
                <a:solidFill>
                  <a:srgbClr val="CCFF99"/>
                </a:solidFill>
                <a:uFill>
                  <a:solidFill>
                    <a:srgbClr val="C00000"/>
                  </a:solidFill>
                </a:uFill>
                <a:ea typeface="Microsoft YaHei" panose="020B0503020204020204" pitchFamily="34" charset="-122"/>
              </a:rPr>
              <a:t>ight cargo from around 25 % of cargo volume</a:t>
            </a:r>
          </a:p>
          <a:p>
            <a:pPr lvl="0">
              <a:defRPr/>
            </a:pPr>
            <a:r>
              <a:rPr lang="en-US" altLang="zh-TW" sz="2400" b="1" dirty="0">
                <a:solidFill>
                  <a:schemeClr val="bg1"/>
                </a:solidFill>
                <a:ea typeface="Microsoft YaHei" panose="020B0503020204020204" pitchFamily="34" charset="-122"/>
              </a:rPr>
              <a:t>Match Load</a:t>
            </a:r>
            <a:r>
              <a:rPr lang="zh-TW" altLang="en-US" sz="2400" b="1" dirty="0">
                <a:solidFill>
                  <a:schemeClr val="bg1"/>
                </a:solidFill>
                <a:ea typeface="Microsoft YaHei" panose="020B0503020204020204" pitchFamily="34" charset="-122"/>
              </a:rPr>
              <a:t>                                                    </a:t>
            </a:r>
            <a:r>
              <a:rPr lang="en-US" altLang="zh-TW" dirty="0">
                <a:solidFill>
                  <a:srgbClr val="CCFF99"/>
                </a:solidFill>
                <a:ea typeface="Microsoft YaHei" panose="020B0503020204020204" pitchFamily="34" charset="-122"/>
              </a:rPr>
              <a:t>Promote 2SD light cargo to MX/PE/CL</a:t>
            </a:r>
            <a:endParaRPr lang="zh-TW" altLang="en-US" dirty="0">
              <a:solidFill>
                <a:srgbClr val="CCFF99"/>
              </a:solidFill>
            </a:endParaRPr>
          </a:p>
        </p:txBody>
      </p:sp>
      <p:sp>
        <p:nvSpPr>
          <p:cNvPr id="20" name="矩形 19">
            <a:extLst>
              <a:ext uri="{FF2B5EF4-FFF2-40B4-BE49-F238E27FC236}">
                <a16:creationId xmlns:a16="http://schemas.microsoft.com/office/drawing/2014/main" id="{B0F2C9CE-B7DC-4699-8BC5-16348BA42B0E}"/>
              </a:ext>
            </a:extLst>
          </p:cNvPr>
          <p:cNvSpPr/>
          <p:nvPr/>
        </p:nvSpPr>
        <p:spPr>
          <a:xfrm>
            <a:off x="596006" y="4058750"/>
            <a:ext cx="2520000" cy="2196000"/>
          </a:xfrm>
          <a:prstGeom prst="rect">
            <a:avLst/>
          </a:prstGeom>
          <a:solidFill>
            <a:srgbClr val="99CCFF"/>
          </a:solidFill>
          <a:ln>
            <a:solidFill>
              <a:srgbClr val="99CCFF"/>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WSA2</a:t>
            </a:r>
            <a:r>
              <a:rPr kumimoji="0" lang="zh-TW" altLang="en-US" sz="36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 </a:t>
            </a:r>
            <a:endParaRPr kumimoji="0" lang="en-US" altLang="zh-TW" sz="36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2025</a:t>
            </a:r>
            <a:r>
              <a:rPr kumimoji="0" lang="en-US" altLang="zh-TW" sz="4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p>
          <a:p>
            <a:pPr lvl="0" algn="ctr">
              <a:defRPr/>
            </a:pPr>
            <a:r>
              <a:rPr lang="en-US" altLang="zh-TW" sz="2400" b="1" dirty="0">
                <a:solidFill>
                  <a:srgbClr val="0070C0"/>
                </a:solidFill>
                <a:latin typeface="Microsoft YaHei" panose="020B0503020204020204" pitchFamily="34" charset="-122"/>
                <a:ea typeface="Microsoft YaHei" panose="020B0503020204020204" pitchFamily="34" charset="-122"/>
              </a:rPr>
              <a:t>More space</a:t>
            </a:r>
          </a:p>
        </p:txBody>
      </p:sp>
      <p:pic>
        <p:nvPicPr>
          <p:cNvPr id="21" name="圖片 20">
            <a:extLst>
              <a:ext uri="{FF2B5EF4-FFF2-40B4-BE49-F238E27FC236}">
                <a16:creationId xmlns:a16="http://schemas.microsoft.com/office/drawing/2014/main" id="{733F3D5D-2BF5-4206-82CE-69B75DD7C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336" y="4057642"/>
            <a:ext cx="2196000" cy="2196000"/>
          </a:xfrm>
          <a:prstGeom prst="rect">
            <a:avLst/>
          </a:prstGeom>
        </p:spPr>
      </p:pic>
      <p:grpSp>
        <p:nvGrpSpPr>
          <p:cNvPr id="22" name="群組 21">
            <a:extLst>
              <a:ext uri="{FF2B5EF4-FFF2-40B4-BE49-F238E27FC236}">
                <a16:creationId xmlns:a16="http://schemas.microsoft.com/office/drawing/2014/main" id="{BA6EEED4-4612-45C1-A575-D9C31A7A4DDD}"/>
              </a:ext>
            </a:extLst>
          </p:cNvPr>
          <p:cNvGrpSpPr/>
          <p:nvPr/>
        </p:nvGrpSpPr>
        <p:grpSpPr>
          <a:xfrm>
            <a:off x="6543552" y="5530325"/>
            <a:ext cx="548633" cy="201481"/>
            <a:chOff x="7306324" y="5369858"/>
            <a:chExt cx="661556" cy="252001"/>
          </a:xfrm>
        </p:grpSpPr>
        <p:cxnSp>
          <p:nvCxnSpPr>
            <p:cNvPr id="23" name="直線接點 22">
              <a:extLst>
                <a:ext uri="{FF2B5EF4-FFF2-40B4-BE49-F238E27FC236}">
                  <a16:creationId xmlns:a16="http://schemas.microsoft.com/office/drawing/2014/main" id="{4C75F610-F1A8-46E5-8379-2633891892D6}"/>
                </a:ext>
              </a:extLst>
            </p:cNvPr>
            <p:cNvCxnSpPr/>
            <p:nvPr/>
          </p:nvCxnSpPr>
          <p:spPr>
            <a:xfrm>
              <a:off x="7306324" y="5369859"/>
              <a:ext cx="648000" cy="252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4BEC6D4-40B2-4E3B-A769-2A0BD1FEECD5}"/>
                </a:ext>
              </a:extLst>
            </p:cNvPr>
            <p:cNvCxnSpPr>
              <a:cxnSpLocks/>
            </p:cNvCxnSpPr>
            <p:nvPr/>
          </p:nvCxnSpPr>
          <p:spPr>
            <a:xfrm flipV="1">
              <a:off x="7319880" y="5369858"/>
              <a:ext cx="648000" cy="252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561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91E43B-E9B2-4AB5-900E-870DBAC33F31}"/>
              </a:ext>
            </a:extLst>
          </p:cNvPr>
          <p:cNvSpPr>
            <a:spLocks noGrp="1"/>
          </p:cNvSpPr>
          <p:nvPr>
            <p:ph type="title"/>
          </p:nvPr>
        </p:nvSpPr>
        <p:spPr>
          <a:xfrm>
            <a:off x="2947086" y="104775"/>
            <a:ext cx="10515600" cy="1325563"/>
          </a:xfrm>
        </p:spPr>
        <p:txBody>
          <a:bodyPr/>
          <a:lstStyle/>
          <a:p>
            <a:r>
              <a:rPr lang="en-US" altLang="zh-TW" dirty="0"/>
              <a:t>2025 WCSA Strategy </a:t>
            </a:r>
            <a:endParaRPr lang="zh-TW" altLang="en-US" dirty="0"/>
          </a:p>
        </p:txBody>
      </p:sp>
      <p:sp>
        <p:nvSpPr>
          <p:cNvPr id="4" name="投影片編號版面配置區 3">
            <a:extLst>
              <a:ext uri="{FF2B5EF4-FFF2-40B4-BE49-F238E27FC236}">
                <a16:creationId xmlns:a16="http://schemas.microsoft.com/office/drawing/2014/main" id="{6BE595BA-0FE9-4C59-BCEA-6151D06D8CEE}"/>
              </a:ext>
            </a:extLst>
          </p:cNvPr>
          <p:cNvSpPr>
            <a:spLocks noGrp="1"/>
          </p:cNvSpPr>
          <p:nvPr>
            <p:ph type="sldNum" sz="quarter" idx="12"/>
          </p:nvPr>
        </p:nvSpPr>
        <p:spPr/>
        <p:txBody>
          <a:bodyPr/>
          <a:lstStyle/>
          <a:p>
            <a:fld id="{6FF47312-5BF6-4F91-A250-772BA71100E2}" type="slidenum">
              <a:rPr lang="zh-TW" altLang="en-US" smtClean="0"/>
              <a:t>33</a:t>
            </a:fld>
            <a:endParaRPr lang="zh-TW" altLang="en-US"/>
          </a:p>
        </p:txBody>
      </p:sp>
      <p:sp>
        <p:nvSpPr>
          <p:cNvPr id="15" name="矩形 14">
            <a:extLst>
              <a:ext uri="{FF2B5EF4-FFF2-40B4-BE49-F238E27FC236}">
                <a16:creationId xmlns:a16="http://schemas.microsoft.com/office/drawing/2014/main" id="{2E5304C4-34E5-48FB-8698-7A31743BDFFD}"/>
              </a:ext>
            </a:extLst>
          </p:cNvPr>
          <p:cNvSpPr/>
          <p:nvPr/>
        </p:nvSpPr>
        <p:spPr>
          <a:xfrm>
            <a:off x="414011" y="1652506"/>
            <a:ext cx="2520000" cy="2196000"/>
          </a:xfrm>
          <a:prstGeom prst="rect">
            <a:avLst/>
          </a:prstGeom>
          <a:solidFill>
            <a:srgbClr val="013BB7"/>
          </a:solidFill>
          <a:ln>
            <a:solidFill>
              <a:srgbClr val="0241B5"/>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WSA3</a:t>
            </a:r>
            <a:r>
              <a:rPr kumimoji="0" lang="zh-TW" altLang="en-US"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endParaRPr kumimoji="0" lang="en-US" altLang="zh-TW"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2025</a:t>
            </a:r>
            <a:r>
              <a:rPr kumimoji="0" lang="en-US" altLang="zh-TW" sz="4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a:t>
            </a:r>
          </a:p>
          <a:p>
            <a:pPr lvl="0" algn="ctr">
              <a:defRPr/>
            </a:pPr>
            <a:r>
              <a:rPr lang="en-US" altLang="zh-TW" sz="1600" b="1" dirty="0">
                <a:solidFill>
                  <a:srgbClr val="CCFFFF"/>
                </a:solidFill>
                <a:latin typeface="Microsoft YaHei" panose="020B0503020204020204" pitchFamily="34" charset="-122"/>
                <a:ea typeface="Microsoft YaHei" panose="020B0503020204020204" pitchFamily="34" charset="-122"/>
              </a:rPr>
              <a:t>XSM/QND/NBO/SHG</a:t>
            </a:r>
          </a:p>
        </p:txBody>
      </p:sp>
      <p:sp>
        <p:nvSpPr>
          <p:cNvPr id="16" name="矩形 15">
            <a:extLst>
              <a:ext uri="{FF2B5EF4-FFF2-40B4-BE49-F238E27FC236}">
                <a16:creationId xmlns:a16="http://schemas.microsoft.com/office/drawing/2014/main" id="{9DE71446-F920-4BA8-8FBB-C4A9A23724D8}"/>
              </a:ext>
            </a:extLst>
          </p:cNvPr>
          <p:cNvSpPr/>
          <p:nvPr/>
        </p:nvSpPr>
        <p:spPr>
          <a:xfrm>
            <a:off x="2999911" y="1750604"/>
            <a:ext cx="6012000" cy="2000548"/>
          </a:xfrm>
          <a:prstGeom prst="rect">
            <a:avLst/>
          </a:prstGeom>
          <a:solidFill>
            <a:srgbClr val="036BDE"/>
          </a:solidFill>
        </p:spPr>
        <p:txBody>
          <a:bodyPr wrap="square" anchor="ctr">
            <a:spAutoFit/>
          </a:bodyPr>
          <a:lstStyle/>
          <a:p>
            <a:pPr lvl="0">
              <a:defRPr/>
            </a:pPr>
            <a:r>
              <a:rPr lang="en-US" altLang="zh-TW" sz="2000" b="1" dirty="0">
                <a:solidFill>
                  <a:schemeClr val="bg1"/>
                </a:solidFill>
                <a:latin typeface="Microsoft YaHei" panose="020B0503020204020204" pitchFamily="34" charset="-122"/>
                <a:ea typeface="Microsoft YaHei" panose="020B0503020204020204" pitchFamily="34" charset="-122"/>
              </a:rPr>
              <a:t>Protect Light Cargo </a:t>
            </a:r>
            <a:r>
              <a:rPr lang="en-US" altLang="zh-TW" dirty="0">
                <a:solidFill>
                  <a:schemeClr val="bg1"/>
                </a:solidFill>
                <a:latin typeface="Microsoft YaHei" panose="020B0503020204020204" pitchFamily="34" charset="-122"/>
                <a:ea typeface="Microsoft YaHei" panose="020B0503020204020204" pitchFamily="34" charset="-122"/>
              </a:rPr>
              <a:t>For heavy weight cargo for N.RPC need to check with TPE in advance</a:t>
            </a:r>
          </a:p>
          <a:p>
            <a:pPr lvl="0">
              <a:defRPr/>
            </a:pPr>
            <a:endParaRPr lang="en-US" altLang="zh-TW" sz="600" dirty="0">
              <a:solidFill>
                <a:schemeClr val="bg1"/>
              </a:solidFill>
              <a:latin typeface="Microsoft YaHei" panose="020B0503020204020204" pitchFamily="34" charset="-122"/>
              <a:ea typeface="Microsoft YaHei" panose="020B0503020204020204" pitchFamily="34" charset="-122"/>
            </a:endParaRPr>
          </a:p>
          <a:p>
            <a:pPr lvl="0">
              <a:defRPr/>
            </a:pPr>
            <a:r>
              <a:rPr lang="en-US" altLang="zh-TW" sz="2000" b="1" dirty="0">
                <a:solidFill>
                  <a:schemeClr val="bg1"/>
                </a:solidFill>
                <a:latin typeface="Microsoft YaHei" panose="020B0503020204020204" pitchFamily="34" charset="-122"/>
                <a:ea typeface="Microsoft YaHei" panose="020B0503020204020204" pitchFamily="34" charset="-122"/>
              </a:rPr>
              <a:t>Double Call CNSHG on Both W/B &amp; E/B</a:t>
            </a:r>
            <a:r>
              <a:rPr lang="en-US" altLang="zh-TW" sz="2000" dirty="0">
                <a:solidFill>
                  <a:schemeClr val="bg1"/>
                </a:solidFill>
                <a:latin typeface="Microsoft YaHei" panose="020B0503020204020204" pitchFamily="34" charset="-122"/>
                <a:ea typeface="Microsoft YaHei" panose="020B0503020204020204" pitchFamily="34" charset="-122"/>
              </a:rPr>
              <a:t> faster connection to Central China. </a:t>
            </a:r>
          </a:p>
          <a:p>
            <a:pPr lvl="0">
              <a:defRPr/>
            </a:pPr>
            <a:r>
              <a:rPr lang="en-US" altLang="zh-TW" sz="2000" b="1" dirty="0">
                <a:solidFill>
                  <a:schemeClr val="bg1"/>
                </a:solidFill>
                <a:latin typeface="Microsoft YaHei" panose="020B0503020204020204" pitchFamily="34" charset="-122"/>
                <a:ea typeface="Microsoft YaHei" panose="020B0503020204020204" pitchFamily="34" charset="-122"/>
              </a:rPr>
              <a:t>CLSAI/PECHY</a:t>
            </a:r>
            <a:endParaRPr lang="en-US" altLang="zh-TW" sz="2000" dirty="0">
              <a:solidFill>
                <a:schemeClr val="bg1"/>
              </a:solidFill>
              <a:latin typeface="Microsoft YaHei" panose="020B0503020204020204" pitchFamily="34" charset="-122"/>
              <a:ea typeface="Microsoft YaHei" panose="020B0503020204020204" pitchFamily="34" charset="-122"/>
            </a:endParaRPr>
          </a:p>
          <a:p>
            <a:pPr lvl="0">
              <a:defRPr/>
            </a:pPr>
            <a:r>
              <a:rPr lang="en-US" altLang="zh-TW" sz="2000" dirty="0">
                <a:solidFill>
                  <a:schemeClr val="bg1"/>
                </a:solidFill>
                <a:latin typeface="Microsoft YaHei" panose="020B0503020204020204" pitchFamily="34" charset="-122"/>
                <a:ea typeface="Microsoft YaHei" panose="020B0503020204020204" pitchFamily="34" charset="-122"/>
              </a:rPr>
              <a:t>WSA Alternative options </a:t>
            </a:r>
          </a:p>
        </p:txBody>
      </p:sp>
      <p:sp>
        <p:nvSpPr>
          <p:cNvPr id="17" name="矩形 16">
            <a:extLst>
              <a:ext uri="{FF2B5EF4-FFF2-40B4-BE49-F238E27FC236}">
                <a16:creationId xmlns:a16="http://schemas.microsoft.com/office/drawing/2014/main" id="{28DEA48F-B1A0-4762-8EBD-813105A77D18}"/>
              </a:ext>
            </a:extLst>
          </p:cNvPr>
          <p:cNvSpPr/>
          <p:nvPr/>
        </p:nvSpPr>
        <p:spPr>
          <a:xfrm>
            <a:off x="5575446" y="3943141"/>
            <a:ext cx="5698366" cy="1224000"/>
          </a:xfrm>
          <a:prstGeom prst="rect">
            <a:avLst/>
          </a:prstGeom>
          <a:solidFill>
            <a:srgbClr val="CCECFF"/>
          </a:solidFill>
          <a:ln w="31750">
            <a:solidFill>
              <a:srgbClr val="002060"/>
            </a:solidFill>
          </a:ln>
        </p:spPr>
        <p:txBody>
          <a:bodyPr wrap="square" anchor="ctr">
            <a:spAutoFit/>
          </a:bodyPr>
          <a:lstStyle/>
          <a:p>
            <a:pPr lvl="0">
              <a:defRPr/>
            </a:pPr>
            <a:r>
              <a:rPr lang="en-US" altLang="zh-TW" sz="2400" b="1" dirty="0">
                <a:solidFill>
                  <a:srgbClr val="002060"/>
                </a:solidFill>
                <a:latin typeface="Microsoft YaHei" panose="020B0503020204020204" pitchFamily="34" charset="-122"/>
                <a:ea typeface="Microsoft YaHei" panose="020B0503020204020204" pitchFamily="34" charset="-122"/>
              </a:rPr>
              <a:t>MXDHJ as the first priority  </a:t>
            </a:r>
            <a:r>
              <a:rPr lang="en-US" altLang="zh-TW" dirty="0">
                <a:solidFill>
                  <a:srgbClr val="002060"/>
                </a:solidFill>
                <a:latin typeface="Microsoft YaHei" panose="020B0503020204020204" pitchFamily="34" charset="-122"/>
                <a:ea typeface="Microsoft YaHei" panose="020B0503020204020204" pitchFamily="34" charset="-122"/>
              </a:rPr>
              <a:t>Regain lost A/C, make difference offer during peak season</a:t>
            </a:r>
          </a:p>
          <a:p>
            <a:pPr lvl="0">
              <a:defRPr/>
            </a:pPr>
            <a:r>
              <a:rPr lang="en-US" altLang="zh-TW" sz="2400" b="1" dirty="0">
                <a:solidFill>
                  <a:srgbClr val="002060"/>
                </a:solidFill>
                <a:latin typeface="Microsoft YaHei" panose="020B0503020204020204" pitchFamily="34" charset="-122"/>
                <a:ea typeface="Microsoft YaHei" panose="020B0503020204020204" pitchFamily="34" charset="-122"/>
              </a:rPr>
              <a:t>More LIGHT</a:t>
            </a:r>
            <a:r>
              <a:rPr lang="zh-TW" altLang="en-US" sz="2400" b="1" dirty="0">
                <a:solidFill>
                  <a:srgbClr val="002060"/>
                </a:solidFill>
                <a:latin typeface="Microsoft YaHei" panose="020B0503020204020204" pitchFamily="34" charset="-122"/>
                <a:ea typeface="Microsoft YaHei" panose="020B0503020204020204" pitchFamily="34" charset="-122"/>
              </a:rPr>
              <a:t> </a:t>
            </a:r>
            <a:r>
              <a:rPr lang="en-US" altLang="zh-TW" sz="2400" b="1" dirty="0">
                <a:solidFill>
                  <a:srgbClr val="002060"/>
                </a:solidFill>
                <a:latin typeface="Microsoft YaHei" panose="020B0503020204020204" pitchFamily="34" charset="-122"/>
                <a:ea typeface="Microsoft YaHei" panose="020B0503020204020204" pitchFamily="34" charset="-122"/>
              </a:rPr>
              <a:t>CARGO</a:t>
            </a:r>
            <a:r>
              <a:rPr lang="zh-TW" altLang="en-US" sz="2400" b="1" dirty="0">
                <a:solidFill>
                  <a:srgbClr val="002060"/>
                </a:solidFill>
                <a:latin typeface="Microsoft YaHei" panose="020B0503020204020204" pitchFamily="34" charset="-122"/>
                <a:ea typeface="Microsoft YaHei" panose="020B0503020204020204" pitchFamily="34" charset="-122"/>
              </a:rPr>
              <a:t> </a:t>
            </a:r>
            <a:r>
              <a:rPr lang="en-US" altLang="zh-TW" sz="2400" b="1" dirty="0">
                <a:solidFill>
                  <a:srgbClr val="002060"/>
                </a:solidFill>
                <a:latin typeface="Microsoft YaHei" panose="020B0503020204020204" pitchFamily="34" charset="-122"/>
                <a:ea typeface="Microsoft YaHei" panose="020B0503020204020204" pitchFamily="34" charset="-122"/>
              </a:rPr>
              <a:t>&amp; PECAL 2SD</a:t>
            </a:r>
          </a:p>
        </p:txBody>
      </p:sp>
      <p:sp>
        <p:nvSpPr>
          <p:cNvPr id="18" name="矩形 17">
            <a:extLst>
              <a:ext uri="{FF2B5EF4-FFF2-40B4-BE49-F238E27FC236}">
                <a16:creationId xmlns:a16="http://schemas.microsoft.com/office/drawing/2014/main" id="{2BE9CA3A-8407-47D2-BE1F-143150788D21}"/>
              </a:ext>
            </a:extLst>
          </p:cNvPr>
          <p:cNvSpPr/>
          <p:nvPr/>
        </p:nvSpPr>
        <p:spPr>
          <a:xfrm>
            <a:off x="5576861" y="5269224"/>
            <a:ext cx="5696950" cy="1296000"/>
          </a:xfrm>
          <a:prstGeom prst="rect">
            <a:avLst/>
          </a:prstGeom>
          <a:solidFill>
            <a:srgbClr val="002060"/>
          </a:solidFill>
        </p:spPr>
        <p:txBody>
          <a:bodyPr wrap="square" anchor="ctr">
            <a:spAutoFit/>
          </a:bodyPr>
          <a:lstStyle/>
          <a:p>
            <a:pPr lvl="0">
              <a:defRPr/>
            </a:pPr>
            <a:r>
              <a:rPr lang="en-US" altLang="zh-TW" sz="2400" b="1" dirty="0">
                <a:solidFill>
                  <a:schemeClr val="bg1"/>
                </a:solidFill>
                <a:latin typeface="Microsoft YaHei" panose="020B0503020204020204" pitchFamily="34" charset="-122"/>
                <a:ea typeface="Microsoft YaHei" panose="020B0503020204020204" pitchFamily="34" charset="-122"/>
              </a:rPr>
              <a:t>Mexico Express (MXMZO/MXLZC)</a:t>
            </a:r>
          </a:p>
          <a:p>
            <a:pPr lvl="0">
              <a:defRPr/>
            </a:pPr>
            <a:r>
              <a:rPr lang="en-US" altLang="zh-TW" sz="2400" b="1" dirty="0">
                <a:solidFill>
                  <a:schemeClr val="bg1"/>
                </a:solidFill>
                <a:latin typeface="Microsoft YaHei" panose="020B0503020204020204" pitchFamily="34" charset="-122"/>
                <a:ea typeface="Microsoft YaHei" panose="020B0503020204020204" pitchFamily="34" charset="-122"/>
              </a:rPr>
              <a:t>Direct svc at CNQND/CNXGA</a:t>
            </a:r>
          </a:p>
          <a:p>
            <a:pPr lvl="0">
              <a:defRPr/>
            </a:pPr>
            <a:r>
              <a:rPr lang="en-US" altLang="zh-TW" dirty="0">
                <a:solidFill>
                  <a:schemeClr val="accent3">
                    <a:lumMod val="40000"/>
                    <a:lumOff val="60000"/>
                  </a:schemeClr>
                </a:solidFill>
                <a:latin typeface="Microsoft YaHei" panose="020B0503020204020204" pitchFamily="34" charset="-122"/>
                <a:ea typeface="Microsoft YaHei" panose="020B0503020204020204" pitchFamily="34" charset="-122"/>
              </a:rPr>
              <a:t>Prefer More Light shipment </a:t>
            </a:r>
            <a:endParaRPr lang="en-US" altLang="zh-TW" dirty="0">
              <a:solidFill>
                <a:srgbClr val="0070C0"/>
              </a:solidFill>
              <a:latin typeface="Microsoft YaHei" panose="020B0503020204020204" pitchFamily="34" charset="-122"/>
              <a:ea typeface="Microsoft YaHei" panose="020B0503020204020204" pitchFamily="34" charset="-122"/>
            </a:endParaRPr>
          </a:p>
        </p:txBody>
      </p:sp>
      <p:pic>
        <p:nvPicPr>
          <p:cNvPr id="19" name="圖片 18">
            <a:extLst>
              <a:ext uri="{FF2B5EF4-FFF2-40B4-BE49-F238E27FC236}">
                <a16:creationId xmlns:a16="http://schemas.microsoft.com/office/drawing/2014/main" id="{6E495397-A5FA-44C1-AE09-7F28B6D74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811" y="1641327"/>
            <a:ext cx="2196000" cy="2196000"/>
          </a:xfrm>
          <a:prstGeom prst="rect">
            <a:avLst/>
          </a:prstGeom>
        </p:spPr>
      </p:pic>
      <p:sp>
        <p:nvSpPr>
          <p:cNvPr id="20" name="矩形 19">
            <a:extLst>
              <a:ext uri="{FF2B5EF4-FFF2-40B4-BE49-F238E27FC236}">
                <a16:creationId xmlns:a16="http://schemas.microsoft.com/office/drawing/2014/main" id="{CF6B7C8A-E02E-4D5E-BB38-59C2B610B968}"/>
              </a:ext>
            </a:extLst>
          </p:cNvPr>
          <p:cNvSpPr/>
          <p:nvPr/>
        </p:nvSpPr>
        <p:spPr>
          <a:xfrm>
            <a:off x="2994728" y="3924954"/>
            <a:ext cx="2520000" cy="1260000"/>
          </a:xfrm>
          <a:prstGeom prst="rect">
            <a:avLst/>
          </a:prstGeom>
          <a:solidFill>
            <a:srgbClr val="002060"/>
          </a:solidFill>
          <a:ln>
            <a:solidFill>
              <a:srgbClr val="0241B5"/>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WSA4</a:t>
            </a:r>
            <a:r>
              <a:rPr kumimoji="0" lang="zh-TW" altLang="en-US"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endParaRPr kumimoji="0" lang="en-US" altLang="zh-TW"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a:p>
            <a:pPr lvl="0" algn="ctr">
              <a:defRPr/>
            </a:pPr>
            <a:r>
              <a:rPr lang="en-US" altLang="zh-TW" sz="2400" b="1" dirty="0">
                <a:solidFill>
                  <a:srgbClr val="CCFFFF"/>
                </a:solidFill>
                <a:latin typeface="Microsoft YaHei" panose="020B0503020204020204" pitchFamily="34" charset="-122"/>
                <a:ea typeface="Microsoft YaHei" panose="020B0503020204020204" pitchFamily="34" charset="-122"/>
              </a:rPr>
              <a:t>MXDHJ</a:t>
            </a:r>
          </a:p>
        </p:txBody>
      </p:sp>
      <p:sp>
        <p:nvSpPr>
          <p:cNvPr id="21" name="矩形 20">
            <a:extLst>
              <a:ext uri="{FF2B5EF4-FFF2-40B4-BE49-F238E27FC236}">
                <a16:creationId xmlns:a16="http://schemas.microsoft.com/office/drawing/2014/main" id="{DC0B17E0-9288-47B9-A8E9-3B4D3A7A6904}"/>
              </a:ext>
            </a:extLst>
          </p:cNvPr>
          <p:cNvSpPr/>
          <p:nvPr/>
        </p:nvSpPr>
        <p:spPr>
          <a:xfrm>
            <a:off x="2999911" y="5267085"/>
            <a:ext cx="2520000" cy="1292662"/>
          </a:xfrm>
          <a:prstGeom prst="rect">
            <a:avLst/>
          </a:prstGeom>
          <a:solidFill>
            <a:srgbClr val="003192"/>
          </a:solidFill>
          <a:ln>
            <a:solidFill>
              <a:srgbClr val="0241B5"/>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WSA5</a:t>
            </a:r>
            <a:r>
              <a:rPr kumimoji="0" lang="zh-TW" altLang="en-US"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endParaRPr kumimoji="0" lang="en-US" altLang="zh-TW"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a:p>
            <a:pPr lvl="0" algn="ctr">
              <a:defRPr/>
            </a:pPr>
            <a:r>
              <a:rPr lang="en-US" altLang="zh-TW" sz="2400" b="1" dirty="0">
                <a:solidFill>
                  <a:srgbClr val="CCFFCC"/>
                </a:solidFill>
                <a:latin typeface="Microsoft YaHei" panose="020B0503020204020204" pitchFamily="34" charset="-122"/>
                <a:ea typeface="Microsoft YaHei" panose="020B0503020204020204" pitchFamily="34" charset="-122"/>
              </a:rPr>
              <a:t>XGA/QND</a:t>
            </a:r>
          </a:p>
        </p:txBody>
      </p:sp>
      <p:pic>
        <p:nvPicPr>
          <p:cNvPr id="22" name="圖片 21">
            <a:extLst>
              <a:ext uri="{FF2B5EF4-FFF2-40B4-BE49-F238E27FC236}">
                <a16:creationId xmlns:a16="http://schemas.microsoft.com/office/drawing/2014/main" id="{B4F1545F-81CB-4269-A46B-2D098987BFFF}"/>
              </a:ext>
            </a:extLst>
          </p:cNvPr>
          <p:cNvPicPr>
            <a:picLocks/>
          </p:cNvPicPr>
          <p:nvPr/>
        </p:nvPicPr>
        <p:blipFill rotWithShape="1">
          <a:blip r:embed="rId3">
            <a:extLst>
              <a:ext uri="{28A0092B-C50C-407E-A947-70E740481C1C}">
                <a14:useLocalDpi xmlns:a14="http://schemas.microsoft.com/office/drawing/2010/main" val="0"/>
              </a:ext>
            </a:extLst>
          </a:blip>
          <a:srcRect l="170" t="16585" r="-170" b="10400"/>
          <a:stretch/>
        </p:blipFill>
        <p:spPr>
          <a:xfrm>
            <a:off x="414011" y="3941285"/>
            <a:ext cx="2520000" cy="1260000"/>
          </a:xfrm>
          <a:prstGeom prst="rect">
            <a:avLst/>
          </a:prstGeom>
        </p:spPr>
      </p:pic>
      <p:pic>
        <p:nvPicPr>
          <p:cNvPr id="13" name="圖片 12">
            <a:extLst>
              <a:ext uri="{FF2B5EF4-FFF2-40B4-BE49-F238E27FC236}">
                <a16:creationId xmlns:a16="http://schemas.microsoft.com/office/drawing/2014/main" id="{6C53CDF7-B244-48B7-97AE-74D06126109A}"/>
              </a:ext>
            </a:extLst>
          </p:cNvPr>
          <p:cNvPicPr>
            <a:picLocks/>
          </p:cNvPicPr>
          <p:nvPr/>
        </p:nvPicPr>
        <p:blipFill rotWithShape="1">
          <a:blip r:embed="rId3">
            <a:extLst>
              <a:ext uri="{28A0092B-C50C-407E-A947-70E740481C1C}">
                <a14:useLocalDpi xmlns:a14="http://schemas.microsoft.com/office/drawing/2010/main" val="0"/>
              </a:ext>
            </a:extLst>
          </a:blip>
          <a:srcRect l="170" t="16585" r="-170" b="10400"/>
          <a:stretch/>
        </p:blipFill>
        <p:spPr>
          <a:xfrm>
            <a:off x="414011" y="5296248"/>
            <a:ext cx="2520000" cy="1260000"/>
          </a:xfrm>
          <a:prstGeom prst="rect">
            <a:avLst/>
          </a:prstGeom>
        </p:spPr>
      </p:pic>
    </p:spTree>
    <p:extLst>
      <p:ext uri="{BB962C8B-B14F-4D97-AF65-F5344CB8AC3E}">
        <p14:creationId xmlns:p14="http://schemas.microsoft.com/office/powerpoint/2010/main" val="3321269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F329E7-285E-4846-9D3A-B47E9FF06A43}"/>
              </a:ext>
            </a:extLst>
          </p:cNvPr>
          <p:cNvSpPr>
            <a:spLocks noGrp="1"/>
          </p:cNvSpPr>
          <p:nvPr>
            <p:ph type="title"/>
          </p:nvPr>
        </p:nvSpPr>
        <p:spPr>
          <a:xfrm>
            <a:off x="1884409" y="104775"/>
            <a:ext cx="10515600" cy="1325563"/>
          </a:xfrm>
        </p:spPr>
        <p:txBody>
          <a:bodyPr/>
          <a:lstStyle/>
          <a:p>
            <a:r>
              <a:rPr lang="en-US" altLang="zh-TW" dirty="0"/>
              <a:t>2025 PNM/CARI Strategy </a:t>
            </a:r>
            <a:endParaRPr lang="zh-TW" altLang="en-US" dirty="0"/>
          </a:p>
        </p:txBody>
      </p:sp>
      <p:sp>
        <p:nvSpPr>
          <p:cNvPr id="4" name="投影片編號版面配置區 3">
            <a:extLst>
              <a:ext uri="{FF2B5EF4-FFF2-40B4-BE49-F238E27FC236}">
                <a16:creationId xmlns:a16="http://schemas.microsoft.com/office/drawing/2014/main" id="{F19A1EBF-2923-4B5D-A73F-FEFCE35D718F}"/>
              </a:ext>
            </a:extLst>
          </p:cNvPr>
          <p:cNvSpPr>
            <a:spLocks noGrp="1"/>
          </p:cNvSpPr>
          <p:nvPr>
            <p:ph type="sldNum" sz="quarter" idx="12"/>
          </p:nvPr>
        </p:nvSpPr>
        <p:spPr/>
        <p:txBody>
          <a:bodyPr/>
          <a:lstStyle/>
          <a:p>
            <a:fld id="{6FF47312-5BF6-4F91-A250-772BA71100E2}" type="slidenum">
              <a:rPr lang="zh-TW" altLang="en-US" smtClean="0"/>
              <a:t>34</a:t>
            </a:fld>
            <a:endParaRPr lang="zh-TW" altLang="en-US"/>
          </a:p>
        </p:txBody>
      </p:sp>
      <p:pic>
        <p:nvPicPr>
          <p:cNvPr id="5" name="圖片 4">
            <a:extLst>
              <a:ext uri="{FF2B5EF4-FFF2-40B4-BE49-F238E27FC236}">
                <a16:creationId xmlns:a16="http://schemas.microsoft.com/office/drawing/2014/main" id="{8AA00A95-7169-4283-9E84-8495AEFF3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53" y="1497983"/>
            <a:ext cx="4099023" cy="5139229"/>
          </a:xfrm>
          <a:prstGeom prst="rect">
            <a:avLst/>
          </a:prstGeom>
        </p:spPr>
      </p:pic>
      <p:sp>
        <p:nvSpPr>
          <p:cNvPr id="12" name="文字方塊 11">
            <a:extLst>
              <a:ext uri="{FF2B5EF4-FFF2-40B4-BE49-F238E27FC236}">
                <a16:creationId xmlns:a16="http://schemas.microsoft.com/office/drawing/2014/main" id="{4C9FCD08-1DD5-4433-A971-00FB5F9D00B4}"/>
              </a:ext>
            </a:extLst>
          </p:cNvPr>
          <p:cNvSpPr txBox="1"/>
          <p:nvPr/>
        </p:nvSpPr>
        <p:spPr>
          <a:xfrm>
            <a:off x="5317809" y="4325187"/>
            <a:ext cx="4704646" cy="1077218"/>
          </a:xfrm>
          <a:prstGeom prst="rect">
            <a:avLst/>
          </a:prstGeom>
          <a:noFill/>
        </p:spPr>
        <p:txBody>
          <a:bodyPr wrap="square" rtlCol="0">
            <a:spAutoFit/>
          </a:bodyPr>
          <a:lstStyle/>
          <a:p>
            <a:r>
              <a:rPr lang="en-US" altLang="zh-TW" sz="3200" b="1" dirty="0">
                <a:solidFill>
                  <a:srgbClr val="008000"/>
                </a:solidFill>
                <a:latin typeface="Microsoft YaHei" panose="020B0503020204020204" pitchFamily="34" charset="-122"/>
                <a:ea typeface="Microsoft YaHei" panose="020B0503020204020204" pitchFamily="34" charset="-122"/>
              </a:rPr>
              <a:t>Reduce AVG G.W.</a:t>
            </a:r>
          </a:p>
          <a:p>
            <a:r>
              <a:rPr lang="en-US" altLang="zh-TW" sz="1400" dirty="0">
                <a:solidFill>
                  <a:srgbClr val="0070C0"/>
                </a:solidFill>
                <a:latin typeface="Microsoft YaHei" panose="020B0503020204020204" pitchFamily="34" charset="-122"/>
                <a:ea typeface="Microsoft YaHei" panose="020B0503020204020204" pitchFamily="34" charset="-122"/>
              </a:rPr>
              <a:t>AUE/NUE target AVG G.W. as 8 tons</a:t>
            </a:r>
          </a:p>
          <a:p>
            <a:endParaRPr lang="zh-TW" altLang="en-US" dirty="0"/>
          </a:p>
        </p:txBody>
      </p:sp>
      <p:sp>
        <p:nvSpPr>
          <p:cNvPr id="16" name="文字方塊 15">
            <a:extLst>
              <a:ext uri="{FF2B5EF4-FFF2-40B4-BE49-F238E27FC236}">
                <a16:creationId xmlns:a16="http://schemas.microsoft.com/office/drawing/2014/main" id="{59D0B3B1-6620-4E09-AAC6-2D81FE6E3BD0}"/>
              </a:ext>
            </a:extLst>
          </p:cNvPr>
          <p:cNvSpPr txBox="1"/>
          <p:nvPr/>
        </p:nvSpPr>
        <p:spPr>
          <a:xfrm>
            <a:off x="5775557" y="5557816"/>
            <a:ext cx="6004619" cy="1077218"/>
          </a:xfrm>
          <a:prstGeom prst="rect">
            <a:avLst/>
          </a:prstGeom>
          <a:noFill/>
        </p:spPr>
        <p:txBody>
          <a:bodyPr wrap="square" rtlCol="0">
            <a:spAutoFit/>
          </a:bodyPr>
          <a:lstStyle/>
          <a:p>
            <a:r>
              <a:rPr lang="en-US" altLang="zh-TW" sz="3200" b="1" dirty="0">
                <a:solidFill>
                  <a:srgbClr val="008000"/>
                </a:solidFill>
                <a:latin typeface="Microsoft YaHei" panose="020B0503020204020204" pitchFamily="34" charset="-122"/>
                <a:ea typeface="Microsoft YaHei" panose="020B0503020204020204" pitchFamily="34" charset="-122"/>
              </a:rPr>
              <a:t>Follow Space release criteria</a:t>
            </a:r>
          </a:p>
          <a:p>
            <a:r>
              <a:rPr lang="en-US" altLang="zh-TW" sz="1400" dirty="0">
                <a:solidFill>
                  <a:srgbClr val="0070C0"/>
                </a:solidFill>
                <a:latin typeface="Microsoft YaHei" panose="020B0503020204020204" pitchFamily="34" charset="-122"/>
                <a:ea typeface="Microsoft YaHei" panose="020B0503020204020204" pitchFamily="34" charset="-122"/>
              </a:rPr>
              <a:t>Make sure fulfill allocation for feeder</a:t>
            </a:r>
          </a:p>
          <a:p>
            <a:endParaRPr lang="zh-TW" altLang="en-US" dirty="0"/>
          </a:p>
        </p:txBody>
      </p:sp>
      <p:pic>
        <p:nvPicPr>
          <p:cNvPr id="18" name="圖片 17">
            <a:extLst>
              <a:ext uri="{FF2B5EF4-FFF2-40B4-BE49-F238E27FC236}">
                <a16:creationId xmlns:a16="http://schemas.microsoft.com/office/drawing/2014/main" id="{B66EB2B3-C4BA-4893-B3B7-59E25B46D23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13965" y="4178843"/>
            <a:ext cx="1924997" cy="1080000"/>
          </a:xfrm>
          <a:prstGeom prst="rect">
            <a:avLst/>
          </a:prstGeom>
        </p:spPr>
      </p:pic>
      <p:pic>
        <p:nvPicPr>
          <p:cNvPr id="20" name="圖片 19">
            <a:extLst>
              <a:ext uri="{FF2B5EF4-FFF2-40B4-BE49-F238E27FC236}">
                <a16:creationId xmlns:a16="http://schemas.microsoft.com/office/drawing/2014/main" id="{D9ABBA33-99EE-4CE0-B366-BDF7F2405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092" y="5576528"/>
            <a:ext cx="808490" cy="755653"/>
          </a:xfrm>
          <a:prstGeom prst="rect">
            <a:avLst/>
          </a:prstGeom>
        </p:spPr>
      </p:pic>
      <p:sp>
        <p:nvSpPr>
          <p:cNvPr id="21" name="矩形 20">
            <a:extLst>
              <a:ext uri="{FF2B5EF4-FFF2-40B4-BE49-F238E27FC236}">
                <a16:creationId xmlns:a16="http://schemas.microsoft.com/office/drawing/2014/main" id="{F5404962-3466-4309-8E66-7443F0B349BE}"/>
              </a:ext>
            </a:extLst>
          </p:cNvPr>
          <p:cNvSpPr/>
          <p:nvPr/>
        </p:nvSpPr>
        <p:spPr>
          <a:xfrm>
            <a:off x="173531" y="1500388"/>
            <a:ext cx="4129794" cy="513880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FD4D7972-897D-40BE-93D0-5D139F620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4918" y="2939947"/>
            <a:ext cx="1358120" cy="1169261"/>
          </a:xfrm>
          <a:prstGeom prst="rect">
            <a:avLst/>
          </a:prstGeom>
        </p:spPr>
      </p:pic>
      <p:pic>
        <p:nvPicPr>
          <p:cNvPr id="25" name="圖片 24">
            <a:extLst>
              <a:ext uri="{FF2B5EF4-FFF2-40B4-BE49-F238E27FC236}">
                <a16:creationId xmlns:a16="http://schemas.microsoft.com/office/drawing/2014/main" id="{71AB2C6D-CE2C-471F-B1D3-7CE3E70DD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2455" y="1473945"/>
            <a:ext cx="1672878" cy="1446396"/>
          </a:xfrm>
          <a:prstGeom prst="rect">
            <a:avLst/>
          </a:prstGeom>
        </p:spPr>
      </p:pic>
      <p:sp>
        <p:nvSpPr>
          <p:cNvPr id="14" name="文字方塊 13">
            <a:extLst>
              <a:ext uri="{FF2B5EF4-FFF2-40B4-BE49-F238E27FC236}">
                <a16:creationId xmlns:a16="http://schemas.microsoft.com/office/drawing/2014/main" id="{85C01327-7091-4DC1-BFF3-43CD57713E05}"/>
              </a:ext>
            </a:extLst>
          </p:cNvPr>
          <p:cNvSpPr txBox="1"/>
          <p:nvPr/>
        </p:nvSpPr>
        <p:spPr>
          <a:xfrm>
            <a:off x="4770580" y="1819521"/>
            <a:ext cx="5493765" cy="1015663"/>
          </a:xfrm>
          <a:prstGeom prst="rect">
            <a:avLst/>
          </a:prstGeom>
          <a:noFill/>
        </p:spPr>
        <p:txBody>
          <a:bodyPr wrap="square" rtlCol="0">
            <a:spAutoFit/>
          </a:bodyPr>
          <a:lstStyle/>
          <a:p>
            <a:r>
              <a:rPr lang="en-US" altLang="zh-TW" sz="3200" b="1" dirty="0">
                <a:solidFill>
                  <a:srgbClr val="008000"/>
                </a:solidFill>
                <a:latin typeface="Microsoft YaHei" panose="020B0503020204020204" pitchFamily="34" charset="-122"/>
                <a:ea typeface="Microsoft YaHei" panose="020B0503020204020204" pitchFamily="34" charset="-122"/>
              </a:rPr>
              <a:t>More CAN Cargo(+85%)</a:t>
            </a:r>
          </a:p>
          <a:p>
            <a:r>
              <a:rPr lang="en-US" altLang="zh-TW" sz="1400" dirty="0">
                <a:solidFill>
                  <a:srgbClr val="0070C0"/>
                </a:solidFill>
                <a:latin typeface="Microsoft YaHei" panose="020B0503020204020204" pitchFamily="34" charset="-122"/>
                <a:ea typeface="Microsoft YaHei" panose="020B0503020204020204" pitchFamily="34" charset="-122"/>
              </a:rPr>
              <a:t>CAN Space increase by 85%</a:t>
            </a:r>
            <a:r>
              <a:rPr lang="en-US" altLang="zh-TW" sz="1400" dirty="0">
                <a:solidFill>
                  <a:srgbClr val="0070C0"/>
                </a:solidFill>
                <a:latin typeface="Posterama" panose="020B0502040204020203" pitchFamily="34" charset="0"/>
                <a:ea typeface="Microsoft YaHei" panose="020B0503020204020204" pitchFamily="34" charset="-122"/>
                <a:cs typeface="Posterama" panose="020B0502040204020203" pitchFamily="34" charset="0"/>
              </a:rPr>
              <a:t>↑</a:t>
            </a:r>
            <a:r>
              <a:rPr lang="en-US" altLang="zh-TW" sz="1400" dirty="0">
                <a:solidFill>
                  <a:srgbClr val="0070C0"/>
                </a:solidFill>
                <a:latin typeface="Microsoft YaHei" panose="020B0503020204020204" pitchFamily="34" charset="-122"/>
                <a:ea typeface="Microsoft YaHei" panose="020B0503020204020204" pitchFamily="34" charset="-122"/>
              </a:rPr>
              <a:t> from 2025Q2(1,000-1,800T/WK) after service reshuffle. More space from 2026Q1.</a:t>
            </a:r>
          </a:p>
        </p:txBody>
      </p:sp>
      <p:sp>
        <p:nvSpPr>
          <p:cNvPr id="15" name="文字方塊 14">
            <a:extLst>
              <a:ext uri="{FF2B5EF4-FFF2-40B4-BE49-F238E27FC236}">
                <a16:creationId xmlns:a16="http://schemas.microsoft.com/office/drawing/2014/main" id="{2A1E8997-D5BF-4054-BBAE-110CEEE22F0C}"/>
              </a:ext>
            </a:extLst>
          </p:cNvPr>
          <p:cNvSpPr txBox="1"/>
          <p:nvPr/>
        </p:nvSpPr>
        <p:spPr>
          <a:xfrm>
            <a:off x="6191187" y="3124467"/>
            <a:ext cx="5912465" cy="800219"/>
          </a:xfrm>
          <a:prstGeom prst="rect">
            <a:avLst/>
          </a:prstGeom>
          <a:noFill/>
        </p:spPr>
        <p:txBody>
          <a:bodyPr wrap="square" rtlCol="0">
            <a:spAutoFit/>
          </a:bodyPr>
          <a:lstStyle/>
          <a:p>
            <a:r>
              <a:rPr lang="en-US" altLang="zh-TW" sz="3200" b="1" dirty="0">
                <a:solidFill>
                  <a:srgbClr val="008000"/>
                </a:solidFill>
                <a:latin typeface="Microsoft YaHei" panose="020B0503020204020204" pitchFamily="34" charset="-122"/>
                <a:ea typeface="Microsoft YaHei" panose="020B0503020204020204" pitchFamily="34" charset="-122"/>
              </a:rPr>
              <a:t>Cherry pick  </a:t>
            </a:r>
          </a:p>
          <a:p>
            <a:r>
              <a:rPr lang="en-US" altLang="zh-TW" sz="1400" dirty="0">
                <a:solidFill>
                  <a:srgbClr val="0070C0"/>
                </a:solidFill>
                <a:latin typeface="Microsoft YaHei" panose="020B0503020204020204" pitchFamily="34" charset="-122"/>
                <a:ea typeface="Microsoft YaHei" panose="020B0503020204020204" pitchFamily="34" charset="-122"/>
              </a:rPr>
              <a:t>High GPS/REV shipment would be first priority during peak season</a:t>
            </a:r>
          </a:p>
        </p:txBody>
      </p:sp>
    </p:spTree>
    <p:extLst>
      <p:ext uri="{BB962C8B-B14F-4D97-AF65-F5344CB8AC3E}">
        <p14:creationId xmlns:p14="http://schemas.microsoft.com/office/powerpoint/2010/main" val="215943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35</a:t>
            </a:fld>
            <a:endParaRPr lang="zh-TW" altLang="en-US"/>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88473"/>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2025</a:t>
            </a:r>
            <a:endParaRPr lang="zh-TW" altLang="en-US" sz="4400" dirty="0">
              <a:latin typeface="Bahnschrift SemiBold Condensed" panose="020B0502040204020203" pitchFamily="34" charset="0"/>
            </a:endParaRPr>
          </a:p>
        </p:txBody>
      </p:sp>
      <p:sp>
        <p:nvSpPr>
          <p:cNvPr id="3" name="矩形 2">
            <a:extLst>
              <a:ext uri="{FF2B5EF4-FFF2-40B4-BE49-F238E27FC236}">
                <a16:creationId xmlns:a16="http://schemas.microsoft.com/office/drawing/2014/main" id="{76C18964-BFAC-4E5B-B5A2-1831050B7430}"/>
              </a:ext>
            </a:extLst>
          </p:cNvPr>
          <p:cNvSpPr/>
          <p:nvPr/>
        </p:nvSpPr>
        <p:spPr>
          <a:xfrm>
            <a:off x="2533904" y="1272212"/>
            <a:ext cx="3053426" cy="2546583"/>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D6E0A869-6375-4E54-BCC7-1CED8C287058}"/>
              </a:ext>
            </a:extLst>
          </p:cNvPr>
          <p:cNvSpPr/>
          <p:nvPr/>
        </p:nvSpPr>
        <p:spPr>
          <a:xfrm rot="3308159">
            <a:off x="3736733" y="2532170"/>
            <a:ext cx="1197736" cy="1965568"/>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A991B8E1-E64D-462E-B056-8712F533EDEF}"/>
              </a:ext>
            </a:extLst>
          </p:cNvPr>
          <p:cNvGrpSpPr/>
          <p:nvPr/>
        </p:nvGrpSpPr>
        <p:grpSpPr>
          <a:xfrm>
            <a:off x="2902403" y="1621976"/>
            <a:ext cx="2710242" cy="2297814"/>
            <a:chOff x="2256482" y="1337181"/>
            <a:chExt cx="2710242" cy="2297814"/>
          </a:xfrm>
        </p:grpSpPr>
        <p:pic>
          <p:nvPicPr>
            <p:cNvPr id="13" name="圖片 12">
              <a:extLst>
                <a:ext uri="{FF2B5EF4-FFF2-40B4-BE49-F238E27FC236}">
                  <a16:creationId xmlns:a16="http://schemas.microsoft.com/office/drawing/2014/main" id="{B16209D1-676E-43FE-88C3-C012DDCCA9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2" y="1337181"/>
              <a:ext cx="2710242" cy="2297814"/>
            </a:xfrm>
            <a:prstGeom prst="rect">
              <a:avLst/>
            </a:prstGeom>
          </p:spPr>
        </p:pic>
        <p:sp>
          <p:nvSpPr>
            <p:cNvPr id="14" name="文字方塊 13">
              <a:extLst>
                <a:ext uri="{FF2B5EF4-FFF2-40B4-BE49-F238E27FC236}">
                  <a16:creationId xmlns:a16="http://schemas.microsoft.com/office/drawing/2014/main" id="{70FCF6F6-FAEC-4229-B94A-E5F207EE06AB}"/>
                </a:ext>
              </a:extLst>
            </p:cNvPr>
            <p:cNvSpPr txBox="1"/>
            <p:nvPr/>
          </p:nvSpPr>
          <p:spPr>
            <a:xfrm>
              <a:off x="2544640" y="1917323"/>
              <a:ext cx="699659" cy="1107996"/>
            </a:xfrm>
            <a:prstGeom prst="rect">
              <a:avLst/>
            </a:prstGeom>
            <a:noFill/>
          </p:spPr>
          <p:txBody>
            <a:bodyPr wrap="square" rtlCol="0">
              <a:spAutoFit/>
            </a:bodyPr>
            <a:lstStyle/>
            <a:p>
              <a:r>
                <a:rPr lang="en-US" altLang="zh-TW" sz="6600" b="1" dirty="0">
                  <a:solidFill>
                    <a:schemeClr val="bg1"/>
                  </a:solidFill>
                  <a:effectLst>
                    <a:glow rad="63500">
                      <a:schemeClr val="accent4">
                        <a:satMod val="175000"/>
                        <a:alpha val="40000"/>
                      </a:schemeClr>
                    </a:glow>
                  </a:effectLst>
                  <a:latin typeface="Arial Black" panose="020B0A04020102020204" pitchFamily="34" charset="0"/>
                </a:rPr>
                <a:t>F</a:t>
              </a:r>
              <a:endParaRPr lang="zh-TW" altLang="en-US" sz="4000" b="1" dirty="0">
                <a:solidFill>
                  <a:schemeClr val="bg1"/>
                </a:solidFill>
                <a:effectLst>
                  <a:glow rad="63500">
                    <a:schemeClr val="accent4">
                      <a:satMod val="175000"/>
                      <a:alpha val="40000"/>
                    </a:schemeClr>
                  </a:glow>
                </a:effectLst>
                <a:latin typeface="Arial Black" panose="020B0A04020102020204" pitchFamily="34" charset="0"/>
              </a:endParaRPr>
            </a:p>
          </p:txBody>
        </p:sp>
      </p:grpSp>
      <p:pic>
        <p:nvPicPr>
          <p:cNvPr id="17" name="圖片 16">
            <a:extLst>
              <a:ext uri="{FF2B5EF4-FFF2-40B4-BE49-F238E27FC236}">
                <a16:creationId xmlns:a16="http://schemas.microsoft.com/office/drawing/2014/main" id="{C011D98E-CE63-4783-BCEC-7D2DEAD723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364" y1="26866" x2="39205" y2="30846"/>
                        <a14:foregroundMark x1="26705" y1="60199" x2="28977" y2="64179"/>
                        <a14:foregroundMark x1="23864" y1="67164" x2="42614" y2="79602"/>
                        <a14:foregroundMark x1="71023" y1="76119" x2="73864" y2="73632"/>
                        <a14:foregroundMark x1="66477" y1="36318" x2="73295" y2="39801"/>
                      </a14:backgroundRemoval>
                    </a14:imgEffect>
                  </a14:imgLayer>
                </a14:imgProps>
              </a:ext>
              <a:ext uri="{28A0092B-C50C-407E-A947-70E740481C1C}">
                <a14:useLocalDpi xmlns:a14="http://schemas.microsoft.com/office/drawing/2010/main" val="0"/>
              </a:ext>
            </a:extLst>
          </a:blip>
          <a:stretch>
            <a:fillRect/>
          </a:stretch>
        </p:blipFill>
        <p:spPr>
          <a:xfrm>
            <a:off x="3630276" y="2508792"/>
            <a:ext cx="607154" cy="687600"/>
          </a:xfrm>
          <a:prstGeom prst="rect">
            <a:avLst/>
          </a:prstGeom>
        </p:spPr>
      </p:pic>
      <p:sp>
        <p:nvSpPr>
          <p:cNvPr id="18" name="文字方塊 17">
            <a:extLst>
              <a:ext uri="{FF2B5EF4-FFF2-40B4-BE49-F238E27FC236}">
                <a16:creationId xmlns:a16="http://schemas.microsoft.com/office/drawing/2014/main" id="{7427C8CB-8D80-4471-B24F-B5530797F3D5}"/>
              </a:ext>
            </a:extLst>
          </p:cNvPr>
          <p:cNvSpPr txBox="1"/>
          <p:nvPr/>
        </p:nvSpPr>
        <p:spPr>
          <a:xfrm>
            <a:off x="4340442" y="2517942"/>
            <a:ext cx="699659" cy="830997"/>
          </a:xfrm>
          <a:prstGeom prst="rect">
            <a:avLst/>
          </a:prstGeom>
          <a:noFill/>
        </p:spPr>
        <p:txBody>
          <a:bodyPr wrap="square" rtlCol="0">
            <a:spAutoFit/>
          </a:bodyPr>
          <a:lstStyle/>
          <a:p>
            <a:r>
              <a:rPr lang="en-US" altLang="zh-TW" sz="4800" b="1" dirty="0">
                <a:solidFill>
                  <a:schemeClr val="bg1"/>
                </a:solidFill>
                <a:effectLst>
                  <a:glow rad="63500">
                    <a:schemeClr val="accent4">
                      <a:satMod val="175000"/>
                      <a:alpha val="40000"/>
                    </a:schemeClr>
                  </a:glow>
                </a:effectLst>
                <a:latin typeface="Arial Black" panose="020B0A04020102020204" pitchFamily="34" charset="0"/>
              </a:rPr>
              <a:t>U</a:t>
            </a:r>
            <a:endParaRPr lang="zh-TW" altLang="en-US" sz="2800" b="1" dirty="0">
              <a:solidFill>
                <a:schemeClr val="bg1"/>
              </a:solidFill>
              <a:effectLst>
                <a:glow rad="63500">
                  <a:schemeClr val="accent4">
                    <a:satMod val="175000"/>
                    <a:alpha val="40000"/>
                  </a:schemeClr>
                </a:glow>
              </a:effectLst>
              <a:latin typeface="Arial Black" panose="020B0A04020102020204" pitchFamily="34" charset="0"/>
            </a:endParaRPr>
          </a:p>
        </p:txBody>
      </p:sp>
      <p:sp>
        <p:nvSpPr>
          <p:cNvPr id="16" name="文字方塊 15">
            <a:extLst>
              <a:ext uri="{FF2B5EF4-FFF2-40B4-BE49-F238E27FC236}">
                <a16:creationId xmlns:a16="http://schemas.microsoft.com/office/drawing/2014/main" id="{EDFF4F13-11CB-4E8F-B02B-FCC2233F8A5D}"/>
              </a:ext>
            </a:extLst>
          </p:cNvPr>
          <p:cNvSpPr txBox="1"/>
          <p:nvPr/>
        </p:nvSpPr>
        <p:spPr>
          <a:xfrm>
            <a:off x="3965297" y="2482913"/>
            <a:ext cx="699659" cy="1107996"/>
          </a:xfrm>
          <a:prstGeom prst="rect">
            <a:avLst/>
          </a:prstGeom>
          <a:noFill/>
        </p:spPr>
        <p:txBody>
          <a:bodyPr wrap="square" rtlCol="0">
            <a:spAutoFit/>
          </a:bodyPr>
          <a:lstStyle/>
          <a:p>
            <a:r>
              <a:rPr lang="en-US" altLang="zh-TW" sz="6600" b="1" dirty="0">
                <a:solidFill>
                  <a:schemeClr val="bg1"/>
                </a:solidFill>
                <a:effectLst>
                  <a:glow rad="63500">
                    <a:schemeClr val="accent4">
                      <a:satMod val="175000"/>
                      <a:alpha val="40000"/>
                    </a:schemeClr>
                  </a:glow>
                </a:effectLst>
                <a:latin typeface="Arial Black" panose="020B0A04020102020204" pitchFamily="34" charset="0"/>
              </a:rPr>
              <a:t>c</a:t>
            </a:r>
            <a:endParaRPr lang="zh-TW" altLang="en-US" sz="4000" b="1" dirty="0">
              <a:solidFill>
                <a:schemeClr val="bg1"/>
              </a:solidFill>
              <a:effectLst>
                <a:glow rad="63500">
                  <a:schemeClr val="accent4">
                    <a:satMod val="175000"/>
                    <a:alpha val="40000"/>
                  </a:schemeClr>
                </a:glow>
              </a:effectLst>
              <a:latin typeface="Arial Black" panose="020B0A04020102020204" pitchFamily="34" charset="0"/>
            </a:endParaRPr>
          </a:p>
        </p:txBody>
      </p:sp>
      <p:sp>
        <p:nvSpPr>
          <p:cNvPr id="19" name="文字方塊 18">
            <a:extLst>
              <a:ext uri="{FF2B5EF4-FFF2-40B4-BE49-F238E27FC236}">
                <a16:creationId xmlns:a16="http://schemas.microsoft.com/office/drawing/2014/main" id="{50256094-5EE5-4DD1-8061-8AFFB12139C6}"/>
              </a:ext>
            </a:extLst>
          </p:cNvPr>
          <p:cNvSpPr txBox="1"/>
          <p:nvPr/>
        </p:nvSpPr>
        <p:spPr>
          <a:xfrm>
            <a:off x="4721908" y="2342438"/>
            <a:ext cx="699659" cy="830997"/>
          </a:xfrm>
          <a:prstGeom prst="rect">
            <a:avLst/>
          </a:prstGeom>
          <a:noFill/>
        </p:spPr>
        <p:txBody>
          <a:bodyPr wrap="square" rtlCol="0">
            <a:spAutoFit/>
          </a:bodyPr>
          <a:lstStyle/>
          <a:p>
            <a:r>
              <a:rPr lang="en-US" altLang="zh-TW" sz="4800" b="1" dirty="0">
                <a:solidFill>
                  <a:schemeClr val="bg1"/>
                </a:solidFill>
                <a:effectLst>
                  <a:glow rad="63500">
                    <a:schemeClr val="accent4">
                      <a:satMod val="175000"/>
                      <a:alpha val="40000"/>
                    </a:schemeClr>
                  </a:glow>
                </a:effectLst>
                <a:latin typeface="Arial Black" panose="020B0A04020102020204" pitchFamily="34" charset="0"/>
              </a:rPr>
              <a:t>S</a:t>
            </a:r>
            <a:endParaRPr lang="zh-TW" altLang="en-US" sz="2800" b="1" dirty="0">
              <a:solidFill>
                <a:schemeClr val="bg1"/>
              </a:solidFill>
              <a:effectLst>
                <a:glow rad="63500">
                  <a:schemeClr val="accent4">
                    <a:satMod val="175000"/>
                    <a:alpha val="40000"/>
                  </a:schemeClr>
                </a:glow>
              </a:effectLst>
              <a:latin typeface="Arial Black" panose="020B0A04020102020204" pitchFamily="34" charset="0"/>
            </a:endParaRPr>
          </a:p>
        </p:txBody>
      </p:sp>
      <p:sp>
        <p:nvSpPr>
          <p:cNvPr id="20" name="文字方塊 19">
            <a:extLst>
              <a:ext uri="{FF2B5EF4-FFF2-40B4-BE49-F238E27FC236}">
                <a16:creationId xmlns:a16="http://schemas.microsoft.com/office/drawing/2014/main" id="{89D00E2F-62CD-4816-8023-50A487FD4A50}"/>
              </a:ext>
            </a:extLst>
          </p:cNvPr>
          <p:cNvSpPr txBox="1"/>
          <p:nvPr/>
        </p:nvSpPr>
        <p:spPr>
          <a:xfrm>
            <a:off x="5293215" y="2461787"/>
            <a:ext cx="5874052" cy="1877437"/>
          </a:xfrm>
          <a:prstGeom prst="rect">
            <a:avLst/>
          </a:prstGeom>
          <a:noFill/>
        </p:spPr>
        <p:txBody>
          <a:bodyPr wrap="square" rtlCol="0">
            <a:spAutoFit/>
          </a:bodyPr>
          <a:lstStyle/>
          <a:p>
            <a:pPr algn="ctr"/>
            <a:r>
              <a:rPr lang="en-US" altLang="zh-TW" sz="7200" dirty="0">
                <a:solidFill>
                  <a:schemeClr val="bg1"/>
                </a:solidFill>
                <a:ea typeface="微軟正黑體" panose="020B0604030504040204" pitchFamily="34" charset="-120"/>
              </a:rPr>
              <a:t>STRATEGY</a:t>
            </a:r>
            <a:endParaRPr lang="zh-TW" altLang="en-US" sz="7200" dirty="0">
              <a:solidFill>
                <a:schemeClr val="bg1"/>
              </a:solidFill>
              <a:ea typeface="微軟正黑體" panose="020B0604030504040204" pitchFamily="34" charset="-120"/>
            </a:endParaRPr>
          </a:p>
          <a:p>
            <a:pPr algn="ctr"/>
            <a:r>
              <a:rPr lang="en-US" altLang="zh-TW" sz="4400" dirty="0">
                <a:solidFill>
                  <a:schemeClr val="bg1"/>
                </a:solidFill>
                <a:ea typeface="微軟正黑體" panose="020B0604030504040204" pitchFamily="34" charset="-120"/>
              </a:rPr>
              <a:t>BACKHAUL</a:t>
            </a:r>
          </a:p>
        </p:txBody>
      </p:sp>
    </p:spTree>
    <p:extLst>
      <p:ext uri="{BB962C8B-B14F-4D97-AF65-F5344CB8AC3E}">
        <p14:creationId xmlns:p14="http://schemas.microsoft.com/office/powerpoint/2010/main" val="149155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CF8CF5EE-7F65-4DCD-8401-7BAF28FABB83}"/>
              </a:ext>
            </a:extLst>
          </p:cNvPr>
          <p:cNvSpPr/>
          <p:nvPr/>
        </p:nvSpPr>
        <p:spPr>
          <a:xfrm>
            <a:off x="22897" y="69919"/>
            <a:ext cx="12192000" cy="685800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774F33A0-AD94-4FAD-905D-234D2226CF1B}"/>
              </a:ext>
            </a:extLst>
          </p:cNvPr>
          <p:cNvSpPr>
            <a:spLocks noGrp="1"/>
          </p:cNvSpPr>
          <p:nvPr>
            <p:ph type="sldNum" sz="quarter" idx="12"/>
          </p:nvPr>
        </p:nvSpPr>
        <p:spPr/>
        <p:txBody>
          <a:bodyPr/>
          <a:lstStyle/>
          <a:p>
            <a:fld id="{6FF47312-5BF6-4F91-A250-772BA71100E2}" type="slidenum">
              <a:rPr lang="zh-TW" altLang="en-US" smtClean="0"/>
              <a:t>36</a:t>
            </a:fld>
            <a:endParaRPr lang="zh-TW" altLang="en-US"/>
          </a:p>
        </p:txBody>
      </p:sp>
      <p:pic>
        <p:nvPicPr>
          <p:cNvPr id="4" name="圖片 3">
            <a:extLst>
              <a:ext uri="{FF2B5EF4-FFF2-40B4-BE49-F238E27FC236}">
                <a16:creationId xmlns:a16="http://schemas.microsoft.com/office/drawing/2014/main" id="{7C12D7F8-9EAA-458B-BC16-9EE09131EF7D}"/>
              </a:ext>
            </a:extLst>
          </p:cNvPr>
          <p:cNvPicPr>
            <a:picLocks noChangeAspect="1"/>
          </p:cNvPicPr>
          <p:nvPr/>
        </p:nvPicPr>
        <p:blipFill rotWithShape="1">
          <a:blip r:embed="rId2">
            <a:extLst>
              <a:ext uri="{28A0092B-C50C-407E-A947-70E740481C1C}">
                <a14:useLocalDpi xmlns:a14="http://schemas.microsoft.com/office/drawing/2010/main" val="0"/>
              </a:ext>
            </a:extLst>
          </a:blip>
          <a:srcRect t="25106" b="15300"/>
          <a:stretch/>
        </p:blipFill>
        <p:spPr>
          <a:xfrm>
            <a:off x="583027" y="297189"/>
            <a:ext cx="7664670" cy="60591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文字方塊 14">
            <a:extLst>
              <a:ext uri="{FF2B5EF4-FFF2-40B4-BE49-F238E27FC236}">
                <a16:creationId xmlns:a16="http://schemas.microsoft.com/office/drawing/2014/main" id="{24B52477-E2A8-422F-9485-77541B5A112A}"/>
              </a:ext>
            </a:extLst>
          </p:cNvPr>
          <p:cNvSpPr txBox="1"/>
          <p:nvPr/>
        </p:nvSpPr>
        <p:spPr>
          <a:xfrm>
            <a:off x="3251227" y="1074753"/>
            <a:ext cx="2362250" cy="954107"/>
          </a:xfrm>
          <a:prstGeom prst="rect">
            <a:avLst/>
          </a:prstGeom>
          <a:noFill/>
        </p:spPr>
        <p:txBody>
          <a:bodyPr wrap="square" rtlCol="0">
            <a:spAutoFit/>
          </a:bodyPr>
          <a:lstStyle/>
          <a:p>
            <a:pPr algn="ctr"/>
            <a:r>
              <a:rPr lang="en-US" altLang="zh-TW" sz="2800" b="1" dirty="0">
                <a:ln w="22225">
                  <a:solidFill>
                    <a:schemeClr val="accent2"/>
                  </a:solidFill>
                  <a:prstDash val="solid"/>
                </a:ln>
                <a:solidFill>
                  <a:schemeClr val="accent2">
                    <a:lumMod val="40000"/>
                    <a:lumOff val="60000"/>
                  </a:schemeClr>
                </a:solidFill>
              </a:rPr>
              <a:t>LAD trades Performance</a:t>
            </a:r>
            <a:endParaRPr lang="zh-TW" altLang="en-US" sz="2800" b="1" dirty="0">
              <a:ln w="22225">
                <a:solidFill>
                  <a:schemeClr val="accent2"/>
                </a:solidFill>
                <a:prstDash val="solid"/>
              </a:ln>
              <a:solidFill>
                <a:schemeClr val="accent2">
                  <a:lumMod val="40000"/>
                  <a:lumOff val="60000"/>
                </a:schemeClr>
              </a:solidFill>
            </a:endParaRPr>
          </a:p>
        </p:txBody>
      </p:sp>
      <p:sp>
        <p:nvSpPr>
          <p:cNvPr id="18" name="文字方塊 17">
            <a:extLst>
              <a:ext uri="{FF2B5EF4-FFF2-40B4-BE49-F238E27FC236}">
                <a16:creationId xmlns:a16="http://schemas.microsoft.com/office/drawing/2014/main" id="{47AB0167-F1A5-4D13-95E9-CF32623D4E32}"/>
              </a:ext>
            </a:extLst>
          </p:cNvPr>
          <p:cNvSpPr txBox="1"/>
          <p:nvPr/>
        </p:nvSpPr>
        <p:spPr>
          <a:xfrm>
            <a:off x="1409390" y="3651786"/>
            <a:ext cx="2486468" cy="954107"/>
          </a:xfrm>
          <a:prstGeom prst="rect">
            <a:avLst/>
          </a:prstGeom>
          <a:noFill/>
        </p:spPr>
        <p:txBody>
          <a:bodyPr wrap="square" rtlCol="0">
            <a:spAutoFit/>
          </a:bodyPr>
          <a:lstStyle/>
          <a:p>
            <a:pPr algn="ctr"/>
            <a:r>
              <a:rPr lang="en-US" altLang="zh-TW"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Backhaul Trades</a:t>
            </a:r>
            <a:endParaRPr lang="zh-TW" alt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1" name="爆炸: 八角 10">
            <a:extLst>
              <a:ext uri="{FF2B5EF4-FFF2-40B4-BE49-F238E27FC236}">
                <a16:creationId xmlns:a16="http://schemas.microsoft.com/office/drawing/2014/main" id="{B748A92D-A98E-4E37-B57A-AE7381D7CCCA}"/>
              </a:ext>
            </a:extLst>
          </p:cNvPr>
          <p:cNvSpPr/>
          <p:nvPr/>
        </p:nvSpPr>
        <p:spPr>
          <a:xfrm>
            <a:off x="252633" y="4628198"/>
            <a:ext cx="2222916"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Ports Congestion</a:t>
            </a:r>
            <a:endParaRPr lang="zh-TW" altLang="en-US" b="1" dirty="0"/>
          </a:p>
        </p:txBody>
      </p:sp>
      <p:sp>
        <p:nvSpPr>
          <p:cNvPr id="22" name="爆炸: 八角 21">
            <a:extLst>
              <a:ext uri="{FF2B5EF4-FFF2-40B4-BE49-F238E27FC236}">
                <a16:creationId xmlns:a16="http://schemas.microsoft.com/office/drawing/2014/main" id="{350FE49C-1BE6-4DAB-810C-B4B4506BA40B}"/>
              </a:ext>
            </a:extLst>
          </p:cNvPr>
          <p:cNvSpPr/>
          <p:nvPr/>
        </p:nvSpPr>
        <p:spPr>
          <a:xfrm>
            <a:off x="1026987" y="5436233"/>
            <a:ext cx="2268013"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Equipment inventory</a:t>
            </a:r>
            <a:endParaRPr lang="zh-TW" altLang="en-US" b="1" dirty="0"/>
          </a:p>
        </p:txBody>
      </p:sp>
      <p:sp>
        <p:nvSpPr>
          <p:cNvPr id="23" name="爆炸: 八角 22">
            <a:extLst>
              <a:ext uri="{FF2B5EF4-FFF2-40B4-BE49-F238E27FC236}">
                <a16:creationId xmlns:a16="http://schemas.microsoft.com/office/drawing/2014/main" id="{5F057202-24A6-4FC0-BD28-BE3BE1010629}"/>
              </a:ext>
            </a:extLst>
          </p:cNvPr>
          <p:cNvSpPr/>
          <p:nvPr/>
        </p:nvSpPr>
        <p:spPr>
          <a:xfrm>
            <a:off x="3572440" y="5508171"/>
            <a:ext cx="1715574"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2</a:t>
            </a:r>
            <a:r>
              <a:rPr lang="en-US" altLang="zh-TW" b="1" baseline="30000" dirty="0"/>
              <a:t>nd</a:t>
            </a:r>
            <a:r>
              <a:rPr lang="en-US" altLang="zh-TW" b="1" dirty="0"/>
              <a:t> Leg Space</a:t>
            </a:r>
            <a:endParaRPr lang="zh-TW" altLang="en-US" b="1" dirty="0"/>
          </a:p>
        </p:txBody>
      </p:sp>
      <p:sp>
        <p:nvSpPr>
          <p:cNvPr id="27" name="標題 1">
            <a:extLst>
              <a:ext uri="{FF2B5EF4-FFF2-40B4-BE49-F238E27FC236}">
                <a16:creationId xmlns:a16="http://schemas.microsoft.com/office/drawing/2014/main" id="{E5AA88E2-A31A-49CD-BAC6-27B206250346}"/>
              </a:ext>
            </a:extLst>
          </p:cNvPr>
          <p:cNvSpPr txBox="1">
            <a:spLocks/>
          </p:cNvSpPr>
          <p:nvPr/>
        </p:nvSpPr>
        <p:spPr>
          <a:xfrm>
            <a:off x="6118943" y="107031"/>
            <a:ext cx="5809445" cy="16321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TW" sz="9600" b="1" dirty="0">
                <a:solidFill>
                  <a:schemeClr val="bg1"/>
                </a:solidFill>
                <a:latin typeface="+mn-lt"/>
              </a:rPr>
              <a:t>Challenges</a:t>
            </a:r>
            <a:r>
              <a:rPr lang="en-US" altLang="zh-TW" dirty="0">
                <a:solidFill>
                  <a:schemeClr val="bg1"/>
                </a:solidFill>
                <a:latin typeface="+mn-lt"/>
              </a:rPr>
              <a:t> </a:t>
            </a:r>
            <a:r>
              <a:rPr lang="en-US" altLang="zh-TW" b="1" dirty="0">
                <a:solidFill>
                  <a:schemeClr val="bg1"/>
                </a:solidFill>
                <a:latin typeface="+mn-lt"/>
              </a:rPr>
              <a:t>Ahead</a:t>
            </a:r>
            <a:endParaRPr lang="zh-TW" altLang="en-US" b="1" dirty="0">
              <a:solidFill>
                <a:schemeClr val="bg1"/>
              </a:solidFill>
              <a:latin typeface="+mn-lt"/>
            </a:endParaRPr>
          </a:p>
        </p:txBody>
      </p:sp>
      <p:sp>
        <p:nvSpPr>
          <p:cNvPr id="12" name="爆炸: 八角 11">
            <a:extLst>
              <a:ext uri="{FF2B5EF4-FFF2-40B4-BE49-F238E27FC236}">
                <a16:creationId xmlns:a16="http://schemas.microsoft.com/office/drawing/2014/main" id="{FCFD9395-BDDD-4E59-8851-9CF721C11C3B}"/>
              </a:ext>
            </a:extLst>
          </p:cNvPr>
          <p:cNvSpPr/>
          <p:nvPr/>
        </p:nvSpPr>
        <p:spPr>
          <a:xfrm>
            <a:off x="3460197" y="4379805"/>
            <a:ext cx="2153280"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Cut &amp; Run</a:t>
            </a:r>
            <a:endParaRPr lang="zh-TW" altLang="en-US" b="1" dirty="0"/>
          </a:p>
        </p:txBody>
      </p:sp>
      <p:sp>
        <p:nvSpPr>
          <p:cNvPr id="13" name="爆炸: 八角 12">
            <a:extLst>
              <a:ext uri="{FF2B5EF4-FFF2-40B4-BE49-F238E27FC236}">
                <a16:creationId xmlns:a16="http://schemas.microsoft.com/office/drawing/2014/main" id="{FF3F51BC-AC59-4469-9863-40AE5BF15FD9}"/>
              </a:ext>
            </a:extLst>
          </p:cNvPr>
          <p:cNvSpPr/>
          <p:nvPr/>
        </p:nvSpPr>
        <p:spPr>
          <a:xfrm>
            <a:off x="2727783" y="5134265"/>
            <a:ext cx="1522691" cy="1335342"/>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VSL COR</a:t>
            </a:r>
            <a:endParaRPr lang="zh-TW" altLang="en-US" b="1" dirty="0"/>
          </a:p>
        </p:txBody>
      </p:sp>
      <p:sp>
        <p:nvSpPr>
          <p:cNvPr id="14" name="爆炸: 八角 13">
            <a:extLst>
              <a:ext uri="{FF2B5EF4-FFF2-40B4-BE49-F238E27FC236}">
                <a16:creationId xmlns:a16="http://schemas.microsoft.com/office/drawing/2014/main" id="{C7824890-0F6E-42D4-80AF-C9C4AAD9395C}"/>
              </a:ext>
            </a:extLst>
          </p:cNvPr>
          <p:cNvSpPr/>
          <p:nvPr/>
        </p:nvSpPr>
        <p:spPr>
          <a:xfrm>
            <a:off x="4761502" y="5047475"/>
            <a:ext cx="2222916"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Draft Limitation</a:t>
            </a:r>
            <a:endParaRPr lang="zh-TW" altLang="en-US" b="1" dirty="0"/>
          </a:p>
        </p:txBody>
      </p:sp>
      <p:sp>
        <p:nvSpPr>
          <p:cNvPr id="16" name="爆炸: 八角 15">
            <a:extLst>
              <a:ext uri="{FF2B5EF4-FFF2-40B4-BE49-F238E27FC236}">
                <a16:creationId xmlns:a16="http://schemas.microsoft.com/office/drawing/2014/main" id="{EDC79E85-FCC6-4F95-8D53-DB17022BFA74}"/>
              </a:ext>
            </a:extLst>
          </p:cNvPr>
          <p:cNvSpPr/>
          <p:nvPr/>
        </p:nvSpPr>
        <p:spPr>
          <a:xfrm>
            <a:off x="5305901" y="4030941"/>
            <a:ext cx="2222916"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Depot Capacity issue</a:t>
            </a:r>
            <a:endParaRPr lang="zh-TW" altLang="en-US" b="1" dirty="0"/>
          </a:p>
        </p:txBody>
      </p:sp>
      <p:sp>
        <p:nvSpPr>
          <p:cNvPr id="17" name="爆炸: 八角 16">
            <a:extLst>
              <a:ext uri="{FF2B5EF4-FFF2-40B4-BE49-F238E27FC236}">
                <a16:creationId xmlns:a16="http://schemas.microsoft.com/office/drawing/2014/main" id="{7846D16F-F758-4E40-9FDE-37F53C96C06E}"/>
              </a:ext>
            </a:extLst>
          </p:cNvPr>
          <p:cNvSpPr/>
          <p:nvPr/>
        </p:nvSpPr>
        <p:spPr>
          <a:xfrm>
            <a:off x="6340452" y="5040970"/>
            <a:ext cx="2222916" cy="1448489"/>
          </a:xfrm>
          <a:prstGeom prst="irregularSeal1">
            <a:avLst/>
          </a:prstGeom>
          <a:solidFill>
            <a:schemeClr val="accent6">
              <a:lumMod val="5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Empty Reposition</a:t>
            </a:r>
            <a:endParaRPr lang="zh-TW" altLang="en-US" b="1" dirty="0"/>
          </a:p>
        </p:txBody>
      </p:sp>
    </p:spTree>
    <p:extLst>
      <p:ext uri="{BB962C8B-B14F-4D97-AF65-F5344CB8AC3E}">
        <p14:creationId xmlns:p14="http://schemas.microsoft.com/office/powerpoint/2010/main" val="410851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E46AA2-59D8-4105-948B-F1B03338AAA8}"/>
              </a:ext>
            </a:extLst>
          </p:cNvPr>
          <p:cNvSpPr>
            <a:spLocks noGrp="1"/>
          </p:cNvSpPr>
          <p:nvPr>
            <p:ph type="title"/>
          </p:nvPr>
        </p:nvSpPr>
        <p:spPr>
          <a:xfrm>
            <a:off x="1420704" y="104775"/>
            <a:ext cx="10515600" cy="1325563"/>
          </a:xfrm>
        </p:spPr>
        <p:txBody>
          <a:bodyPr>
            <a:normAutofit/>
          </a:bodyPr>
          <a:lstStyle/>
          <a:p>
            <a:r>
              <a:rPr lang="en-US" altLang="zh-TW" dirty="0"/>
              <a:t>2025 BACKHAUL  Premeeting Topics</a:t>
            </a:r>
            <a:endParaRPr lang="zh-TW" altLang="en-US" dirty="0"/>
          </a:p>
        </p:txBody>
      </p:sp>
      <p:sp>
        <p:nvSpPr>
          <p:cNvPr id="4" name="投影片編號版面配置區 3">
            <a:extLst>
              <a:ext uri="{FF2B5EF4-FFF2-40B4-BE49-F238E27FC236}">
                <a16:creationId xmlns:a16="http://schemas.microsoft.com/office/drawing/2014/main" id="{77F2EA5A-1026-44C5-A9D7-6AFAE48F105D}"/>
              </a:ext>
            </a:extLst>
          </p:cNvPr>
          <p:cNvSpPr>
            <a:spLocks noGrp="1"/>
          </p:cNvSpPr>
          <p:nvPr>
            <p:ph type="sldNum" sz="quarter" idx="12"/>
          </p:nvPr>
        </p:nvSpPr>
        <p:spPr>
          <a:xfrm>
            <a:off x="9360452" y="6254750"/>
            <a:ext cx="2743200" cy="365125"/>
          </a:xfrm>
        </p:spPr>
        <p:txBody>
          <a:bodyPr/>
          <a:lstStyle/>
          <a:p>
            <a:fld id="{6FF47312-5BF6-4F91-A250-772BA71100E2}" type="slidenum">
              <a:rPr lang="zh-TW" altLang="en-US" smtClean="0"/>
              <a:t>37</a:t>
            </a:fld>
            <a:endParaRPr lang="zh-TW" altLang="en-US"/>
          </a:p>
        </p:txBody>
      </p:sp>
      <p:grpSp>
        <p:nvGrpSpPr>
          <p:cNvPr id="18" name="群組 17">
            <a:extLst>
              <a:ext uri="{FF2B5EF4-FFF2-40B4-BE49-F238E27FC236}">
                <a16:creationId xmlns:a16="http://schemas.microsoft.com/office/drawing/2014/main" id="{D2A85E15-4ECE-4988-A2B3-79A80A40ED96}"/>
              </a:ext>
            </a:extLst>
          </p:cNvPr>
          <p:cNvGrpSpPr/>
          <p:nvPr/>
        </p:nvGrpSpPr>
        <p:grpSpPr>
          <a:xfrm>
            <a:off x="108497" y="73306"/>
            <a:ext cx="1881290" cy="1113245"/>
            <a:chOff x="2256484" y="1337181"/>
            <a:chExt cx="3020545" cy="1929770"/>
          </a:xfrm>
        </p:grpSpPr>
        <p:pic>
          <p:nvPicPr>
            <p:cNvPr id="19" name="圖片 18">
              <a:extLst>
                <a:ext uri="{FF2B5EF4-FFF2-40B4-BE49-F238E27FC236}">
                  <a16:creationId xmlns:a16="http://schemas.microsoft.com/office/drawing/2014/main" id="{59CF330D-7FD7-439D-8AA7-0A2F9DB7A8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20" name="文字方塊 19">
              <a:extLst>
                <a:ext uri="{FF2B5EF4-FFF2-40B4-BE49-F238E27FC236}">
                  <a16:creationId xmlns:a16="http://schemas.microsoft.com/office/drawing/2014/main" id="{A9584055-CFB4-4CB0-9A0B-67FB9C802FB5}"/>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
        <p:nvSpPr>
          <p:cNvPr id="9" name="矩形 8">
            <a:extLst>
              <a:ext uri="{FF2B5EF4-FFF2-40B4-BE49-F238E27FC236}">
                <a16:creationId xmlns:a16="http://schemas.microsoft.com/office/drawing/2014/main" id="{1FCC6461-9626-415A-9647-D7AC1FFDD02B}"/>
              </a:ext>
            </a:extLst>
          </p:cNvPr>
          <p:cNvSpPr/>
          <p:nvPr/>
        </p:nvSpPr>
        <p:spPr>
          <a:xfrm>
            <a:off x="1711748" y="1841957"/>
            <a:ext cx="4215410" cy="4500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solidFill>
                <a:schemeClr val="tx1"/>
              </a:solidFill>
            </a:endParaRPr>
          </a:p>
        </p:txBody>
      </p:sp>
      <p:sp>
        <p:nvSpPr>
          <p:cNvPr id="10" name="矩形 9">
            <a:extLst>
              <a:ext uri="{FF2B5EF4-FFF2-40B4-BE49-F238E27FC236}">
                <a16:creationId xmlns:a16="http://schemas.microsoft.com/office/drawing/2014/main" id="{E19F0776-726C-4916-8B4B-F007322ABF18}"/>
              </a:ext>
            </a:extLst>
          </p:cNvPr>
          <p:cNvSpPr/>
          <p:nvPr/>
        </p:nvSpPr>
        <p:spPr>
          <a:xfrm>
            <a:off x="6013774" y="2198550"/>
            <a:ext cx="4250572" cy="414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solidFill>
                <a:schemeClr val="tx1"/>
              </a:solidFill>
            </a:endParaRPr>
          </a:p>
        </p:txBody>
      </p:sp>
      <p:sp>
        <p:nvSpPr>
          <p:cNvPr id="11" name="文字方塊 10">
            <a:extLst>
              <a:ext uri="{FF2B5EF4-FFF2-40B4-BE49-F238E27FC236}">
                <a16:creationId xmlns:a16="http://schemas.microsoft.com/office/drawing/2014/main" id="{59E3F18C-595E-40A6-9C04-0B4703D867D5}"/>
              </a:ext>
            </a:extLst>
          </p:cNvPr>
          <p:cNvSpPr txBox="1"/>
          <p:nvPr/>
        </p:nvSpPr>
        <p:spPr>
          <a:xfrm>
            <a:off x="1676585" y="1843578"/>
            <a:ext cx="4250571" cy="584775"/>
          </a:xfrm>
          <a:prstGeom prst="rect">
            <a:avLst/>
          </a:prstGeom>
          <a:solidFill>
            <a:srgbClr val="0D132D"/>
          </a:solidFill>
          <a:ln w="3175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altLang="zh-TW" sz="3200" b="1" dirty="0">
                <a:solidFill>
                  <a:schemeClr val="bg1"/>
                </a:solidFill>
              </a:rPr>
              <a:t> ECSA-ASIA</a:t>
            </a:r>
            <a:endParaRPr lang="zh-TW" altLang="en-US" sz="3200" b="1" dirty="0">
              <a:solidFill>
                <a:schemeClr val="bg1"/>
              </a:solidFill>
            </a:endParaRPr>
          </a:p>
        </p:txBody>
      </p:sp>
      <p:sp>
        <p:nvSpPr>
          <p:cNvPr id="12" name="文字方塊 11">
            <a:extLst>
              <a:ext uri="{FF2B5EF4-FFF2-40B4-BE49-F238E27FC236}">
                <a16:creationId xmlns:a16="http://schemas.microsoft.com/office/drawing/2014/main" id="{D2E2429C-745C-4F48-8A90-CEE893BE6891}"/>
              </a:ext>
            </a:extLst>
          </p:cNvPr>
          <p:cNvSpPr txBox="1"/>
          <p:nvPr/>
        </p:nvSpPr>
        <p:spPr>
          <a:xfrm>
            <a:off x="6000617" y="1837000"/>
            <a:ext cx="4263729" cy="584775"/>
          </a:xfrm>
          <a:prstGeom prst="rect">
            <a:avLst/>
          </a:prstGeom>
          <a:solidFill>
            <a:srgbClr val="0D132D"/>
          </a:solidFill>
          <a:ln w="3175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altLang="zh-TW" sz="3200" b="1" dirty="0">
                <a:solidFill>
                  <a:schemeClr val="bg1"/>
                </a:solidFill>
              </a:rPr>
              <a:t> WCSA-ASIA</a:t>
            </a:r>
            <a:endParaRPr lang="zh-TW" altLang="en-US" sz="3200" b="1" dirty="0">
              <a:solidFill>
                <a:schemeClr val="bg1"/>
              </a:solidFill>
            </a:endParaRPr>
          </a:p>
        </p:txBody>
      </p:sp>
      <p:sp>
        <p:nvSpPr>
          <p:cNvPr id="3" name="矩形 2">
            <a:extLst>
              <a:ext uri="{FF2B5EF4-FFF2-40B4-BE49-F238E27FC236}">
                <a16:creationId xmlns:a16="http://schemas.microsoft.com/office/drawing/2014/main" id="{C264CA61-1968-427D-9C42-BD36388DAAF9}"/>
              </a:ext>
            </a:extLst>
          </p:cNvPr>
          <p:cNvSpPr/>
          <p:nvPr/>
        </p:nvSpPr>
        <p:spPr>
          <a:xfrm>
            <a:off x="1736128" y="2509451"/>
            <a:ext cx="4104466" cy="395492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altLang="zh-TW" sz="2400" b="1" dirty="0"/>
              <a:t>Limit BRPNP import on ESA</a:t>
            </a:r>
          </a:p>
          <a:p>
            <a:pPr marL="342900" indent="-342900">
              <a:buFont typeface="Arial" panose="020B0604020202020204" pitchFamily="34" charset="0"/>
              <a:buChar char="•"/>
            </a:pPr>
            <a:r>
              <a:rPr lang="en-US" altLang="zh-TW" sz="2400" b="1" dirty="0"/>
              <a:t>Sufficient equipment inventory at BRSTO</a:t>
            </a:r>
          </a:p>
          <a:p>
            <a:pPr marL="342900" indent="-342900">
              <a:spcBef>
                <a:spcPts val="600"/>
              </a:spcBef>
              <a:spcAft>
                <a:spcPts val="600"/>
              </a:spcAft>
              <a:buFont typeface="Arial" panose="020B0604020202020204" pitchFamily="34" charset="0"/>
              <a:buChar char="•"/>
            </a:pPr>
            <a:r>
              <a:rPr lang="en-US" altLang="zh-TW" sz="2400" b="1" dirty="0"/>
              <a:t>More 2SD for coffee at BRSTO</a:t>
            </a:r>
          </a:p>
          <a:p>
            <a:pPr marL="342900" indent="-342900">
              <a:spcBef>
                <a:spcPts val="600"/>
              </a:spcBef>
              <a:spcAft>
                <a:spcPts val="600"/>
              </a:spcAft>
              <a:buFont typeface="Arial" panose="020B0604020202020204" pitchFamily="34" charset="0"/>
              <a:buChar char="•"/>
            </a:pPr>
            <a:r>
              <a:rPr lang="en-US" altLang="zh-TW" sz="2400" b="1" dirty="0"/>
              <a:t>Coffee from BRRIO</a:t>
            </a:r>
          </a:p>
          <a:p>
            <a:pPr marL="342900" indent="-342900">
              <a:spcBef>
                <a:spcPts val="600"/>
              </a:spcBef>
              <a:spcAft>
                <a:spcPts val="600"/>
              </a:spcAft>
              <a:buFont typeface="Arial" panose="020B0604020202020204" pitchFamily="34" charset="0"/>
              <a:buChar char="•"/>
            </a:pPr>
            <a:r>
              <a:rPr lang="en-US" altLang="zh-TW" sz="2400" b="1" dirty="0"/>
              <a:t>More reefer plug on ESA3</a:t>
            </a:r>
          </a:p>
          <a:p>
            <a:pPr marL="342900" indent="-342900">
              <a:buFont typeface="Arial" panose="020B0604020202020204" pitchFamily="34" charset="0"/>
              <a:buChar char="•"/>
            </a:pPr>
            <a:r>
              <a:rPr lang="en-US" altLang="zh-TW" sz="2400" b="1" dirty="0"/>
              <a:t>Space Shortage on 2</a:t>
            </a:r>
            <a:r>
              <a:rPr lang="en-US" altLang="zh-TW" sz="2400" b="1" baseline="30000" dirty="0"/>
              <a:t>ND</a:t>
            </a:r>
            <a:r>
              <a:rPr lang="en-US" altLang="zh-TW" sz="2400" b="1" dirty="0"/>
              <a:t>  Leg</a:t>
            </a:r>
          </a:p>
          <a:p>
            <a:pPr marL="342900" indent="-342900">
              <a:buFont typeface="Arial" panose="020B0604020202020204" pitchFamily="34" charset="0"/>
              <a:buChar char="•"/>
            </a:pPr>
            <a:r>
              <a:rPr lang="en-US" altLang="zh-TW" sz="2400" b="1" dirty="0"/>
              <a:t>No Service on BRRGR</a:t>
            </a:r>
          </a:p>
        </p:txBody>
      </p:sp>
      <p:pic>
        <p:nvPicPr>
          <p:cNvPr id="14" name="圖片 13">
            <a:extLst>
              <a:ext uri="{FF2B5EF4-FFF2-40B4-BE49-F238E27FC236}">
                <a16:creationId xmlns:a16="http://schemas.microsoft.com/office/drawing/2014/main" id="{63E85FD5-4468-4EFD-A797-62FC8D051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8" y="2770287"/>
            <a:ext cx="1594530" cy="1187750"/>
          </a:xfrm>
          <a:prstGeom prst="rect">
            <a:avLst/>
          </a:prstGeom>
        </p:spPr>
      </p:pic>
      <p:pic>
        <p:nvPicPr>
          <p:cNvPr id="15" name="圖片 14">
            <a:extLst>
              <a:ext uri="{FF2B5EF4-FFF2-40B4-BE49-F238E27FC236}">
                <a16:creationId xmlns:a16="http://schemas.microsoft.com/office/drawing/2014/main" id="{2F2E6A38-70F6-41AF-9316-1001F912E770}"/>
              </a:ext>
            </a:extLst>
          </p:cNvPr>
          <p:cNvPicPr>
            <a:picLocks noChangeAspect="1"/>
          </p:cNvPicPr>
          <p:nvPr/>
        </p:nvPicPr>
        <p:blipFill rotWithShape="1">
          <a:blip r:embed="rId5">
            <a:extLst>
              <a:ext uri="{28A0092B-C50C-407E-A947-70E740481C1C}">
                <a14:useLocalDpi xmlns:a14="http://schemas.microsoft.com/office/drawing/2010/main" val="0"/>
              </a:ext>
            </a:extLst>
          </a:blip>
          <a:srcRect t="4226"/>
          <a:stretch/>
        </p:blipFill>
        <p:spPr>
          <a:xfrm>
            <a:off x="92798" y="1586120"/>
            <a:ext cx="1557284" cy="1113245"/>
          </a:xfrm>
          <a:prstGeom prst="rect">
            <a:avLst/>
          </a:prstGeom>
        </p:spPr>
      </p:pic>
      <p:pic>
        <p:nvPicPr>
          <p:cNvPr id="16" name="圖片 15">
            <a:extLst>
              <a:ext uri="{FF2B5EF4-FFF2-40B4-BE49-F238E27FC236}">
                <a16:creationId xmlns:a16="http://schemas.microsoft.com/office/drawing/2014/main" id="{E496F0D6-2048-4210-8E4F-0271485C8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9" y="4028958"/>
            <a:ext cx="1577342" cy="1246085"/>
          </a:xfrm>
          <a:prstGeom prst="rect">
            <a:avLst/>
          </a:prstGeom>
        </p:spPr>
      </p:pic>
      <p:pic>
        <p:nvPicPr>
          <p:cNvPr id="17" name="圖片 16">
            <a:extLst>
              <a:ext uri="{FF2B5EF4-FFF2-40B4-BE49-F238E27FC236}">
                <a16:creationId xmlns:a16="http://schemas.microsoft.com/office/drawing/2014/main" id="{CC3E1CD9-D28D-41BE-BB41-D64900E23AE8}"/>
              </a:ext>
            </a:extLst>
          </p:cNvPr>
          <p:cNvPicPr>
            <a:picLocks noChangeAspect="1"/>
          </p:cNvPicPr>
          <p:nvPr/>
        </p:nvPicPr>
        <p:blipFill rotWithShape="1">
          <a:blip r:embed="rId7">
            <a:extLst>
              <a:ext uri="{28A0092B-C50C-407E-A947-70E740481C1C}">
                <a14:useLocalDpi xmlns:a14="http://schemas.microsoft.com/office/drawing/2010/main" val="0"/>
              </a:ext>
            </a:extLst>
          </a:blip>
          <a:srcRect r="10852"/>
          <a:stretch/>
        </p:blipFill>
        <p:spPr>
          <a:xfrm>
            <a:off x="10332965" y="5607214"/>
            <a:ext cx="1367837" cy="995115"/>
          </a:xfrm>
          <a:prstGeom prst="rect">
            <a:avLst/>
          </a:prstGeom>
        </p:spPr>
      </p:pic>
      <p:pic>
        <p:nvPicPr>
          <p:cNvPr id="21" name="圖片 20">
            <a:extLst>
              <a:ext uri="{FF2B5EF4-FFF2-40B4-BE49-F238E27FC236}">
                <a16:creationId xmlns:a16="http://schemas.microsoft.com/office/drawing/2014/main" id="{DE1DD2FA-7DC1-488F-84D1-3EF677DEB6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1658" y="3248347"/>
            <a:ext cx="1367838" cy="1118734"/>
          </a:xfrm>
          <a:prstGeom prst="rect">
            <a:avLst/>
          </a:prstGeom>
        </p:spPr>
      </p:pic>
      <p:pic>
        <p:nvPicPr>
          <p:cNvPr id="23" name="圖片 22">
            <a:extLst>
              <a:ext uri="{FF2B5EF4-FFF2-40B4-BE49-F238E27FC236}">
                <a16:creationId xmlns:a16="http://schemas.microsoft.com/office/drawing/2014/main" id="{AB07F700-BCBC-4CD4-8D8B-D6D691D82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5261" y="4427780"/>
            <a:ext cx="1367837" cy="1118734"/>
          </a:xfrm>
          <a:prstGeom prst="rect">
            <a:avLst/>
          </a:prstGeom>
        </p:spPr>
      </p:pic>
      <p:sp>
        <p:nvSpPr>
          <p:cNvPr id="24" name="矩形 23">
            <a:extLst>
              <a:ext uri="{FF2B5EF4-FFF2-40B4-BE49-F238E27FC236}">
                <a16:creationId xmlns:a16="http://schemas.microsoft.com/office/drawing/2014/main" id="{85DC47C3-73B6-4465-8BD1-B2821619EB2A}"/>
              </a:ext>
            </a:extLst>
          </p:cNvPr>
          <p:cNvSpPr/>
          <p:nvPr/>
        </p:nvSpPr>
        <p:spPr>
          <a:xfrm>
            <a:off x="6064689" y="2403045"/>
            <a:ext cx="4101157" cy="3939540"/>
          </a:xfrm>
          <a:prstGeom prst="rect">
            <a:avLst/>
          </a:prstGeom>
        </p:spPr>
        <p:txBody>
          <a:bodyPr wrap="square">
            <a:spAutoFit/>
          </a:bodyPr>
          <a:lstStyle/>
          <a:p>
            <a:pPr marL="342900" indent="-342900">
              <a:buFont typeface="Arial" panose="020B0604020202020204" pitchFamily="34" charset="0"/>
              <a:buChar char="•"/>
            </a:pPr>
            <a:r>
              <a:rPr lang="en-US" altLang="zh-TW" sz="2400" b="1" dirty="0"/>
              <a:t>More 4RH export from Chile ( fresh + frozen)</a:t>
            </a:r>
          </a:p>
          <a:p>
            <a:pPr marL="342900" indent="-342900">
              <a:buFont typeface="Arial" panose="020B0604020202020204" pitchFamily="34" charset="0"/>
              <a:buChar char="•"/>
            </a:pPr>
            <a:r>
              <a:rPr lang="en-US" altLang="zh-TW" sz="2400" b="1" dirty="0"/>
              <a:t>Sufficient 4RH Equipment </a:t>
            </a:r>
          </a:p>
          <a:p>
            <a:pPr marL="342900" indent="-342900">
              <a:buFont typeface="Arial" panose="020B0604020202020204" pitchFamily="34" charset="0"/>
              <a:buChar char="•"/>
            </a:pPr>
            <a:r>
              <a:rPr lang="en-US" altLang="zh-TW" sz="2400" b="1" dirty="0"/>
              <a:t>1200*2SD exports from MX in March</a:t>
            </a:r>
          </a:p>
          <a:p>
            <a:pPr marL="342900" indent="-342900">
              <a:spcBef>
                <a:spcPts val="600"/>
              </a:spcBef>
              <a:spcAft>
                <a:spcPts val="600"/>
              </a:spcAft>
              <a:buFont typeface="Arial" panose="020B0604020202020204" pitchFamily="34" charset="0"/>
              <a:buChar char="•"/>
            </a:pPr>
            <a:r>
              <a:rPr lang="en-US" altLang="zh-TW" sz="2400" b="1" dirty="0"/>
              <a:t>Matchload PE 200*2sd/wk</a:t>
            </a:r>
          </a:p>
          <a:p>
            <a:pPr marL="342900" indent="-342900">
              <a:buFont typeface="Arial" panose="020B0604020202020204" pitchFamily="34" charset="0"/>
              <a:buChar char="•"/>
            </a:pPr>
            <a:r>
              <a:rPr lang="en-US" altLang="zh-TW" sz="2400" b="1" dirty="0"/>
              <a:t>Space Shortage on 2</a:t>
            </a:r>
            <a:r>
              <a:rPr lang="en-US" altLang="zh-TW" sz="2400" b="1" baseline="30000" dirty="0"/>
              <a:t>ND</a:t>
            </a:r>
            <a:r>
              <a:rPr lang="en-US" altLang="zh-TW" sz="2400" b="1" dirty="0"/>
              <a:t>  Leg</a:t>
            </a:r>
          </a:p>
          <a:p>
            <a:pPr marL="342900" indent="-342900">
              <a:buFont typeface="Arial" panose="020B0604020202020204" pitchFamily="34" charset="0"/>
              <a:buChar char="•"/>
            </a:pPr>
            <a:r>
              <a:rPr lang="en-US" altLang="zh-TW" sz="2400" b="1" dirty="0"/>
              <a:t>No service on Lirquen,CL  ( 11,000teus in 2024)</a:t>
            </a:r>
          </a:p>
          <a:p>
            <a:pPr marL="342900" indent="-342900">
              <a:buFont typeface="Arial" panose="020B0604020202020204" pitchFamily="34" charset="0"/>
              <a:buChar char="•"/>
            </a:pPr>
            <a:r>
              <a:rPr lang="en-US" altLang="zh-TW" sz="2400" b="1" dirty="0"/>
              <a:t>Mendoza in/out CLVAL</a:t>
            </a:r>
          </a:p>
        </p:txBody>
      </p:sp>
    </p:spTree>
    <p:extLst>
      <p:ext uri="{BB962C8B-B14F-4D97-AF65-F5344CB8AC3E}">
        <p14:creationId xmlns:p14="http://schemas.microsoft.com/office/powerpoint/2010/main" val="45167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D7449FFC-3868-411B-8EFC-33BA35BD9DCD}"/>
              </a:ext>
            </a:extLst>
          </p:cNvPr>
          <p:cNvGraphicFramePr>
            <a:graphicFrameLocks noGrp="1"/>
          </p:cNvGraphicFramePr>
          <p:nvPr>
            <p:ph idx="1"/>
            <p:extLst>
              <p:ext uri="{D42A27DB-BD31-4B8C-83A1-F6EECF244321}">
                <p14:modId xmlns:p14="http://schemas.microsoft.com/office/powerpoint/2010/main" val="1894002230"/>
              </p:ext>
            </p:extLst>
          </p:nvPr>
        </p:nvGraphicFramePr>
        <p:xfrm>
          <a:off x="641755" y="2028490"/>
          <a:ext cx="5190426" cy="1828800"/>
        </p:xfrm>
        <a:graphic>
          <a:graphicData uri="http://schemas.openxmlformats.org/drawingml/2006/table">
            <a:tbl>
              <a:tblPr firstRow="1" bandRow="1">
                <a:tableStyleId>{5C22544A-7EE6-4342-B048-85BDC9FD1C3A}</a:tableStyleId>
              </a:tblPr>
              <a:tblGrid>
                <a:gridCol w="875728">
                  <a:extLst>
                    <a:ext uri="{9D8B030D-6E8A-4147-A177-3AD203B41FA5}">
                      <a16:colId xmlns:a16="http://schemas.microsoft.com/office/drawing/2014/main" val="1700954582"/>
                    </a:ext>
                  </a:extLst>
                </a:gridCol>
                <a:gridCol w="1023112">
                  <a:extLst>
                    <a:ext uri="{9D8B030D-6E8A-4147-A177-3AD203B41FA5}">
                      <a16:colId xmlns:a16="http://schemas.microsoft.com/office/drawing/2014/main" val="450238390"/>
                    </a:ext>
                  </a:extLst>
                </a:gridCol>
                <a:gridCol w="1116394">
                  <a:extLst>
                    <a:ext uri="{9D8B030D-6E8A-4147-A177-3AD203B41FA5}">
                      <a16:colId xmlns:a16="http://schemas.microsoft.com/office/drawing/2014/main" val="3562240334"/>
                    </a:ext>
                  </a:extLst>
                </a:gridCol>
                <a:gridCol w="1135888">
                  <a:extLst>
                    <a:ext uri="{9D8B030D-6E8A-4147-A177-3AD203B41FA5}">
                      <a16:colId xmlns:a16="http://schemas.microsoft.com/office/drawing/2014/main" val="1254133963"/>
                    </a:ext>
                  </a:extLst>
                </a:gridCol>
                <a:gridCol w="1039304">
                  <a:extLst>
                    <a:ext uri="{9D8B030D-6E8A-4147-A177-3AD203B41FA5}">
                      <a16:colId xmlns:a16="http://schemas.microsoft.com/office/drawing/2014/main" val="2091073339"/>
                    </a:ext>
                  </a:extLst>
                </a:gridCol>
              </a:tblGrid>
              <a:tr h="423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t>ECSA-ASIA</a:t>
                      </a:r>
                      <a:endParaRPr lang="zh-TW" altLang="en-US" sz="1200" dirty="0"/>
                    </a:p>
                  </a:txBody>
                  <a:tcPr anchor="ctr">
                    <a:solidFill>
                      <a:srgbClr val="0D132D"/>
                    </a:solidFill>
                  </a:tcPr>
                </a:tc>
                <a:tc>
                  <a:txBody>
                    <a:bodyPr/>
                    <a:lstStyle/>
                    <a:p>
                      <a:pPr algn="ctr"/>
                      <a:r>
                        <a:rPr lang="en-US" altLang="zh-TW" sz="1200" dirty="0"/>
                        <a:t>2024 </a:t>
                      </a:r>
                    </a:p>
                    <a:p>
                      <a:pPr algn="ctr"/>
                      <a:r>
                        <a:rPr lang="en-US" altLang="zh-TW" sz="1200" dirty="0"/>
                        <a:t>total volume</a:t>
                      </a:r>
                      <a:endParaRPr lang="zh-TW" altLang="en-US" sz="1200" dirty="0"/>
                    </a:p>
                  </a:txBody>
                  <a:tcPr>
                    <a:solidFill>
                      <a:srgbClr val="0D132D"/>
                    </a:solidFill>
                  </a:tcPr>
                </a:tc>
                <a:tc>
                  <a:txBody>
                    <a:bodyPr/>
                    <a:lstStyle/>
                    <a:p>
                      <a:pPr algn="ctr"/>
                      <a:r>
                        <a:rPr lang="en-US" altLang="zh-TW" sz="1200" dirty="0"/>
                        <a:t>2025</a:t>
                      </a:r>
                    </a:p>
                    <a:p>
                      <a:pPr algn="ctr"/>
                      <a:r>
                        <a:rPr lang="en-US" altLang="zh-TW" sz="1200" dirty="0"/>
                        <a:t>Target volume</a:t>
                      </a:r>
                      <a:endParaRPr lang="zh-TW" altLang="en-US" sz="1200" dirty="0"/>
                    </a:p>
                  </a:txBody>
                  <a:tcPr>
                    <a:solidFill>
                      <a:srgbClr val="0D132D"/>
                    </a:solidFill>
                  </a:tcPr>
                </a:tc>
                <a:tc>
                  <a:txBody>
                    <a:bodyPr/>
                    <a:lstStyle/>
                    <a:p>
                      <a:pPr algn="ctr"/>
                      <a:r>
                        <a:rPr lang="en-US" altLang="zh-TW" sz="1200" dirty="0"/>
                        <a:t>2024</a:t>
                      </a:r>
                    </a:p>
                    <a:p>
                      <a:pPr algn="ctr"/>
                      <a:r>
                        <a:rPr lang="en-US" altLang="zh-TW" sz="1200" dirty="0"/>
                        <a:t>Reefer volume</a:t>
                      </a:r>
                      <a:endParaRPr lang="zh-TW" altLang="en-US" sz="1200" dirty="0"/>
                    </a:p>
                  </a:txBody>
                  <a:tcPr>
                    <a:solidFill>
                      <a:srgbClr val="0D132D"/>
                    </a:solidFill>
                  </a:tcPr>
                </a:tc>
                <a:tc>
                  <a:txBody>
                    <a:bodyPr/>
                    <a:lstStyle/>
                    <a:p>
                      <a:pPr algn="ctr"/>
                      <a:r>
                        <a:rPr lang="en-US" altLang="zh-TW" sz="1200" dirty="0"/>
                        <a:t>2025</a:t>
                      </a:r>
                    </a:p>
                    <a:p>
                      <a:pPr algn="ctr"/>
                      <a:r>
                        <a:rPr lang="en-US" altLang="zh-TW" sz="1200" dirty="0"/>
                        <a:t>Reefer target</a:t>
                      </a:r>
                      <a:endParaRPr lang="zh-TW" altLang="en-US" sz="1200" dirty="0"/>
                    </a:p>
                  </a:txBody>
                  <a:tcPr>
                    <a:solidFill>
                      <a:srgbClr val="0D132D"/>
                    </a:solidFill>
                  </a:tcPr>
                </a:tc>
                <a:extLst>
                  <a:ext uri="{0D108BD9-81ED-4DB2-BD59-A6C34878D82A}">
                    <a16:rowId xmlns:a16="http://schemas.microsoft.com/office/drawing/2014/main" val="1959538944"/>
                  </a:ext>
                </a:extLst>
              </a:tr>
              <a:tr h="245377">
                <a:tc>
                  <a:txBody>
                    <a:bodyPr/>
                    <a:lstStyle/>
                    <a:p>
                      <a:pPr algn="ctr"/>
                      <a:r>
                        <a:rPr lang="en-US" altLang="zh-TW" sz="1200" dirty="0"/>
                        <a:t>BR</a:t>
                      </a:r>
                      <a:endParaRPr lang="zh-TW" altLang="en-US" sz="1200" dirty="0"/>
                    </a:p>
                  </a:txBody>
                  <a:tcPr>
                    <a:solidFill>
                      <a:schemeClr val="bg1"/>
                    </a:solidFill>
                  </a:tcPr>
                </a:tc>
                <a:tc>
                  <a:txBody>
                    <a:bodyPr/>
                    <a:lstStyle/>
                    <a:p>
                      <a:pPr algn="ctr"/>
                      <a:r>
                        <a:rPr lang="en-US" altLang="zh-TW" sz="1200" dirty="0"/>
                        <a:t>59,540</a:t>
                      </a:r>
                      <a:endParaRPr lang="zh-TW" altLang="en-US" sz="1200" dirty="0"/>
                    </a:p>
                  </a:txBody>
                  <a:tcPr>
                    <a:solidFill>
                      <a:schemeClr val="bg1"/>
                    </a:solidFill>
                  </a:tcPr>
                </a:tc>
                <a:tc>
                  <a:txBody>
                    <a:bodyPr/>
                    <a:lstStyle/>
                    <a:p>
                      <a:pPr algn="ctr"/>
                      <a:r>
                        <a:rPr lang="en-US" altLang="zh-TW" sz="1200" dirty="0"/>
                        <a:t>61,250</a:t>
                      </a:r>
                      <a:endParaRPr lang="zh-TW" altLang="en-US" sz="1200" dirty="0"/>
                    </a:p>
                  </a:txBody>
                  <a:tcPr>
                    <a:solidFill>
                      <a:schemeClr val="bg1"/>
                    </a:solidFill>
                  </a:tcPr>
                </a:tc>
                <a:tc>
                  <a:txBody>
                    <a:bodyPr/>
                    <a:lstStyle/>
                    <a:p>
                      <a:pPr algn="ctr"/>
                      <a:r>
                        <a:rPr lang="en-US" altLang="zh-TW" sz="1200" dirty="0"/>
                        <a:t>7,308*</a:t>
                      </a:r>
                      <a:endParaRPr lang="zh-TW" altLang="en-US" sz="1200" dirty="0"/>
                    </a:p>
                  </a:txBody>
                  <a:tcPr>
                    <a:solidFill>
                      <a:schemeClr val="bg1"/>
                    </a:solidFill>
                  </a:tcPr>
                </a:tc>
                <a:tc>
                  <a:txBody>
                    <a:bodyPr/>
                    <a:lstStyle/>
                    <a:p>
                      <a:pPr algn="ctr"/>
                      <a:r>
                        <a:rPr lang="en-US" altLang="zh-TW" sz="1200" dirty="0"/>
                        <a:t>7,100</a:t>
                      </a:r>
                      <a:endParaRPr lang="zh-TW" altLang="en-US" sz="1200" dirty="0"/>
                    </a:p>
                  </a:txBody>
                  <a:tcPr>
                    <a:solidFill>
                      <a:schemeClr val="bg1"/>
                    </a:solidFill>
                  </a:tcPr>
                </a:tc>
                <a:extLst>
                  <a:ext uri="{0D108BD9-81ED-4DB2-BD59-A6C34878D82A}">
                    <a16:rowId xmlns:a16="http://schemas.microsoft.com/office/drawing/2014/main" val="1639113424"/>
                  </a:ext>
                </a:extLst>
              </a:tr>
              <a:tr h="245377">
                <a:tc>
                  <a:txBody>
                    <a:bodyPr/>
                    <a:lstStyle/>
                    <a:p>
                      <a:pPr algn="ctr"/>
                      <a:r>
                        <a:rPr lang="en-US" altLang="zh-TW" sz="1200" dirty="0"/>
                        <a:t>AR</a:t>
                      </a:r>
                      <a:endParaRPr lang="zh-TW" altLang="en-US" sz="1200" dirty="0"/>
                    </a:p>
                  </a:txBody>
                  <a:tcPr/>
                </a:tc>
                <a:tc>
                  <a:txBody>
                    <a:bodyPr/>
                    <a:lstStyle/>
                    <a:p>
                      <a:pPr algn="ctr"/>
                      <a:r>
                        <a:rPr lang="en-US" altLang="zh-TW" sz="1200" dirty="0"/>
                        <a:t>13,185</a:t>
                      </a:r>
                      <a:endParaRPr lang="zh-TW" altLang="en-US" sz="1200" dirty="0"/>
                    </a:p>
                  </a:txBody>
                  <a:tcPr/>
                </a:tc>
                <a:tc>
                  <a:txBody>
                    <a:bodyPr/>
                    <a:lstStyle/>
                    <a:p>
                      <a:pPr algn="ctr"/>
                      <a:r>
                        <a:rPr lang="en-US" altLang="zh-TW" sz="1200" dirty="0"/>
                        <a:t>13,850</a:t>
                      </a:r>
                      <a:endParaRPr lang="zh-TW" altLang="en-US" sz="1200" dirty="0"/>
                    </a:p>
                  </a:txBody>
                  <a:tcPr/>
                </a:tc>
                <a:tc>
                  <a:txBody>
                    <a:bodyPr/>
                    <a:lstStyle/>
                    <a:p>
                      <a:pPr algn="ctr"/>
                      <a:r>
                        <a:rPr lang="en-US" altLang="zh-TW" sz="1200" dirty="0"/>
                        <a:t>1,654</a:t>
                      </a:r>
                      <a:endParaRPr lang="zh-TW" altLang="en-US" sz="1200" dirty="0"/>
                    </a:p>
                  </a:txBody>
                  <a:tcPr/>
                </a:tc>
                <a:tc>
                  <a:txBody>
                    <a:bodyPr/>
                    <a:lstStyle/>
                    <a:p>
                      <a:pPr algn="ctr"/>
                      <a:r>
                        <a:rPr lang="en-US" altLang="zh-TW" sz="1200" dirty="0"/>
                        <a:t>2,000</a:t>
                      </a:r>
                      <a:endParaRPr lang="zh-TW" altLang="en-US" sz="1200" dirty="0"/>
                    </a:p>
                  </a:txBody>
                  <a:tcPr/>
                </a:tc>
                <a:extLst>
                  <a:ext uri="{0D108BD9-81ED-4DB2-BD59-A6C34878D82A}">
                    <a16:rowId xmlns:a16="http://schemas.microsoft.com/office/drawing/2014/main" val="1319714289"/>
                  </a:ext>
                </a:extLst>
              </a:tr>
              <a:tr h="245377">
                <a:tc>
                  <a:txBody>
                    <a:bodyPr/>
                    <a:lstStyle/>
                    <a:p>
                      <a:pPr algn="ctr"/>
                      <a:r>
                        <a:rPr lang="en-US" altLang="zh-TW" sz="1200" dirty="0"/>
                        <a:t>UY</a:t>
                      </a:r>
                      <a:endParaRPr lang="zh-TW" altLang="en-US" sz="1200" dirty="0"/>
                    </a:p>
                  </a:txBody>
                  <a:tcPr>
                    <a:solidFill>
                      <a:schemeClr val="bg1"/>
                    </a:solidFill>
                  </a:tcPr>
                </a:tc>
                <a:tc>
                  <a:txBody>
                    <a:bodyPr/>
                    <a:lstStyle/>
                    <a:p>
                      <a:pPr algn="ctr"/>
                      <a:r>
                        <a:rPr lang="en-US" altLang="zh-TW" sz="1200" dirty="0"/>
                        <a:t>7,871</a:t>
                      </a:r>
                      <a:endParaRPr lang="zh-TW" altLang="en-US" sz="1200" dirty="0"/>
                    </a:p>
                  </a:txBody>
                  <a:tcPr>
                    <a:solidFill>
                      <a:schemeClr val="bg1"/>
                    </a:solidFill>
                  </a:tcPr>
                </a:tc>
                <a:tc>
                  <a:txBody>
                    <a:bodyPr/>
                    <a:lstStyle/>
                    <a:p>
                      <a:pPr algn="ctr"/>
                      <a:r>
                        <a:rPr lang="en-US" altLang="zh-TW" sz="1200" dirty="0"/>
                        <a:t>8,250</a:t>
                      </a:r>
                      <a:endParaRPr lang="zh-TW" altLang="en-US" sz="1200" dirty="0"/>
                    </a:p>
                  </a:txBody>
                  <a:tcPr>
                    <a:solidFill>
                      <a:schemeClr val="bg1"/>
                    </a:solidFill>
                  </a:tcPr>
                </a:tc>
                <a:tc>
                  <a:txBody>
                    <a:bodyPr/>
                    <a:lstStyle/>
                    <a:p>
                      <a:pPr algn="ctr"/>
                      <a:r>
                        <a:rPr lang="en-US" altLang="zh-TW" sz="1200" dirty="0"/>
                        <a:t>1,684</a:t>
                      </a:r>
                      <a:endParaRPr lang="zh-TW" altLang="en-US" sz="1200" dirty="0"/>
                    </a:p>
                  </a:txBody>
                  <a:tcPr>
                    <a:solidFill>
                      <a:schemeClr val="bg1"/>
                    </a:solidFill>
                  </a:tcPr>
                </a:tc>
                <a:tc>
                  <a:txBody>
                    <a:bodyPr/>
                    <a:lstStyle/>
                    <a:p>
                      <a:pPr algn="ctr"/>
                      <a:r>
                        <a:rPr lang="en-US" altLang="zh-TW" sz="1200" dirty="0"/>
                        <a:t>2,000</a:t>
                      </a:r>
                      <a:endParaRPr lang="zh-TW" altLang="en-US" sz="1200" dirty="0"/>
                    </a:p>
                  </a:txBody>
                  <a:tcPr>
                    <a:solidFill>
                      <a:schemeClr val="bg1"/>
                    </a:solidFill>
                  </a:tcPr>
                </a:tc>
                <a:extLst>
                  <a:ext uri="{0D108BD9-81ED-4DB2-BD59-A6C34878D82A}">
                    <a16:rowId xmlns:a16="http://schemas.microsoft.com/office/drawing/2014/main" val="901463128"/>
                  </a:ext>
                </a:extLst>
              </a:tr>
              <a:tr h="245377">
                <a:tc>
                  <a:txBody>
                    <a:bodyPr/>
                    <a:lstStyle/>
                    <a:p>
                      <a:pPr algn="ctr"/>
                      <a:r>
                        <a:rPr lang="en-US" altLang="zh-TW" sz="1200" dirty="0"/>
                        <a:t>PY</a:t>
                      </a:r>
                      <a:endParaRPr lang="zh-TW" altLang="en-US" sz="1200" dirty="0"/>
                    </a:p>
                  </a:txBody>
                  <a:tcPr/>
                </a:tc>
                <a:tc>
                  <a:txBody>
                    <a:bodyPr/>
                    <a:lstStyle/>
                    <a:p>
                      <a:pPr algn="ctr"/>
                      <a:r>
                        <a:rPr lang="en-US" altLang="zh-TW" sz="1200" dirty="0"/>
                        <a:t>3,092</a:t>
                      </a:r>
                      <a:endParaRPr lang="zh-TW" altLang="en-US" sz="1200" dirty="0"/>
                    </a:p>
                  </a:txBody>
                  <a:tcPr/>
                </a:tc>
                <a:tc>
                  <a:txBody>
                    <a:bodyPr/>
                    <a:lstStyle/>
                    <a:p>
                      <a:pPr algn="ctr"/>
                      <a:r>
                        <a:rPr lang="en-US" altLang="zh-TW" sz="1200" dirty="0"/>
                        <a:t>3,500</a:t>
                      </a:r>
                      <a:endParaRPr lang="zh-TW" altLang="en-US" sz="1200" dirty="0"/>
                    </a:p>
                  </a:txBody>
                  <a:tcPr/>
                </a:tc>
                <a:tc>
                  <a:txBody>
                    <a:bodyPr/>
                    <a:lstStyle/>
                    <a:p>
                      <a:pPr algn="ctr"/>
                      <a:r>
                        <a:rPr lang="en-US" altLang="zh-TW" sz="1200" dirty="0"/>
                        <a:t>24</a:t>
                      </a:r>
                      <a:endParaRPr lang="zh-TW" altLang="en-US" sz="1200" dirty="0"/>
                    </a:p>
                  </a:txBody>
                  <a:tcPr/>
                </a:tc>
                <a:tc>
                  <a:txBody>
                    <a:bodyPr/>
                    <a:lstStyle/>
                    <a:p>
                      <a:pPr algn="ctr"/>
                      <a:r>
                        <a:rPr lang="en-US" altLang="zh-TW" sz="1200" dirty="0"/>
                        <a:t>-</a:t>
                      </a:r>
                      <a:endParaRPr lang="zh-TW" altLang="en-US" sz="1200" dirty="0"/>
                    </a:p>
                  </a:txBody>
                  <a:tcPr/>
                </a:tc>
                <a:extLst>
                  <a:ext uri="{0D108BD9-81ED-4DB2-BD59-A6C34878D82A}">
                    <a16:rowId xmlns:a16="http://schemas.microsoft.com/office/drawing/2014/main" val="2355644624"/>
                  </a:ext>
                </a:extLst>
              </a:tr>
              <a:tr h="245377">
                <a:tc>
                  <a:txBody>
                    <a:bodyPr/>
                    <a:lstStyle/>
                    <a:p>
                      <a:pPr algn="ctr"/>
                      <a:r>
                        <a:rPr lang="en-US" altLang="zh-TW" sz="1200" dirty="0"/>
                        <a:t>TTL</a:t>
                      </a:r>
                      <a:endParaRPr lang="zh-TW" altLang="en-US" sz="1200" dirty="0"/>
                    </a:p>
                  </a:txBody>
                  <a:tcPr>
                    <a:solidFill>
                      <a:schemeClr val="bg1"/>
                    </a:solidFill>
                  </a:tcPr>
                </a:tc>
                <a:tc>
                  <a:txBody>
                    <a:bodyPr/>
                    <a:lstStyle/>
                    <a:p>
                      <a:pPr algn="ctr"/>
                      <a:r>
                        <a:rPr lang="en-US" altLang="zh-TW" sz="1200" dirty="0"/>
                        <a:t>83,688</a:t>
                      </a:r>
                      <a:endParaRPr lang="zh-TW" altLang="en-US" sz="1200" dirty="0"/>
                    </a:p>
                  </a:txBody>
                  <a:tcPr>
                    <a:solidFill>
                      <a:schemeClr val="bg1"/>
                    </a:solidFill>
                  </a:tcPr>
                </a:tc>
                <a:tc>
                  <a:txBody>
                    <a:bodyPr/>
                    <a:lstStyle/>
                    <a:p>
                      <a:pPr algn="ctr"/>
                      <a:r>
                        <a:rPr lang="en-US" altLang="zh-TW" sz="1200" dirty="0"/>
                        <a:t>86,850</a:t>
                      </a:r>
                      <a:endParaRPr lang="zh-TW" altLang="en-US" sz="1200" dirty="0"/>
                    </a:p>
                  </a:txBody>
                  <a:tcPr>
                    <a:solidFill>
                      <a:schemeClr val="bg1"/>
                    </a:solidFill>
                  </a:tcPr>
                </a:tc>
                <a:tc>
                  <a:txBody>
                    <a:bodyPr/>
                    <a:lstStyle/>
                    <a:p>
                      <a:pPr algn="ctr"/>
                      <a:r>
                        <a:rPr lang="en-US" altLang="zh-TW" sz="1200" dirty="0"/>
                        <a:t>10,670</a:t>
                      </a:r>
                      <a:endParaRPr lang="zh-TW" altLang="en-US" sz="1200" dirty="0"/>
                    </a:p>
                  </a:txBody>
                  <a:tcPr>
                    <a:solidFill>
                      <a:schemeClr val="bg1"/>
                    </a:solidFill>
                  </a:tcPr>
                </a:tc>
                <a:tc>
                  <a:txBody>
                    <a:bodyPr/>
                    <a:lstStyle/>
                    <a:p>
                      <a:pPr algn="ctr"/>
                      <a:r>
                        <a:rPr lang="en-US" altLang="zh-TW" sz="1200" dirty="0"/>
                        <a:t>11,100</a:t>
                      </a:r>
                      <a:endParaRPr lang="zh-TW" altLang="en-US" sz="1200" dirty="0"/>
                    </a:p>
                  </a:txBody>
                  <a:tcPr>
                    <a:solidFill>
                      <a:schemeClr val="bg1"/>
                    </a:solidFill>
                  </a:tcPr>
                </a:tc>
                <a:extLst>
                  <a:ext uri="{0D108BD9-81ED-4DB2-BD59-A6C34878D82A}">
                    <a16:rowId xmlns:a16="http://schemas.microsoft.com/office/drawing/2014/main" val="1294605382"/>
                  </a:ext>
                </a:extLst>
              </a:tr>
            </a:tbl>
          </a:graphicData>
        </a:graphic>
      </p:graphicFrame>
      <p:sp>
        <p:nvSpPr>
          <p:cNvPr id="4" name="投影片編號版面配置區 3">
            <a:extLst>
              <a:ext uri="{FF2B5EF4-FFF2-40B4-BE49-F238E27FC236}">
                <a16:creationId xmlns:a16="http://schemas.microsoft.com/office/drawing/2014/main" id="{90EF498F-246D-4EBB-AC32-4EAD781D7949}"/>
              </a:ext>
            </a:extLst>
          </p:cNvPr>
          <p:cNvSpPr>
            <a:spLocks noGrp="1"/>
          </p:cNvSpPr>
          <p:nvPr>
            <p:ph type="sldNum" sz="quarter" idx="12"/>
          </p:nvPr>
        </p:nvSpPr>
        <p:spPr/>
        <p:txBody>
          <a:bodyPr/>
          <a:lstStyle/>
          <a:p>
            <a:fld id="{6FF47312-5BF6-4F91-A250-772BA71100E2}" type="slidenum">
              <a:rPr lang="zh-TW" altLang="en-US" smtClean="0"/>
              <a:t>38</a:t>
            </a:fld>
            <a:endParaRPr lang="zh-TW" altLang="en-US"/>
          </a:p>
        </p:txBody>
      </p:sp>
      <p:graphicFrame>
        <p:nvGraphicFramePr>
          <p:cNvPr id="8" name="內容版面配置區 4">
            <a:extLst>
              <a:ext uri="{FF2B5EF4-FFF2-40B4-BE49-F238E27FC236}">
                <a16:creationId xmlns:a16="http://schemas.microsoft.com/office/drawing/2014/main" id="{636F9A55-2F09-49CB-B679-EA0146CC0F09}"/>
              </a:ext>
            </a:extLst>
          </p:cNvPr>
          <p:cNvGraphicFramePr>
            <a:graphicFrameLocks/>
          </p:cNvGraphicFramePr>
          <p:nvPr>
            <p:extLst>
              <p:ext uri="{D42A27DB-BD31-4B8C-83A1-F6EECF244321}">
                <p14:modId xmlns:p14="http://schemas.microsoft.com/office/powerpoint/2010/main" val="1381598634"/>
              </p:ext>
            </p:extLst>
          </p:nvPr>
        </p:nvGraphicFramePr>
        <p:xfrm>
          <a:off x="5956513" y="2028490"/>
          <a:ext cx="5254244" cy="3474720"/>
        </p:xfrm>
        <a:graphic>
          <a:graphicData uri="http://schemas.openxmlformats.org/drawingml/2006/table">
            <a:tbl>
              <a:tblPr firstRow="1" bandRow="1">
                <a:tableStyleId>{5C22544A-7EE6-4342-B048-85BDC9FD1C3A}</a:tableStyleId>
              </a:tblPr>
              <a:tblGrid>
                <a:gridCol w="939546">
                  <a:extLst>
                    <a:ext uri="{9D8B030D-6E8A-4147-A177-3AD203B41FA5}">
                      <a16:colId xmlns:a16="http://schemas.microsoft.com/office/drawing/2014/main" val="1700954582"/>
                    </a:ext>
                  </a:extLst>
                </a:gridCol>
                <a:gridCol w="1023112">
                  <a:extLst>
                    <a:ext uri="{9D8B030D-6E8A-4147-A177-3AD203B41FA5}">
                      <a16:colId xmlns:a16="http://schemas.microsoft.com/office/drawing/2014/main" val="450238390"/>
                    </a:ext>
                  </a:extLst>
                </a:gridCol>
                <a:gridCol w="1116394">
                  <a:extLst>
                    <a:ext uri="{9D8B030D-6E8A-4147-A177-3AD203B41FA5}">
                      <a16:colId xmlns:a16="http://schemas.microsoft.com/office/drawing/2014/main" val="3562240334"/>
                    </a:ext>
                  </a:extLst>
                </a:gridCol>
                <a:gridCol w="1135888">
                  <a:extLst>
                    <a:ext uri="{9D8B030D-6E8A-4147-A177-3AD203B41FA5}">
                      <a16:colId xmlns:a16="http://schemas.microsoft.com/office/drawing/2014/main" val="1254133963"/>
                    </a:ext>
                  </a:extLst>
                </a:gridCol>
                <a:gridCol w="1039304">
                  <a:extLst>
                    <a:ext uri="{9D8B030D-6E8A-4147-A177-3AD203B41FA5}">
                      <a16:colId xmlns:a16="http://schemas.microsoft.com/office/drawing/2014/main" val="2091073339"/>
                    </a:ext>
                  </a:extLst>
                </a:gridCol>
              </a:tblGrid>
              <a:tr h="305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t>WCSA-ASIA</a:t>
                      </a:r>
                      <a:endParaRPr lang="zh-TW" altLang="en-US" sz="1200" dirty="0"/>
                    </a:p>
                  </a:txBody>
                  <a:tcPr anchor="ctr">
                    <a:solidFill>
                      <a:srgbClr val="0D132D"/>
                    </a:solidFill>
                  </a:tcPr>
                </a:tc>
                <a:tc>
                  <a:txBody>
                    <a:bodyPr/>
                    <a:lstStyle/>
                    <a:p>
                      <a:pPr algn="ctr"/>
                      <a:r>
                        <a:rPr lang="en-US" altLang="zh-TW" sz="1200" dirty="0"/>
                        <a:t>2024 </a:t>
                      </a:r>
                    </a:p>
                    <a:p>
                      <a:pPr algn="ctr"/>
                      <a:r>
                        <a:rPr lang="en-US" altLang="zh-TW" sz="1200" dirty="0"/>
                        <a:t>total volume</a:t>
                      </a:r>
                      <a:endParaRPr lang="zh-TW" altLang="en-US" sz="1200" dirty="0"/>
                    </a:p>
                  </a:txBody>
                  <a:tcPr>
                    <a:solidFill>
                      <a:srgbClr val="0D132D"/>
                    </a:solidFill>
                  </a:tcPr>
                </a:tc>
                <a:tc>
                  <a:txBody>
                    <a:bodyPr/>
                    <a:lstStyle/>
                    <a:p>
                      <a:pPr algn="ctr"/>
                      <a:r>
                        <a:rPr lang="en-US" altLang="zh-TW" sz="1200" dirty="0"/>
                        <a:t>2025</a:t>
                      </a:r>
                    </a:p>
                    <a:p>
                      <a:pPr algn="ctr"/>
                      <a:r>
                        <a:rPr lang="en-US" altLang="zh-TW" sz="1200" dirty="0"/>
                        <a:t>Target volume</a:t>
                      </a:r>
                      <a:endParaRPr lang="zh-TW" altLang="en-US" sz="1200" dirty="0"/>
                    </a:p>
                  </a:txBody>
                  <a:tcPr>
                    <a:solidFill>
                      <a:srgbClr val="0D132D"/>
                    </a:solidFill>
                  </a:tcPr>
                </a:tc>
                <a:tc>
                  <a:txBody>
                    <a:bodyPr/>
                    <a:lstStyle/>
                    <a:p>
                      <a:pPr algn="ctr"/>
                      <a:r>
                        <a:rPr lang="en-US" altLang="zh-TW" sz="1200" dirty="0"/>
                        <a:t>2024</a:t>
                      </a:r>
                    </a:p>
                    <a:p>
                      <a:pPr algn="ctr"/>
                      <a:r>
                        <a:rPr lang="en-US" altLang="zh-TW" sz="1200" dirty="0"/>
                        <a:t>Reefer volume</a:t>
                      </a:r>
                      <a:endParaRPr lang="zh-TW" altLang="en-US" sz="1200" dirty="0"/>
                    </a:p>
                  </a:txBody>
                  <a:tcPr>
                    <a:solidFill>
                      <a:srgbClr val="0D132D"/>
                    </a:solidFill>
                  </a:tcPr>
                </a:tc>
                <a:tc>
                  <a:txBody>
                    <a:bodyPr/>
                    <a:lstStyle/>
                    <a:p>
                      <a:pPr algn="ctr"/>
                      <a:r>
                        <a:rPr lang="en-US" altLang="zh-TW" sz="1200" dirty="0"/>
                        <a:t>2025</a:t>
                      </a:r>
                    </a:p>
                    <a:p>
                      <a:pPr algn="ctr"/>
                      <a:r>
                        <a:rPr lang="en-US" altLang="zh-TW" sz="1200" dirty="0"/>
                        <a:t>Reefer target</a:t>
                      </a:r>
                      <a:endParaRPr lang="zh-TW" altLang="en-US" sz="1200" dirty="0"/>
                    </a:p>
                  </a:txBody>
                  <a:tcPr>
                    <a:solidFill>
                      <a:srgbClr val="0D132D"/>
                    </a:solidFill>
                  </a:tcPr>
                </a:tc>
                <a:extLst>
                  <a:ext uri="{0D108BD9-81ED-4DB2-BD59-A6C34878D82A}">
                    <a16:rowId xmlns:a16="http://schemas.microsoft.com/office/drawing/2014/main" val="1959538944"/>
                  </a:ext>
                </a:extLst>
              </a:tr>
              <a:tr h="218769">
                <a:tc>
                  <a:txBody>
                    <a:bodyPr/>
                    <a:lstStyle/>
                    <a:p>
                      <a:pPr algn="ctr"/>
                      <a:r>
                        <a:rPr lang="en-US" altLang="zh-TW" sz="1200" dirty="0"/>
                        <a:t>MX</a:t>
                      </a:r>
                      <a:endParaRPr lang="zh-TW" altLang="en-US" sz="1200" dirty="0"/>
                    </a:p>
                  </a:txBody>
                  <a:tcPr>
                    <a:solidFill>
                      <a:schemeClr val="bg1"/>
                    </a:solidFill>
                  </a:tcPr>
                </a:tc>
                <a:tc>
                  <a:txBody>
                    <a:bodyPr/>
                    <a:lstStyle/>
                    <a:p>
                      <a:pPr algn="ctr"/>
                      <a:r>
                        <a:rPr lang="en-US" altLang="zh-TW" sz="1200" dirty="0"/>
                        <a:t>11,618</a:t>
                      </a:r>
                      <a:endParaRPr lang="zh-TW" altLang="en-US" sz="1200" dirty="0"/>
                    </a:p>
                  </a:txBody>
                  <a:tcPr>
                    <a:solidFill>
                      <a:schemeClr val="bg1"/>
                    </a:solidFill>
                  </a:tcPr>
                </a:tc>
                <a:tc>
                  <a:txBody>
                    <a:bodyPr/>
                    <a:lstStyle/>
                    <a:p>
                      <a:pPr algn="ctr"/>
                      <a:r>
                        <a:rPr lang="en-US" altLang="zh-TW" sz="1200" dirty="0"/>
                        <a:t>13,607</a:t>
                      </a:r>
                      <a:endParaRPr lang="zh-TW" altLang="en-US" sz="1200" dirty="0"/>
                    </a:p>
                  </a:txBody>
                  <a:tcPr>
                    <a:solidFill>
                      <a:schemeClr val="bg1"/>
                    </a:solidFill>
                  </a:tcPr>
                </a:tc>
                <a:tc>
                  <a:txBody>
                    <a:bodyPr/>
                    <a:lstStyle/>
                    <a:p>
                      <a:pPr algn="ctr"/>
                      <a:r>
                        <a:rPr lang="en-US" altLang="zh-TW" sz="1200" dirty="0"/>
                        <a:t>0</a:t>
                      </a:r>
                      <a:endParaRPr lang="zh-TW" altLang="en-US" sz="1200" dirty="0"/>
                    </a:p>
                  </a:txBody>
                  <a:tcPr>
                    <a:solidFill>
                      <a:schemeClr val="bg1"/>
                    </a:solidFill>
                  </a:tcPr>
                </a:tc>
                <a:tc>
                  <a:txBody>
                    <a:bodyPr/>
                    <a:lstStyle/>
                    <a:p>
                      <a:pPr algn="ctr"/>
                      <a:r>
                        <a:rPr lang="en-US" altLang="zh-TW" sz="1200" dirty="0"/>
                        <a:t>10</a:t>
                      </a:r>
                      <a:endParaRPr lang="zh-TW" altLang="en-US" sz="1200" dirty="0"/>
                    </a:p>
                  </a:txBody>
                  <a:tcPr>
                    <a:solidFill>
                      <a:schemeClr val="bg1"/>
                    </a:solidFill>
                  </a:tcPr>
                </a:tc>
                <a:extLst>
                  <a:ext uri="{0D108BD9-81ED-4DB2-BD59-A6C34878D82A}">
                    <a16:rowId xmlns:a16="http://schemas.microsoft.com/office/drawing/2014/main" val="1639113424"/>
                  </a:ext>
                </a:extLst>
              </a:tr>
              <a:tr h="218769">
                <a:tc>
                  <a:txBody>
                    <a:bodyPr/>
                    <a:lstStyle/>
                    <a:p>
                      <a:pPr algn="ctr"/>
                      <a:r>
                        <a:rPr lang="en-US" altLang="zh-TW" sz="1200" dirty="0"/>
                        <a:t>CO</a:t>
                      </a:r>
                      <a:endParaRPr lang="zh-TW" altLang="en-US" sz="1200" dirty="0"/>
                    </a:p>
                  </a:txBody>
                  <a:tcPr/>
                </a:tc>
                <a:tc>
                  <a:txBody>
                    <a:bodyPr/>
                    <a:lstStyle/>
                    <a:p>
                      <a:pPr algn="ctr"/>
                      <a:r>
                        <a:rPr lang="en-US" altLang="zh-TW" sz="1200" dirty="0"/>
                        <a:t>1,858</a:t>
                      </a:r>
                      <a:endParaRPr lang="zh-TW" altLang="en-US" sz="1200" dirty="0"/>
                    </a:p>
                  </a:txBody>
                  <a:tcPr/>
                </a:tc>
                <a:tc>
                  <a:txBody>
                    <a:bodyPr/>
                    <a:lstStyle/>
                    <a:p>
                      <a:pPr algn="ctr"/>
                      <a:r>
                        <a:rPr lang="en-US" altLang="zh-TW" sz="1200" dirty="0"/>
                        <a:t>2,259</a:t>
                      </a:r>
                      <a:endParaRPr lang="zh-TW" altLang="en-US" sz="1200" dirty="0"/>
                    </a:p>
                  </a:txBody>
                  <a:tcPr/>
                </a:tc>
                <a:tc>
                  <a:txBody>
                    <a:bodyPr/>
                    <a:lstStyle/>
                    <a:p>
                      <a:pPr algn="ctr"/>
                      <a:r>
                        <a:rPr lang="en-US" altLang="zh-TW" sz="1200" dirty="0"/>
                        <a:t>48</a:t>
                      </a:r>
                      <a:endParaRPr lang="zh-TW" altLang="en-US" sz="1200" dirty="0"/>
                    </a:p>
                  </a:txBody>
                  <a:tcPr/>
                </a:tc>
                <a:tc>
                  <a:txBody>
                    <a:bodyPr/>
                    <a:lstStyle/>
                    <a:p>
                      <a:pPr algn="ctr"/>
                      <a:r>
                        <a:rPr lang="en-US" altLang="zh-TW" sz="1200" dirty="0"/>
                        <a:t>50</a:t>
                      </a:r>
                      <a:endParaRPr lang="zh-TW" altLang="en-US" sz="1200" dirty="0"/>
                    </a:p>
                  </a:txBody>
                  <a:tcPr/>
                </a:tc>
                <a:extLst>
                  <a:ext uri="{0D108BD9-81ED-4DB2-BD59-A6C34878D82A}">
                    <a16:rowId xmlns:a16="http://schemas.microsoft.com/office/drawing/2014/main" val="1319714289"/>
                  </a:ext>
                </a:extLst>
              </a:tr>
              <a:tr h="218769">
                <a:tc>
                  <a:txBody>
                    <a:bodyPr/>
                    <a:lstStyle/>
                    <a:p>
                      <a:pPr algn="ctr"/>
                      <a:r>
                        <a:rPr lang="en-US" altLang="zh-TW" sz="1200" dirty="0"/>
                        <a:t>EC</a:t>
                      </a:r>
                      <a:endParaRPr lang="zh-TW" altLang="en-US" sz="1200" dirty="0"/>
                    </a:p>
                  </a:txBody>
                  <a:tcPr>
                    <a:solidFill>
                      <a:schemeClr val="bg1"/>
                    </a:solidFill>
                  </a:tcPr>
                </a:tc>
                <a:tc>
                  <a:txBody>
                    <a:bodyPr/>
                    <a:lstStyle/>
                    <a:p>
                      <a:pPr algn="ctr"/>
                      <a:r>
                        <a:rPr lang="en-US" altLang="zh-TW" sz="1200" dirty="0"/>
                        <a:t>6,417</a:t>
                      </a:r>
                      <a:endParaRPr lang="zh-TW" altLang="en-US" sz="1200" dirty="0"/>
                    </a:p>
                  </a:txBody>
                  <a:tcPr>
                    <a:solidFill>
                      <a:schemeClr val="bg1"/>
                    </a:solidFill>
                  </a:tcPr>
                </a:tc>
                <a:tc>
                  <a:txBody>
                    <a:bodyPr/>
                    <a:lstStyle/>
                    <a:p>
                      <a:pPr algn="ctr"/>
                      <a:r>
                        <a:rPr lang="en-US" altLang="zh-TW" sz="1200" dirty="0"/>
                        <a:t>7,183</a:t>
                      </a:r>
                      <a:endParaRPr lang="zh-TW" altLang="en-US" sz="1200" dirty="0"/>
                    </a:p>
                  </a:txBody>
                  <a:tcPr>
                    <a:solidFill>
                      <a:schemeClr val="bg1"/>
                    </a:solidFill>
                  </a:tcPr>
                </a:tc>
                <a:tc>
                  <a:txBody>
                    <a:bodyPr/>
                    <a:lstStyle/>
                    <a:p>
                      <a:pPr algn="ctr"/>
                      <a:r>
                        <a:rPr lang="en-US" altLang="zh-TW" sz="1200" dirty="0"/>
                        <a:t>2,034</a:t>
                      </a:r>
                      <a:endParaRPr lang="zh-TW" altLang="en-US" sz="1200" dirty="0"/>
                    </a:p>
                  </a:txBody>
                  <a:tcPr>
                    <a:solidFill>
                      <a:schemeClr val="bg1"/>
                    </a:solidFill>
                  </a:tcPr>
                </a:tc>
                <a:tc>
                  <a:txBody>
                    <a:bodyPr/>
                    <a:lstStyle/>
                    <a:p>
                      <a:pPr algn="ctr"/>
                      <a:r>
                        <a:rPr lang="en-US" altLang="zh-TW" sz="1200" dirty="0"/>
                        <a:t>2,130</a:t>
                      </a:r>
                      <a:endParaRPr lang="zh-TW" altLang="en-US" sz="1200" dirty="0"/>
                    </a:p>
                  </a:txBody>
                  <a:tcPr>
                    <a:solidFill>
                      <a:schemeClr val="bg1"/>
                    </a:solidFill>
                  </a:tcPr>
                </a:tc>
                <a:extLst>
                  <a:ext uri="{0D108BD9-81ED-4DB2-BD59-A6C34878D82A}">
                    <a16:rowId xmlns:a16="http://schemas.microsoft.com/office/drawing/2014/main" val="901463128"/>
                  </a:ext>
                </a:extLst>
              </a:tr>
              <a:tr h="218769">
                <a:tc>
                  <a:txBody>
                    <a:bodyPr/>
                    <a:lstStyle/>
                    <a:p>
                      <a:pPr algn="ctr"/>
                      <a:r>
                        <a:rPr lang="en-US" altLang="zh-TW" sz="1200" dirty="0"/>
                        <a:t>PE</a:t>
                      </a:r>
                      <a:endParaRPr lang="zh-TW" altLang="en-US" sz="1200" dirty="0"/>
                    </a:p>
                  </a:txBody>
                  <a:tcPr/>
                </a:tc>
                <a:tc>
                  <a:txBody>
                    <a:bodyPr/>
                    <a:lstStyle/>
                    <a:p>
                      <a:pPr algn="ctr"/>
                      <a:r>
                        <a:rPr lang="en-US" altLang="zh-TW" sz="1200" dirty="0"/>
                        <a:t>34,067</a:t>
                      </a:r>
                      <a:endParaRPr lang="zh-TW" altLang="en-US" sz="1200" dirty="0"/>
                    </a:p>
                  </a:txBody>
                  <a:tcPr/>
                </a:tc>
                <a:tc>
                  <a:txBody>
                    <a:bodyPr/>
                    <a:lstStyle/>
                    <a:p>
                      <a:pPr algn="ctr"/>
                      <a:r>
                        <a:rPr lang="en-US" altLang="zh-TW" sz="1200" dirty="0"/>
                        <a:t>40,959</a:t>
                      </a:r>
                      <a:endParaRPr lang="zh-TW" altLang="en-US" sz="1200" dirty="0"/>
                    </a:p>
                  </a:txBody>
                  <a:tcPr/>
                </a:tc>
                <a:tc>
                  <a:txBody>
                    <a:bodyPr/>
                    <a:lstStyle/>
                    <a:p>
                      <a:pPr algn="ctr"/>
                      <a:r>
                        <a:rPr lang="en-US" altLang="zh-TW" sz="1200" dirty="0"/>
                        <a:t>2,004**</a:t>
                      </a:r>
                      <a:endParaRPr lang="zh-TW" altLang="en-US" sz="1200" dirty="0"/>
                    </a:p>
                  </a:txBody>
                  <a:tcPr/>
                </a:tc>
                <a:tc>
                  <a:txBody>
                    <a:bodyPr/>
                    <a:lstStyle/>
                    <a:p>
                      <a:pPr algn="ctr"/>
                      <a:r>
                        <a:rPr lang="en-US" altLang="zh-TW" sz="1200" dirty="0"/>
                        <a:t>1,960</a:t>
                      </a:r>
                      <a:endParaRPr lang="zh-TW" altLang="en-US" sz="1200" dirty="0"/>
                    </a:p>
                  </a:txBody>
                  <a:tcPr/>
                </a:tc>
                <a:extLst>
                  <a:ext uri="{0D108BD9-81ED-4DB2-BD59-A6C34878D82A}">
                    <a16:rowId xmlns:a16="http://schemas.microsoft.com/office/drawing/2014/main" val="2355644624"/>
                  </a:ext>
                </a:extLst>
              </a:tr>
              <a:tr h="218769">
                <a:tc>
                  <a:txBody>
                    <a:bodyPr/>
                    <a:lstStyle/>
                    <a:p>
                      <a:pPr algn="ctr"/>
                      <a:r>
                        <a:rPr lang="en-US" altLang="zh-TW" sz="1200" dirty="0"/>
                        <a:t>CL</a:t>
                      </a:r>
                      <a:endParaRPr lang="zh-TW" altLang="en-US" sz="1200" dirty="0"/>
                    </a:p>
                  </a:txBody>
                  <a:tcPr>
                    <a:solidFill>
                      <a:schemeClr val="bg1"/>
                    </a:solidFill>
                  </a:tcPr>
                </a:tc>
                <a:tc>
                  <a:txBody>
                    <a:bodyPr/>
                    <a:lstStyle/>
                    <a:p>
                      <a:pPr algn="ctr"/>
                      <a:r>
                        <a:rPr lang="en-US" altLang="zh-TW" sz="1200" dirty="0"/>
                        <a:t>29,903</a:t>
                      </a:r>
                      <a:endParaRPr lang="zh-TW" altLang="en-US" sz="1200" dirty="0"/>
                    </a:p>
                  </a:txBody>
                  <a:tcPr>
                    <a:solidFill>
                      <a:schemeClr val="bg1"/>
                    </a:solidFill>
                  </a:tcPr>
                </a:tc>
                <a:tc>
                  <a:txBody>
                    <a:bodyPr/>
                    <a:lstStyle/>
                    <a:p>
                      <a:pPr algn="ctr"/>
                      <a:r>
                        <a:rPr lang="en-US" altLang="zh-TW" sz="1200" dirty="0"/>
                        <a:t>14,250</a:t>
                      </a:r>
                      <a:endParaRPr lang="zh-TW" altLang="en-US" sz="1200" dirty="0"/>
                    </a:p>
                  </a:txBody>
                  <a:tcPr>
                    <a:solidFill>
                      <a:schemeClr val="bg1"/>
                    </a:solidFill>
                  </a:tcPr>
                </a:tc>
                <a:tc>
                  <a:txBody>
                    <a:bodyPr/>
                    <a:lstStyle/>
                    <a:p>
                      <a:pPr algn="ctr"/>
                      <a:r>
                        <a:rPr lang="en-US" altLang="zh-TW" sz="1200" dirty="0"/>
                        <a:t>2,019</a:t>
                      </a:r>
                      <a:endParaRPr lang="zh-TW" altLang="en-US" sz="1200" dirty="0"/>
                    </a:p>
                  </a:txBody>
                  <a:tcPr>
                    <a:solidFill>
                      <a:schemeClr val="bg1"/>
                    </a:solidFill>
                  </a:tcPr>
                </a:tc>
                <a:tc>
                  <a:txBody>
                    <a:bodyPr/>
                    <a:lstStyle/>
                    <a:p>
                      <a:pPr algn="ctr"/>
                      <a:r>
                        <a:rPr lang="en-US" altLang="zh-TW" sz="1200" dirty="0"/>
                        <a:t>2,140</a:t>
                      </a:r>
                      <a:endParaRPr lang="zh-TW" altLang="en-US" sz="1200" dirty="0"/>
                    </a:p>
                  </a:txBody>
                  <a:tcPr>
                    <a:solidFill>
                      <a:schemeClr val="bg1"/>
                    </a:solidFill>
                  </a:tcPr>
                </a:tc>
                <a:extLst>
                  <a:ext uri="{0D108BD9-81ED-4DB2-BD59-A6C34878D82A}">
                    <a16:rowId xmlns:a16="http://schemas.microsoft.com/office/drawing/2014/main" val="2427994610"/>
                  </a:ext>
                </a:extLst>
              </a:tr>
              <a:tr h="218769">
                <a:tc>
                  <a:txBody>
                    <a:bodyPr/>
                    <a:lstStyle/>
                    <a:p>
                      <a:pPr algn="ctr"/>
                      <a:r>
                        <a:rPr lang="en-US" altLang="zh-TW" sz="1200" dirty="0"/>
                        <a:t>GT</a:t>
                      </a:r>
                      <a:endParaRPr lang="zh-TW" altLang="en-US" sz="1200" dirty="0"/>
                    </a:p>
                  </a:txBody>
                  <a:tcPr>
                    <a:solidFill>
                      <a:srgbClr val="E9EBF5"/>
                    </a:solidFill>
                  </a:tcPr>
                </a:tc>
                <a:tc>
                  <a:txBody>
                    <a:bodyPr/>
                    <a:lstStyle/>
                    <a:p>
                      <a:pPr algn="ctr"/>
                      <a:r>
                        <a:rPr lang="en-US" altLang="zh-TW" sz="1200" dirty="0"/>
                        <a:t>2,417</a:t>
                      </a:r>
                      <a:endParaRPr lang="zh-TW" altLang="en-US" sz="1200" dirty="0"/>
                    </a:p>
                  </a:txBody>
                  <a:tcPr>
                    <a:solidFill>
                      <a:srgbClr val="E9EBF5"/>
                    </a:solidFill>
                  </a:tcPr>
                </a:tc>
                <a:tc>
                  <a:txBody>
                    <a:bodyPr/>
                    <a:lstStyle/>
                    <a:p>
                      <a:pPr algn="ctr"/>
                      <a:r>
                        <a:rPr lang="en-US" altLang="zh-TW" sz="1200" dirty="0"/>
                        <a:t>2,989</a:t>
                      </a:r>
                      <a:endParaRPr lang="zh-TW" altLang="en-US" sz="1200" dirty="0"/>
                    </a:p>
                  </a:txBody>
                  <a:tcPr>
                    <a:solidFill>
                      <a:srgbClr val="E9EBF5"/>
                    </a:solidFill>
                  </a:tcPr>
                </a:tc>
                <a:tc>
                  <a:txBody>
                    <a:bodyPr/>
                    <a:lstStyle/>
                    <a:p>
                      <a:pPr algn="ctr"/>
                      <a:r>
                        <a:rPr lang="en-US" altLang="zh-TW" sz="1200" dirty="0"/>
                        <a:t>-</a:t>
                      </a:r>
                      <a:endParaRPr lang="zh-TW" altLang="en-US" sz="1200" dirty="0"/>
                    </a:p>
                  </a:txBody>
                  <a:tcPr>
                    <a:solidFill>
                      <a:srgbClr val="E9EBF5"/>
                    </a:solidFill>
                  </a:tcPr>
                </a:tc>
                <a:tc>
                  <a:txBody>
                    <a:bodyPr/>
                    <a:lstStyle/>
                    <a:p>
                      <a:pPr algn="ctr"/>
                      <a:r>
                        <a:rPr lang="en-US" altLang="zh-TW" sz="1200" dirty="0"/>
                        <a:t>-</a:t>
                      </a:r>
                      <a:endParaRPr lang="zh-TW" altLang="en-US" sz="1200" dirty="0"/>
                    </a:p>
                  </a:txBody>
                  <a:tcPr>
                    <a:solidFill>
                      <a:srgbClr val="E9EBF5"/>
                    </a:solidFill>
                  </a:tcPr>
                </a:tc>
                <a:extLst>
                  <a:ext uri="{0D108BD9-81ED-4DB2-BD59-A6C34878D82A}">
                    <a16:rowId xmlns:a16="http://schemas.microsoft.com/office/drawing/2014/main" val="2129007683"/>
                  </a:ext>
                </a:extLst>
              </a:tr>
              <a:tr h="218769">
                <a:tc>
                  <a:txBody>
                    <a:bodyPr/>
                    <a:lstStyle/>
                    <a:p>
                      <a:pPr algn="ctr"/>
                      <a:r>
                        <a:rPr lang="en-US" altLang="zh-TW" sz="1200" dirty="0"/>
                        <a:t>SV</a:t>
                      </a:r>
                      <a:endParaRPr lang="zh-TW" altLang="en-US" sz="1200" dirty="0"/>
                    </a:p>
                  </a:txBody>
                  <a:tcPr>
                    <a:solidFill>
                      <a:schemeClr val="bg1"/>
                    </a:solidFill>
                  </a:tcPr>
                </a:tc>
                <a:tc>
                  <a:txBody>
                    <a:bodyPr/>
                    <a:lstStyle/>
                    <a:p>
                      <a:pPr algn="ctr"/>
                      <a:r>
                        <a:rPr lang="en-US" altLang="zh-TW" sz="1200" dirty="0"/>
                        <a:t>359</a:t>
                      </a:r>
                      <a:endParaRPr lang="zh-TW" altLang="en-US" sz="1200" dirty="0"/>
                    </a:p>
                  </a:txBody>
                  <a:tcPr>
                    <a:solidFill>
                      <a:schemeClr val="bg1"/>
                    </a:solidFill>
                  </a:tcPr>
                </a:tc>
                <a:tc>
                  <a:txBody>
                    <a:bodyPr/>
                    <a:lstStyle/>
                    <a:p>
                      <a:pPr algn="ctr"/>
                      <a:r>
                        <a:rPr lang="en-US" altLang="zh-TW" sz="1200" dirty="0"/>
                        <a:t>476</a:t>
                      </a:r>
                      <a:endParaRPr lang="zh-TW" altLang="en-US" sz="1200" dirty="0"/>
                    </a:p>
                  </a:txBody>
                  <a:tcPr>
                    <a:solidFill>
                      <a:schemeClr val="bg1"/>
                    </a:solidFill>
                  </a:tcPr>
                </a:tc>
                <a:tc>
                  <a:txBody>
                    <a:bodyPr/>
                    <a:lstStyle/>
                    <a:p>
                      <a:pPr algn="ctr"/>
                      <a:r>
                        <a:rPr lang="en-US" altLang="zh-TW" sz="1200" dirty="0"/>
                        <a:t>-</a:t>
                      </a:r>
                      <a:endParaRPr lang="zh-TW" altLang="en-US" sz="1200" dirty="0"/>
                    </a:p>
                  </a:txBody>
                  <a:tcPr>
                    <a:solidFill>
                      <a:schemeClr val="bg1"/>
                    </a:solidFill>
                  </a:tcPr>
                </a:tc>
                <a:tc>
                  <a:txBody>
                    <a:bodyPr/>
                    <a:lstStyle/>
                    <a:p>
                      <a:pPr algn="ctr"/>
                      <a:r>
                        <a:rPr lang="en-US" altLang="zh-TW" sz="1200" dirty="0"/>
                        <a:t>-</a:t>
                      </a:r>
                      <a:endParaRPr lang="zh-TW" altLang="en-US" sz="1200" dirty="0"/>
                    </a:p>
                  </a:txBody>
                  <a:tcPr>
                    <a:solidFill>
                      <a:schemeClr val="bg1"/>
                    </a:solidFill>
                  </a:tcPr>
                </a:tc>
                <a:extLst>
                  <a:ext uri="{0D108BD9-81ED-4DB2-BD59-A6C34878D82A}">
                    <a16:rowId xmlns:a16="http://schemas.microsoft.com/office/drawing/2014/main" val="3613866793"/>
                  </a:ext>
                </a:extLst>
              </a:tr>
              <a:tr h="218769">
                <a:tc>
                  <a:txBody>
                    <a:bodyPr/>
                    <a:lstStyle/>
                    <a:p>
                      <a:pPr algn="ctr"/>
                      <a:r>
                        <a:rPr lang="en-US" altLang="zh-TW" sz="1200" dirty="0"/>
                        <a:t>HN</a:t>
                      </a:r>
                      <a:endParaRPr lang="zh-TW" altLang="en-US" sz="1200" dirty="0"/>
                    </a:p>
                  </a:txBody>
                  <a:tcPr>
                    <a:solidFill>
                      <a:srgbClr val="E9EBF5"/>
                    </a:solidFill>
                  </a:tcPr>
                </a:tc>
                <a:tc>
                  <a:txBody>
                    <a:bodyPr/>
                    <a:lstStyle/>
                    <a:p>
                      <a:pPr algn="ctr"/>
                      <a:r>
                        <a:rPr lang="en-US" altLang="zh-TW" sz="1200" dirty="0"/>
                        <a:t>385</a:t>
                      </a:r>
                      <a:endParaRPr lang="zh-TW" altLang="en-US" sz="1200" dirty="0"/>
                    </a:p>
                  </a:txBody>
                  <a:tcPr>
                    <a:solidFill>
                      <a:srgbClr val="E9EBF5"/>
                    </a:solidFill>
                  </a:tcPr>
                </a:tc>
                <a:tc>
                  <a:txBody>
                    <a:bodyPr/>
                    <a:lstStyle/>
                    <a:p>
                      <a:pPr algn="ctr"/>
                      <a:r>
                        <a:rPr lang="en-US" altLang="zh-TW" sz="1200" dirty="0"/>
                        <a:t>438</a:t>
                      </a:r>
                      <a:endParaRPr lang="zh-TW" altLang="en-US" sz="1200" dirty="0"/>
                    </a:p>
                  </a:txBody>
                  <a:tcPr>
                    <a:solidFill>
                      <a:srgbClr val="E9EBF5"/>
                    </a:solidFill>
                  </a:tcPr>
                </a:tc>
                <a:tc>
                  <a:txBody>
                    <a:bodyPr/>
                    <a:lstStyle/>
                    <a:p>
                      <a:pPr algn="ctr"/>
                      <a:r>
                        <a:rPr lang="en-US" altLang="zh-TW" sz="1200" dirty="0"/>
                        <a:t>62</a:t>
                      </a:r>
                      <a:endParaRPr lang="zh-TW" altLang="en-US" sz="1200" dirty="0"/>
                    </a:p>
                  </a:txBody>
                  <a:tcPr>
                    <a:solidFill>
                      <a:srgbClr val="E9EBF5"/>
                    </a:solidFill>
                  </a:tcPr>
                </a:tc>
                <a:tc>
                  <a:txBody>
                    <a:bodyPr/>
                    <a:lstStyle/>
                    <a:p>
                      <a:pPr algn="ctr"/>
                      <a:r>
                        <a:rPr lang="en-US" altLang="zh-TW" sz="1200" dirty="0"/>
                        <a:t>104</a:t>
                      </a:r>
                      <a:endParaRPr lang="zh-TW" altLang="en-US" sz="1200" dirty="0"/>
                    </a:p>
                  </a:txBody>
                  <a:tcPr>
                    <a:solidFill>
                      <a:srgbClr val="E9EBF5"/>
                    </a:solidFill>
                  </a:tcPr>
                </a:tc>
                <a:extLst>
                  <a:ext uri="{0D108BD9-81ED-4DB2-BD59-A6C34878D82A}">
                    <a16:rowId xmlns:a16="http://schemas.microsoft.com/office/drawing/2014/main" val="1740075648"/>
                  </a:ext>
                </a:extLst>
              </a:tr>
              <a:tr h="218769">
                <a:tc>
                  <a:txBody>
                    <a:bodyPr/>
                    <a:lstStyle/>
                    <a:p>
                      <a:pPr algn="ctr"/>
                      <a:r>
                        <a:rPr lang="en-US" altLang="zh-TW" sz="1200" dirty="0"/>
                        <a:t>NI</a:t>
                      </a:r>
                    </a:p>
                  </a:txBody>
                  <a:tcPr>
                    <a:solidFill>
                      <a:schemeClr val="bg1"/>
                    </a:solidFill>
                  </a:tcPr>
                </a:tc>
                <a:tc>
                  <a:txBody>
                    <a:bodyPr/>
                    <a:lstStyle/>
                    <a:p>
                      <a:pPr algn="ctr"/>
                      <a:r>
                        <a:rPr lang="en-US" altLang="zh-TW" sz="1200" dirty="0"/>
                        <a:t>62</a:t>
                      </a:r>
                      <a:endParaRPr lang="zh-TW" altLang="en-US" sz="1200" dirty="0"/>
                    </a:p>
                  </a:txBody>
                  <a:tcPr>
                    <a:solidFill>
                      <a:schemeClr val="bg1"/>
                    </a:solidFill>
                  </a:tcPr>
                </a:tc>
                <a:tc>
                  <a:txBody>
                    <a:bodyPr/>
                    <a:lstStyle/>
                    <a:p>
                      <a:pPr algn="ctr"/>
                      <a:r>
                        <a:rPr lang="en-US" altLang="zh-TW" sz="1200" dirty="0"/>
                        <a:t>92</a:t>
                      </a:r>
                      <a:endParaRPr lang="zh-TW" altLang="en-US" sz="1200" dirty="0"/>
                    </a:p>
                  </a:txBody>
                  <a:tcPr>
                    <a:solidFill>
                      <a:schemeClr val="bg1"/>
                    </a:solidFill>
                  </a:tcPr>
                </a:tc>
                <a:tc>
                  <a:txBody>
                    <a:bodyPr/>
                    <a:lstStyle/>
                    <a:p>
                      <a:pPr algn="ctr"/>
                      <a:r>
                        <a:rPr lang="en-US" altLang="zh-TW" sz="1200" dirty="0"/>
                        <a:t>-</a:t>
                      </a:r>
                      <a:endParaRPr lang="zh-TW" altLang="en-US" sz="1200" dirty="0"/>
                    </a:p>
                  </a:txBody>
                  <a:tcPr>
                    <a:solidFill>
                      <a:schemeClr val="bg1"/>
                    </a:solidFill>
                  </a:tcPr>
                </a:tc>
                <a:tc>
                  <a:txBody>
                    <a:bodyPr/>
                    <a:lstStyle/>
                    <a:p>
                      <a:pPr algn="ctr"/>
                      <a:r>
                        <a:rPr lang="en-US" altLang="zh-TW" sz="1200" dirty="0"/>
                        <a:t>-</a:t>
                      </a:r>
                      <a:endParaRPr lang="zh-TW" altLang="en-US" sz="1200" dirty="0"/>
                    </a:p>
                  </a:txBody>
                  <a:tcPr>
                    <a:solidFill>
                      <a:schemeClr val="bg1"/>
                    </a:solidFill>
                  </a:tcPr>
                </a:tc>
                <a:extLst>
                  <a:ext uri="{0D108BD9-81ED-4DB2-BD59-A6C34878D82A}">
                    <a16:rowId xmlns:a16="http://schemas.microsoft.com/office/drawing/2014/main" val="3933634400"/>
                  </a:ext>
                </a:extLst>
              </a:tr>
              <a:tr h="218769">
                <a:tc>
                  <a:txBody>
                    <a:bodyPr/>
                    <a:lstStyle/>
                    <a:p>
                      <a:pPr algn="ctr"/>
                      <a:r>
                        <a:rPr lang="en-US" altLang="zh-TW" sz="1200" dirty="0"/>
                        <a:t>CR</a:t>
                      </a:r>
                      <a:endParaRPr lang="zh-TW" altLang="en-US" sz="1200" dirty="0"/>
                    </a:p>
                  </a:txBody>
                  <a:tcPr>
                    <a:solidFill>
                      <a:srgbClr val="E9EBF5"/>
                    </a:solidFill>
                  </a:tcPr>
                </a:tc>
                <a:tc>
                  <a:txBody>
                    <a:bodyPr/>
                    <a:lstStyle/>
                    <a:p>
                      <a:pPr algn="ctr"/>
                      <a:r>
                        <a:rPr lang="en-US" altLang="zh-TW" sz="1200" dirty="0"/>
                        <a:t>4,812</a:t>
                      </a:r>
                      <a:endParaRPr lang="zh-TW" altLang="en-US" sz="1200" dirty="0"/>
                    </a:p>
                  </a:txBody>
                  <a:tcPr>
                    <a:solidFill>
                      <a:srgbClr val="E9EBF5"/>
                    </a:solidFill>
                  </a:tcPr>
                </a:tc>
                <a:tc>
                  <a:txBody>
                    <a:bodyPr/>
                    <a:lstStyle/>
                    <a:p>
                      <a:pPr algn="ctr"/>
                      <a:r>
                        <a:rPr lang="en-US" altLang="zh-TW" sz="1200" dirty="0"/>
                        <a:t>5,048</a:t>
                      </a:r>
                      <a:endParaRPr lang="zh-TW" altLang="en-US" sz="1200" dirty="0"/>
                    </a:p>
                  </a:txBody>
                  <a:tcPr>
                    <a:solidFill>
                      <a:srgbClr val="E9EBF5"/>
                    </a:solidFill>
                  </a:tcPr>
                </a:tc>
                <a:tc>
                  <a:txBody>
                    <a:bodyPr/>
                    <a:lstStyle/>
                    <a:p>
                      <a:pPr algn="ctr"/>
                      <a:r>
                        <a:rPr lang="en-US" altLang="zh-TW" sz="1200" dirty="0"/>
                        <a:t>-</a:t>
                      </a:r>
                      <a:endParaRPr lang="zh-TW" altLang="en-US" sz="1200" dirty="0"/>
                    </a:p>
                  </a:txBody>
                  <a:tcPr>
                    <a:solidFill>
                      <a:srgbClr val="E9EBF5"/>
                    </a:solidFill>
                  </a:tcPr>
                </a:tc>
                <a:tc>
                  <a:txBody>
                    <a:bodyPr/>
                    <a:lstStyle/>
                    <a:p>
                      <a:pPr algn="ctr"/>
                      <a:r>
                        <a:rPr lang="en-US" altLang="zh-TW" sz="1200" dirty="0"/>
                        <a:t>-</a:t>
                      </a:r>
                      <a:endParaRPr lang="zh-TW" altLang="en-US" sz="1200" dirty="0"/>
                    </a:p>
                  </a:txBody>
                  <a:tcPr>
                    <a:solidFill>
                      <a:srgbClr val="E9EBF5"/>
                    </a:solidFill>
                  </a:tcPr>
                </a:tc>
                <a:extLst>
                  <a:ext uri="{0D108BD9-81ED-4DB2-BD59-A6C34878D82A}">
                    <a16:rowId xmlns:a16="http://schemas.microsoft.com/office/drawing/2014/main" val="3711975485"/>
                  </a:ext>
                </a:extLst>
              </a:tr>
              <a:tr h="218769">
                <a:tc>
                  <a:txBody>
                    <a:bodyPr/>
                    <a:lstStyle/>
                    <a:p>
                      <a:pPr algn="ctr"/>
                      <a:r>
                        <a:rPr lang="en-US" altLang="zh-TW" sz="1200" dirty="0"/>
                        <a:t>TTL</a:t>
                      </a:r>
                      <a:endParaRPr lang="zh-TW" altLang="en-US" sz="1200" dirty="0"/>
                    </a:p>
                  </a:txBody>
                  <a:tcPr>
                    <a:solidFill>
                      <a:schemeClr val="bg1"/>
                    </a:solidFill>
                  </a:tcPr>
                </a:tc>
                <a:tc>
                  <a:txBody>
                    <a:bodyPr/>
                    <a:lstStyle/>
                    <a:p>
                      <a:pPr algn="ctr"/>
                      <a:r>
                        <a:rPr lang="en-US" altLang="zh-TW" sz="1200" dirty="0"/>
                        <a:t>91,898</a:t>
                      </a:r>
                      <a:endParaRPr lang="zh-TW" altLang="en-US" sz="1200" dirty="0"/>
                    </a:p>
                  </a:txBody>
                  <a:tcPr>
                    <a:solidFill>
                      <a:schemeClr val="bg1"/>
                    </a:solidFill>
                  </a:tcPr>
                </a:tc>
                <a:tc>
                  <a:txBody>
                    <a:bodyPr/>
                    <a:lstStyle/>
                    <a:p>
                      <a:pPr algn="ctr"/>
                      <a:r>
                        <a:rPr lang="en-US" altLang="zh-TW" sz="1200" dirty="0"/>
                        <a:t>87,301*</a:t>
                      </a:r>
                      <a:endParaRPr lang="zh-TW" altLang="en-US" sz="1200" dirty="0"/>
                    </a:p>
                  </a:txBody>
                  <a:tcPr>
                    <a:solidFill>
                      <a:schemeClr val="bg1"/>
                    </a:solidFill>
                  </a:tcPr>
                </a:tc>
                <a:tc>
                  <a:txBody>
                    <a:bodyPr/>
                    <a:lstStyle/>
                    <a:p>
                      <a:pPr algn="ctr"/>
                      <a:r>
                        <a:rPr lang="en-US" altLang="zh-TW" sz="1200" dirty="0"/>
                        <a:t>6,167</a:t>
                      </a:r>
                      <a:endParaRPr lang="zh-TW" altLang="en-US" sz="1200" dirty="0"/>
                    </a:p>
                  </a:txBody>
                  <a:tcPr>
                    <a:solidFill>
                      <a:schemeClr val="bg1"/>
                    </a:solidFill>
                  </a:tcPr>
                </a:tc>
                <a:tc>
                  <a:txBody>
                    <a:bodyPr/>
                    <a:lstStyle/>
                    <a:p>
                      <a:pPr algn="ctr"/>
                      <a:r>
                        <a:rPr lang="en-US" altLang="zh-TW" sz="1200" dirty="0"/>
                        <a:t>6,394</a:t>
                      </a:r>
                      <a:endParaRPr lang="zh-TW" altLang="en-US" sz="1200" dirty="0"/>
                    </a:p>
                  </a:txBody>
                  <a:tcPr>
                    <a:solidFill>
                      <a:schemeClr val="bg1"/>
                    </a:solidFill>
                  </a:tcPr>
                </a:tc>
                <a:extLst>
                  <a:ext uri="{0D108BD9-81ED-4DB2-BD59-A6C34878D82A}">
                    <a16:rowId xmlns:a16="http://schemas.microsoft.com/office/drawing/2014/main" val="1294605382"/>
                  </a:ext>
                </a:extLst>
              </a:tr>
            </a:tbl>
          </a:graphicData>
        </a:graphic>
      </p:graphicFrame>
      <p:grpSp>
        <p:nvGrpSpPr>
          <p:cNvPr id="9" name="群組 8">
            <a:extLst>
              <a:ext uri="{FF2B5EF4-FFF2-40B4-BE49-F238E27FC236}">
                <a16:creationId xmlns:a16="http://schemas.microsoft.com/office/drawing/2014/main" id="{B68EACC7-2F09-42B0-9675-BC090EE76EE3}"/>
              </a:ext>
            </a:extLst>
          </p:cNvPr>
          <p:cNvGrpSpPr/>
          <p:nvPr/>
        </p:nvGrpSpPr>
        <p:grpSpPr>
          <a:xfrm>
            <a:off x="108497" y="73306"/>
            <a:ext cx="1881290" cy="1113245"/>
            <a:chOff x="2256484" y="1337181"/>
            <a:chExt cx="3020545" cy="1929770"/>
          </a:xfrm>
        </p:grpSpPr>
        <p:pic>
          <p:nvPicPr>
            <p:cNvPr id="11" name="圖片 10">
              <a:extLst>
                <a:ext uri="{FF2B5EF4-FFF2-40B4-BE49-F238E27FC236}">
                  <a16:creationId xmlns:a16="http://schemas.microsoft.com/office/drawing/2014/main" id="{53A57A2E-DE80-470D-939E-9BBB7B7764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2" name="文字方塊 11">
              <a:extLst>
                <a:ext uri="{FF2B5EF4-FFF2-40B4-BE49-F238E27FC236}">
                  <a16:creationId xmlns:a16="http://schemas.microsoft.com/office/drawing/2014/main" id="{3B31C35A-2E10-49BC-8BA8-AAED0DDD43AF}"/>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
        <p:nvSpPr>
          <p:cNvPr id="3" name="文字方塊 2">
            <a:extLst>
              <a:ext uri="{FF2B5EF4-FFF2-40B4-BE49-F238E27FC236}">
                <a16:creationId xmlns:a16="http://schemas.microsoft.com/office/drawing/2014/main" id="{542A051A-D630-464F-AFC6-F943F3722E55}"/>
              </a:ext>
            </a:extLst>
          </p:cNvPr>
          <p:cNvSpPr txBox="1"/>
          <p:nvPr/>
        </p:nvSpPr>
        <p:spPr>
          <a:xfrm>
            <a:off x="3608675" y="3834797"/>
            <a:ext cx="1822359" cy="246221"/>
          </a:xfrm>
          <a:prstGeom prst="rect">
            <a:avLst/>
          </a:prstGeom>
          <a:noFill/>
        </p:spPr>
        <p:txBody>
          <a:bodyPr wrap="square" rtlCol="0">
            <a:spAutoFit/>
          </a:bodyPr>
          <a:lstStyle/>
          <a:p>
            <a:r>
              <a:rPr lang="en-US" altLang="zh-TW" sz="1000" dirty="0"/>
              <a:t>*2024 BR reefer KPI 6,500</a:t>
            </a:r>
            <a:endParaRPr lang="zh-TW" altLang="en-US" sz="1000" dirty="0"/>
          </a:p>
        </p:txBody>
      </p:sp>
      <p:sp>
        <p:nvSpPr>
          <p:cNvPr id="13" name="文字方塊 12">
            <a:extLst>
              <a:ext uri="{FF2B5EF4-FFF2-40B4-BE49-F238E27FC236}">
                <a16:creationId xmlns:a16="http://schemas.microsoft.com/office/drawing/2014/main" id="{8AE99E0C-5F8A-4F6D-8E7D-B296F8C3F575}"/>
              </a:ext>
            </a:extLst>
          </p:cNvPr>
          <p:cNvSpPr txBox="1"/>
          <p:nvPr/>
        </p:nvSpPr>
        <p:spPr>
          <a:xfrm>
            <a:off x="8005865" y="5560038"/>
            <a:ext cx="3842212" cy="430887"/>
          </a:xfrm>
          <a:prstGeom prst="rect">
            <a:avLst/>
          </a:prstGeom>
          <a:noFill/>
        </p:spPr>
        <p:txBody>
          <a:bodyPr wrap="square" rtlCol="0">
            <a:spAutoFit/>
          </a:bodyPr>
          <a:lstStyle/>
          <a:p>
            <a:r>
              <a:rPr lang="en-US" altLang="zh-TW" sz="1100" dirty="0"/>
              <a:t>*No service on Lirquen,CL  ( 11,000teus in 2024)</a:t>
            </a:r>
          </a:p>
          <a:p>
            <a:r>
              <a:rPr lang="en-US" altLang="zh-TW" sz="1100" dirty="0"/>
              <a:t>** 2024 PE reefer KPI 1,890 </a:t>
            </a:r>
            <a:endParaRPr lang="zh-TW" altLang="en-US" sz="1100" dirty="0"/>
          </a:p>
        </p:txBody>
      </p:sp>
      <p:sp>
        <p:nvSpPr>
          <p:cNvPr id="16" name="標題 1">
            <a:extLst>
              <a:ext uri="{FF2B5EF4-FFF2-40B4-BE49-F238E27FC236}">
                <a16:creationId xmlns:a16="http://schemas.microsoft.com/office/drawing/2014/main" id="{5BC366E0-8D6C-4934-AD89-BBF7BE8D4D63}"/>
              </a:ext>
            </a:extLst>
          </p:cNvPr>
          <p:cNvSpPr>
            <a:spLocks noGrp="1"/>
          </p:cNvSpPr>
          <p:nvPr>
            <p:ph type="title"/>
          </p:nvPr>
        </p:nvSpPr>
        <p:spPr>
          <a:xfrm>
            <a:off x="1326299" y="104776"/>
            <a:ext cx="10521778" cy="1287420"/>
          </a:xfrm>
        </p:spPr>
        <p:txBody>
          <a:bodyPr>
            <a:normAutofit/>
          </a:bodyPr>
          <a:lstStyle/>
          <a:p>
            <a:r>
              <a:rPr lang="en-US" altLang="zh-TW" sz="6600" dirty="0">
                <a:latin typeface="+mn-lt"/>
              </a:rPr>
              <a:t>2025</a:t>
            </a:r>
            <a:r>
              <a:rPr lang="en-US" altLang="zh-TW" sz="5400" dirty="0">
                <a:latin typeface="+mn-lt"/>
              </a:rPr>
              <a:t> Own SQ target-Backhaul</a:t>
            </a:r>
            <a:endParaRPr lang="zh-TW" altLang="en-US" sz="5400" dirty="0">
              <a:latin typeface="+mn-lt"/>
            </a:endParaRPr>
          </a:p>
        </p:txBody>
      </p:sp>
      <p:sp>
        <p:nvSpPr>
          <p:cNvPr id="14" name="箭號: 向右 13">
            <a:extLst>
              <a:ext uri="{FF2B5EF4-FFF2-40B4-BE49-F238E27FC236}">
                <a16:creationId xmlns:a16="http://schemas.microsoft.com/office/drawing/2014/main" id="{8FDC7529-BD97-46E3-BCD9-91224ACE185E}"/>
              </a:ext>
            </a:extLst>
          </p:cNvPr>
          <p:cNvSpPr/>
          <p:nvPr/>
        </p:nvSpPr>
        <p:spPr>
          <a:xfrm rot="16200000">
            <a:off x="3379947" y="2510617"/>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右 36">
            <a:extLst>
              <a:ext uri="{FF2B5EF4-FFF2-40B4-BE49-F238E27FC236}">
                <a16:creationId xmlns:a16="http://schemas.microsoft.com/office/drawing/2014/main" id="{854453D1-2831-413E-99FB-9D60A28EF65D}"/>
              </a:ext>
            </a:extLst>
          </p:cNvPr>
          <p:cNvSpPr/>
          <p:nvPr/>
        </p:nvSpPr>
        <p:spPr>
          <a:xfrm rot="16200000">
            <a:off x="3379947" y="277804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右 37">
            <a:extLst>
              <a:ext uri="{FF2B5EF4-FFF2-40B4-BE49-F238E27FC236}">
                <a16:creationId xmlns:a16="http://schemas.microsoft.com/office/drawing/2014/main" id="{30A21155-FDA0-4E0F-A6BA-3F9AEDD815E3}"/>
              </a:ext>
            </a:extLst>
          </p:cNvPr>
          <p:cNvSpPr/>
          <p:nvPr/>
        </p:nvSpPr>
        <p:spPr>
          <a:xfrm rot="16200000">
            <a:off x="3379947" y="3058006"/>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右 38">
            <a:extLst>
              <a:ext uri="{FF2B5EF4-FFF2-40B4-BE49-F238E27FC236}">
                <a16:creationId xmlns:a16="http://schemas.microsoft.com/office/drawing/2014/main" id="{FAA0CB83-ACBA-4E89-AA17-FA416EBA6C8F}"/>
              </a:ext>
            </a:extLst>
          </p:cNvPr>
          <p:cNvSpPr/>
          <p:nvPr/>
        </p:nvSpPr>
        <p:spPr>
          <a:xfrm rot="16200000">
            <a:off x="3379947" y="3322255"/>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箭號: 向右 40">
            <a:extLst>
              <a:ext uri="{FF2B5EF4-FFF2-40B4-BE49-F238E27FC236}">
                <a16:creationId xmlns:a16="http://schemas.microsoft.com/office/drawing/2014/main" id="{1C00BBA8-24B2-441A-9974-B97B5E535019}"/>
              </a:ext>
            </a:extLst>
          </p:cNvPr>
          <p:cNvSpPr/>
          <p:nvPr/>
        </p:nvSpPr>
        <p:spPr>
          <a:xfrm rot="16200000">
            <a:off x="5540156" y="2771596"/>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箭號: 向右 41">
            <a:extLst>
              <a:ext uri="{FF2B5EF4-FFF2-40B4-BE49-F238E27FC236}">
                <a16:creationId xmlns:a16="http://schemas.microsoft.com/office/drawing/2014/main" id="{BFC91FC1-F5E9-4766-9E58-7E91FEEE45CA}"/>
              </a:ext>
            </a:extLst>
          </p:cNvPr>
          <p:cNvSpPr/>
          <p:nvPr/>
        </p:nvSpPr>
        <p:spPr>
          <a:xfrm rot="16200000">
            <a:off x="5540156" y="305788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箭號: 向右 42">
            <a:extLst>
              <a:ext uri="{FF2B5EF4-FFF2-40B4-BE49-F238E27FC236}">
                <a16:creationId xmlns:a16="http://schemas.microsoft.com/office/drawing/2014/main" id="{40E23D9A-FEA1-4EF8-A428-C4CEFAEC506C}"/>
              </a:ext>
            </a:extLst>
          </p:cNvPr>
          <p:cNvSpPr/>
          <p:nvPr/>
        </p:nvSpPr>
        <p:spPr>
          <a:xfrm rot="16200000">
            <a:off x="5533717" y="3602746"/>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向右 43">
            <a:extLst>
              <a:ext uri="{FF2B5EF4-FFF2-40B4-BE49-F238E27FC236}">
                <a16:creationId xmlns:a16="http://schemas.microsoft.com/office/drawing/2014/main" id="{5FA0BBE9-F637-4B95-B32C-F016A307C9E9}"/>
              </a:ext>
            </a:extLst>
          </p:cNvPr>
          <p:cNvSpPr/>
          <p:nvPr/>
        </p:nvSpPr>
        <p:spPr>
          <a:xfrm rot="16200000">
            <a:off x="3377679" y="359578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箭號: 向右 44">
            <a:extLst>
              <a:ext uri="{FF2B5EF4-FFF2-40B4-BE49-F238E27FC236}">
                <a16:creationId xmlns:a16="http://schemas.microsoft.com/office/drawing/2014/main" id="{16361422-F335-4659-B526-0ED01E59AADD}"/>
              </a:ext>
            </a:extLst>
          </p:cNvPr>
          <p:cNvSpPr/>
          <p:nvPr/>
        </p:nvSpPr>
        <p:spPr>
          <a:xfrm rot="16200000">
            <a:off x="8754730" y="250663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箭號: 向右 45">
            <a:extLst>
              <a:ext uri="{FF2B5EF4-FFF2-40B4-BE49-F238E27FC236}">
                <a16:creationId xmlns:a16="http://schemas.microsoft.com/office/drawing/2014/main" id="{0288D414-1D66-4AA3-A9D3-21E2415CC050}"/>
              </a:ext>
            </a:extLst>
          </p:cNvPr>
          <p:cNvSpPr/>
          <p:nvPr/>
        </p:nvSpPr>
        <p:spPr>
          <a:xfrm rot="16200000">
            <a:off x="8754730" y="277804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向右 46">
            <a:extLst>
              <a:ext uri="{FF2B5EF4-FFF2-40B4-BE49-F238E27FC236}">
                <a16:creationId xmlns:a16="http://schemas.microsoft.com/office/drawing/2014/main" id="{4A8B7E36-DD28-4568-9DBC-E5431914EDD9}"/>
              </a:ext>
            </a:extLst>
          </p:cNvPr>
          <p:cNvSpPr/>
          <p:nvPr/>
        </p:nvSpPr>
        <p:spPr>
          <a:xfrm rot="16200000">
            <a:off x="8754730" y="305788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箭號: 向右 47">
            <a:extLst>
              <a:ext uri="{FF2B5EF4-FFF2-40B4-BE49-F238E27FC236}">
                <a16:creationId xmlns:a16="http://schemas.microsoft.com/office/drawing/2014/main" id="{325F4E72-7527-499A-A3C3-6C0E33DF2937}"/>
              </a:ext>
            </a:extLst>
          </p:cNvPr>
          <p:cNvSpPr/>
          <p:nvPr/>
        </p:nvSpPr>
        <p:spPr>
          <a:xfrm rot="16200000">
            <a:off x="8754730" y="3330654"/>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箭號: 向右 48">
            <a:extLst>
              <a:ext uri="{FF2B5EF4-FFF2-40B4-BE49-F238E27FC236}">
                <a16:creationId xmlns:a16="http://schemas.microsoft.com/office/drawing/2014/main" id="{1B8B723E-C006-484D-A9A5-F3419F3CF213}"/>
              </a:ext>
            </a:extLst>
          </p:cNvPr>
          <p:cNvSpPr/>
          <p:nvPr/>
        </p:nvSpPr>
        <p:spPr>
          <a:xfrm rot="16200000">
            <a:off x="10912688" y="250663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箭號: 向右 49">
            <a:extLst>
              <a:ext uri="{FF2B5EF4-FFF2-40B4-BE49-F238E27FC236}">
                <a16:creationId xmlns:a16="http://schemas.microsoft.com/office/drawing/2014/main" id="{23221E08-CD28-495A-BA2A-46C25B9BE277}"/>
              </a:ext>
            </a:extLst>
          </p:cNvPr>
          <p:cNvSpPr/>
          <p:nvPr/>
        </p:nvSpPr>
        <p:spPr>
          <a:xfrm rot="16200000">
            <a:off x="10912688" y="277564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箭號: 向右 50">
            <a:extLst>
              <a:ext uri="{FF2B5EF4-FFF2-40B4-BE49-F238E27FC236}">
                <a16:creationId xmlns:a16="http://schemas.microsoft.com/office/drawing/2014/main" id="{37278305-0526-49B2-A7BA-A357F095FB37}"/>
              </a:ext>
            </a:extLst>
          </p:cNvPr>
          <p:cNvSpPr/>
          <p:nvPr/>
        </p:nvSpPr>
        <p:spPr>
          <a:xfrm rot="16200000">
            <a:off x="10912688" y="305788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箭號: 向右 53">
            <a:extLst>
              <a:ext uri="{FF2B5EF4-FFF2-40B4-BE49-F238E27FC236}">
                <a16:creationId xmlns:a16="http://schemas.microsoft.com/office/drawing/2014/main" id="{47A2ABF1-0AAE-4F28-BCC0-7528B25E5E44}"/>
              </a:ext>
            </a:extLst>
          </p:cNvPr>
          <p:cNvSpPr/>
          <p:nvPr/>
        </p:nvSpPr>
        <p:spPr>
          <a:xfrm rot="16200000">
            <a:off x="8754730" y="387806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箭號: 向右 54">
            <a:extLst>
              <a:ext uri="{FF2B5EF4-FFF2-40B4-BE49-F238E27FC236}">
                <a16:creationId xmlns:a16="http://schemas.microsoft.com/office/drawing/2014/main" id="{E38BE00E-B42E-4AF9-8206-3D296BFFE0DC}"/>
              </a:ext>
            </a:extLst>
          </p:cNvPr>
          <p:cNvSpPr/>
          <p:nvPr/>
        </p:nvSpPr>
        <p:spPr>
          <a:xfrm rot="16200000">
            <a:off x="8754730" y="4159400"/>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向右 55">
            <a:extLst>
              <a:ext uri="{FF2B5EF4-FFF2-40B4-BE49-F238E27FC236}">
                <a16:creationId xmlns:a16="http://schemas.microsoft.com/office/drawing/2014/main" id="{2838ED51-1463-4A99-BF44-AB07C5FB242C}"/>
              </a:ext>
            </a:extLst>
          </p:cNvPr>
          <p:cNvSpPr/>
          <p:nvPr/>
        </p:nvSpPr>
        <p:spPr>
          <a:xfrm rot="16200000">
            <a:off x="8754730" y="4424027"/>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箭號: 向右 56">
            <a:extLst>
              <a:ext uri="{FF2B5EF4-FFF2-40B4-BE49-F238E27FC236}">
                <a16:creationId xmlns:a16="http://schemas.microsoft.com/office/drawing/2014/main" id="{99D33994-7CAF-4DDC-92E8-CBE56B3A4A4C}"/>
              </a:ext>
            </a:extLst>
          </p:cNvPr>
          <p:cNvSpPr/>
          <p:nvPr/>
        </p:nvSpPr>
        <p:spPr>
          <a:xfrm rot="16200000">
            <a:off x="8754730" y="4703615"/>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右 57">
            <a:extLst>
              <a:ext uri="{FF2B5EF4-FFF2-40B4-BE49-F238E27FC236}">
                <a16:creationId xmlns:a16="http://schemas.microsoft.com/office/drawing/2014/main" id="{8C07D2A6-E8BD-4584-9107-685D7163568C}"/>
              </a:ext>
            </a:extLst>
          </p:cNvPr>
          <p:cNvSpPr/>
          <p:nvPr/>
        </p:nvSpPr>
        <p:spPr>
          <a:xfrm rot="16200000">
            <a:off x="8754730" y="4974141"/>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右 58">
            <a:extLst>
              <a:ext uri="{FF2B5EF4-FFF2-40B4-BE49-F238E27FC236}">
                <a16:creationId xmlns:a16="http://schemas.microsoft.com/office/drawing/2014/main" id="{7A71D063-5939-4457-AC49-74C4211EA6A1}"/>
              </a:ext>
            </a:extLst>
          </p:cNvPr>
          <p:cNvSpPr/>
          <p:nvPr/>
        </p:nvSpPr>
        <p:spPr>
          <a:xfrm rot="16200000">
            <a:off x="8754730" y="5244667"/>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箭號: 向右 59">
            <a:extLst>
              <a:ext uri="{FF2B5EF4-FFF2-40B4-BE49-F238E27FC236}">
                <a16:creationId xmlns:a16="http://schemas.microsoft.com/office/drawing/2014/main" id="{4B6E97CF-9E1A-4865-B9C8-CEB14E60C158}"/>
              </a:ext>
            </a:extLst>
          </p:cNvPr>
          <p:cNvSpPr/>
          <p:nvPr/>
        </p:nvSpPr>
        <p:spPr>
          <a:xfrm rot="16200000">
            <a:off x="10912688" y="3609534"/>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箭號: 向右 60">
            <a:extLst>
              <a:ext uri="{FF2B5EF4-FFF2-40B4-BE49-F238E27FC236}">
                <a16:creationId xmlns:a16="http://schemas.microsoft.com/office/drawing/2014/main" id="{A6CBF681-DD60-43E5-BF05-882486E273BB}"/>
              </a:ext>
            </a:extLst>
          </p:cNvPr>
          <p:cNvSpPr/>
          <p:nvPr/>
        </p:nvSpPr>
        <p:spPr>
          <a:xfrm rot="16200000">
            <a:off x="10912688" y="4428106"/>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箭號: 向右 61">
            <a:extLst>
              <a:ext uri="{FF2B5EF4-FFF2-40B4-BE49-F238E27FC236}">
                <a16:creationId xmlns:a16="http://schemas.microsoft.com/office/drawing/2014/main" id="{9565728F-D40E-45EC-8F21-F9AE5EFAE36D}"/>
              </a:ext>
            </a:extLst>
          </p:cNvPr>
          <p:cNvSpPr/>
          <p:nvPr/>
        </p:nvSpPr>
        <p:spPr>
          <a:xfrm rot="16200000">
            <a:off x="10918825" y="5252009"/>
            <a:ext cx="254546" cy="223486"/>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4" name="圖片 63">
            <a:extLst>
              <a:ext uri="{FF2B5EF4-FFF2-40B4-BE49-F238E27FC236}">
                <a16:creationId xmlns:a16="http://schemas.microsoft.com/office/drawing/2014/main" id="{70C99FC3-32CF-4432-9417-944F82731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55" y="4147004"/>
            <a:ext cx="5130978" cy="1322888"/>
          </a:xfrm>
          <a:prstGeom prst="rect">
            <a:avLst/>
          </a:prstGeom>
        </p:spPr>
      </p:pic>
      <p:sp>
        <p:nvSpPr>
          <p:cNvPr id="65" name="矩形 64">
            <a:extLst>
              <a:ext uri="{FF2B5EF4-FFF2-40B4-BE49-F238E27FC236}">
                <a16:creationId xmlns:a16="http://schemas.microsoft.com/office/drawing/2014/main" id="{82CE976E-A55E-4A06-A11D-0D5309518E61}"/>
              </a:ext>
            </a:extLst>
          </p:cNvPr>
          <p:cNvSpPr/>
          <p:nvPr/>
        </p:nvSpPr>
        <p:spPr>
          <a:xfrm>
            <a:off x="627623" y="4124463"/>
            <a:ext cx="5145110" cy="1359219"/>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08436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1612" y="104775"/>
            <a:ext cx="10515600" cy="1325563"/>
          </a:xfrm>
        </p:spPr>
        <p:txBody>
          <a:bodyPr/>
          <a:lstStyle/>
          <a:p>
            <a:r>
              <a:rPr lang="en-US" altLang="zh-TW" dirty="0"/>
              <a:t>ECSA Strategy (Brazil)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39</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3534957104"/>
              </p:ext>
            </p:extLst>
          </p:nvPr>
        </p:nvGraphicFramePr>
        <p:xfrm>
          <a:off x="2965450" y="1758951"/>
          <a:ext cx="8771366" cy="4548888"/>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881253">
                  <a:extLst>
                    <a:ext uri="{9D8B030D-6E8A-4147-A177-3AD203B41FA5}">
                      <a16:colId xmlns:a16="http://schemas.microsoft.com/office/drawing/2014/main" val="2091073339"/>
                    </a:ext>
                  </a:extLst>
                </a:gridCol>
                <a:gridCol w="4053189">
                  <a:extLst>
                    <a:ext uri="{9D8B030D-6E8A-4147-A177-3AD203B41FA5}">
                      <a16:colId xmlns:a16="http://schemas.microsoft.com/office/drawing/2014/main" val="3853609780"/>
                    </a:ext>
                  </a:extLst>
                </a:gridCol>
              </a:tblGrid>
              <a:tr h="580641">
                <a:tc rowSpan="6">
                  <a:txBody>
                    <a:bodyPr/>
                    <a:lstStyle/>
                    <a:p>
                      <a:pPr algn="ctr"/>
                      <a:r>
                        <a:rPr lang="en-US" altLang="zh-TW" sz="3200" dirty="0"/>
                        <a:t>BR</a:t>
                      </a:r>
                      <a:endParaRPr lang="zh-TW" altLang="en-US" sz="32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836122">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kern="1200" dirty="0">
                          <a:effectLst/>
                          <a:latin typeface="Microsoft JhengHei UI" panose="020B0604030504040204" pitchFamily="34" charset="-120"/>
                          <a:ea typeface="Microsoft JhengHei UI" panose="020B0604030504040204" pitchFamily="34" charset="-120"/>
                        </a:rPr>
                        <a:t>Frozen meat</a:t>
                      </a:r>
                      <a:endParaRPr lang="en-US" altLang="zh-TW" sz="1200" b="1" i="0" u="none" strike="noStrike" kern="1200"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effectLst/>
                          <a:latin typeface="Microsoft JhengHei UI" panose="020B0604030504040204" pitchFamily="34" charset="-120"/>
                          <a:ea typeface="Microsoft JhengHei UI" panose="020B0604030504040204" pitchFamily="34" charset="-120"/>
                        </a:rPr>
                        <a:t>13,159 </a:t>
                      </a:r>
                      <a:endParaRPr lang="en-US" altLang="zh-TW" sz="1200" b="1" i="0" u="none" strike="noStrike" kern="1200"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marL="0" algn="ctr" defTabSz="914400" rtl="0" eaLnBrk="1" fontAlgn="ctr" latinLnBrk="0" hangingPunct="1"/>
                      <a:r>
                        <a:rPr lang="en-US" altLang="zh-TW" sz="1200" b="1" u="none" strike="noStrike" kern="1200" dirty="0">
                          <a:effectLst/>
                          <a:latin typeface="Microsoft JhengHei UI" panose="020B0604030504040204" pitchFamily="34" charset="-120"/>
                          <a:ea typeface="Microsoft JhengHei UI" panose="020B0604030504040204" pitchFamily="34" charset="-120"/>
                        </a:rPr>
                        <a:t>4.7%</a:t>
                      </a:r>
                      <a:endParaRPr lang="en-US" altLang="zh-TW" sz="1200" b="1" i="0" u="none" strike="noStrike" kern="1200"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marL="0" algn="ctr" defTabSz="914400" rtl="0" eaLnBrk="1" fontAlgn="ctr" latinLnBrk="0" hangingPunct="1"/>
                      <a:r>
                        <a:rPr lang="en-US" altLang="zh-TW" sz="1200" b="1" u="none" strike="noStrike" kern="1200" dirty="0">
                          <a:effectLst/>
                          <a:latin typeface="Microsoft JhengHei UI" panose="020B0604030504040204" pitchFamily="34" charset="-120"/>
                          <a:ea typeface="Microsoft JhengHei UI" panose="020B0604030504040204" pitchFamily="34" charset="-120"/>
                        </a:rPr>
                        <a:t>16,798 </a:t>
                      </a:r>
                      <a:endParaRPr lang="en-US" altLang="zh-TW" sz="1200" b="1" i="0" u="none" strike="noStrike" kern="1200"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marL="0" algn="ctr" defTabSz="914400" rtl="0" eaLnBrk="1" fontAlgn="ctr" latinLnBrk="0" hangingPunct="1"/>
                      <a:r>
                        <a:rPr lang="en-US" sz="1000" b="1" u="none" strike="noStrike" kern="1200" dirty="0">
                          <a:effectLst/>
                          <a:latin typeface="Microsoft JhengHei UI" panose="020B0604030504040204" pitchFamily="34" charset="-120"/>
                          <a:ea typeface="Microsoft JhengHei UI" panose="020B0604030504040204" pitchFamily="34" charset="-120"/>
                        </a:rPr>
                        <a:t>JBS</a:t>
                      </a:r>
                      <a:br>
                        <a:rPr lang="en-US" sz="1000" b="1" u="none" strike="noStrike" kern="1200" dirty="0">
                          <a:effectLst/>
                          <a:latin typeface="Microsoft JhengHei UI" panose="020B0604030504040204" pitchFamily="34" charset="-120"/>
                          <a:ea typeface="Microsoft JhengHei UI" panose="020B0604030504040204" pitchFamily="34" charset="-120"/>
                        </a:rPr>
                      </a:br>
                      <a:r>
                        <a:rPr lang="en-US" sz="1000" b="1" u="none" strike="noStrike" kern="1200" dirty="0">
                          <a:effectLst/>
                          <a:latin typeface="Microsoft JhengHei UI" panose="020B0604030504040204" pitchFamily="34" charset="-120"/>
                          <a:ea typeface="Microsoft JhengHei UI" panose="020B0604030504040204" pitchFamily="34" charset="-120"/>
                        </a:rPr>
                        <a:t>COTRIGUACU</a:t>
                      </a:r>
                      <a:br>
                        <a:rPr lang="en-US" sz="1000" b="1" u="none" strike="noStrike" kern="1200" dirty="0">
                          <a:effectLst/>
                          <a:latin typeface="Microsoft JhengHei UI" panose="020B0604030504040204" pitchFamily="34" charset="-120"/>
                          <a:ea typeface="Microsoft JhengHei UI" panose="020B0604030504040204" pitchFamily="34" charset="-120"/>
                        </a:rPr>
                      </a:br>
                      <a:r>
                        <a:rPr lang="en-US" sz="1000" b="1" u="none" strike="noStrike" kern="1200" dirty="0">
                          <a:effectLst/>
                          <a:latin typeface="Microsoft JhengHei UI" panose="020B0604030504040204" pitchFamily="34" charset="-120"/>
                          <a:ea typeface="Microsoft JhengHei UI" panose="020B0604030504040204" pitchFamily="34" charset="-120"/>
                        </a:rPr>
                        <a:t>AURORA</a:t>
                      </a:r>
                      <a:endParaRPr lang="en-US" sz="1000" b="1" i="0" u="none" strike="noStrike" kern="1200"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l" fontAlgn="ctr"/>
                      <a:r>
                        <a:rPr lang="en-US" sz="1050" b="1" u="none" strike="noStrike" dirty="0">
                          <a:effectLst/>
                          <a:latin typeface="Microsoft JhengHei UI" panose="020B0604030504040204" pitchFamily="34" charset="-120"/>
                          <a:ea typeface="Microsoft JhengHei UI" panose="020B0604030504040204" pitchFamily="34" charset="-120"/>
                        </a:rPr>
                        <a:t>1. Study alternatives with DPW terminal to receive cargoes in advance</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050" b="1" u="none" strike="noStrike" dirty="0">
                          <a:effectLst/>
                          <a:latin typeface="Microsoft JhengHei UI" panose="020B0604030504040204" pitchFamily="34" charset="-120"/>
                          <a:ea typeface="Microsoft JhengHei UI" panose="020B0604030504040204" pitchFamily="34" charset="-120"/>
                        </a:rPr>
                        <a:t>2. Maintain the transport to Cascavel and Cambé by train</a:t>
                      </a:r>
                      <a:endParaRPr lang="en-US" altLang="zh-TW" sz="105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solidFill>
                      <a:schemeClr val="bg1"/>
                    </a:solidFill>
                  </a:tcPr>
                </a:tc>
                <a:extLst>
                  <a:ext uri="{0D108BD9-81ED-4DB2-BD59-A6C34878D82A}">
                    <a16:rowId xmlns:a16="http://schemas.microsoft.com/office/drawing/2014/main" val="1639113424"/>
                  </a:ext>
                </a:extLst>
              </a:tr>
              <a:tr h="83612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fontAlgn="ctr"/>
                      <a:r>
                        <a:rPr lang="en-US" sz="1200" b="1" u="none" strike="noStrike" dirty="0">
                          <a:effectLst/>
                          <a:latin typeface="Microsoft JhengHei UI" panose="020B0604030504040204" pitchFamily="34" charset="-120"/>
                          <a:ea typeface="Microsoft JhengHei UI" panose="020B0604030504040204" pitchFamily="34" charset="-120"/>
                        </a:rPr>
                        <a:t>Woodpulp</a:t>
                      </a:r>
                      <a:endParaRPr lang="en-US"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12,149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13.6%</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13,399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sz="1000" b="1" u="none" strike="noStrike" dirty="0">
                          <a:effectLst/>
                          <a:latin typeface="Microsoft JhengHei UI" panose="020B0604030504040204" pitchFamily="34" charset="-120"/>
                          <a:ea typeface="Microsoft JhengHei UI" panose="020B0604030504040204" pitchFamily="34" charset="-120"/>
                        </a:rPr>
                        <a:t>ELDORADO</a:t>
                      </a:r>
                      <a:br>
                        <a:rPr lang="en-US" sz="1000" b="1" u="none" strike="noStrike" dirty="0">
                          <a:effectLst/>
                          <a:latin typeface="Microsoft JhengHei UI" panose="020B0604030504040204" pitchFamily="34" charset="-120"/>
                          <a:ea typeface="Microsoft JhengHei UI" panose="020B0604030504040204" pitchFamily="34" charset="-120"/>
                        </a:rPr>
                      </a:br>
                      <a:r>
                        <a:rPr lang="en-US" sz="1000" b="1" u="none" strike="noStrike" dirty="0">
                          <a:effectLst/>
                          <a:latin typeface="Microsoft JhengHei UI" panose="020B0604030504040204" pitchFamily="34" charset="-120"/>
                          <a:ea typeface="Microsoft JhengHei UI" panose="020B0604030504040204" pitchFamily="34" charset="-120"/>
                        </a:rPr>
                        <a:t>BRACELL</a:t>
                      </a:r>
                      <a:br>
                        <a:rPr lang="en-US" sz="1000" b="1" u="none" strike="noStrike" dirty="0">
                          <a:effectLst/>
                          <a:latin typeface="Microsoft JhengHei UI" panose="020B0604030504040204" pitchFamily="34" charset="-120"/>
                          <a:ea typeface="Microsoft JhengHei UI" panose="020B0604030504040204" pitchFamily="34" charset="-120"/>
                        </a:rPr>
                      </a:br>
                      <a:r>
                        <a:rPr lang="en-US" sz="1000" b="1" u="none" strike="noStrike" dirty="0">
                          <a:effectLst/>
                          <a:latin typeface="Microsoft JhengHei UI" panose="020B0604030504040204" pitchFamily="34" charset="-120"/>
                          <a:ea typeface="Microsoft JhengHei UI" panose="020B0604030504040204" pitchFamily="34" charset="-120"/>
                        </a:rPr>
                        <a:t>COFECO</a:t>
                      </a:r>
                      <a:endParaRPr lang="en-US" sz="10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l" fontAlgn="ctr"/>
                      <a:r>
                        <a:rPr lang="en-US" sz="1050" b="1" u="none" strike="noStrike" dirty="0">
                          <a:effectLst/>
                          <a:latin typeface="Microsoft JhengHei UI" panose="020B0604030504040204" pitchFamily="34" charset="-120"/>
                          <a:ea typeface="Microsoft JhengHei UI" panose="020B0604030504040204" pitchFamily="34" charset="-120"/>
                        </a:rPr>
                        <a:t>Offer space in Paranaguá as option and inform when there is an additional or E/B call in Navegantes port </a:t>
                      </a:r>
                      <a:endParaRPr lang="en-US" sz="105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tc>
                <a:extLst>
                  <a:ext uri="{0D108BD9-81ED-4DB2-BD59-A6C34878D82A}">
                    <a16:rowId xmlns:a16="http://schemas.microsoft.com/office/drawing/2014/main" val="1319714289"/>
                  </a:ext>
                </a:extLst>
              </a:tr>
              <a:tr h="56432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fontAlgn="ctr"/>
                      <a:r>
                        <a:rPr lang="en-US" sz="1200" b="1" u="none" strike="noStrike" dirty="0">
                          <a:effectLst/>
                          <a:latin typeface="Microsoft JhengHei UI" panose="020B0604030504040204" pitchFamily="34" charset="-120"/>
                          <a:ea typeface="Microsoft JhengHei UI" panose="020B0604030504040204" pitchFamily="34" charset="-120"/>
                        </a:rPr>
                        <a:t>Cotton</a:t>
                      </a:r>
                      <a:endParaRPr lang="en-US"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11,212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7.9%</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14,476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sz="1000" b="1" u="none" strike="noStrike" dirty="0">
                          <a:effectLst/>
                          <a:latin typeface="Microsoft JhengHei UI" panose="020B0604030504040204" pitchFamily="34" charset="-120"/>
                          <a:ea typeface="Microsoft JhengHei UI" panose="020B0604030504040204" pitchFamily="34" charset="-120"/>
                        </a:rPr>
                        <a:t>ADM</a:t>
                      </a:r>
                      <a:br>
                        <a:rPr lang="en-US" sz="1000" b="1" u="none" strike="noStrike" dirty="0">
                          <a:effectLst/>
                          <a:latin typeface="Microsoft JhengHei UI" panose="020B0604030504040204" pitchFamily="34" charset="-120"/>
                          <a:ea typeface="Microsoft JhengHei UI" panose="020B0604030504040204" pitchFamily="34" charset="-120"/>
                        </a:rPr>
                      </a:br>
                      <a:r>
                        <a:rPr lang="en-US" sz="1000" b="1" u="none" strike="noStrike" dirty="0">
                          <a:effectLst/>
                          <a:latin typeface="Microsoft JhengHei UI" panose="020B0604030504040204" pitchFamily="34" charset="-120"/>
                          <a:ea typeface="Microsoft JhengHei UI" panose="020B0604030504040204" pitchFamily="34" charset="-120"/>
                        </a:rPr>
                        <a:t>EXALGO</a:t>
                      </a:r>
                      <a:br>
                        <a:rPr lang="en-US" sz="1000" b="1" u="none" strike="noStrike" dirty="0">
                          <a:effectLst/>
                          <a:latin typeface="Microsoft JhengHei UI" panose="020B0604030504040204" pitchFamily="34" charset="-120"/>
                          <a:ea typeface="Microsoft JhengHei UI" panose="020B0604030504040204" pitchFamily="34" charset="-120"/>
                        </a:rPr>
                      </a:br>
                      <a:r>
                        <a:rPr lang="en-US" sz="1000" b="1" u="none" strike="noStrike" dirty="0">
                          <a:effectLst/>
                          <a:latin typeface="Microsoft JhengHei UI" panose="020B0604030504040204" pitchFamily="34" charset="-120"/>
                          <a:ea typeface="Microsoft JhengHei UI" panose="020B0604030504040204" pitchFamily="34" charset="-120"/>
                        </a:rPr>
                        <a:t>COFECO</a:t>
                      </a:r>
                      <a:endParaRPr lang="en-US" sz="10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l" fontAlgn="ctr"/>
                      <a:r>
                        <a:rPr lang="en-US" sz="1050" b="1" u="none" strike="noStrike" dirty="0">
                          <a:effectLst/>
                          <a:latin typeface="Microsoft JhengHei UI" panose="020B0604030504040204" pitchFamily="34" charset="-120"/>
                          <a:ea typeface="Microsoft JhengHei UI" panose="020B0604030504040204" pitchFamily="34" charset="-120"/>
                        </a:rPr>
                        <a:t>Keep stable equipment</a:t>
                      </a:r>
                      <a:endParaRPr lang="en-US" sz="105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solidFill>
                      <a:schemeClr val="bg1"/>
                    </a:solidFill>
                  </a:tcPr>
                </a:tc>
                <a:extLst>
                  <a:ext uri="{0D108BD9-81ED-4DB2-BD59-A6C34878D82A}">
                    <a16:rowId xmlns:a16="http://schemas.microsoft.com/office/drawing/2014/main" val="901463128"/>
                  </a:ext>
                </a:extLst>
              </a:tr>
              <a:tr h="46451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fontAlgn="ctr"/>
                      <a:r>
                        <a:rPr lang="en-US" sz="1200" b="1" u="none" strike="noStrike" dirty="0">
                          <a:effectLst/>
                          <a:latin typeface="Microsoft JhengHei UI" panose="020B0604030504040204" pitchFamily="34" charset="-120"/>
                          <a:ea typeface="Microsoft JhengHei UI" panose="020B0604030504040204" pitchFamily="34" charset="-120"/>
                        </a:rPr>
                        <a:t>Lumber</a:t>
                      </a:r>
                      <a:endParaRPr lang="en-US"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9,156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11%</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9,988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ctr" fontAlgn="ctr"/>
                      <a:r>
                        <a:rPr lang="en-US" sz="1000" b="1" u="none" strike="noStrike" dirty="0">
                          <a:effectLst/>
                          <a:latin typeface="Microsoft JhengHei UI" panose="020B0604030504040204" pitchFamily="34" charset="-120"/>
                          <a:ea typeface="Microsoft JhengHei UI" panose="020B0604030504040204" pitchFamily="34" charset="-120"/>
                        </a:rPr>
                        <a:t>BERNECK</a:t>
                      </a:r>
                      <a:endParaRPr lang="en-US" sz="10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tc>
                <a:tc>
                  <a:txBody>
                    <a:bodyPr/>
                    <a:lstStyle/>
                    <a:p>
                      <a:pPr algn="l" fontAlgn="ctr"/>
                      <a:r>
                        <a:rPr lang="en-US" sz="1050" b="1" u="none" strike="noStrike" dirty="0">
                          <a:effectLst/>
                          <a:latin typeface="Microsoft JhengHei UI" panose="020B0604030504040204" pitchFamily="34" charset="-120"/>
                          <a:ea typeface="Microsoft JhengHei UI" panose="020B0604030504040204" pitchFamily="34" charset="-120"/>
                        </a:rPr>
                        <a:t>Promoting shipments divert to Paranaguá port</a:t>
                      </a:r>
                      <a:endParaRPr lang="en-US" sz="105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tc>
                <a:extLst>
                  <a:ext uri="{0D108BD9-81ED-4DB2-BD59-A6C34878D82A}">
                    <a16:rowId xmlns:a16="http://schemas.microsoft.com/office/drawing/2014/main" val="2355644624"/>
                  </a:ext>
                </a:extLst>
              </a:tr>
              <a:tr h="120773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fontAlgn="ctr"/>
                      <a:r>
                        <a:rPr lang="en-US" sz="1200" b="1" u="none" strike="noStrike" dirty="0">
                          <a:effectLst/>
                          <a:latin typeface="Microsoft JhengHei UI" panose="020B0604030504040204" pitchFamily="34" charset="-120"/>
                          <a:ea typeface="Microsoft JhengHei UI" panose="020B0604030504040204" pitchFamily="34" charset="-120"/>
                        </a:rPr>
                        <a:t>Coffee</a:t>
                      </a:r>
                      <a:endParaRPr lang="en-US"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4,818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24%</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altLang="zh-TW" sz="1200" b="1" u="none" strike="noStrike" dirty="0">
                          <a:effectLst/>
                          <a:latin typeface="Microsoft JhengHei UI" panose="020B0604030504040204" pitchFamily="34" charset="-120"/>
                          <a:ea typeface="Microsoft JhengHei UI" panose="020B0604030504040204" pitchFamily="34" charset="-120"/>
                        </a:rPr>
                        <a:t>6,022 </a:t>
                      </a:r>
                      <a:endParaRPr lang="en-US" altLang="zh-TW" sz="12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ctr" fontAlgn="ctr"/>
                      <a:r>
                        <a:rPr lang="en-US" sz="1000" b="1" u="none" strike="noStrike" dirty="0">
                          <a:effectLst/>
                          <a:latin typeface="Microsoft JhengHei UI" panose="020B0604030504040204" pitchFamily="34" charset="-120"/>
                          <a:ea typeface="Microsoft JhengHei UI" panose="020B0604030504040204" pitchFamily="34" charset="-120"/>
                        </a:rPr>
                        <a:t>Marubeni </a:t>
                      </a:r>
                      <a:br>
                        <a:rPr lang="en-US" sz="1000" b="1" u="none" strike="noStrike" dirty="0">
                          <a:effectLst/>
                          <a:latin typeface="Microsoft JhengHei UI" panose="020B0604030504040204" pitchFamily="34" charset="-120"/>
                          <a:ea typeface="Microsoft JhengHei UI" panose="020B0604030504040204" pitchFamily="34" charset="-120"/>
                        </a:rPr>
                      </a:br>
                      <a:r>
                        <a:rPr lang="en-US" sz="1000" b="1" u="none" strike="noStrike" dirty="0">
                          <a:effectLst/>
                          <a:latin typeface="Microsoft JhengHei UI" panose="020B0604030504040204" pitchFamily="34" charset="-120"/>
                          <a:ea typeface="Microsoft JhengHei UI" panose="020B0604030504040204" pitchFamily="34" charset="-120"/>
                        </a:rPr>
                        <a:t>Mitsui</a:t>
                      </a:r>
                      <a:endParaRPr lang="en-US" sz="100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marL="6796" marR="6796" marT="6796" marB="0" anchor="ctr">
                    <a:solidFill>
                      <a:schemeClr val="bg1"/>
                    </a:solidFill>
                  </a:tcPr>
                </a:tc>
                <a:tc>
                  <a:txBody>
                    <a:bodyPr/>
                    <a:lstStyle/>
                    <a:p>
                      <a:pPr algn="l" fontAlgn="ctr"/>
                      <a:r>
                        <a:rPr lang="en-US" sz="1050" b="1" u="none" strike="noStrike" dirty="0">
                          <a:effectLst/>
                          <a:latin typeface="Microsoft JhengHei UI" panose="020B0604030504040204" pitchFamily="34" charset="-120"/>
                          <a:ea typeface="Microsoft JhengHei UI" panose="020B0604030504040204" pitchFamily="34" charset="-120"/>
                        </a:rPr>
                        <a:t>1. Contacting the shippers to enlarge  our participation due to new agreement with China ( Luckin Coffee )</a:t>
                      </a:r>
                      <a:br>
                        <a:rPr lang="en-US" sz="1050" b="1" u="none" strike="noStrike" dirty="0">
                          <a:effectLst/>
                          <a:latin typeface="Microsoft JhengHei UI" panose="020B0604030504040204" pitchFamily="34" charset="-120"/>
                          <a:ea typeface="Microsoft JhengHei UI" panose="020B0604030504040204" pitchFamily="34" charset="-120"/>
                        </a:rPr>
                      </a:br>
                      <a:r>
                        <a:rPr lang="en-US" sz="1050" b="1" u="none" strike="noStrike" dirty="0">
                          <a:effectLst/>
                          <a:latin typeface="Microsoft JhengHei UI" panose="020B0604030504040204" pitchFamily="34" charset="-120"/>
                          <a:ea typeface="Microsoft JhengHei UI" panose="020B0604030504040204" pitchFamily="34" charset="-120"/>
                        </a:rPr>
                        <a:t>2. Contact the Cecafe to know all the potential chance</a:t>
                      </a:r>
                      <a:endParaRPr lang="en-US" sz="1050" b="1" i="0" u="none" strike="noStrike" dirty="0">
                        <a:solidFill>
                          <a:schemeClr val="tx1"/>
                        </a:solidFill>
                        <a:effectLst/>
                        <a:latin typeface="Microsoft JhengHei UI" panose="020B0604030504040204" pitchFamily="34" charset="-120"/>
                        <a:ea typeface="Microsoft JhengHei UI" panose="020B0604030504040204" pitchFamily="34" charset="-120"/>
                        <a:cs typeface="Calibri" panose="020F0502020204030204" pitchFamily="34" charset="0"/>
                      </a:endParaRPr>
                    </a:p>
                  </a:txBody>
                  <a:tcPr anchor="ctr">
                    <a:solidFill>
                      <a:schemeClr val="bg1"/>
                    </a:solidFill>
                  </a:tcPr>
                </a:tc>
                <a:extLst>
                  <a:ext uri="{0D108BD9-81ED-4DB2-BD59-A6C34878D82A}">
                    <a16:rowId xmlns:a16="http://schemas.microsoft.com/office/drawing/2014/main" val="1294605382"/>
                  </a:ext>
                </a:extLst>
              </a:tr>
            </a:tbl>
          </a:graphicData>
        </a:graphic>
      </p:graphicFrame>
      <p:pic>
        <p:nvPicPr>
          <p:cNvPr id="6" name="圖片 5">
            <a:extLst>
              <a:ext uri="{FF2B5EF4-FFF2-40B4-BE49-F238E27FC236}">
                <a16:creationId xmlns:a16="http://schemas.microsoft.com/office/drawing/2014/main" id="{DB781744-A409-4E96-BDD0-679237CCD606}"/>
              </a:ext>
            </a:extLst>
          </p:cNvPr>
          <p:cNvPicPr>
            <a:picLocks noChangeAspect="1"/>
          </p:cNvPicPr>
          <p:nvPr/>
        </p:nvPicPr>
        <p:blipFill rotWithShape="1">
          <a:blip r:embed="rId2">
            <a:extLst>
              <a:ext uri="{28A0092B-C50C-407E-A947-70E740481C1C}">
                <a14:useLocalDpi xmlns:a14="http://schemas.microsoft.com/office/drawing/2010/main" val="0"/>
              </a:ext>
            </a:extLst>
          </a:blip>
          <a:srcRect l="22770" r="11176"/>
          <a:stretch/>
        </p:blipFill>
        <p:spPr>
          <a:xfrm>
            <a:off x="152400" y="1758951"/>
            <a:ext cx="2711450" cy="4548888"/>
          </a:xfrm>
          <a:prstGeom prst="rect">
            <a:avLst/>
          </a:prstGeom>
        </p:spPr>
      </p:pic>
      <p:sp>
        <p:nvSpPr>
          <p:cNvPr id="9" name="矩形 8">
            <a:extLst>
              <a:ext uri="{FF2B5EF4-FFF2-40B4-BE49-F238E27FC236}">
                <a16:creationId xmlns:a16="http://schemas.microsoft.com/office/drawing/2014/main" id="{B4F46E96-84A6-49C8-A7AA-3ACBB52E1A5B}"/>
              </a:ext>
            </a:extLst>
          </p:cNvPr>
          <p:cNvSpPr/>
          <p:nvPr/>
        </p:nvSpPr>
        <p:spPr>
          <a:xfrm>
            <a:off x="152400" y="1758951"/>
            <a:ext cx="2711450" cy="4548888"/>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7841D8FE-2091-4747-9127-8D4BA838CAB1}"/>
              </a:ext>
            </a:extLst>
          </p:cNvPr>
          <p:cNvGrpSpPr/>
          <p:nvPr/>
        </p:nvGrpSpPr>
        <p:grpSpPr>
          <a:xfrm>
            <a:off x="108497" y="73306"/>
            <a:ext cx="1881290" cy="1113245"/>
            <a:chOff x="2256484" y="1337181"/>
            <a:chExt cx="3020545" cy="1929770"/>
          </a:xfrm>
        </p:grpSpPr>
        <p:pic>
          <p:nvPicPr>
            <p:cNvPr id="12" name="圖片 11">
              <a:extLst>
                <a:ext uri="{FF2B5EF4-FFF2-40B4-BE49-F238E27FC236}">
                  <a16:creationId xmlns:a16="http://schemas.microsoft.com/office/drawing/2014/main" id="{9E0BE643-80C4-4CD3-BF6A-98CFA01F0F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3" name="文字方塊 12">
              <a:extLst>
                <a:ext uri="{FF2B5EF4-FFF2-40B4-BE49-F238E27FC236}">
                  <a16:creationId xmlns:a16="http://schemas.microsoft.com/office/drawing/2014/main" id="{004FD092-DF66-41D4-8637-FE47B16F2542}"/>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273360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979CAB8-496A-46EA-B926-E997285839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46258-5C33-490F-ACBF-9587C2ED650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2050" name="Picture 2" descr="cover image of news article">
            <a:extLst>
              <a:ext uri="{FF2B5EF4-FFF2-40B4-BE49-F238E27FC236}">
                <a16:creationId xmlns:a16="http://schemas.microsoft.com/office/drawing/2014/main" id="{F6AA4C61-8896-4D26-8A8E-A6A2B6BEA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6285653" cy="353568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AAD70EEC-BB8C-4A37-A5B4-DC26E6ACA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867" y="1445623"/>
            <a:ext cx="6096000" cy="5190310"/>
          </a:xfrm>
          <a:prstGeom prst="rect">
            <a:avLst/>
          </a:prstGeom>
          <a:ln w="228600" cap="sq" cmpd="thickThin">
            <a:solidFill>
              <a:srgbClr val="000000"/>
            </a:solidFill>
            <a:prstDash val="solid"/>
            <a:miter lim="800000"/>
          </a:ln>
          <a:effectLst>
            <a:innerShdw blurRad="76200">
              <a:srgbClr val="000000"/>
            </a:innerShdw>
          </a:effectLst>
        </p:spPr>
      </p:pic>
      <p:sp>
        <p:nvSpPr>
          <p:cNvPr id="4" name="矩形 3">
            <a:extLst>
              <a:ext uri="{FF2B5EF4-FFF2-40B4-BE49-F238E27FC236}">
                <a16:creationId xmlns:a16="http://schemas.microsoft.com/office/drawing/2014/main" id="{6F6F63B6-E174-4EA3-9449-66BD7631A78B}"/>
              </a:ext>
            </a:extLst>
          </p:cNvPr>
          <p:cNvSpPr/>
          <p:nvPr/>
        </p:nvSpPr>
        <p:spPr>
          <a:xfrm>
            <a:off x="-22740" y="3535669"/>
            <a:ext cx="6096000" cy="369332"/>
          </a:xfrm>
          <a:prstGeom prst="rect">
            <a:avLst/>
          </a:prstGeom>
        </p:spPr>
        <p:txBody>
          <a:bodyPr>
            <a:spAutoFit/>
          </a:bodyPr>
          <a:lstStyle/>
          <a:p>
            <a:r>
              <a:rPr lang="en-US" altLang="zh-TW" dirty="0">
                <a:solidFill>
                  <a:srgbClr val="404040"/>
                </a:solidFill>
                <a:latin typeface="knowledge-regular"/>
              </a:rPr>
              <a:t> </a:t>
            </a:r>
            <a:r>
              <a:rPr lang="en-US" altLang="zh-TW" sz="1200" dirty="0">
                <a:solidFill>
                  <a:schemeClr val="bg1"/>
                </a:solidFill>
              </a:rPr>
              <a:t>Fed Chair Jerome Powell began a second day of hearings on Capitol Hill on Feb 12.</a:t>
            </a:r>
            <a:endParaRPr lang="zh-TW" altLang="en-US" sz="1200" dirty="0">
              <a:solidFill>
                <a:schemeClr val="bg1"/>
              </a:solidFill>
            </a:endParaRPr>
          </a:p>
        </p:txBody>
      </p:sp>
    </p:spTree>
    <p:extLst>
      <p:ext uri="{BB962C8B-B14F-4D97-AF65-F5344CB8AC3E}">
        <p14:creationId xmlns:p14="http://schemas.microsoft.com/office/powerpoint/2010/main" val="2619697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46BA23-4D1F-48E0-B6A0-84E117792ED6}"/>
              </a:ext>
            </a:extLst>
          </p:cNvPr>
          <p:cNvPicPr>
            <a:picLocks noChangeAspect="1"/>
          </p:cNvPicPr>
          <p:nvPr/>
        </p:nvPicPr>
        <p:blipFill rotWithShape="1">
          <a:blip r:embed="rId2">
            <a:extLst>
              <a:ext uri="{28A0092B-C50C-407E-A947-70E740481C1C}">
                <a14:useLocalDpi xmlns:a14="http://schemas.microsoft.com/office/drawing/2010/main" val="0"/>
              </a:ext>
            </a:extLst>
          </a:blip>
          <a:srcRect l="18318"/>
          <a:stretch/>
        </p:blipFill>
        <p:spPr>
          <a:xfrm>
            <a:off x="234950" y="1758951"/>
            <a:ext cx="2609849" cy="4536388"/>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ECSA Strategy (Argentina)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40</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722454048"/>
              </p:ext>
            </p:extLst>
          </p:nvPr>
        </p:nvGraphicFramePr>
        <p:xfrm>
          <a:off x="2965450" y="1758951"/>
          <a:ext cx="8771366" cy="4548888"/>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580641">
                <a:tc rowSpan="6">
                  <a:txBody>
                    <a:bodyPr/>
                    <a:lstStyle/>
                    <a:p>
                      <a:pPr algn="ctr"/>
                      <a:r>
                        <a:rPr lang="en-US" altLang="zh-TW" sz="3200" dirty="0"/>
                        <a:t>AR</a:t>
                      </a:r>
                      <a:endParaRPr lang="zh-TW" altLang="en-US" sz="32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836122">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Wood</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2,682</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34.1%</a:t>
                      </a:r>
                    </a:p>
                  </a:txBody>
                  <a:tcPr marL="6350" marR="6350" marT="6350" marB="0"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2,800</a:t>
                      </a:r>
                    </a:p>
                  </a:txBody>
                  <a:tcPr marL="6350" marR="6350" marT="6350" marB="0" anchor="ctr">
                    <a:solidFill>
                      <a:schemeClr val="bg1"/>
                    </a:solidFill>
                  </a:tcPr>
                </a:tc>
                <a:tc>
                  <a:txBody>
                    <a:bodyPr/>
                    <a:lstStyle/>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Logicon </a:t>
                      </a:r>
                    </a:p>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C&amp;M</a:t>
                      </a:r>
                    </a:p>
                  </a:txBody>
                  <a:tcPr marL="6350" marR="6350" marT="6350" marB="0" anchor="ctr">
                    <a:solidFill>
                      <a:schemeClr val="bg1"/>
                    </a:solidFill>
                  </a:tcPr>
                </a:tc>
                <a:tc>
                  <a:txBody>
                    <a:bodyPr/>
                    <a:lstStyle/>
                    <a:p>
                      <a:pPr algn="l" fontAlgn="ctr"/>
                      <a:r>
                        <a:rPr lang="en-US"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We  need to receive an aggresive rate policty to wooden shipments for CN</a:t>
                      </a:r>
                    </a:p>
                  </a:txBody>
                  <a:tcPr anchor="ctr">
                    <a:solidFill>
                      <a:schemeClr val="bg1"/>
                    </a:solidFill>
                  </a:tcPr>
                </a:tc>
                <a:extLst>
                  <a:ext uri="{0D108BD9-81ED-4DB2-BD59-A6C34878D82A}">
                    <a16:rowId xmlns:a16="http://schemas.microsoft.com/office/drawing/2014/main" val="1639113424"/>
                  </a:ext>
                </a:extLst>
              </a:tr>
              <a:tr h="83612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Meat</a:t>
                      </a:r>
                    </a:p>
                  </a:txBody>
                  <a:tcPr marL="6350" marR="6350" marT="6350" marB="0"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1,532</a:t>
                      </a:r>
                    </a:p>
                  </a:txBody>
                  <a:tcPr marL="6350" marR="6350" marT="6350" marB="0"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3.4%</a:t>
                      </a:r>
                    </a:p>
                  </a:txBody>
                  <a:tcPr marL="6350" marR="6350" marT="6350" marB="0"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1,800</a:t>
                      </a:r>
                    </a:p>
                  </a:txBody>
                  <a:tcPr marL="6350" marR="6350" marT="6350" marB="0" anchor="ctr"/>
                </a:tc>
                <a:tc>
                  <a:txBody>
                    <a:bodyPr/>
                    <a:lstStyle/>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Frigorifico Gorina  Minerva</a:t>
                      </a:r>
                    </a:p>
                  </a:txBody>
                  <a:tcPr marL="6350" marR="6350" marT="6350" marB="0" anchor="ctr"/>
                </a:tc>
                <a:tc>
                  <a:txBody>
                    <a:bodyPr/>
                    <a:lstStyle/>
                    <a:p>
                      <a:pPr algn="l" fontAlgn="ctr"/>
                      <a:r>
                        <a:rPr lang="en-US"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Digging in market to increase RH</a:t>
                      </a:r>
                    </a:p>
                  </a:txBody>
                  <a:tcPr anchor="ctr"/>
                </a:tc>
                <a:extLst>
                  <a:ext uri="{0D108BD9-81ED-4DB2-BD59-A6C34878D82A}">
                    <a16:rowId xmlns:a16="http://schemas.microsoft.com/office/drawing/2014/main" val="1319714289"/>
                  </a:ext>
                </a:extLst>
              </a:tr>
              <a:tr h="56432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Seafood</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604</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5.2%</a:t>
                      </a:r>
                    </a:p>
                  </a:txBody>
                  <a:tcPr marL="6350" marR="6350" marT="6350" marB="0"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1,000</a:t>
                      </a:r>
                    </a:p>
                  </a:txBody>
                  <a:tcPr marL="6350" marR="6350" marT="6350" marB="0" anchor="ctr">
                    <a:solidFill>
                      <a:schemeClr val="bg1"/>
                    </a:solidFill>
                  </a:tcPr>
                </a:tc>
                <a:tc>
                  <a:txBody>
                    <a:bodyPr/>
                    <a:lstStyle/>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Vision Logistics Cargo Net  </a:t>
                      </a:r>
                    </a:p>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Samlog</a:t>
                      </a:r>
                    </a:p>
                  </a:txBody>
                  <a:tcPr marL="6350" marR="6350" marT="6350" marB="0" anchor="ctr">
                    <a:solidFill>
                      <a:schemeClr val="bg1"/>
                    </a:solidFill>
                  </a:tcPr>
                </a:tc>
                <a:tc>
                  <a:txBody>
                    <a:bodyPr/>
                    <a:lstStyle/>
                    <a:p>
                      <a:pPr algn="l" fontAlgn="ctr"/>
                      <a:r>
                        <a:rPr lang="es-AR"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We need to receive aggresive rates for Seafood – More competitive rates for Shrimp (RH)</a:t>
                      </a:r>
                      <a:endParaRPr lang="en-US"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901463128"/>
                  </a:ext>
                </a:extLst>
              </a:tr>
              <a:tr h="46451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Steel </a:t>
                      </a:r>
                    </a:p>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Products</a:t>
                      </a:r>
                    </a:p>
                  </a:txBody>
                  <a:tcPr marL="6350" marR="6350" marT="6350" marB="0"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378</a:t>
                      </a:r>
                    </a:p>
                  </a:txBody>
                  <a:tcPr marL="6350" marR="6350" marT="6350" marB="0"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8.8%</a:t>
                      </a:r>
                    </a:p>
                  </a:txBody>
                  <a:tcPr marL="6350" marR="6350" marT="6350" marB="0"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700</a:t>
                      </a:r>
                    </a:p>
                  </a:txBody>
                  <a:tcPr marL="6350" marR="6350" marT="6350" marB="0" anchor="ctr"/>
                </a:tc>
                <a:tc>
                  <a:txBody>
                    <a:bodyPr/>
                    <a:lstStyle/>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SIDERCA</a:t>
                      </a:r>
                    </a:p>
                  </a:txBody>
                  <a:tcPr marL="6350" marR="6350" marT="6350" marB="0" anchor="ctr"/>
                </a:tc>
                <a:tc>
                  <a:txBody>
                    <a:bodyPr/>
                    <a:lstStyle/>
                    <a:p>
                      <a:pPr algn="l" fontAlgn="ctr"/>
                      <a:r>
                        <a:rPr lang="es-AR"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TENDER – Will check with bcc to receive competitive rates so as to be chosen as 1st option for this tender.</a:t>
                      </a:r>
                      <a:endParaRPr lang="en-US"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r h="120773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rtl="0" fontAlgn="ct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Cotton</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218</a:t>
                      </a:r>
                    </a:p>
                  </a:txBody>
                  <a:tcPr marL="6350" marR="6350" marT="6350" marB="0"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5.0%</a:t>
                      </a:r>
                    </a:p>
                  </a:txBody>
                  <a:tcPr marL="6350" marR="6350" marT="6350" marB="0"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500</a:t>
                      </a:r>
                    </a:p>
                  </a:txBody>
                  <a:tcPr marL="6350" marR="6350" marT="6350" marB="0" anchor="ctr">
                    <a:solidFill>
                      <a:schemeClr val="bg1"/>
                    </a:solidFill>
                  </a:tcPr>
                </a:tc>
                <a:tc>
                  <a:txBody>
                    <a:bodyPr/>
                    <a:lstStyle/>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LDC</a:t>
                      </a:r>
                    </a:p>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FELPOINT</a:t>
                      </a:r>
                    </a:p>
                    <a:p>
                      <a:pPr algn="ctr" rtl="0"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TRANSCARGO</a:t>
                      </a:r>
                    </a:p>
                  </a:txBody>
                  <a:tcPr marL="6350" marR="6350" marT="6350" marB="0" anchor="ctr">
                    <a:solidFill>
                      <a:schemeClr val="bg1"/>
                    </a:solidFill>
                  </a:tcPr>
                </a:tc>
                <a:tc>
                  <a:txBody>
                    <a:bodyPr/>
                    <a:lstStyle/>
                    <a:p>
                      <a:pPr algn="l" fontAlgn="ctr"/>
                      <a:r>
                        <a:rPr lang="en-US"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Looking PKKHI cargoes and VN.  Will check with BCC about competitive rates</a:t>
                      </a:r>
                    </a:p>
                  </a:txBody>
                  <a:tcPr anchor="ctr">
                    <a:solidFill>
                      <a:schemeClr val="bg1"/>
                    </a:solidFill>
                  </a:tcPr>
                </a:tc>
                <a:extLst>
                  <a:ext uri="{0D108BD9-81ED-4DB2-BD59-A6C34878D82A}">
                    <a16:rowId xmlns:a16="http://schemas.microsoft.com/office/drawing/2014/main" val="1294605382"/>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33349" y="1618105"/>
            <a:ext cx="2711450" cy="4689733"/>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63B85CE1-5C63-46DC-B4FF-3A74039B0A51}"/>
              </a:ext>
            </a:extLst>
          </p:cNvPr>
          <p:cNvGrpSpPr/>
          <p:nvPr/>
        </p:nvGrpSpPr>
        <p:grpSpPr>
          <a:xfrm>
            <a:off x="108497" y="73306"/>
            <a:ext cx="1881290" cy="1113245"/>
            <a:chOff x="2256484" y="1337181"/>
            <a:chExt cx="3020545" cy="1929770"/>
          </a:xfrm>
        </p:grpSpPr>
        <p:pic>
          <p:nvPicPr>
            <p:cNvPr id="13" name="圖片 12">
              <a:extLst>
                <a:ext uri="{FF2B5EF4-FFF2-40B4-BE49-F238E27FC236}">
                  <a16:creationId xmlns:a16="http://schemas.microsoft.com/office/drawing/2014/main" id="{6CFD8D5C-75C0-4659-985B-5254508ADE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4" name="文字方塊 13">
              <a:extLst>
                <a:ext uri="{FF2B5EF4-FFF2-40B4-BE49-F238E27FC236}">
                  <a16:creationId xmlns:a16="http://schemas.microsoft.com/office/drawing/2014/main" id="{F0817492-7210-43BA-80A9-82B1FFF521DA}"/>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527180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E34D0842-5EF4-4330-BD75-C677E3591AE2}"/>
              </a:ext>
            </a:extLst>
          </p:cNvPr>
          <p:cNvPicPr>
            <a:picLocks noChangeAspect="1"/>
          </p:cNvPicPr>
          <p:nvPr/>
        </p:nvPicPr>
        <p:blipFill rotWithShape="1">
          <a:blip r:embed="rId2">
            <a:extLst>
              <a:ext uri="{28A0092B-C50C-407E-A947-70E740481C1C}">
                <a14:useLocalDpi xmlns:a14="http://schemas.microsoft.com/office/drawing/2010/main" val="0"/>
              </a:ext>
            </a:extLst>
          </a:blip>
          <a:srcRect l="13891" r="4343"/>
          <a:stretch/>
        </p:blipFill>
        <p:spPr>
          <a:xfrm>
            <a:off x="300149" y="2112778"/>
            <a:ext cx="2539643" cy="3575095"/>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656006" y="104775"/>
            <a:ext cx="10515600" cy="1325563"/>
          </a:xfrm>
        </p:spPr>
        <p:txBody>
          <a:bodyPr/>
          <a:lstStyle/>
          <a:p>
            <a:r>
              <a:rPr lang="en-US" altLang="zh-TW" dirty="0"/>
              <a:t>ECSA Strategy (Uruguay)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41</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827729647"/>
              </p:ext>
            </p:extLst>
          </p:nvPr>
        </p:nvGraphicFramePr>
        <p:xfrm>
          <a:off x="2959100" y="2112778"/>
          <a:ext cx="8771366" cy="3595002"/>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580641">
                <a:tc rowSpan="5">
                  <a:txBody>
                    <a:bodyPr/>
                    <a:lstStyle/>
                    <a:p>
                      <a:pPr algn="ctr"/>
                      <a:r>
                        <a:rPr lang="en-US" altLang="zh-TW" sz="3200" dirty="0"/>
                        <a:t>UY</a:t>
                      </a:r>
                      <a:endParaRPr lang="zh-TW" altLang="en-US" sz="32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836122">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Wood</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2,886</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11.6%</a:t>
                      </a:r>
                    </a:p>
                  </a:txBody>
                  <a:tcPr marL="6350" marR="6350" marT="635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1" dirty="0">
                          <a:latin typeface="Microsoft JhengHei UI" panose="020B0604030504040204" pitchFamily="34" charset="-120"/>
                          <a:ea typeface="Microsoft JhengHei UI" panose="020B0604030504040204" pitchFamily="34" charset="-120"/>
                        </a:rPr>
                        <a:t>2,886</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Y"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Central Cargo, Urufor, AF Maderas, FAS, Idalen, Arboreal</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We have already increased 53% of our Wood vol in 2024, so the target is to maintain wood vol in 2025 or increase if possible.</a:t>
                      </a:r>
                      <a:endParaRPr lang="zh-TW"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639113424"/>
                  </a:ext>
                </a:extLst>
              </a:tr>
              <a:tr h="83612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Meat</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2,334</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11.7%</a:t>
                      </a:r>
                    </a:p>
                  </a:txBody>
                  <a:tcPr marL="6350" marR="6350" marT="6350" marB="0"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2,754</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s-UY"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Marfrig, Minerva, Altercargo, Maralcor, Terramar, Central Cargo, ULSA, Agrolog.</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algn="l"/>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Reefer KPI: 2,000 boxes in 2025 (loaded in 2024 1,684 boxes)  Meat: Win meat tenders Marfrig and Minerva. Increase our vol in 18% in comparison to total vol loaded in 2024.</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1319714289"/>
                  </a:ext>
                </a:extLst>
              </a:tr>
              <a:tr h="56432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Dairy</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760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48%</a:t>
                      </a:r>
                    </a:p>
                  </a:txBody>
                  <a:tcPr marL="6350" marR="6350" marT="6350" marB="0"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798</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UY"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Almar </a:t>
                      </a:r>
                    </a:p>
                    <a:p>
                      <a:pPr algn="ctr"/>
                      <a:r>
                        <a:rPr lang="es-UY"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Mercator </a:t>
                      </a:r>
                    </a:p>
                    <a:p>
                      <a:pPr algn="ctr"/>
                      <a:r>
                        <a:rPr lang="es-UY"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Net Cargo</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Increase 5% in comparison to total vol loaded in 2024.</a:t>
                      </a:r>
                      <a:endParaRPr lang="zh-TW"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901463128"/>
                  </a:ext>
                </a:extLst>
              </a:tr>
              <a:tr h="46451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Fish/Squid</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976</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38.5%</a:t>
                      </a:r>
                    </a:p>
                  </a:txBody>
                  <a:tcPr marL="6350" marR="6350" marT="6350" marB="0"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1,240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Maralcor, Suflenorsa</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Increase 27% our fish (incl. squid, depending on the season) this will be determined by a positive Schedule improvement, specially during season.</a:t>
                      </a:r>
                      <a:r>
                        <a:rPr lang="zh-TW"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　</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34781" y="2112778"/>
            <a:ext cx="2711450" cy="3816952"/>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B0CB3754-2F6E-45EE-8948-4EBBAC33653D}"/>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3172247E-2B3F-477D-9D69-EB5E1DBED2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CB0EF197-A12C-40A1-807D-BB0E983EE512}"/>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3898840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5F3053C-EA58-43D8-9590-B0A2D3E6AC76}"/>
              </a:ext>
            </a:extLst>
          </p:cNvPr>
          <p:cNvPicPr>
            <a:picLocks noChangeAspect="1"/>
          </p:cNvPicPr>
          <p:nvPr/>
        </p:nvPicPr>
        <p:blipFill rotWithShape="1">
          <a:blip r:embed="rId2">
            <a:extLst>
              <a:ext uri="{28A0092B-C50C-407E-A947-70E740481C1C}">
                <a14:useLocalDpi xmlns:a14="http://schemas.microsoft.com/office/drawing/2010/main" val="0"/>
              </a:ext>
            </a:extLst>
          </a:blip>
          <a:srcRect l="22979" r="5663"/>
          <a:stretch/>
        </p:blipFill>
        <p:spPr>
          <a:xfrm>
            <a:off x="188770" y="1771913"/>
            <a:ext cx="2699928" cy="4535926"/>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ECSA Strategy (Paraguay )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42</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3869454702"/>
              </p:ext>
            </p:extLst>
          </p:nvPr>
        </p:nvGraphicFramePr>
        <p:xfrm>
          <a:off x="2965450" y="1758951"/>
          <a:ext cx="8771366" cy="4548888"/>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580641">
                <a:tc rowSpan="6">
                  <a:txBody>
                    <a:bodyPr/>
                    <a:lstStyle/>
                    <a:p>
                      <a:pPr algn="ctr"/>
                      <a:r>
                        <a:rPr lang="en-US" altLang="zh-TW" sz="3200" dirty="0"/>
                        <a:t>PY</a:t>
                      </a:r>
                      <a:endParaRPr lang="zh-TW" altLang="en-US" sz="32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836122">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Cotton</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1,320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73%</a:t>
                      </a:r>
                    </a:p>
                  </a:txBody>
                  <a:tcPr marL="6350" marR="6350" marT="6350" marB="0"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1,550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NAVYTRANS </a:t>
                      </a:r>
                    </a:p>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HANSA MAR  </a:t>
                      </a: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CARGOPACK</a:t>
                      </a:r>
                      <a:endPar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marL="17780" marR="17780" marT="0" marB="0" anchor="ctr">
                    <a:solidFill>
                      <a:schemeClr val="bg1"/>
                    </a:solidFill>
                  </a:tcPr>
                </a:tc>
                <a:tc>
                  <a:txBody>
                    <a:bodyPr/>
                    <a:lstStyle/>
                    <a:p>
                      <a:pPr algn="l"/>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We’re in permanent contact with customers in order to know how is going negotiation for 2025</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639113424"/>
                  </a:ext>
                </a:extLst>
              </a:tr>
              <a:tr h="83612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Metal Scrap</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517</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13.9%</a:t>
                      </a:r>
                    </a:p>
                  </a:txBody>
                  <a:tcPr marL="6350" marR="6350" marT="6350" marB="0"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690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marL="0" algn="ctr" defTabSz="914400" rtl="0" eaLnBrk="1" latinLnBrk="0" hangingPunct="1">
                        <a:spcAft>
                          <a:spcPts val="0"/>
                        </a:spcAft>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BC GLOBAL  BRASSUR SA</a:t>
                      </a:r>
                    </a:p>
                    <a:p>
                      <a:pPr marL="0" algn="ctr" defTabSz="914400" rtl="0" eaLnBrk="1" latinLnBrk="0" hangingPunct="1">
                        <a:spcAft>
                          <a:spcPts val="0"/>
                        </a:spcAft>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 EL TORO RECICLADOS SRL</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marL="17780" marR="17780" marT="0" marB="0" anchor="ctr"/>
                </a:tc>
                <a:tc>
                  <a:txBody>
                    <a:bodyPr/>
                    <a:lstStyle/>
                    <a:p>
                      <a:pPr algn="l">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Have requested BCC to improve 2nd leg connection to INDIA, mainly Nhava Sheva, Mumbai and ICDs</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1319714289"/>
                  </a:ext>
                </a:extLst>
              </a:tr>
              <a:tr h="56432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Grains</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336</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46%</a:t>
                      </a:r>
                    </a:p>
                  </a:txBody>
                  <a:tcPr marL="6350" marR="6350" marT="6350" marB="0"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450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n-US"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AMERICANA NAVYTRANS</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marL="17780" marR="17780" marT="0" marB="0" anchor="ctr">
                    <a:solidFill>
                      <a:schemeClr val="bg1"/>
                    </a:solidFill>
                  </a:tcPr>
                </a:tc>
                <a:tc>
                  <a:txBody>
                    <a:bodyPr/>
                    <a:lstStyle/>
                    <a:p>
                      <a:pPr algn="l">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Offer competitive rates to customer in order to confirm booking as O.F level is very sensitive and have huge impact in this comm. </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901463128"/>
                  </a:ext>
                </a:extLst>
              </a:tr>
              <a:tr h="46451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Sesame</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261</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24%</a:t>
                      </a:r>
                    </a:p>
                  </a:txBody>
                  <a:tcPr marL="6350" marR="6350" marT="6350" marB="0"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310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AGRO NEBAI SA  UNITEX </a:t>
                      </a:r>
                    </a:p>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ALPACASA</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marL="17780" marR="17780" marT="0" marB="0" anchor="ctr"/>
                </a:tc>
                <a:tc>
                  <a:txBody>
                    <a:bodyPr/>
                    <a:lstStyle/>
                    <a:p>
                      <a:pPr algn="l">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Be competitive in rates specially for JP destination which is 85% of destination in F.E trade</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r h="1207732">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kern="1200" dirty="0">
                          <a:effectLst/>
                          <a:latin typeface="Microsoft JhengHei UI" panose="020B0604030504040204" pitchFamily="34" charset="-120"/>
                          <a:ea typeface="Microsoft JhengHei UI" panose="020B0604030504040204" pitchFamily="34" charset="-120"/>
                        </a:rPr>
                        <a:t>Canola</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224</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58%</a:t>
                      </a:r>
                    </a:p>
                  </a:txBody>
                  <a:tcPr marL="6350" marR="6350" marT="6350" marB="0" anchor="ctr">
                    <a:solidFill>
                      <a:schemeClr val="bg1"/>
                    </a:solidFill>
                  </a:tcP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350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NUTREX PARAGUAY S.R.L.</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marL="17780" marR="17780" marT="0" marB="0" anchor="ctr">
                    <a:solidFill>
                      <a:schemeClr val="bg1"/>
                    </a:solidFill>
                  </a:tcPr>
                </a:tc>
                <a:tc>
                  <a:txBody>
                    <a:bodyPr/>
                    <a:lstStyle/>
                    <a:p>
                      <a:pPr algn="l">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Have requested to EMC to consider opening again Red sea destination. It would be very important increase vol of this comm</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294605382"/>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95209" y="1715310"/>
            <a:ext cx="2699928" cy="461828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213522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5A21B917-2F4D-44EE-B06A-7458EBECF3CF}"/>
              </a:ext>
            </a:extLst>
          </p:cNvPr>
          <p:cNvPicPr>
            <a:picLocks noChangeAspect="1"/>
          </p:cNvPicPr>
          <p:nvPr/>
        </p:nvPicPr>
        <p:blipFill rotWithShape="1">
          <a:blip r:embed="rId2">
            <a:extLst>
              <a:ext uri="{28A0092B-C50C-407E-A947-70E740481C1C}">
                <a14:useLocalDpi xmlns:a14="http://schemas.microsoft.com/office/drawing/2010/main" val="0"/>
              </a:ext>
            </a:extLst>
          </a:blip>
          <a:srcRect l="19623"/>
          <a:stretch/>
        </p:blipFill>
        <p:spPr>
          <a:xfrm>
            <a:off x="120835" y="1758951"/>
            <a:ext cx="2743200" cy="4555754"/>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WCSA Strategy (Mexico)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43</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2310220101"/>
              </p:ext>
            </p:extLst>
          </p:nvPr>
        </p:nvGraphicFramePr>
        <p:xfrm>
          <a:off x="2965450" y="1758951"/>
          <a:ext cx="8771366" cy="4555753"/>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713198">
                <a:tc rowSpan="6">
                  <a:txBody>
                    <a:bodyPr/>
                    <a:lstStyle/>
                    <a:p>
                      <a:pPr algn="ctr"/>
                      <a:r>
                        <a:rPr lang="en-US" altLang="zh-TW" sz="2800" dirty="0"/>
                        <a:t>MX</a:t>
                      </a:r>
                      <a:endParaRPr lang="zh-TW" altLang="en-US" sz="28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768511">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IRON ORE</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4,388</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17%</a:t>
                      </a: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4,800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DOLPHIN LOG SUPP</a:t>
                      </a:r>
                    </a:p>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CIMA GROUP</a:t>
                      </a:r>
                    </a:p>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RYR LOGISTICS</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l" defTabSz="914400" rtl="0" eaLnBrk="1" fontAlgn="ctr" latinLnBrk="0" hangingPunct="1">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Provide enogh equipment in 2SD at their yard meanly for a/c Dolphin, in general with close contact with t/s for space placing bookings with a forecast with 1 month before.</a:t>
                      </a:r>
                    </a:p>
                  </a:txBody>
                  <a:tcPr anchor="ctr">
                    <a:solidFill>
                      <a:schemeClr val="bg1"/>
                    </a:solidFill>
                  </a:tcPr>
                </a:tc>
                <a:extLst>
                  <a:ext uri="{0D108BD9-81ED-4DB2-BD59-A6C34878D82A}">
                    <a16:rowId xmlns:a16="http://schemas.microsoft.com/office/drawing/2014/main" val="1639113424"/>
                  </a:ext>
                </a:extLst>
              </a:tr>
              <a:tr h="768511">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FAK</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3,654</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11.3%</a:t>
                      </a:r>
                    </a:p>
                  </a:txBody>
                  <a:tcPr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4,000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LX PANTOS</a:t>
                      </a:r>
                    </a:p>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TRANSPORTE MULTIMODAL</a:t>
                      </a:r>
                    </a:p>
                  </a:txBody>
                  <a:tcPr anchor="ctr"/>
                </a:tc>
                <a:tc>
                  <a:txBody>
                    <a:bodyPr/>
                    <a:lstStyle/>
                    <a:p>
                      <a:pPr marL="0" algn="l" defTabSz="914400" rtl="0" eaLnBrk="1" fontAlgn="ctr" latinLnBrk="0" hangingPunct="1">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Provide very close contact with medium size a/c’s offering  </a:t>
                      </a: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WSA2/WSA4/WSA3 </a:t>
                      </a: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services and enlarge small a/c´s list to have 40 to 50% volume for 2025 KPI.</a:t>
                      </a:r>
                    </a:p>
                  </a:txBody>
                  <a:tcPr anchor="ctr"/>
                </a:tc>
                <a:extLst>
                  <a:ext uri="{0D108BD9-81ED-4DB2-BD59-A6C34878D82A}">
                    <a16:rowId xmlns:a16="http://schemas.microsoft.com/office/drawing/2014/main" val="1319714289"/>
                  </a:ext>
                </a:extLst>
              </a:tr>
              <a:tr h="768511">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MINERAL</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2,726</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8.9%</a:t>
                      </a: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4,000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IMPALA </a:t>
                      </a:r>
                    </a:p>
                    <a:p>
                      <a:pPr algn="ctr">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STEINWEG</a:t>
                      </a:r>
                    </a:p>
                    <a:p>
                      <a:pPr marL="0" indent="0" algn="ctr">
                        <a:spcAft>
                          <a:spcPts val="0"/>
                        </a:spcAft>
                        <a:buNone/>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LA HANSIATCA</a:t>
                      </a:r>
                    </a:p>
                  </a:txBody>
                  <a:tcPr anchor="ctr">
                    <a:solidFill>
                      <a:schemeClr val="bg1"/>
                    </a:solidFill>
                  </a:tcPr>
                </a:tc>
                <a:tc>
                  <a:txBody>
                    <a:bodyPr/>
                    <a:lstStyle/>
                    <a:p>
                      <a:pPr marL="0" algn="l" defTabSz="914400" rtl="0" eaLnBrk="1" fontAlgn="ctr" latinLnBrk="0" hangingPunct="1">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Provide secure space on WSA5 with direct services, improve cargo from ASI in 2SD in order to place all equipment available for this main a/c´s with previous deal with bcc and customers</a:t>
                      </a:r>
                    </a:p>
                  </a:txBody>
                  <a:tcPr anchor="ctr">
                    <a:solidFill>
                      <a:schemeClr val="bg1"/>
                    </a:solidFill>
                  </a:tcPr>
                </a:tc>
                <a:extLst>
                  <a:ext uri="{0D108BD9-81ED-4DB2-BD59-A6C34878D82A}">
                    <a16:rowId xmlns:a16="http://schemas.microsoft.com/office/drawing/2014/main" val="901463128"/>
                  </a:ext>
                </a:extLst>
              </a:tr>
              <a:tr h="768511">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n-US" altLang="zh-TW" sz="1200" b="1" dirty="0">
                          <a:latin typeface="Microsoft JhengHei UI" panose="020B0604030504040204" pitchFamily="34" charset="-120"/>
                          <a:ea typeface="Microsoft JhengHei UI" panose="020B0604030504040204" pitchFamily="34" charset="-120"/>
                        </a:rPr>
                        <a:t>RECYCLED </a:t>
                      </a:r>
                      <a:r>
                        <a:rPr lang="es-MX" altLang="zh-TW" sz="1200" b="1" dirty="0">
                          <a:latin typeface="Microsoft JhengHei UI" panose="020B0604030504040204" pitchFamily="34" charset="-120"/>
                          <a:ea typeface="Microsoft JhengHei UI" panose="020B0604030504040204" pitchFamily="34" charset="-120"/>
                        </a:rPr>
                        <a:t>PLASTIC </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1,807</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18.1%</a:t>
                      </a:r>
                    </a:p>
                  </a:txBody>
                  <a:tcPr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2,100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marL="0" algn="ctr" defTabSz="914400" rtl="0" eaLnBrk="1" latinLnBrk="0" hangingPunct="1">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MAX EXPRESS</a:t>
                      </a:r>
                    </a:p>
                    <a:p>
                      <a:pPr marL="0" algn="ctr" defTabSz="914400" rtl="0" eaLnBrk="1" latinLnBrk="0" hangingPunct="1">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JJL PACIFIC</a:t>
                      </a:r>
                    </a:p>
                  </a:txBody>
                  <a:tcPr anchor="ctr"/>
                </a:tc>
                <a:tc>
                  <a:txBody>
                    <a:bodyPr/>
                    <a:lstStyle/>
                    <a:p>
                      <a:pPr marL="0" algn="l" defTabSz="914400" rtl="0" eaLnBrk="1" fontAlgn="ctr" latinLnBrk="0" hangingPunct="1">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To make match with rates requested offering to </a:t>
                      </a: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MYPKL/MYLPK/MYPEEN/CNXHK/CNNBO/THLCH </a:t>
                      </a: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using </a:t>
                      </a: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WSA2/WSA5/WSA</a:t>
                      </a:r>
                      <a:endPar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r h="768511">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CHEMICAL</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363</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8%</a:t>
                      </a:r>
                    </a:p>
                  </a:txBody>
                  <a:tcPr anchor="ctr">
                    <a:solidFill>
                      <a:schemeClr val="bg1"/>
                    </a:solidFill>
                  </a:tcPr>
                </a:tc>
                <a:tc>
                  <a:txBody>
                    <a:bodyPr/>
                    <a:lstStyle/>
                    <a:p>
                      <a:pPr algn="ctr"/>
                      <a:r>
                        <a:rPr lang="es-MX" altLang="zh-TW" sz="1200" b="1" dirty="0">
                          <a:latin typeface="Microsoft JhengHei UI" panose="020B0604030504040204" pitchFamily="34" charset="-120"/>
                          <a:ea typeface="Microsoft JhengHei UI" panose="020B0604030504040204" pitchFamily="34" charset="-120"/>
                        </a:rPr>
                        <a:t>450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ANCORA LOG</a:t>
                      </a:r>
                    </a:p>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GRUPO RUBIANO</a:t>
                      </a:r>
                    </a:p>
                    <a:p>
                      <a:pPr algn="ctr">
                        <a:spcAft>
                          <a:spcPts val="0"/>
                        </a:spcAft>
                      </a:pPr>
                      <a:r>
                        <a:rPr lang="es-MX" altLang="zh-TW" sz="1000" b="1" kern="1200" dirty="0">
                          <a:solidFill>
                            <a:schemeClr val="tx1"/>
                          </a:solidFill>
                          <a:effectLst/>
                          <a:latin typeface="Microsoft JhengHei UI" panose="020B0604030504040204" pitchFamily="34" charset="-120"/>
                          <a:ea typeface="Microsoft JhengHei UI" panose="020B0604030504040204" pitchFamily="34" charset="-120"/>
                          <a:cs typeface="+mn-cs"/>
                        </a:rPr>
                        <a:t>LESHACO MEXICANA</a:t>
                      </a:r>
                      <a:endParaRPr lang="zh-TW" altLang="en-US" sz="10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l" defTabSz="914400" rtl="0" eaLnBrk="1" fontAlgn="ctr" latinLnBrk="0" hangingPunct="1">
                        <a:spcAft>
                          <a:spcPts val="0"/>
                        </a:spcAft>
                      </a:pPr>
                      <a:r>
                        <a:rPr lang="en-US" sz="1000" b="1" kern="1200" dirty="0">
                          <a:solidFill>
                            <a:schemeClr val="tx1"/>
                          </a:solidFill>
                          <a:effectLst/>
                          <a:latin typeface="Microsoft JhengHei UI" panose="020B0604030504040204" pitchFamily="34" charset="-120"/>
                          <a:ea typeface="Microsoft JhengHei UI" panose="020B0604030504040204" pitchFamily="34" charset="-120"/>
                          <a:cs typeface="+mn-cs"/>
                        </a:rPr>
                        <a:t>Offer long period rates 2 months at list, improve in our booking confirmation time for DG cargo in contact with own PIC and partner vessel for approvals.</a:t>
                      </a:r>
                    </a:p>
                  </a:txBody>
                  <a:tcPr anchor="ctr">
                    <a:solidFill>
                      <a:schemeClr val="bg1"/>
                    </a:solidFill>
                  </a:tcPr>
                </a:tc>
                <a:extLst>
                  <a:ext uri="{0D108BD9-81ED-4DB2-BD59-A6C34878D82A}">
                    <a16:rowId xmlns:a16="http://schemas.microsoft.com/office/drawing/2014/main" val="1294605382"/>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20835" y="1673720"/>
            <a:ext cx="2743200" cy="461828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1070433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EB3E756C-F4F3-4788-9CD2-6A03D8D7B195}"/>
              </a:ext>
            </a:extLst>
          </p:cNvPr>
          <p:cNvPicPr>
            <a:picLocks noChangeAspect="1"/>
          </p:cNvPicPr>
          <p:nvPr/>
        </p:nvPicPr>
        <p:blipFill rotWithShape="1">
          <a:blip r:embed="rId2">
            <a:extLst>
              <a:ext uri="{28A0092B-C50C-407E-A947-70E740481C1C}">
                <a14:useLocalDpi xmlns:a14="http://schemas.microsoft.com/office/drawing/2010/main" val="0"/>
              </a:ext>
            </a:extLst>
          </a:blip>
          <a:srcRect l="8626" r="10102"/>
          <a:stretch/>
        </p:blipFill>
        <p:spPr>
          <a:xfrm>
            <a:off x="403880" y="1758951"/>
            <a:ext cx="2510266" cy="4639012"/>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WCSA Strategy (Colombia)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44</a:t>
            </a:fld>
            <a:endParaRPr lang="zh-TW" altLang="en-US"/>
          </a:p>
        </p:txBody>
      </p:sp>
      <p:sp>
        <p:nvSpPr>
          <p:cNvPr id="9" name="矩形 8">
            <a:extLst>
              <a:ext uri="{FF2B5EF4-FFF2-40B4-BE49-F238E27FC236}">
                <a16:creationId xmlns:a16="http://schemas.microsoft.com/office/drawing/2014/main" id="{B4F46E96-84A6-49C8-A7AA-3ACBB52E1A5B}"/>
              </a:ext>
            </a:extLst>
          </p:cNvPr>
          <p:cNvSpPr/>
          <p:nvPr/>
        </p:nvSpPr>
        <p:spPr>
          <a:xfrm>
            <a:off x="214218" y="1707829"/>
            <a:ext cx="2699928" cy="469013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graphicFrame>
        <p:nvGraphicFramePr>
          <p:cNvPr id="13" name="內容版面配置區 4">
            <a:extLst>
              <a:ext uri="{FF2B5EF4-FFF2-40B4-BE49-F238E27FC236}">
                <a16:creationId xmlns:a16="http://schemas.microsoft.com/office/drawing/2014/main" id="{CE2DFA6D-8631-4742-9BA2-19D6B2CBEC4A}"/>
              </a:ext>
            </a:extLst>
          </p:cNvPr>
          <p:cNvGraphicFramePr>
            <a:graphicFrameLocks noGrp="1"/>
          </p:cNvGraphicFramePr>
          <p:nvPr>
            <p:ph idx="1"/>
            <p:extLst>
              <p:ext uri="{D42A27DB-BD31-4B8C-83A1-F6EECF244321}">
                <p14:modId xmlns:p14="http://schemas.microsoft.com/office/powerpoint/2010/main" val="4011811810"/>
              </p:ext>
            </p:extLst>
          </p:nvPr>
        </p:nvGraphicFramePr>
        <p:xfrm>
          <a:off x="2965450" y="1758951"/>
          <a:ext cx="8771366" cy="4639012"/>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620762">
                <a:tc rowSpan="7">
                  <a:txBody>
                    <a:bodyPr/>
                    <a:lstStyle/>
                    <a:p>
                      <a:pPr algn="ctr"/>
                      <a:r>
                        <a:rPr lang="en-US" altLang="zh-TW" sz="2800" dirty="0"/>
                        <a:t>CO</a:t>
                      </a:r>
                      <a:endParaRPr lang="zh-TW" altLang="en-US" sz="28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649213">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Scrap</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1,198</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52% </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931</a:t>
                      </a:r>
                    </a:p>
                  </a:txBody>
                  <a:tcPr anchor="ctr">
                    <a:solidFill>
                      <a:schemeClr val="bg1"/>
                    </a:solidFill>
                  </a:tcPr>
                </a:tc>
                <a:tc>
                  <a:txBody>
                    <a:bodyPr/>
                    <a:lstStyle/>
                    <a:p>
                      <a:pPr marL="0" algn="ctr" defTabSz="914400" rtl="0" eaLnBrk="1" fontAlgn="ctr" latinLnBrk="0" hangingPunct="1"/>
                      <a:r>
                        <a:rPr lang="es-CO"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CI Innoambiental </a:t>
                      </a:r>
                      <a:br>
                        <a:rPr lang="es-CO"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s-CO"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Trading Solutions</a:t>
                      </a:r>
                      <a:br>
                        <a:rPr lang="es-CO"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s-CO" altLang="zh-TW"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Campak S.A</a:t>
                      </a:r>
                      <a:endPar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indent="0" algn="l" fontAlgn="ctr">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Maintain actual customers to INCEN &amp; Other destinations</a:t>
                      </a:r>
                    </a:p>
                    <a:p>
                      <a:pPr marL="0" indent="0" algn="l" fontAlgn="ctr">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Waiting news for Q2 to recover CIX’s services space in order to extend our volumes to INMUN &amp; INNVX.</a:t>
                      </a:r>
                    </a:p>
                  </a:txBody>
                  <a:tcPr anchor="ctr">
                    <a:solidFill>
                      <a:schemeClr val="bg1"/>
                    </a:solidFill>
                  </a:tcPr>
                </a:tc>
                <a:extLst>
                  <a:ext uri="{0D108BD9-81ED-4DB2-BD59-A6C34878D82A}">
                    <a16:rowId xmlns:a16="http://schemas.microsoft.com/office/drawing/2014/main" val="1639113424"/>
                  </a:ext>
                </a:extLst>
              </a:tr>
              <a:tr h="649213">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CO"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FAK</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250</a:t>
                      </a:r>
                    </a:p>
                  </a:txBody>
                  <a:tcPr anchor="ct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55% </a:t>
                      </a:r>
                    </a:p>
                  </a:txBody>
                  <a:tcPr anchor="ct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784</a:t>
                      </a:r>
                    </a:p>
                  </a:txBody>
                  <a:tcPr anchor="ctr"/>
                </a:tc>
                <a:tc>
                  <a:txBody>
                    <a:bodyPr/>
                    <a:lstStyle/>
                    <a:p>
                      <a:pPr marL="0" algn="ctr" defTabSz="914400" rtl="0" eaLnBrk="1" fontAlgn="ctr" latinLnBrk="0" hangingPunct="1"/>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DSV</a:t>
                      </a:r>
                    </a:p>
                    <a:p>
                      <a:pPr marL="0" algn="ctr" defTabSz="914400" rtl="0" eaLnBrk="1" fontAlgn="ctr" latinLnBrk="0" hangingPunct="1"/>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Bio D</a:t>
                      </a:r>
                      <a:b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Geodis Colombia</a:t>
                      </a:r>
                    </a:p>
                  </a:txBody>
                  <a:tcPr anchor="ctr"/>
                </a:tc>
                <a:tc>
                  <a:txBody>
                    <a:bodyPr/>
                    <a:lstStyle/>
                    <a:p>
                      <a:pPr algn="l"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We want to look for new opportunities in the market with glycerin, fresh flowers &amp; other products handled in spot basis.</a:t>
                      </a:r>
                    </a:p>
                  </a:txBody>
                  <a:tcPr anchor="ctr"/>
                </a:tc>
                <a:extLst>
                  <a:ext uri="{0D108BD9-81ED-4DB2-BD59-A6C34878D82A}">
                    <a16:rowId xmlns:a16="http://schemas.microsoft.com/office/drawing/2014/main" val="1319714289"/>
                  </a:ext>
                </a:extLst>
              </a:tr>
              <a:tr h="649213">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Paper</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s-CO" sz="1200" b="1" u="none" strike="noStrike" kern="1200">
                          <a:solidFill>
                            <a:schemeClr val="dk1"/>
                          </a:solidFill>
                          <a:effectLst/>
                          <a:latin typeface="Microsoft JhengHei UI" panose="020B0604030504040204" pitchFamily="34" charset="-120"/>
                          <a:ea typeface="Microsoft JhengHei UI" panose="020B0604030504040204" pitchFamily="34" charset="-120"/>
                          <a:cs typeface="+mn-cs"/>
                        </a:rPr>
                        <a:t>146</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85%</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147</a:t>
                      </a:r>
                    </a:p>
                  </a:txBody>
                  <a:tcPr anchor="ctr">
                    <a:solidFill>
                      <a:schemeClr val="bg1"/>
                    </a:solidFill>
                  </a:tcPr>
                </a:tc>
                <a:tc>
                  <a:txBody>
                    <a:bodyPr/>
                    <a:lstStyle/>
                    <a:p>
                      <a:pPr marL="0" algn="ctr" defTabSz="914400" rtl="0" eaLnBrk="1" fontAlgn="ctr" latinLnBrk="0" hangingPunct="1"/>
                      <a:r>
                        <a:rPr lang="es-MX"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Carvajal Pulpa y Papel</a:t>
                      </a:r>
                      <a:br>
                        <a:rPr lang="es-MX"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s-MX"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Allworld</a:t>
                      </a:r>
                    </a:p>
                  </a:txBody>
                  <a:tcPr anchor="ctr">
                    <a:solidFill>
                      <a:schemeClr val="bg1"/>
                    </a:solidFill>
                  </a:tcPr>
                </a:tc>
                <a:tc>
                  <a:txBody>
                    <a:bodyPr/>
                    <a:lstStyle/>
                    <a:p>
                      <a:pPr algn="l"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Close contact with Carvajal account in order to monitor their exports from COBVT to KRICH.</a:t>
                      </a:r>
                    </a:p>
                  </a:txBody>
                  <a:tcPr anchor="ctr">
                    <a:solidFill>
                      <a:schemeClr val="bg1"/>
                    </a:solidFill>
                  </a:tcPr>
                </a:tc>
                <a:extLst>
                  <a:ext uri="{0D108BD9-81ED-4DB2-BD59-A6C34878D82A}">
                    <a16:rowId xmlns:a16="http://schemas.microsoft.com/office/drawing/2014/main" val="901463128"/>
                  </a:ext>
                </a:extLst>
              </a:tr>
              <a:tr h="649213">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Iso</a:t>
                      </a:r>
                      <a:r>
                        <a:rPr lang="es-CO"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a:t>
                      </a: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Tanks</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140</a:t>
                      </a:r>
                    </a:p>
                  </a:txBody>
                  <a:tcPr anchor="ct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24% </a:t>
                      </a:r>
                    </a:p>
                  </a:txBody>
                  <a:tcPr anchor="ctr"/>
                </a:tc>
                <a:tc>
                  <a:txBody>
                    <a:bodyPr/>
                    <a:lstStyle/>
                    <a:p>
                      <a:pPr marL="0" algn="ctr" defTabSz="914400" rtl="0" eaLnBrk="1" fontAlgn="ctr" latinLnBrk="0" hangingPunct="1"/>
                      <a:r>
                        <a:rPr lang="es-CO" sz="1200" b="1" u="none" strike="noStrike" kern="1200">
                          <a:solidFill>
                            <a:schemeClr val="dk1"/>
                          </a:solidFill>
                          <a:effectLst/>
                          <a:latin typeface="Microsoft JhengHei UI" panose="020B0604030504040204" pitchFamily="34" charset="-120"/>
                          <a:ea typeface="Microsoft JhengHei UI" panose="020B0604030504040204" pitchFamily="34" charset="-120"/>
                          <a:cs typeface="+mn-cs"/>
                        </a:rPr>
                        <a:t>147</a:t>
                      </a:r>
                    </a:p>
                  </a:txBody>
                  <a:tcPr anchor="ctr"/>
                </a:tc>
                <a:tc>
                  <a:txBody>
                    <a:bodyPr/>
                    <a:lstStyle/>
                    <a:p>
                      <a:pPr marL="0" algn="ctr" defTabSz="914400" rtl="0" eaLnBrk="1" fontAlgn="ctr" latinLnBrk="0" hangingPunct="1"/>
                      <a:r>
                        <a:rPr lang="es-MX"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Meridian Logistics SA</a:t>
                      </a:r>
                    </a:p>
                  </a:txBody>
                  <a:tcPr anchor="ctr"/>
                </a:tc>
                <a:tc>
                  <a:txBody>
                    <a:bodyPr/>
                    <a:lstStyle/>
                    <a:p>
                      <a:pPr algn="l" fontAlgn="ct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Monitor the opportunity to close SQ in CO with competitive freight (having in mind that main volume is closed at POD).</a:t>
                      </a:r>
                    </a:p>
                  </a:txBody>
                  <a:tcPr anchor="ctr"/>
                </a:tc>
                <a:extLst>
                  <a:ext uri="{0D108BD9-81ED-4DB2-BD59-A6C34878D82A}">
                    <a16:rowId xmlns:a16="http://schemas.microsoft.com/office/drawing/2014/main" val="2355644624"/>
                  </a:ext>
                </a:extLst>
              </a:tr>
              <a:tr h="649213">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Citric</a:t>
                      </a:r>
                      <a:r>
                        <a:rPr lang="es-CO"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a:t>
                      </a: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Acid</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s-CO" sz="1200" b="1" u="none" strike="noStrike" kern="1200">
                          <a:solidFill>
                            <a:schemeClr val="dk1"/>
                          </a:solidFill>
                          <a:effectLst/>
                          <a:latin typeface="Microsoft JhengHei UI" panose="020B0604030504040204" pitchFamily="34" charset="-120"/>
                          <a:ea typeface="Microsoft JhengHei UI" panose="020B0604030504040204" pitchFamily="34" charset="-120"/>
                          <a:cs typeface="+mn-cs"/>
                        </a:rPr>
                        <a:t>84</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77% </a:t>
                      </a:r>
                    </a:p>
                  </a:txBody>
                  <a:tcPr anchor="ctr">
                    <a:solidFill>
                      <a:schemeClr val="bg1"/>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98</a:t>
                      </a:r>
                    </a:p>
                  </a:txBody>
                  <a:tcPr anchor="ctr">
                    <a:solidFill>
                      <a:schemeClr val="bg1"/>
                    </a:solidFill>
                  </a:tcPr>
                </a:tc>
                <a:tc>
                  <a:txBody>
                    <a:bodyPr/>
                    <a:lstStyle/>
                    <a:p>
                      <a:pPr marL="0" algn="ctr" defTabSz="914400" rtl="0" eaLnBrk="1" fontAlgn="ctr" latinLnBrk="0" hangingPunct="1"/>
                      <a:r>
                        <a:rPr lang="es-CO" sz="10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Sucroal</a:t>
                      </a:r>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a:t>
                      </a:r>
                    </a:p>
                  </a:txBody>
                  <a:tcPr anchor="ctr">
                    <a:solidFill>
                      <a:schemeClr val="bg1"/>
                    </a:solidFill>
                  </a:tcPr>
                </a:tc>
                <a:tc>
                  <a:txBody>
                    <a:bodyPr/>
                    <a:lstStyle/>
                    <a:p>
                      <a:pPr marL="0" indent="0" algn="l" fontAlgn="ctr">
                        <a:buFontTx/>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Close contact with Sucroal account in order to monitor their exports from COBVT to FE destinations. </a:t>
                      </a:r>
                    </a:p>
                    <a:p>
                      <a:pPr marL="0" indent="0" algn="l" fontAlgn="ctr">
                        <a:buFontTx/>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Monitor during Q2/Q3/Q4 customer bidding schedule.</a:t>
                      </a:r>
                    </a:p>
                  </a:txBody>
                  <a:tcPr anchor="ctr">
                    <a:solidFill>
                      <a:schemeClr val="bg1"/>
                    </a:solidFill>
                  </a:tcPr>
                </a:tc>
                <a:extLst>
                  <a:ext uri="{0D108BD9-81ED-4DB2-BD59-A6C34878D82A}">
                    <a16:rowId xmlns:a16="http://schemas.microsoft.com/office/drawing/2014/main" val="1294605382"/>
                  </a:ext>
                </a:extLst>
              </a:tr>
              <a:tr h="649213">
                <a:tc vMerge="1">
                  <a:txBody>
                    <a:bodyPr/>
                    <a:lstStyle/>
                    <a:p>
                      <a:pPr algn="ctr"/>
                      <a:endParaRPr lang="zh-TW" altLang="en-US" sz="2800" dirty="0"/>
                    </a:p>
                  </a:txBody>
                  <a:tcPr anchor="ctr">
                    <a:solidFill>
                      <a:srgbClr val="0D132D"/>
                    </a:solidFill>
                  </a:tcPr>
                </a:tc>
                <a:tc>
                  <a:txBody>
                    <a:bodyPr/>
                    <a:lstStyle/>
                    <a:p>
                      <a:pPr algn="ctr"/>
                      <a:r>
                        <a:rPr lang="es-CO"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Frozen </a:t>
                      </a:r>
                      <a:r>
                        <a:rPr lang="es-CO" altLang="zh-TW" sz="12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Beef</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rgbClr val="E9EBF5"/>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68</a:t>
                      </a:r>
                    </a:p>
                  </a:txBody>
                  <a:tcPr anchor="ctr">
                    <a:solidFill>
                      <a:srgbClr val="E9EBF5"/>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81% </a:t>
                      </a:r>
                    </a:p>
                  </a:txBody>
                  <a:tcPr anchor="ctr">
                    <a:solidFill>
                      <a:srgbClr val="E9EBF5"/>
                    </a:solidFill>
                  </a:tcPr>
                </a:tc>
                <a:tc>
                  <a:txBody>
                    <a:bodyPr/>
                    <a:lstStyle/>
                    <a:p>
                      <a:pPr marL="0" algn="ctr" defTabSz="914400" rtl="0" eaLnBrk="1" fontAlgn="ctr" latinLnBrk="0" hangingPunct="1"/>
                      <a:r>
                        <a:rPr lang="es-CO"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49</a:t>
                      </a:r>
                    </a:p>
                  </a:txBody>
                  <a:tcPr anchor="ctr">
                    <a:solidFill>
                      <a:srgbClr val="E9EBF5"/>
                    </a:solidFill>
                  </a:tcPr>
                </a:tc>
                <a:tc>
                  <a:txBody>
                    <a:bodyPr/>
                    <a:lstStyle/>
                    <a:p>
                      <a:pPr marL="0" algn="ctr" defTabSz="914400" rtl="0" eaLnBrk="1" fontAlgn="ctr" latinLnBrk="0" hangingPunct="1"/>
                      <a:r>
                        <a:rPr lang="es-CO" sz="10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Blu</a:t>
                      </a:r>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a:t>
                      </a:r>
                      <a:r>
                        <a:rPr lang="es-CO" sz="1000" b="1" u="none" strike="noStrike" kern="1200" dirty="0" err="1">
                          <a:solidFill>
                            <a:schemeClr val="dk1"/>
                          </a:solidFill>
                          <a:effectLst/>
                          <a:latin typeface="Microsoft JhengHei UI" panose="020B0604030504040204" pitchFamily="34" charset="-120"/>
                          <a:ea typeface="Microsoft JhengHei UI" panose="020B0604030504040204" pitchFamily="34" charset="-120"/>
                          <a:cs typeface="+mn-cs"/>
                        </a:rPr>
                        <a:t>logistics</a:t>
                      </a:r>
                      <a:r>
                        <a:rPr lang="es-CO"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Colombia SAS</a:t>
                      </a:r>
                    </a:p>
                  </a:txBody>
                  <a:tcPr anchor="ctr">
                    <a:solidFill>
                      <a:srgbClr val="E9EBF5"/>
                    </a:solidFill>
                  </a:tcPr>
                </a:tc>
                <a:tc>
                  <a:txBody>
                    <a:bodyPr/>
                    <a:lstStyle/>
                    <a:p>
                      <a:pPr marL="0" indent="0" algn="l" fontAlgn="ctr">
                        <a:buFontTx/>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Close contact with Blu Logistics/Derivados Carnicos account in order to monitor their exports.</a:t>
                      </a:r>
                    </a:p>
                    <a:p>
                      <a:pPr marL="0" indent="0" algn="l" fontAlgn="ctr">
                        <a:buFontTx/>
                        <a:buNone/>
                      </a:pPr>
                      <a:r>
                        <a:rPr lang="en-US" sz="10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Monitor with LOG department the availability equipment in monthly basis.</a:t>
                      </a:r>
                    </a:p>
                  </a:txBody>
                  <a:tcPr anchor="ctr">
                    <a:solidFill>
                      <a:srgbClr val="E9EBF5"/>
                    </a:solidFill>
                  </a:tcPr>
                </a:tc>
                <a:extLst>
                  <a:ext uri="{0D108BD9-81ED-4DB2-BD59-A6C34878D82A}">
                    <a16:rowId xmlns:a16="http://schemas.microsoft.com/office/drawing/2014/main" val="3927566598"/>
                  </a:ext>
                </a:extLst>
              </a:tr>
            </a:tbl>
          </a:graphicData>
        </a:graphic>
      </p:graphicFrame>
    </p:spTree>
    <p:extLst>
      <p:ext uri="{BB962C8B-B14F-4D97-AF65-F5344CB8AC3E}">
        <p14:creationId xmlns:p14="http://schemas.microsoft.com/office/powerpoint/2010/main" val="88462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15536821-9AB3-4DA6-AE4B-73DD3D84AD0B}"/>
              </a:ext>
            </a:extLst>
          </p:cNvPr>
          <p:cNvPicPr>
            <a:picLocks noChangeAspect="1"/>
          </p:cNvPicPr>
          <p:nvPr/>
        </p:nvPicPr>
        <p:blipFill rotWithShape="1">
          <a:blip r:embed="rId2">
            <a:extLst>
              <a:ext uri="{28A0092B-C50C-407E-A947-70E740481C1C}">
                <a14:useLocalDpi xmlns:a14="http://schemas.microsoft.com/office/drawing/2010/main" val="0"/>
              </a:ext>
            </a:extLst>
          </a:blip>
          <a:srcRect l="19701" r="3247"/>
          <a:stretch/>
        </p:blipFill>
        <p:spPr>
          <a:xfrm>
            <a:off x="187549" y="1607237"/>
            <a:ext cx="2699928" cy="4779023"/>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WCSA Strategy (Ecuador)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45</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1856947704"/>
              </p:ext>
            </p:extLst>
          </p:nvPr>
        </p:nvGraphicFramePr>
        <p:xfrm>
          <a:off x="2965450" y="1585090"/>
          <a:ext cx="8771366" cy="4801170"/>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427130">
                <a:tc rowSpan="6">
                  <a:txBody>
                    <a:bodyPr/>
                    <a:lstStyle/>
                    <a:p>
                      <a:pPr algn="ctr"/>
                      <a:r>
                        <a:rPr lang="en-US" altLang="zh-TW" sz="2800" dirty="0"/>
                        <a:t>EC</a:t>
                      </a:r>
                      <a:endParaRPr lang="zh-TW" altLang="en-US" sz="28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701713">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Cocoa Beans</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1,914</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18.9%</a:t>
                      </a: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2,300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ctr">
                        <a:spcAft>
                          <a:spcPts val="0"/>
                        </a:spcAft>
                      </a:pP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STONEX                                                                                                                                                                                                                                                                                                                                                                OLAM </a:t>
                      </a:r>
                    </a:p>
                    <a:p>
                      <a:pPr algn="ctr">
                        <a:spcAft>
                          <a:spcPts val="0"/>
                        </a:spcAft>
                      </a:pP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STEINWEG</a:t>
                      </a:r>
                    </a:p>
                  </a:txBody>
                  <a:tcPr anchor="ctr">
                    <a:solidFill>
                      <a:schemeClr val="bg1"/>
                    </a:solidFill>
                  </a:tcPr>
                </a:tc>
                <a:tc>
                  <a:txBody>
                    <a:bodyPr/>
                    <a:lstStyle/>
                    <a:p>
                      <a:pPr algn="l"/>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Stable weekly allocation on connecting services in Asia 120teus during peak season.                                                                                                    - Quick reaction matching market  rates in  to increase shipping volume.                                                                  - Enough 4SH FOOD GRADE equipment availability per week. (80-100 in peak season) </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639113424"/>
                  </a:ext>
                </a:extLst>
              </a:tr>
              <a:tr h="397936">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Frozen Shrimp</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1,724</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2.9%</a:t>
                      </a: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2,000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algn="ctr">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STA. PRISCILA                                                                                                                                                                                                                                                                                                                                                         SONGA                                                                                                                                                                                                                                                                                                                                                                          OMARSA</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Enough  equipment and enough space on connecting services to avoid bookings blockages.                                                                                                  - Keep close contact with customers to gain support</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1319714289"/>
                  </a:ext>
                </a:extLst>
              </a:tr>
              <a:tr h="701713">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Banana</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1,294</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3.3%</a:t>
                      </a: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1,500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ctr">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GOODFARMER                                                                                                                                                                                                                                                                                                                                                   REGINABANAERA                                                                                                                                                                                                                                                                                                                                                        DONATELLA</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Rates aligned to the market from Ecuador to China 40RH/ $ 2100 (ALL IN)and  equipment availability.                                                                                                                                                                                                                          - We're in close contact with these customers and as soon we have better transit time ,we will have the opportunity to handle some of their shipments to DLI, SHG &amp; QND</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901463128"/>
                  </a:ext>
                </a:extLst>
              </a:tr>
              <a:tr h="59493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Balsa (IND)</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945</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11.6%</a:t>
                      </a: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1,200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latinLnBrk="0" hangingPunct="1">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WORLDWIDE NAVECUADOR</a:t>
                      </a:r>
                    </a:p>
                    <a:p>
                      <a:pPr marL="0" algn="ctr" defTabSz="914400" rtl="0" eaLnBrk="1" latinLnBrk="0" hangingPunct="1">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DSV</a:t>
                      </a:r>
                    </a:p>
                  </a:txBody>
                  <a:tcPr anchor="ctr"/>
                </a:tc>
                <a:tc>
                  <a:txBody>
                    <a:bodyPr/>
                    <a:lstStyle/>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Provide competitive rate to customers.</a:t>
                      </a:r>
                    </a:p>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We're in close contact with all these customers, they are open to support EMC base on rates, transit times. </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r h="594930">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Wood and Sheets</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162</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0.9%</a:t>
                      </a: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1,000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ctr">
                        <a:spcAft>
                          <a:spcPts val="0"/>
                        </a:spcAft>
                      </a:pPr>
                      <a:r>
                        <a:rPr lang="es-E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NIRMALA INTERNATIONAL</a:t>
                      </a:r>
                    </a:p>
                    <a:p>
                      <a:pPr algn="ctr">
                        <a:spcAft>
                          <a:spcPts val="0"/>
                        </a:spcAft>
                      </a:pPr>
                      <a:r>
                        <a:rPr lang="es-E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ECUATEAK</a:t>
                      </a:r>
                    </a:p>
                  </a:txBody>
                  <a:tcPr anchor="ctr">
                    <a:solidFill>
                      <a:schemeClr val="bg1"/>
                    </a:solidFill>
                  </a:tcPr>
                </a:tc>
                <a:tc>
                  <a:txBody>
                    <a:bodyPr/>
                    <a:lstStyle/>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Provide stable  allocation on connecting services in Asia,  60 TEUs minimum a week. for heavy cargo.</a:t>
                      </a:r>
                    </a:p>
                    <a:p>
                      <a:pPr algn="l">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Rates aligned to the market  Ecuador to India 20SD/ $ 700 (ALL IN)                                                                                                                                                                                                                                                                                                                                                  - Maintain a stock of 2DV units to meet the demand</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294605382"/>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82623" y="1585090"/>
            <a:ext cx="2699928" cy="503478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854049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9AFB69A9-FD01-4ACA-AC22-F530E096CF18}"/>
              </a:ext>
            </a:extLst>
          </p:cNvPr>
          <p:cNvPicPr>
            <a:picLocks noChangeAspect="1"/>
          </p:cNvPicPr>
          <p:nvPr/>
        </p:nvPicPr>
        <p:blipFill rotWithShape="1">
          <a:blip r:embed="rId2">
            <a:extLst>
              <a:ext uri="{28A0092B-C50C-407E-A947-70E740481C1C}">
                <a14:useLocalDpi xmlns:a14="http://schemas.microsoft.com/office/drawing/2010/main" val="0"/>
              </a:ext>
            </a:extLst>
          </a:blip>
          <a:srcRect l="9438" r="3588"/>
          <a:stretch/>
        </p:blipFill>
        <p:spPr>
          <a:xfrm>
            <a:off x="164380" y="1912755"/>
            <a:ext cx="2699928" cy="4120257"/>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WCSA Strategy (Peru)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46</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2052929279"/>
              </p:ext>
            </p:extLst>
          </p:nvPr>
        </p:nvGraphicFramePr>
        <p:xfrm>
          <a:off x="2939692" y="1912755"/>
          <a:ext cx="8771366" cy="4120257"/>
        </p:xfrm>
        <a:graphic>
          <a:graphicData uri="http://schemas.openxmlformats.org/drawingml/2006/table">
            <a:tbl>
              <a:tblPr firstRow="1" bandRow="1">
                <a:tableStyleId>{5C22544A-7EE6-4342-B048-85BDC9FD1C3A}</a:tableStyleId>
              </a:tblPr>
              <a:tblGrid>
                <a:gridCol w="732155">
                  <a:extLst>
                    <a:ext uri="{9D8B030D-6E8A-4147-A177-3AD203B41FA5}">
                      <a16:colId xmlns:a16="http://schemas.microsoft.com/office/drawing/2014/main" val="137207410"/>
                    </a:ext>
                  </a:extLst>
                </a:gridCol>
                <a:gridCol w="984758">
                  <a:extLst>
                    <a:ext uri="{9D8B030D-6E8A-4147-A177-3AD203B41FA5}">
                      <a16:colId xmlns:a16="http://schemas.microsoft.com/office/drawing/2014/main" val="1700954582"/>
                    </a:ext>
                  </a:extLst>
                </a:gridCol>
                <a:gridCol w="704469">
                  <a:extLst>
                    <a:ext uri="{9D8B030D-6E8A-4147-A177-3AD203B41FA5}">
                      <a16:colId xmlns:a16="http://schemas.microsoft.com/office/drawing/2014/main" val="450238390"/>
                    </a:ext>
                  </a:extLst>
                </a:gridCol>
                <a:gridCol w="711073">
                  <a:extLst>
                    <a:ext uri="{9D8B030D-6E8A-4147-A177-3AD203B41FA5}">
                      <a16:colId xmlns:a16="http://schemas.microsoft.com/office/drawing/2014/main" val="3562240334"/>
                    </a:ext>
                  </a:extLst>
                </a:gridCol>
                <a:gridCol w="704469">
                  <a:extLst>
                    <a:ext uri="{9D8B030D-6E8A-4147-A177-3AD203B41FA5}">
                      <a16:colId xmlns:a16="http://schemas.microsoft.com/office/drawing/2014/main" val="1254133963"/>
                    </a:ext>
                  </a:extLst>
                </a:gridCol>
                <a:gridCol w="1293876">
                  <a:extLst>
                    <a:ext uri="{9D8B030D-6E8A-4147-A177-3AD203B41FA5}">
                      <a16:colId xmlns:a16="http://schemas.microsoft.com/office/drawing/2014/main" val="2091073339"/>
                    </a:ext>
                  </a:extLst>
                </a:gridCol>
                <a:gridCol w="3640566">
                  <a:extLst>
                    <a:ext uri="{9D8B030D-6E8A-4147-A177-3AD203B41FA5}">
                      <a16:colId xmlns:a16="http://schemas.microsoft.com/office/drawing/2014/main" val="3853609780"/>
                    </a:ext>
                  </a:extLst>
                </a:gridCol>
              </a:tblGrid>
              <a:tr h="764845">
                <a:tc rowSpan="5">
                  <a:txBody>
                    <a:bodyPr/>
                    <a:lstStyle/>
                    <a:p>
                      <a:pPr algn="ctr"/>
                      <a:r>
                        <a:rPr lang="en-US" altLang="zh-TW" sz="2800" dirty="0"/>
                        <a:t>PE</a:t>
                      </a:r>
                      <a:endParaRPr lang="zh-TW" altLang="en-US" sz="28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999099">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Fishmeal</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17,058</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24.4%</a:t>
                      </a: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20,110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PESQUERA HAYDUK </a:t>
                      </a:r>
                    </a:p>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CORPORACION</a:t>
                      </a:r>
                    </a:p>
                  </a:txBody>
                  <a:tcPr anchor="ctr">
                    <a:solidFill>
                      <a:schemeClr val="bg1"/>
                    </a:solidFill>
                  </a:tcPr>
                </a:tc>
                <a:tc>
                  <a:txBody>
                    <a:bodyPr/>
                    <a:lstStyle/>
                    <a:p>
                      <a:pPr marL="0" algn="l" defTabSz="914400" rtl="0" eaLnBrk="1" latinLnBrk="0" hangingPunct="1"/>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Keep Units during peak season</a:t>
                      </a:r>
                      <a:b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DG space WSA  1,000 ~ 1,200/teu in peak wks</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639113424"/>
                  </a:ext>
                </a:extLst>
              </a:tr>
              <a:tr h="999099">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Minerals</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9,849</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15.7%</a:t>
                      </a:r>
                    </a:p>
                  </a:txBody>
                  <a:tcPr anchor="ctr"/>
                </a:tc>
                <a:tc>
                  <a:txBody>
                    <a:bodyPr/>
                    <a:lstStyle/>
                    <a:p>
                      <a:pPr marL="0" algn="ctr" defTabSz="914400" rtl="0" eaLnBrk="1" latinLnBrk="0" hangingPunct="1">
                        <a:spcAft>
                          <a:spcPts val="0"/>
                        </a:spcAft>
                      </a:pPr>
                      <a:r>
                        <a:rPr 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12,000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HUMON LATIN AMERICA S.A.</a:t>
                      </a:r>
                    </a:p>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JINTAI METAL</a:t>
                      </a:r>
                    </a:p>
                  </a:txBody>
                  <a:tcPr anchor="ctr"/>
                </a:tc>
                <a:tc>
                  <a:txBody>
                    <a:bodyPr/>
                    <a:lstStyle/>
                    <a:p>
                      <a:pPr marL="0" algn="l" defTabSz="914400" rtl="0" eaLnBrk="1" latinLnBrk="0" hangingPunct="1">
                        <a:spcAft>
                          <a:spcPts val="0"/>
                        </a:spcAft>
                      </a:pP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Promote Imp 20' by S/L and keep repo in</a:t>
                      </a:r>
                      <a:b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n-US" altLang="zh-TW"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Promotions in 40’ containers (spot rate).</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1319714289"/>
                  </a:ext>
                </a:extLst>
              </a:tr>
              <a:tr h="674317">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Reefers</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3,964</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21%</a:t>
                      </a:r>
                    </a:p>
                  </a:txBody>
                  <a:tcPr anchor="ctr">
                    <a:solidFill>
                      <a:schemeClr val="bg1"/>
                    </a:solidFill>
                  </a:tcP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4,340</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SOCIEDAD AGRICOLA VIRU</a:t>
                      </a:r>
                    </a:p>
                    <a:p>
                      <a:pPr marL="0" algn="ctr" defTabSz="914400" rtl="0" eaLnBrk="1" fontAlgn="ctr" latinLnBrk="0" hangingPunct="1"/>
                      <a:r>
                        <a:rPr lang="en-US"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BAIKA PERU S.A.C.</a:t>
                      </a:r>
                    </a:p>
                  </a:txBody>
                  <a:tcPr anchor="ctr">
                    <a:solidFill>
                      <a:schemeClr val="bg1"/>
                    </a:solidFill>
                  </a:tcPr>
                </a:tc>
                <a:tc>
                  <a:txBody>
                    <a:bodyPr/>
                    <a:lstStyle/>
                    <a:p>
                      <a:pPr marL="0" algn="l" defTabSz="914400" rtl="0" eaLnBrk="1" latinLnBrk="0" hangingPunct="1">
                        <a:spcAft>
                          <a:spcPts val="0"/>
                        </a:spcAft>
                      </a:pP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Sufficient equipments , promote NOR </a:t>
                      </a:r>
                      <a:b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competitive T/T in the market</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901463128"/>
                  </a:ext>
                </a:extLst>
              </a:tr>
              <a:tr h="682897">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FAK</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3,757</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fontAlgn="ctr"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12%</a:t>
                      </a:r>
                    </a:p>
                  </a:txBody>
                  <a:tcPr anchor="ctr"/>
                </a:tc>
                <a:tc>
                  <a:txBody>
                    <a:bodyPr/>
                    <a:lstStyle/>
                    <a:p>
                      <a:pPr marL="0" algn="ctr" defTabSz="914400" rtl="0" eaLnBrk="1" latinLnBrk="0" hangingPunct="1"/>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4,485</a:t>
                      </a:r>
                      <a:endParaRPr lang="zh-TW" altLang="en-US"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marL="0" algn="ctr" defTabSz="914400" rtl="0" eaLnBrk="1" latinLnBrk="0" hangingPunct="1">
                        <a:spcAft>
                          <a:spcPts val="0"/>
                        </a:spcAft>
                      </a:pPr>
                      <a:r>
                        <a:rPr lang="en-US" altLang="zh-TW"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LAD LUMBER S.A.C.</a:t>
                      </a:r>
                    </a:p>
                    <a:p>
                      <a:pPr marL="0" algn="ctr" defTabSz="914400" rtl="0" eaLnBrk="1" latinLnBrk="0" hangingPunct="1">
                        <a:spcAft>
                          <a:spcPts val="0"/>
                        </a:spcAft>
                      </a:pPr>
                      <a:r>
                        <a:rPr lang="en-US" altLang="zh-TW" sz="9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EXPORTADORA ROMEX S.A.</a:t>
                      </a:r>
                    </a:p>
                  </a:txBody>
                  <a:tcPr anchor="ctr"/>
                </a:tc>
                <a:tc>
                  <a:txBody>
                    <a:bodyPr/>
                    <a:lstStyle/>
                    <a:p>
                      <a:pPr marL="0" algn="l" defTabSz="914400" rtl="0" eaLnBrk="1" latinLnBrk="0" hangingPunct="1">
                        <a:spcAft>
                          <a:spcPts val="0"/>
                        </a:spcAft>
                      </a:pP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Competitive rates and conditions</a:t>
                      </a:r>
                      <a:b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Food grade Cntrs </a:t>
                      </a:r>
                      <a:b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br>
                      <a:r>
                        <a:rPr 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 more  space for SCRAP to India</a:t>
                      </a:r>
                      <a:endParaRPr lang="zh-TW" altLang="en-US" sz="105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64380" y="1858641"/>
            <a:ext cx="2699928" cy="461828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258695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28FFDB55-A90B-41EA-BAE5-2FE6B604937F}"/>
              </a:ext>
            </a:extLst>
          </p:cNvPr>
          <p:cNvPicPr>
            <a:picLocks noChangeAspect="1"/>
          </p:cNvPicPr>
          <p:nvPr/>
        </p:nvPicPr>
        <p:blipFill rotWithShape="1">
          <a:blip r:embed="rId2">
            <a:extLst>
              <a:ext uri="{28A0092B-C50C-407E-A947-70E740481C1C}">
                <a14:useLocalDpi xmlns:a14="http://schemas.microsoft.com/office/drawing/2010/main" val="0"/>
              </a:ext>
            </a:extLst>
          </a:blip>
          <a:srcRect l="7676" r="4204"/>
          <a:stretch/>
        </p:blipFill>
        <p:spPr>
          <a:xfrm>
            <a:off x="176183" y="1713868"/>
            <a:ext cx="2699929" cy="4635415"/>
          </a:xfrm>
          <a:prstGeom prst="rect">
            <a:avLst/>
          </a:prstGeom>
        </p:spPr>
      </p:pic>
      <p:sp>
        <p:nvSpPr>
          <p:cNvPr id="2" name="標題 1">
            <a:extLst>
              <a:ext uri="{FF2B5EF4-FFF2-40B4-BE49-F238E27FC236}">
                <a16:creationId xmlns:a16="http://schemas.microsoft.com/office/drawing/2014/main" id="{CA667212-3DFF-490E-BDFF-7FF12ECBB74E}"/>
              </a:ext>
            </a:extLst>
          </p:cNvPr>
          <p:cNvSpPr>
            <a:spLocks noGrp="1"/>
          </p:cNvSpPr>
          <p:nvPr>
            <p:ph type="title"/>
          </p:nvPr>
        </p:nvSpPr>
        <p:spPr>
          <a:xfrm>
            <a:off x="1598051" y="104775"/>
            <a:ext cx="10515600" cy="1325563"/>
          </a:xfrm>
        </p:spPr>
        <p:txBody>
          <a:bodyPr/>
          <a:lstStyle/>
          <a:p>
            <a:r>
              <a:rPr lang="en-US" altLang="zh-TW" dirty="0"/>
              <a:t>WCSA Strategy (Chile) </a:t>
            </a:r>
            <a:endParaRPr lang="zh-TW" altLang="en-US" dirty="0"/>
          </a:p>
        </p:txBody>
      </p:sp>
      <p:sp>
        <p:nvSpPr>
          <p:cNvPr id="4" name="投影片編號版面配置區 3">
            <a:extLst>
              <a:ext uri="{FF2B5EF4-FFF2-40B4-BE49-F238E27FC236}">
                <a16:creationId xmlns:a16="http://schemas.microsoft.com/office/drawing/2014/main" id="{08FAE3B5-DB40-4388-BB4D-81B86FEBF589}"/>
              </a:ext>
            </a:extLst>
          </p:cNvPr>
          <p:cNvSpPr>
            <a:spLocks noGrp="1"/>
          </p:cNvSpPr>
          <p:nvPr>
            <p:ph type="sldNum" sz="quarter" idx="12"/>
          </p:nvPr>
        </p:nvSpPr>
        <p:spPr/>
        <p:txBody>
          <a:bodyPr/>
          <a:lstStyle/>
          <a:p>
            <a:fld id="{6FF47312-5BF6-4F91-A250-772BA71100E2}" type="slidenum">
              <a:rPr lang="zh-TW" altLang="en-US" smtClean="0"/>
              <a:t>47</a:t>
            </a:fld>
            <a:endParaRPr lang="zh-TW" altLang="en-US"/>
          </a:p>
        </p:txBody>
      </p:sp>
      <p:graphicFrame>
        <p:nvGraphicFramePr>
          <p:cNvPr id="5" name="內容版面配置區 4">
            <a:extLst>
              <a:ext uri="{FF2B5EF4-FFF2-40B4-BE49-F238E27FC236}">
                <a16:creationId xmlns:a16="http://schemas.microsoft.com/office/drawing/2014/main" id="{EF123B6E-8055-417F-93A8-280EDCE80492}"/>
              </a:ext>
            </a:extLst>
          </p:cNvPr>
          <p:cNvGraphicFramePr>
            <a:graphicFrameLocks noGrp="1"/>
          </p:cNvGraphicFramePr>
          <p:nvPr>
            <p:ph idx="1"/>
            <p:extLst>
              <p:ext uri="{D42A27DB-BD31-4B8C-83A1-F6EECF244321}">
                <p14:modId xmlns:p14="http://schemas.microsoft.com/office/powerpoint/2010/main" val="2661004161"/>
              </p:ext>
            </p:extLst>
          </p:nvPr>
        </p:nvGraphicFramePr>
        <p:xfrm>
          <a:off x="2965451" y="1707429"/>
          <a:ext cx="8696370" cy="4641855"/>
        </p:xfrm>
        <a:graphic>
          <a:graphicData uri="http://schemas.openxmlformats.org/drawingml/2006/table">
            <a:tbl>
              <a:tblPr firstRow="1" bandRow="1">
                <a:tableStyleId>{5C22544A-7EE6-4342-B048-85BDC9FD1C3A}</a:tableStyleId>
              </a:tblPr>
              <a:tblGrid>
                <a:gridCol w="707274">
                  <a:extLst>
                    <a:ext uri="{9D8B030D-6E8A-4147-A177-3AD203B41FA5}">
                      <a16:colId xmlns:a16="http://schemas.microsoft.com/office/drawing/2014/main" val="137207410"/>
                    </a:ext>
                  </a:extLst>
                </a:gridCol>
                <a:gridCol w="1174373">
                  <a:extLst>
                    <a:ext uri="{9D8B030D-6E8A-4147-A177-3AD203B41FA5}">
                      <a16:colId xmlns:a16="http://schemas.microsoft.com/office/drawing/2014/main" val="1700954582"/>
                    </a:ext>
                  </a:extLst>
                </a:gridCol>
                <a:gridCol w="680529">
                  <a:extLst>
                    <a:ext uri="{9D8B030D-6E8A-4147-A177-3AD203B41FA5}">
                      <a16:colId xmlns:a16="http://schemas.microsoft.com/office/drawing/2014/main" val="450238390"/>
                    </a:ext>
                  </a:extLst>
                </a:gridCol>
                <a:gridCol w="686909">
                  <a:extLst>
                    <a:ext uri="{9D8B030D-6E8A-4147-A177-3AD203B41FA5}">
                      <a16:colId xmlns:a16="http://schemas.microsoft.com/office/drawing/2014/main" val="3562240334"/>
                    </a:ext>
                  </a:extLst>
                </a:gridCol>
                <a:gridCol w="680529">
                  <a:extLst>
                    <a:ext uri="{9D8B030D-6E8A-4147-A177-3AD203B41FA5}">
                      <a16:colId xmlns:a16="http://schemas.microsoft.com/office/drawing/2014/main" val="1254133963"/>
                    </a:ext>
                  </a:extLst>
                </a:gridCol>
                <a:gridCol w="1068557">
                  <a:extLst>
                    <a:ext uri="{9D8B030D-6E8A-4147-A177-3AD203B41FA5}">
                      <a16:colId xmlns:a16="http://schemas.microsoft.com/office/drawing/2014/main" val="2091073339"/>
                    </a:ext>
                  </a:extLst>
                </a:gridCol>
                <a:gridCol w="3698199">
                  <a:extLst>
                    <a:ext uri="{9D8B030D-6E8A-4147-A177-3AD203B41FA5}">
                      <a16:colId xmlns:a16="http://schemas.microsoft.com/office/drawing/2014/main" val="3853609780"/>
                    </a:ext>
                  </a:extLst>
                </a:gridCol>
              </a:tblGrid>
              <a:tr h="649361">
                <a:tc rowSpan="6">
                  <a:txBody>
                    <a:bodyPr/>
                    <a:lstStyle/>
                    <a:p>
                      <a:pPr algn="ctr"/>
                      <a:r>
                        <a:rPr lang="en-US" altLang="zh-TW" sz="2800" dirty="0"/>
                        <a:t>CL</a:t>
                      </a:r>
                      <a:endParaRPr lang="zh-TW" altLang="en-US" sz="2800" dirty="0"/>
                    </a:p>
                  </a:txBody>
                  <a:tcPr anchor="ctr">
                    <a:solidFill>
                      <a:srgbClr val="0D132D"/>
                    </a:solidFill>
                  </a:tcPr>
                </a:tc>
                <a:tc>
                  <a:txBody>
                    <a:bodyPr/>
                    <a:lstStyle/>
                    <a:p>
                      <a:pPr algn="ctr"/>
                      <a:r>
                        <a:rPr lang="en-US" altLang="zh-TW" sz="1200" dirty="0"/>
                        <a:t>Main </a:t>
                      </a:r>
                    </a:p>
                    <a:p>
                      <a:pPr algn="ctr"/>
                      <a:r>
                        <a:rPr lang="en-US" altLang="zh-TW" sz="1200" dirty="0"/>
                        <a:t>Commodity</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EMC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dirty="0"/>
                        <a:t>2024</a:t>
                      </a:r>
                    </a:p>
                    <a:p>
                      <a:pPr algn="ctr"/>
                      <a:r>
                        <a:rPr lang="en-US" altLang="zh-TW" sz="1200" dirty="0"/>
                        <a:t>Market </a:t>
                      </a:r>
                    </a:p>
                    <a:p>
                      <a:pPr algn="ctr"/>
                      <a:r>
                        <a:rPr lang="en-US" altLang="zh-TW" sz="1200" dirty="0"/>
                        <a:t>Share</a:t>
                      </a:r>
                      <a:endParaRPr lang="zh-TW" altLang="en-US" sz="1200" dirty="0"/>
                    </a:p>
                  </a:txBody>
                  <a:tcPr anchor="ctr">
                    <a:solidFill>
                      <a:srgbClr val="0D132D"/>
                    </a:solidFill>
                  </a:tcPr>
                </a:tc>
                <a:tc>
                  <a:txBody>
                    <a:bodyPr/>
                    <a:lstStyle/>
                    <a:p>
                      <a:pPr algn="ctr"/>
                      <a:r>
                        <a:rPr lang="en-US" altLang="zh-TW" sz="1200" dirty="0"/>
                        <a:t>2025</a:t>
                      </a:r>
                    </a:p>
                    <a:p>
                      <a:pPr algn="ctr"/>
                      <a:r>
                        <a:rPr lang="en-US" altLang="zh-TW" sz="1200" dirty="0"/>
                        <a:t>Target </a:t>
                      </a:r>
                    </a:p>
                    <a:p>
                      <a:pPr algn="ctr"/>
                      <a:r>
                        <a:rPr lang="en-US" altLang="zh-TW" sz="1200" dirty="0"/>
                        <a:t>Volume</a:t>
                      </a:r>
                      <a:endParaRPr lang="zh-TW" altLang="en-US" sz="1200" dirty="0"/>
                    </a:p>
                  </a:txBody>
                  <a:tcPr anchor="ctr">
                    <a:solidFill>
                      <a:srgbClr val="0D132D"/>
                    </a:solidFill>
                  </a:tcPr>
                </a:tc>
                <a:tc>
                  <a:txBody>
                    <a:bodyPr/>
                    <a:lstStyle/>
                    <a:p>
                      <a:pPr algn="ctr"/>
                      <a:r>
                        <a:rPr lang="en-US" altLang="zh-TW" sz="1200" kern="1200" dirty="0">
                          <a:effectLst/>
                        </a:rPr>
                        <a:t>Target A/C</a:t>
                      </a:r>
                      <a:endParaRPr lang="zh-TW" altLang="en-US" sz="1200" dirty="0"/>
                    </a:p>
                  </a:txBody>
                  <a:tcPr anchor="ctr">
                    <a:solidFill>
                      <a:srgbClr val="0D132D"/>
                    </a:solidFill>
                  </a:tcPr>
                </a:tc>
                <a:tc>
                  <a:txBody>
                    <a:bodyPr/>
                    <a:lstStyle/>
                    <a:p>
                      <a:pPr algn="ctr"/>
                      <a:r>
                        <a:rPr lang="en-US" altLang="zh-TW" sz="1200" dirty="0"/>
                        <a:t>Action Plan</a:t>
                      </a:r>
                      <a:endParaRPr lang="zh-TW" altLang="en-US" sz="1200" dirty="0"/>
                    </a:p>
                  </a:txBody>
                  <a:tcPr anchor="ctr">
                    <a:solidFill>
                      <a:srgbClr val="0D132D"/>
                    </a:solidFill>
                  </a:tcPr>
                </a:tc>
                <a:extLst>
                  <a:ext uri="{0D108BD9-81ED-4DB2-BD59-A6C34878D82A}">
                    <a16:rowId xmlns:a16="http://schemas.microsoft.com/office/drawing/2014/main" val="1959538944"/>
                  </a:ext>
                </a:extLst>
              </a:tr>
              <a:tr h="927658">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TW"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WOODPULP</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2,572</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11%</a:t>
                      </a: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1,680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n-US" sz="1050" b="1" kern="1200" dirty="0">
                          <a:solidFill>
                            <a:schemeClr val="tx1"/>
                          </a:solidFill>
                          <a:effectLst/>
                          <a:latin typeface="Microsoft JhengHei UI" panose="020B0604030504040204" pitchFamily="34" charset="-120"/>
                          <a:ea typeface="Microsoft JhengHei UI" panose="020B0604030504040204" pitchFamily="34" charset="-120"/>
                          <a:cs typeface="+mn-cs"/>
                        </a:rPr>
                        <a:t>Arauco</a:t>
                      </a:r>
                    </a:p>
                  </a:txBody>
                  <a:tcPr anchor="ctr">
                    <a:solidFill>
                      <a:schemeClr val="bg1"/>
                    </a:solidFill>
                  </a:tcPr>
                </a:tc>
                <a:tc>
                  <a:txBody>
                    <a:bodyPr/>
                    <a:lstStyle/>
                    <a:p>
                      <a:pPr algn="l"/>
                      <a:r>
                        <a:rPr lang="es-E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Spot shipments from central zone (CLVAL) considering the main volume is concentrated in the south zone in Chile (CLLQN)</a:t>
                      </a:r>
                    </a:p>
                    <a:p>
                      <a:pPr algn="l"/>
                      <a:r>
                        <a:rPr lang="es-E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Offer competitive rate from CLVAL to main pods Qingdao, Shanghai, Changhsu, Ningbo, and others.</a:t>
                      </a:r>
                    </a:p>
                    <a:p>
                      <a:pPr algn="l"/>
                      <a:r>
                        <a:rPr lang="es-E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Have enough 4SH equipment available for Woodpulp from CLSCL depots to release bookings.</a:t>
                      </a:r>
                      <a:endParaRPr lang="zh-TW" altLang="en-US" sz="9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639113424"/>
                  </a:ext>
                </a:extLst>
              </a:tr>
              <a:tr h="788509">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METAL SCRAP</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5,195</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26%</a:t>
                      </a:r>
                    </a:p>
                  </a:txBody>
                  <a:tcPr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2,940</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marL="0" algn="ctr" defTabSz="914400" rtl="0" eaLnBrk="1" latinLnBrk="0" hangingPunct="1">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CBP</a:t>
                      </a:r>
                    </a:p>
                    <a:p>
                      <a:pPr marL="0" algn="ctr" defTabSz="914400" rtl="0" eaLnBrk="1" latinLnBrk="0" hangingPunct="1">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 Vanadium</a:t>
                      </a:r>
                    </a:p>
                    <a:p>
                      <a:pPr marL="0" algn="ctr" defTabSz="914400" rtl="0" eaLnBrk="1" latinLnBrk="0" hangingPunct="1">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Norte Verde</a:t>
                      </a:r>
                      <a:endParaRPr lang="zh-TW" altLang="en-US" sz="105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We need to keep empty container to cover their demand in CLVAL and CLSCL.</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We need space in CIX’s service connection to India to increase volumes</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Rates according to the market.</a:t>
                      </a:r>
                      <a:endParaRPr lang="zh-TW" altLang="en-US" sz="9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1319714289"/>
                  </a:ext>
                </a:extLst>
              </a:tr>
              <a:tr h="788509">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WINE</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3,739</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24%</a:t>
                      </a: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4,400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JF Hillebrand</a:t>
                      </a:r>
                    </a:p>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Inte-tank</a:t>
                      </a:r>
                    </a:p>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 Albatrans</a:t>
                      </a:r>
                      <a:endParaRPr lang="zh-TW" altLang="en-US" sz="105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We need to keep empty container to cover their demand in 2SD for the wine in flexibags and for the case of Wine in bottles 4SH from CLVAL and CLSCL.</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We need to match the market rates to FE mainly from China ports like Yantai, Xingang and others.</a:t>
                      </a:r>
                    </a:p>
                  </a:txBody>
                  <a:tcPr anchor="ctr">
                    <a:solidFill>
                      <a:schemeClr val="bg1"/>
                    </a:solidFill>
                  </a:tcPr>
                </a:tc>
                <a:extLst>
                  <a:ext uri="{0D108BD9-81ED-4DB2-BD59-A6C34878D82A}">
                    <a16:rowId xmlns:a16="http://schemas.microsoft.com/office/drawing/2014/main" val="901463128"/>
                  </a:ext>
                </a:extLst>
              </a:tr>
              <a:tr h="649361">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FROZEN (MEAT)</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1,098</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5%</a:t>
                      </a:r>
                    </a:p>
                  </a:txBody>
                  <a:tcPr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1,464</a:t>
                      </a:r>
                      <a:endParaRPr lang="zh-TW" altLang="en-US" sz="1200" b="1" dirty="0">
                        <a:latin typeface="Microsoft JhengHei UI" panose="020B0604030504040204" pitchFamily="34" charset="-120"/>
                        <a:ea typeface="Microsoft JhengHei UI" panose="020B0604030504040204" pitchFamily="34" charset="-120"/>
                      </a:endParaRPr>
                    </a:p>
                  </a:txBody>
                  <a:tcPr anchor="ctr"/>
                </a:tc>
                <a:tc>
                  <a:txBody>
                    <a:bodyPr/>
                    <a:lstStyle/>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Agrosuper </a:t>
                      </a:r>
                    </a:p>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Ariztia</a:t>
                      </a:r>
                      <a:endParaRPr lang="zh-TW" altLang="en-US" sz="105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tc>
                  <a:txBody>
                    <a:bodyPr/>
                    <a:lstStyle/>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Competitive rates following the market. </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CNSHG is the main destination, we need to check cost and try to match the market rate for future tender negotiation (2025-2026)</a:t>
                      </a:r>
                      <a:endParaRPr lang="zh-TW" altLang="en-US" sz="9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tc>
                <a:extLst>
                  <a:ext uri="{0D108BD9-81ED-4DB2-BD59-A6C34878D82A}">
                    <a16:rowId xmlns:a16="http://schemas.microsoft.com/office/drawing/2014/main" val="2355644624"/>
                  </a:ext>
                </a:extLst>
              </a:tr>
              <a:tr h="838457">
                <a:tc vMerge="1">
                  <a:txBody>
                    <a:bodyPr/>
                    <a:lstStyle/>
                    <a:p>
                      <a:pPr algn="ctr" fontAlgn="ctr"/>
                      <a:endParaRPr lang="en-US" sz="12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96" marR="6796" marT="6796" marB="0" anchor="ct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FRESH (FRUIT)</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1,822</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rtl="0" fontAlgn="ctr"/>
                      <a:r>
                        <a:rPr lang="en-US" altLang="zh-TW" sz="1200" b="1" u="none" strike="noStrike" kern="1200" dirty="0">
                          <a:solidFill>
                            <a:schemeClr val="dk1"/>
                          </a:solidFill>
                          <a:effectLst/>
                          <a:latin typeface="Microsoft JhengHei UI" panose="020B0604030504040204" pitchFamily="34" charset="-120"/>
                          <a:ea typeface="Microsoft JhengHei UI" panose="020B0604030504040204" pitchFamily="34" charset="-120"/>
                          <a:cs typeface="+mn-cs"/>
                        </a:rPr>
                        <a:t>4%</a:t>
                      </a:r>
                    </a:p>
                  </a:txBody>
                  <a:tcPr anchor="ctr">
                    <a:solidFill>
                      <a:schemeClr val="bg1"/>
                    </a:solidFill>
                  </a:tcPr>
                </a:tc>
                <a:tc>
                  <a:txBody>
                    <a:bodyPr/>
                    <a:lstStyle/>
                    <a:p>
                      <a:pPr algn="ctr"/>
                      <a:r>
                        <a:rPr lang="es-ES" altLang="zh-TW" sz="1200" b="1" dirty="0">
                          <a:latin typeface="Microsoft JhengHei UI" panose="020B0604030504040204" pitchFamily="34" charset="-120"/>
                          <a:ea typeface="Microsoft JhengHei UI" panose="020B0604030504040204" pitchFamily="34" charset="-120"/>
                        </a:rPr>
                        <a:t>1,520</a:t>
                      </a:r>
                      <a:endParaRPr lang="zh-TW" altLang="en-US" sz="1200" b="1" dirty="0">
                        <a:latin typeface="Microsoft JhengHei UI" panose="020B0604030504040204" pitchFamily="34" charset="-120"/>
                        <a:ea typeface="Microsoft JhengHei UI" panose="020B0604030504040204" pitchFamily="34" charset="-120"/>
                      </a:endParaRPr>
                    </a:p>
                  </a:txBody>
                  <a:tcPr anchor="ctr">
                    <a:solidFill>
                      <a:schemeClr val="bg1"/>
                    </a:solidFill>
                  </a:tcPr>
                </a:tc>
                <a:tc>
                  <a:txBody>
                    <a:bodyPr/>
                    <a:lstStyle/>
                    <a:p>
                      <a:pPr algn="ctr">
                        <a:spcAft>
                          <a:spcPts val="0"/>
                        </a:spcAft>
                      </a:pPr>
                      <a:r>
                        <a:rPr lang="es-ES" altLang="zh-TW" sz="1050" b="1" kern="1200" dirty="0">
                          <a:solidFill>
                            <a:schemeClr val="tx1"/>
                          </a:solidFill>
                          <a:effectLst/>
                          <a:latin typeface="Microsoft JhengHei UI" panose="020B0604030504040204" pitchFamily="34" charset="-120"/>
                          <a:ea typeface="Microsoft JhengHei UI" panose="020B0604030504040204" pitchFamily="34" charset="-120"/>
                          <a:cs typeface="+mn-cs"/>
                        </a:rPr>
                        <a:t>Global Reefer, United Cargo, Andesbhumi</a:t>
                      </a:r>
                      <a:endParaRPr lang="zh-TW" altLang="en-US" sz="105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tc>
                  <a:txBody>
                    <a:bodyPr/>
                    <a:lstStyle/>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Competitive rates following the market.</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Competitive transit time for fresh fruit.</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Cherry service with 22 days.</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Regular Reefer empty repo in. </a:t>
                      </a:r>
                    </a:p>
                    <a:p>
                      <a:pPr algn="l">
                        <a:spcAft>
                          <a:spcPts val="0"/>
                        </a:spcAft>
                      </a:pPr>
                      <a:r>
                        <a:rPr lang="en-US" altLang="zh-TW" sz="900" b="1" kern="1200" dirty="0">
                          <a:solidFill>
                            <a:schemeClr val="tx1"/>
                          </a:solidFill>
                          <a:effectLst/>
                          <a:latin typeface="Microsoft JhengHei UI" panose="020B0604030504040204" pitchFamily="34" charset="-120"/>
                          <a:ea typeface="Microsoft JhengHei UI" panose="020B0604030504040204" pitchFamily="34" charset="-120"/>
                          <a:cs typeface="+mn-cs"/>
                        </a:rPr>
                        <a:t>- Service with competitive transit time to HKHKG.</a:t>
                      </a:r>
                      <a:endParaRPr lang="zh-TW" altLang="en-US" sz="900" b="1" kern="1200" dirty="0">
                        <a:solidFill>
                          <a:schemeClr val="tx1"/>
                        </a:solidFill>
                        <a:effectLst/>
                        <a:latin typeface="Microsoft JhengHei UI" panose="020B0604030504040204" pitchFamily="34" charset="-120"/>
                        <a:ea typeface="Microsoft JhengHei UI" panose="020B0604030504040204" pitchFamily="34" charset="-120"/>
                        <a:cs typeface="+mn-cs"/>
                      </a:endParaRPr>
                    </a:p>
                  </a:txBody>
                  <a:tcPr anchor="ctr">
                    <a:solidFill>
                      <a:schemeClr val="bg1"/>
                    </a:solidFill>
                  </a:tcPr>
                </a:tc>
                <a:extLst>
                  <a:ext uri="{0D108BD9-81ED-4DB2-BD59-A6C34878D82A}">
                    <a16:rowId xmlns:a16="http://schemas.microsoft.com/office/drawing/2014/main" val="1294605382"/>
                  </a:ext>
                </a:extLst>
              </a:tr>
            </a:tbl>
          </a:graphicData>
        </a:graphic>
      </p:graphicFrame>
      <p:sp>
        <p:nvSpPr>
          <p:cNvPr id="9" name="矩形 8">
            <a:extLst>
              <a:ext uri="{FF2B5EF4-FFF2-40B4-BE49-F238E27FC236}">
                <a16:creationId xmlns:a16="http://schemas.microsoft.com/office/drawing/2014/main" id="{B4F46E96-84A6-49C8-A7AA-3ACBB52E1A5B}"/>
              </a:ext>
            </a:extLst>
          </p:cNvPr>
          <p:cNvSpPr/>
          <p:nvPr/>
        </p:nvSpPr>
        <p:spPr>
          <a:xfrm>
            <a:off x="158265" y="1673720"/>
            <a:ext cx="2743200" cy="5014908"/>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06FD95B5-3E2F-4C01-A363-5D900CA90D69}"/>
              </a:ext>
            </a:extLst>
          </p:cNvPr>
          <p:cNvGrpSpPr/>
          <p:nvPr/>
        </p:nvGrpSpPr>
        <p:grpSpPr>
          <a:xfrm>
            <a:off x="108497" y="73306"/>
            <a:ext cx="1881290" cy="1113245"/>
            <a:chOff x="2256484" y="1337181"/>
            <a:chExt cx="3020545" cy="1929770"/>
          </a:xfrm>
        </p:grpSpPr>
        <p:pic>
          <p:nvPicPr>
            <p:cNvPr id="8" name="圖片 7">
              <a:extLst>
                <a:ext uri="{FF2B5EF4-FFF2-40B4-BE49-F238E27FC236}">
                  <a16:creationId xmlns:a16="http://schemas.microsoft.com/office/drawing/2014/main" id="{6F70EEBA-17F8-4CA9-B338-DCFF0E0117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0" name="文字方塊 9">
              <a:extLst>
                <a:ext uri="{FF2B5EF4-FFF2-40B4-BE49-F238E27FC236}">
                  <a16:creationId xmlns:a16="http://schemas.microsoft.com/office/drawing/2014/main" id="{45F9D62A-4EB4-4E6E-A886-394D814FC2C9}"/>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4250569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D848FC-F4F5-4C73-89C9-278088E3312D}"/>
              </a:ext>
            </a:extLst>
          </p:cNvPr>
          <p:cNvSpPr>
            <a:spLocks noGrp="1"/>
          </p:cNvSpPr>
          <p:nvPr>
            <p:ph type="title"/>
          </p:nvPr>
        </p:nvSpPr>
        <p:spPr>
          <a:xfrm>
            <a:off x="1533657" y="104775"/>
            <a:ext cx="10515600" cy="1325563"/>
          </a:xfrm>
        </p:spPr>
        <p:txBody>
          <a:bodyPr/>
          <a:lstStyle/>
          <a:p>
            <a:r>
              <a:rPr lang="en-US" altLang="zh-TW" dirty="0"/>
              <a:t>GreenX Strategy </a:t>
            </a:r>
            <a:endParaRPr lang="zh-TW" altLang="en-US" dirty="0"/>
          </a:p>
        </p:txBody>
      </p:sp>
      <p:sp>
        <p:nvSpPr>
          <p:cNvPr id="4" name="投影片編號版面配置區 3">
            <a:extLst>
              <a:ext uri="{FF2B5EF4-FFF2-40B4-BE49-F238E27FC236}">
                <a16:creationId xmlns:a16="http://schemas.microsoft.com/office/drawing/2014/main" id="{1C4EBA06-7315-48FF-BCDC-1326020E4CA5}"/>
              </a:ext>
            </a:extLst>
          </p:cNvPr>
          <p:cNvSpPr>
            <a:spLocks noGrp="1"/>
          </p:cNvSpPr>
          <p:nvPr>
            <p:ph type="sldNum" sz="quarter" idx="12"/>
          </p:nvPr>
        </p:nvSpPr>
        <p:spPr/>
        <p:txBody>
          <a:bodyPr/>
          <a:lstStyle/>
          <a:p>
            <a:fld id="{6FF47312-5BF6-4F91-A250-772BA71100E2}" type="slidenum">
              <a:rPr lang="zh-TW" altLang="en-US" smtClean="0"/>
              <a:t>48</a:t>
            </a:fld>
            <a:endParaRPr lang="zh-TW" altLang="en-US"/>
          </a:p>
        </p:txBody>
      </p:sp>
      <p:sp>
        <p:nvSpPr>
          <p:cNvPr id="5" name="矩形 4">
            <a:extLst>
              <a:ext uri="{FF2B5EF4-FFF2-40B4-BE49-F238E27FC236}">
                <a16:creationId xmlns:a16="http://schemas.microsoft.com/office/drawing/2014/main" id="{77A6516E-5FA3-4991-9A13-28B8F2173A59}"/>
              </a:ext>
            </a:extLst>
          </p:cNvPr>
          <p:cNvSpPr/>
          <p:nvPr/>
        </p:nvSpPr>
        <p:spPr>
          <a:xfrm>
            <a:off x="629885" y="1619718"/>
            <a:ext cx="6674934"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5B9BD5">
                    <a:lumMod val="75000"/>
                  </a:srgbClr>
                </a:solidFill>
                <a:effectLst/>
                <a:uLnTx/>
                <a:uFillTx/>
                <a:latin typeface="Microsoft YaHei" panose="020B0503020204020204" pitchFamily="34" charset="-122"/>
                <a:ea typeface="Microsoft YaHei" panose="020B0503020204020204" pitchFamily="34" charset="-122"/>
                <a:cs typeface="+mn-cs"/>
              </a:rPr>
              <a:t>Keep </a:t>
            </a:r>
            <a:r>
              <a:rPr lang="en-US" altLang="zh-TW" sz="2800" b="1" dirty="0">
                <a:solidFill>
                  <a:srgbClr val="5B9BD5">
                    <a:lumMod val="75000"/>
                  </a:srgbClr>
                </a:solidFill>
                <a:latin typeface="Microsoft YaHei" panose="020B0503020204020204" pitchFamily="34" charset="-122"/>
                <a:ea typeface="Microsoft YaHei" panose="020B0503020204020204" pitchFamily="34" charset="-122"/>
              </a:rPr>
              <a:t>Promoting</a:t>
            </a:r>
            <a:endParaRPr kumimoji="0" lang="en-US" altLang="zh-TW" sz="2800" b="1" i="0" u="none" strike="noStrike" kern="1200" cap="none" spc="0" normalizeH="0" baseline="0" noProof="0" dirty="0">
              <a:ln>
                <a:noFill/>
              </a:ln>
              <a:solidFill>
                <a:srgbClr val="5B9BD5">
                  <a:lumMod val="75000"/>
                </a:srgbClr>
              </a:solidFill>
              <a:effectLst/>
              <a:uLnTx/>
              <a:uFillTx/>
              <a:latin typeface="Microsoft YaHei" panose="020B0503020204020204" pitchFamily="34" charset="-122"/>
              <a:ea typeface="Microsoft YaHei" panose="020B0503020204020204" pitchFamily="34" charset="-122"/>
              <a:cs typeface="+mn-cs"/>
            </a:endParaRPr>
          </a:p>
          <a:p>
            <a:pPr lvl="0">
              <a:defRPr/>
            </a:pPr>
            <a:r>
              <a:rPr kumimoji="0" lang="en-US" altLang="zh-TW" sz="1200" b="0" i="0" u="none" strike="noStrike" kern="1200" cap="none" spc="0" normalizeH="0" baseline="0" noProof="0" dirty="0">
                <a:ln>
                  <a:noFill/>
                </a:ln>
                <a:solidFill>
                  <a:srgbClr val="5B9BD5">
                    <a:lumMod val="50000"/>
                  </a:srgbClr>
                </a:solidFill>
                <a:effectLst/>
                <a:uLnTx/>
                <a:uFillTx/>
                <a:latin typeface="Microsoft YaHei" panose="020B0503020204020204" pitchFamily="34" charset="-122"/>
                <a:ea typeface="Microsoft YaHei" panose="020B0503020204020204" pitchFamily="34" charset="-122"/>
                <a:cs typeface="+mn-cs"/>
              </a:rPr>
              <a:t>We can fulfill export </a:t>
            </a:r>
            <a:r>
              <a:rPr lang="en-US" altLang="zh-TW" sz="1200" dirty="0">
                <a:solidFill>
                  <a:srgbClr val="5B9BD5">
                    <a:lumMod val="50000"/>
                  </a:srgbClr>
                </a:solidFill>
                <a:latin typeface="Microsoft YaHei" panose="020B0503020204020204" pitchFamily="34" charset="-122"/>
                <a:ea typeface="Microsoft YaHei" panose="020B0503020204020204" pitchFamily="34" charset="-122"/>
              </a:rPr>
              <a:t>demand from small and medium-sized customers and improve efficiency with standardized and quick quotations</a:t>
            </a:r>
            <a:endParaRPr kumimoji="0" lang="en-US" altLang="zh-TW" sz="1200" b="0" i="0" u="none" strike="noStrike" kern="1200" cap="none" spc="0" normalizeH="0" baseline="0" noProof="0" dirty="0">
              <a:ln>
                <a:noFill/>
              </a:ln>
              <a:solidFill>
                <a:srgbClr val="5B9BD5">
                  <a:lumMod val="5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dirty="0">
              <a:ln>
                <a:noFill/>
              </a:ln>
              <a:solidFill>
                <a:srgbClr val="5B9BD5">
                  <a:lumMod val="5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5B9BD5">
                    <a:lumMod val="50000"/>
                  </a:srgbClr>
                </a:solidFill>
                <a:effectLst/>
                <a:uLnTx/>
                <a:uFillTx/>
                <a:latin typeface="Microsoft YaHei" panose="020B0503020204020204" pitchFamily="34" charset="-122"/>
                <a:ea typeface="Microsoft YaHei" panose="020B0503020204020204" pitchFamily="34" charset="-122"/>
                <a:cs typeface="+mn-cs"/>
              </a:rPr>
              <a:t>Advantage for GreenX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5B9BD5">
                    <a:lumMod val="75000"/>
                  </a:srgbClr>
                </a:solidFill>
                <a:effectLst/>
                <a:uLnTx/>
                <a:uFillTx/>
                <a:latin typeface="Microsoft YaHei" panose="020B0503020204020204" pitchFamily="34" charset="-122"/>
                <a:ea typeface="Microsoft YaHei" panose="020B0503020204020204" pitchFamily="34" charset="-122"/>
                <a:cs typeface="+mn-cs"/>
              </a:rPr>
              <a:t>Space guarantee and fixed rate</a:t>
            </a:r>
            <a:endParaRPr kumimoji="0" lang="zh-TW" altLang="en-US" sz="3200" b="1" i="0" u="none" strike="noStrike" kern="1200" cap="none" spc="0" normalizeH="0" baseline="0" noProof="0" dirty="0">
              <a:ln>
                <a:noFill/>
              </a:ln>
              <a:solidFill>
                <a:srgbClr val="5B9BD5">
                  <a:lumMod val="75000"/>
                </a:srgbClr>
              </a:solidFill>
              <a:effectLst/>
              <a:uLnTx/>
              <a:uFillTx/>
              <a:latin typeface="Microsoft YaHei" panose="020B0503020204020204" pitchFamily="34" charset="-122"/>
              <a:ea typeface="Microsoft YaHei" panose="020B0503020204020204" pitchFamily="34" charset="-122"/>
              <a:cs typeface="+mn-cs"/>
            </a:endParaRPr>
          </a:p>
        </p:txBody>
      </p:sp>
      <p:graphicFrame>
        <p:nvGraphicFramePr>
          <p:cNvPr id="6" name="表格 5">
            <a:extLst>
              <a:ext uri="{FF2B5EF4-FFF2-40B4-BE49-F238E27FC236}">
                <a16:creationId xmlns:a16="http://schemas.microsoft.com/office/drawing/2014/main" id="{8112B447-A11E-457E-90D8-734A22DF8CE2}"/>
              </a:ext>
            </a:extLst>
          </p:cNvPr>
          <p:cNvGraphicFramePr>
            <a:graphicFrameLocks noGrp="1"/>
          </p:cNvGraphicFramePr>
          <p:nvPr>
            <p:extLst>
              <p:ext uri="{D42A27DB-BD31-4B8C-83A1-F6EECF244321}">
                <p14:modId xmlns:p14="http://schemas.microsoft.com/office/powerpoint/2010/main" val="771553136"/>
              </p:ext>
            </p:extLst>
          </p:nvPr>
        </p:nvGraphicFramePr>
        <p:xfrm>
          <a:off x="3882465" y="3553092"/>
          <a:ext cx="3024336" cy="2862042"/>
        </p:xfrm>
        <a:graphic>
          <a:graphicData uri="http://schemas.openxmlformats.org/drawingml/2006/table">
            <a:tbl>
              <a:tblPr firstRow="1" bandRow="1">
                <a:tableStyleId>{5C22544A-7EE6-4342-B048-85BDC9FD1C3A}</a:tableStyleId>
              </a:tblPr>
              <a:tblGrid>
                <a:gridCol w="1645055">
                  <a:extLst>
                    <a:ext uri="{9D8B030D-6E8A-4147-A177-3AD203B41FA5}">
                      <a16:colId xmlns:a16="http://schemas.microsoft.com/office/drawing/2014/main" val="2204655416"/>
                    </a:ext>
                  </a:extLst>
                </a:gridCol>
                <a:gridCol w="1379281">
                  <a:extLst>
                    <a:ext uri="{9D8B030D-6E8A-4147-A177-3AD203B41FA5}">
                      <a16:colId xmlns:a16="http://schemas.microsoft.com/office/drawing/2014/main" val="3193230637"/>
                    </a:ext>
                  </a:extLst>
                </a:gridCol>
              </a:tblGrid>
              <a:tr h="370327">
                <a:tc gridSpan="2">
                  <a:txBody>
                    <a:bodyPr/>
                    <a:lstStyle/>
                    <a:p>
                      <a:pPr algn="ctr"/>
                      <a:r>
                        <a:rPr lang="en-US" altLang="zh-TW" dirty="0"/>
                        <a:t>2025 MX/WCSA-ASI </a:t>
                      </a:r>
                    </a:p>
                    <a:p>
                      <a:pPr algn="ctr"/>
                      <a:r>
                        <a:rPr lang="en-US" altLang="zh-TW" dirty="0"/>
                        <a:t>GreenX Monthly target</a:t>
                      </a:r>
                      <a:endParaRPr lang="zh-TW" altLang="en-US" dirty="0"/>
                    </a:p>
                  </a:txBody>
                  <a:tcPr>
                    <a:solidFill>
                      <a:srgbClr val="0D132D"/>
                    </a:solidFill>
                  </a:tcPr>
                </a:tc>
                <a:tc hMerge="1">
                  <a:txBody>
                    <a:bodyPr/>
                    <a:lstStyle/>
                    <a:p>
                      <a:pPr algn="ctr"/>
                      <a:endParaRPr lang="zh-TW" altLang="en-US" dirty="0"/>
                    </a:p>
                  </a:txBody>
                  <a:tcPr/>
                </a:tc>
                <a:extLst>
                  <a:ext uri="{0D108BD9-81ED-4DB2-BD59-A6C34878D82A}">
                    <a16:rowId xmlns:a16="http://schemas.microsoft.com/office/drawing/2014/main" val="3611569567"/>
                  </a:ext>
                </a:extLst>
              </a:tr>
              <a:tr h="370327">
                <a:tc>
                  <a:txBody>
                    <a:bodyPr/>
                    <a:lstStyle/>
                    <a:p>
                      <a:pPr algn="ctr"/>
                      <a:r>
                        <a:rPr lang="en-US" altLang="zh-TW" dirty="0"/>
                        <a:t>Office</a:t>
                      </a:r>
                      <a:endParaRPr lang="zh-TW" altLang="en-US" dirty="0"/>
                    </a:p>
                  </a:txBody>
                  <a:tcPr>
                    <a:noFill/>
                  </a:tcPr>
                </a:tc>
                <a:tc>
                  <a:txBody>
                    <a:bodyPr/>
                    <a:lstStyle/>
                    <a:p>
                      <a:pPr algn="ctr"/>
                      <a:r>
                        <a:rPr lang="en-US" altLang="zh-TW" dirty="0"/>
                        <a:t>TEU</a:t>
                      </a:r>
                      <a:endParaRPr lang="zh-TW" altLang="en-US" dirty="0"/>
                    </a:p>
                  </a:txBody>
                  <a:tcPr>
                    <a:noFill/>
                  </a:tcPr>
                </a:tc>
                <a:extLst>
                  <a:ext uri="{0D108BD9-81ED-4DB2-BD59-A6C34878D82A}">
                    <a16:rowId xmlns:a16="http://schemas.microsoft.com/office/drawing/2014/main" val="227446564"/>
                  </a:ext>
                </a:extLst>
              </a:tr>
              <a:tr h="370327">
                <a:tc>
                  <a:txBody>
                    <a:bodyPr/>
                    <a:lstStyle/>
                    <a:p>
                      <a:pPr algn="ctr"/>
                      <a:r>
                        <a:rPr lang="en-US" altLang="zh-TW" dirty="0"/>
                        <a:t>PE</a:t>
                      </a:r>
                      <a:endParaRPr lang="zh-TW" altLang="en-US" dirty="0"/>
                    </a:p>
                  </a:txBody>
                  <a:tcPr/>
                </a:tc>
                <a:tc>
                  <a:txBody>
                    <a:bodyPr/>
                    <a:lstStyle/>
                    <a:p>
                      <a:pPr algn="ctr"/>
                      <a:r>
                        <a:rPr lang="en-US" altLang="zh-TW" dirty="0"/>
                        <a:t>50</a:t>
                      </a:r>
                      <a:endParaRPr lang="zh-TW" altLang="en-US" dirty="0"/>
                    </a:p>
                  </a:txBody>
                  <a:tcPr/>
                </a:tc>
                <a:extLst>
                  <a:ext uri="{0D108BD9-81ED-4DB2-BD59-A6C34878D82A}">
                    <a16:rowId xmlns:a16="http://schemas.microsoft.com/office/drawing/2014/main" val="938927663"/>
                  </a:ext>
                </a:extLst>
              </a:tr>
              <a:tr h="370327">
                <a:tc>
                  <a:txBody>
                    <a:bodyPr/>
                    <a:lstStyle/>
                    <a:p>
                      <a:pPr algn="ctr"/>
                      <a:r>
                        <a:rPr lang="en-US" altLang="zh-TW" dirty="0"/>
                        <a:t>MX</a:t>
                      </a:r>
                      <a:endParaRPr lang="zh-TW" altLang="en-US" dirty="0"/>
                    </a:p>
                  </a:txBody>
                  <a:tcPr>
                    <a:noFill/>
                  </a:tcPr>
                </a:tc>
                <a:tc>
                  <a:txBody>
                    <a:bodyPr/>
                    <a:lstStyle/>
                    <a:p>
                      <a:pPr algn="ctr"/>
                      <a:r>
                        <a:rPr lang="en-US" altLang="zh-TW" dirty="0"/>
                        <a:t>70</a:t>
                      </a:r>
                      <a:endParaRPr lang="zh-TW" altLang="en-US" dirty="0"/>
                    </a:p>
                  </a:txBody>
                  <a:tcPr>
                    <a:noFill/>
                  </a:tcPr>
                </a:tc>
                <a:extLst>
                  <a:ext uri="{0D108BD9-81ED-4DB2-BD59-A6C34878D82A}">
                    <a16:rowId xmlns:a16="http://schemas.microsoft.com/office/drawing/2014/main" val="661773290"/>
                  </a:ext>
                </a:extLst>
              </a:tr>
              <a:tr h="370327">
                <a:tc>
                  <a:txBody>
                    <a:bodyPr/>
                    <a:lstStyle/>
                    <a:p>
                      <a:pPr algn="ctr"/>
                      <a:r>
                        <a:rPr lang="en-US" altLang="zh-TW" dirty="0"/>
                        <a:t>CL</a:t>
                      </a:r>
                      <a:endParaRPr lang="zh-TW" altLang="en-US" dirty="0"/>
                    </a:p>
                  </a:txBody>
                  <a:tcPr/>
                </a:tc>
                <a:tc>
                  <a:txBody>
                    <a:bodyPr/>
                    <a:lstStyle/>
                    <a:p>
                      <a:pPr algn="ctr"/>
                      <a:r>
                        <a:rPr lang="en-US" altLang="zh-TW" dirty="0"/>
                        <a:t>10</a:t>
                      </a:r>
                      <a:endParaRPr lang="zh-TW" altLang="en-US" dirty="0"/>
                    </a:p>
                  </a:txBody>
                  <a:tcPr/>
                </a:tc>
                <a:extLst>
                  <a:ext uri="{0D108BD9-81ED-4DB2-BD59-A6C34878D82A}">
                    <a16:rowId xmlns:a16="http://schemas.microsoft.com/office/drawing/2014/main" val="3400757041"/>
                  </a:ext>
                </a:extLst>
              </a:tr>
              <a:tr h="370327">
                <a:tc>
                  <a:txBody>
                    <a:bodyPr/>
                    <a:lstStyle/>
                    <a:p>
                      <a:pPr algn="ctr"/>
                      <a:r>
                        <a:rPr lang="en-US" altLang="zh-TW" dirty="0"/>
                        <a:t>CO</a:t>
                      </a:r>
                      <a:endParaRPr lang="zh-TW" altLang="en-US" dirty="0"/>
                    </a:p>
                  </a:txBody>
                  <a:tcPr>
                    <a:noFill/>
                  </a:tcPr>
                </a:tc>
                <a:tc>
                  <a:txBody>
                    <a:bodyPr/>
                    <a:lstStyle/>
                    <a:p>
                      <a:pPr algn="ctr"/>
                      <a:r>
                        <a:rPr lang="en-US" altLang="zh-TW" dirty="0"/>
                        <a:t>10</a:t>
                      </a:r>
                      <a:endParaRPr lang="zh-TW" altLang="en-US" dirty="0"/>
                    </a:p>
                  </a:txBody>
                  <a:tcPr>
                    <a:noFill/>
                  </a:tcPr>
                </a:tc>
                <a:extLst>
                  <a:ext uri="{0D108BD9-81ED-4DB2-BD59-A6C34878D82A}">
                    <a16:rowId xmlns:a16="http://schemas.microsoft.com/office/drawing/2014/main" val="4072990062"/>
                  </a:ext>
                </a:extLst>
              </a:tr>
              <a:tr h="370327">
                <a:tc>
                  <a:txBody>
                    <a:bodyPr/>
                    <a:lstStyle/>
                    <a:p>
                      <a:pPr algn="ctr"/>
                      <a:r>
                        <a:rPr lang="en-US" altLang="zh-TW" dirty="0"/>
                        <a:t>EC</a:t>
                      </a:r>
                      <a:endParaRPr lang="zh-TW" altLang="en-US" dirty="0"/>
                    </a:p>
                  </a:txBody>
                  <a:tcPr/>
                </a:tc>
                <a:tc>
                  <a:txBody>
                    <a:bodyPr/>
                    <a:lstStyle/>
                    <a:p>
                      <a:pPr algn="ctr"/>
                      <a:r>
                        <a:rPr lang="en-US" altLang="zh-TW" dirty="0"/>
                        <a:t>10</a:t>
                      </a:r>
                      <a:endParaRPr lang="zh-TW" altLang="en-US" dirty="0"/>
                    </a:p>
                  </a:txBody>
                  <a:tcPr/>
                </a:tc>
                <a:extLst>
                  <a:ext uri="{0D108BD9-81ED-4DB2-BD59-A6C34878D82A}">
                    <a16:rowId xmlns:a16="http://schemas.microsoft.com/office/drawing/2014/main" val="3730303199"/>
                  </a:ext>
                </a:extLst>
              </a:tr>
            </a:tbl>
          </a:graphicData>
        </a:graphic>
      </p:graphicFrame>
      <p:graphicFrame>
        <p:nvGraphicFramePr>
          <p:cNvPr id="7" name="表格 6">
            <a:extLst>
              <a:ext uri="{FF2B5EF4-FFF2-40B4-BE49-F238E27FC236}">
                <a16:creationId xmlns:a16="http://schemas.microsoft.com/office/drawing/2014/main" id="{B9728A0E-320F-42A8-BA9D-AB945971ED52}"/>
              </a:ext>
            </a:extLst>
          </p:cNvPr>
          <p:cNvGraphicFramePr>
            <a:graphicFrameLocks noGrp="1"/>
          </p:cNvGraphicFramePr>
          <p:nvPr>
            <p:extLst>
              <p:ext uri="{D42A27DB-BD31-4B8C-83A1-F6EECF244321}">
                <p14:modId xmlns:p14="http://schemas.microsoft.com/office/powerpoint/2010/main" val="1973738295"/>
              </p:ext>
            </p:extLst>
          </p:nvPr>
        </p:nvGraphicFramePr>
        <p:xfrm>
          <a:off x="714113" y="3553092"/>
          <a:ext cx="3024336" cy="2491715"/>
        </p:xfrm>
        <a:graphic>
          <a:graphicData uri="http://schemas.openxmlformats.org/drawingml/2006/table">
            <a:tbl>
              <a:tblPr firstRow="1" bandRow="1">
                <a:tableStyleId>{5C22544A-7EE6-4342-B048-85BDC9FD1C3A}</a:tableStyleId>
              </a:tblPr>
              <a:tblGrid>
                <a:gridCol w="1645055">
                  <a:extLst>
                    <a:ext uri="{9D8B030D-6E8A-4147-A177-3AD203B41FA5}">
                      <a16:colId xmlns:a16="http://schemas.microsoft.com/office/drawing/2014/main" val="2204655416"/>
                    </a:ext>
                  </a:extLst>
                </a:gridCol>
                <a:gridCol w="1379281">
                  <a:extLst>
                    <a:ext uri="{9D8B030D-6E8A-4147-A177-3AD203B41FA5}">
                      <a16:colId xmlns:a16="http://schemas.microsoft.com/office/drawing/2014/main" val="3193230637"/>
                    </a:ext>
                  </a:extLst>
                </a:gridCol>
              </a:tblGrid>
              <a:tr h="370327">
                <a:tc gridSpan="2">
                  <a:txBody>
                    <a:bodyPr/>
                    <a:lstStyle/>
                    <a:p>
                      <a:pPr algn="ctr"/>
                      <a:r>
                        <a:rPr lang="en-US" altLang="zh-TW" dirty="0"/>
                        <a:t>2025 ECSA-ASI </a:t>
                      </a:r>
                    </a:p>
                    <a:p>
                      <a:pPr algn="ctr"/>
                      <a:r>
                        <a:rPr lang="en-US" altLang="zh-TW" dirty="0"/>
                        <a:t>GreenX Monthly target</a:t>
                      </a:r>
                      <a:endParaRPr lang="zh-TW" altLang="en-US" dirty="0"/>
                    </a:p>
                  </a:txBody>
                  <a:tcPr>
                    <a:solidFill>
                      <a:srgbClr val="0D132D"/>
                    </a:solidFill>
                  </a:tcPr>
                </a:tc>
                <a:tc hMerge="1">
                  <a:txBody>
                    <a:bodyPr/>
                    <a:lstStyle/>
                    <a:p>
                      <a:pPr algn="ctr"/>
                      <a:endParaRPr lang="zh-TW" altLang="en-US" dirty="0"/>
                    </a:p>
                  </a:txBody>
                  <a:tcPr/>
                </a:tc>
                <a:extLst>
                  <a:ext uri="{0D108BD9-81ED-4DB2-BD59-A6C34878D82A}">
                    <a16:rowId xmlns:a16="http://schemas.microsoft.com/office/drawing/2014/main" val="3611569567"/>
                  </a:ext>
                </a:extLst>
              </a:tr>
              <a:tr h="370327">
                <a:tc>
                  <a:txBody>
                    <a:bodyPr/>
                    <a:lstStyle/>
                    <a:p>
                      <a:pPr algn="ctr"/>
                      <a:r>
                        <a:rPr lang="en-US" altLang="zh-TW" dirty="0"/>
                        <a:t>Office</a:t>
                      </a:r>
                      <a:endParaRPr lang="zh-TW" altLang="en-US" dirty="0"/>
                    </a:p>
                  </a:txBody>
                  <a:tcPr>
                    <a:noFill/>
                  </a:tcPr>
                </a:tc>
                <a:tc>
                  <a:txBody>
                    <a:bodyPr/>
                    <a:lstStyle/>
                    <a:p>
                      <a:pPr algn="ctr"/>
                      <a:r>
                        <a:rPr lang="en-US" altLang="zh-TW" dirty="0"/>
                        <a:t>TEU</a:t>
                      </a:r>
                      <a:endParaRPr lang="zh-TW" altLang="en-US" dirty="0"/>
                    </a:p>
                  </a:txBody>
                  <a:tcPr>
                    <a:noFill/>
                  </a:tcPr>
                </a:tc>
                <a:extLst>
                  <a:ext uri="{0D108BD9-81ED-4DB2-BD59-A6C34878D82A}">
                    <a16:rowId xmlns:a16="http://schemas.microsoft.com/office/drawing/2014/main" val="227446564"/>
                  </a:ext>
                </a:extLst>
              </a:tr>
              <a:tr h="370327">
                <a:tc>
                  <a:txBody>
                    <a:bodyPr/>
                    <a:lstStyle/>
                    <a:p>
                      <a:pPr algn="ctr"/>
                      <a:r>
                        <a:rPr lang="en-US" altLang="zh-TW" dirty="0"/>
                        <a:t>BR</a:t>
                      </a:r>
                      <a:endParaRPr lang="zh-TW" altLang="en-US" dirty="0"/>
                    </a:p>
                  </a:txBody>
                  <a:tcPr/>
                </a:tc>
                <a:tc>
                  <a:txBody>
                    <a:bodyPr/>
                    <a:lstStyle/>
                    <a:p>
                      <a:pPr algn="ctr"/>
                      <a:r>
                        <a:rPr lang="en-US" altLang="zh-TW" dirty="0"/>
                        <a:t>80</a:t>
                      </a:r>
                      <a:endParaRPr lang="zh-TW" altLang="en-US" dirty="0"/>
                    </a:p>
                  </a:txBody>
                  <a:tcPr/>
                </a:tc>
                <a:extLst>
                  <a:ext uri="{0D108BD9-81ED-4DB2-BD59-A6C34878D82A}">
                    <a16:rowId xmlns:a16="http://schemas.microsoft.com/office/drawing/2014/main" val="938927663"/>
                  </a:ext>
                </a:extLst>
              </a:tr>
              <a:tr h="370327">
                <a:tc>
                  <a:txBody>
                    <a:bodyPr/>
                    <a:lstStyle/>
                    <a:p>
                      <a:pPr algn="ctr"/>
                      <a:r>
                        <a:rPr lang="en-US" altLang="zh-TW" dirty="0"/>
                        <a:t>AR</a:t>
                      </a:r>
                      <a:endParaRPr lang="zh-TW" altLang="en-US" dirty="0"/>
                    </a:p>
                  </a:txBody>
                  <a:tcPr>
                    <a:noFill/>
                  </a:tcPr>
                </a:tc>
                <a:tc>
                  <a:txBody>
                    <a:bodyPr/>
                    <a:lstStyle/>
                    <a:p>
                      <a:pPr algn="ctr"/>
                      <a:r>
                        <a:rPr lang="en-US" altLang="zh-TW" dirty="0"/>
                        <a:t>40</a:t>
                      </a:r>
                      <a:endParaRPr lang="zh-TW" altLang="en-US" dirty="0"/>
                    </a:p>
                  </a:txBody>
                  <a:tcPr>
                    <a:noFill/>
                  </a:tcPr>
                </a:tc>
                <a:extLst>
                  <a:ext uri="{0D108BD9-81ED-4DB2-BD59-A6C34878D82A}">
                    <a16:rowId xmlns:a16="http://schemas.microsoft.com/office/drawing/2014/main" val="661773290"/>
                  </a:ext>
                </a:extLst>
              </a:tr>
              <a:tr h="370327">
                <a:tc>
                  <a:txBody>
                    <a:bodyPr/>
                    <a:lstStyle/>
                    <a:p>
                      <a:pPr algn="ctr"/>
                      <a:r>
                        <a:rPr lang="en-US" altLang="zh-TW" dirty="0"/>
                        <a:t>UY</a:t>
                      </a:r>
                      <a:endParaRPr lang="zh-TW" altLang="en-US" dirty="0"/>
                    </a:p>
                  </a:txBody>
                  <a:tcPr/>
                </a:tc>
                <a:tc>
                  <a:txBody>
                    <a:bodyPr/>
                    <a:lstStyle/>
                    <a:p>
                      <a:pPr algn="ctr"/>
                      <a:r>
                        <a:rPr lang="en-US" altLang="zh-TW" dirty="0"/>
                        <a:t>40</a:t>
                      </a:r>
                      <a:endParaRPr lang="zh-TW" altLang="en-US" dirty="0"/>
                    </a:p>
                  </a:txBody>
                  <a:tcPr/>
                </a:tc>
                <a:extLst>
                  <a:ext uri="{0D108BD9-81ED-4DB2-BD59-A6C34878D82A}">
                    <a16:rowId xmlns:a16="http://schemas.microsoft.com/office/drawing/2014/main" val="3400757041"/>
                  </a:ext>
                </a:extLst>
              </a:tr>
              <a:tr h="370327">
                <a:tc>
                  <a:txBody>
                    <a:bodyPr/>
                    <a:lstStyle/>
                    <a:p>
                      <a:pPr algn="ctr"/>
                      <a:r>
                        <a:rPr lang="en-US" altLang="zh-TW" dirty="0"/>
                        <a:t>PY</a:t>
                      </a:r>
                      <a:endParaRPr lang="zh-TW" altLang="en-US" dirty="0"/>
                    </a:p>
                  </a:txBody>
                  <a:tcPr>
                    <a:noFill/>
                  </a:tcPr>
                </a:tc>
                <a:tc>
                  <a:txBody>
                    <a:bodyPr/>
                    <a:lstStyle/>
                    <a:p>
                      <a:pPr algn="ctr"/>
                      <a:r>
                        <a:rPr lang="en-US" altLang="zh-TW" dirty="0"/>
                        <a:t>-</a:t>
                      </a:r>
                      <a:endParaRPr lang="zh-TW" altLang="en-US" dirty="0"/>
                    </a:p>
                  </a:txBody>
                  <a:tcPr>
                    <a:noFill/>
                  </a:tcPr>
                </a:tc>
                <a:extLst>
                  <a:ext uri="{0D108BD9-81ED-4DB2-BD59-A6C34878D82A}">
                    <a16:rowId xmlns:a16="http://schemas.microsoft.com/office/drawing/2014/main" val="4072990062"/>
                  </a:ext>
                </a:extLst>
              </a:tr>
            </a:tbl>
          </a:graphicData>
        </a:graphic>
      </p:graphicFrame>
      <p:pic>
        <p:nvPicPr>
          <p:cNvPr id="13" name="圖片 12">
            <a:extLst>
              <a:ext uri="{FF2B5EF4-FFF2-40B4-BE49-F238E27FC236}">
                <a16:creationId xmlns:a16="http://schemas.microsoft.com/office/drawing/2014/main" id="{1AF0F1A3-33AD-4050-98E8-9A3CA51723E7}"/>
              </a:ext>
            </a:extLst>
          </p:cNvPr>
          <p:cNvPicPr>
            <a:picLocks noChangeAspect="1"/>
          </p:cNvPicPr>
          <p:nvPr/>
        </p:nvPicPr>
        <p:blipFill>
          <a:blip r:embed="rId2"/>
          <a:stretch>
            <a:fillRect/>
          </a:stretch>
        </p:blipFill>
        <p:spPr>
          <a:xfrm>
            <a:off x="7789937" y="1479430"/>
            <a:ext cx="3637918" cy="1585169"/>
          </a:xfrm>
          <a:prstGeom prst="rect">
            <a:avLst/>
          </a:prstGeom>
        </p:spPr>
      </p:pic>
      <p:pic>
        <p:nvPicPr>
          <p:cNvPr id="14" name="圖片 13">
            <a:extLst>
              <a:ext uri="{FF2B5EF4-FFF2-40B4-BE49-F238E27FC236}">
                <a16:creationId xmlns:a16="http://schemas.microsoft.com/office/drawing/2014/main" id="{A34A0779-2907-4D9B-94F3-B3043F95E30F}"/>
              </a:ext>
            </a:extLst>
          </p:cNvPr>
          <p:cNvPicPr>
            <a:picLocks noChangeAspect="1"/>
          </p:cNvPicPr>
          <p:nvPr/>
        </p:nvPicPr>
        <p:blipFill rotWithShape="1">
          <a:blip r:embed="rId3"/>
          <a:srcRect l="9680" t="93" r="11301" b="-1"/>
          <a:stretch/>
        </p:blipFill>
        <p:spPr>
          <a:xfrm>
            <a:off x="7768922" y="3144504"/>
            <a:ext cx="3658933" cy="1780471"/>
          </a:xfrm>
          <a:prstGeom prst="rect">
            <a:avLst/>
          </a:prstGeom>
        </p:spPr>
      </p:pic>
      <p:pic>
        <p:nvPicPr>
          <p:cNvPr id="15" name="圖片 14">
            <a:extLst>
              <a:ext uri="{FF2B5EF4-FFF2-40B4-BE49-F238E27FC236}">
                <a16:creationId xmlns:a16="http://schemas.microsoft.com/office/drawing/2014/main" id="{552A1294-9A0C-4ECE-A1B5-84DA487E4CDF}"/>
              </a:ext>
            </a:extLst>
          </p:cNvPr>
          <p:cNvPicPr>
            <a:picLocks noChangeAspect="1"/>
          </p:cNvPicPr>
          <p:nvPr/>
        </p:nvPicPr>
        <p:blipFill>
          <a:blip r:embed="rId4"/>
          <a:stretch>
            <a:fillRect/>
          </a:stretch>
        </p:blipFill>
        <p:spPr>
          <a:xfrm>
            <a:off x="7781799" y="5004881"/>
            <a:ext cx="3646056" cy="1410253"/>
          </a:xfrm>
          <a:prstGeom prst="rect">
            <a:avLst/>
          </a:prstGeom>
        </p:spPr>
      </p:pic>
      <p:grpSp>
        <p:nvGrpSpPr>
          <p:cNvPr id="10" name="群組 9">
            <a:extLst>
              <a:ext uri="{FF2B5EF4-FFF2-40B4-BE49-F238E27FC236}">
                <a16:creationId xmlns:a16="http://schemas.microsoft.com/office/drawing/2014/main" id="{AFC37EBA-1905-4C5F-BFC0-C1471B08E911}"/>
              </a:ext>
            </a:extLst>
          </p:cNvPr>
          <p:cNvGrpSpPr/>
          <p:nvPr/>
        </p:nvGrpSpPr>
        <p:grpSpPr>
          <a:xfrm>
            <a:off x="108497" y="73306"/>
            <a:ext cx="1881290" cy="1113245"/>
            <a:chOff x="2256484" y="1337181"/>
            <a:chExt cx="3020545" cy="1929770"/>
          </a:xfrm>
        </p:grpSpPr>
        <p:pic>
          <p:nvPicPr>
            <p:cNvPr id="11" name="圖片 10">
              <a:extLst>
                <a:ext uri="{FF2B5EF4-FFF2-40B4-BE49-F238E27FC236}">
                  <a16:creationId xmlns:a16="http://schemas.microsoft.com/office/drawing/2014/main" id="{C86887C4-9E82-4D5D-9E3C-47C8C8DA8B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29" b="92308" l="9964" r="89855">
                          <a14:foregroundMark x1="46377" y1="46795" x2="46558" y2="58120"/>
                          <a14:foregroundMark x1="56341" y1="41880" x2="56522" y2="55769"/>
                          <a14:foregroundMark x1="39880" y1="58761" x2="39855" y2="58974"/>
                          <a14:foregroundMark x1="40942" y1="49573" x2="39880" y2="58761"/>
                          <a14:foregroundMark x1="48188" y1="14103" x2="47826" y2="18376"/>
                          <a14:foregroundMark x1="40761" y1="17735" x2="40761" y2="17735"/>
                          <a14:foregroundMark x1="35688" y1="21154" x2="35688" y2="21154"/>
                          <a14:foregroundMark x1="28623" y1="30128" x2="28623" y2="30128"/>
                          <a14:foregroundMark x1="21920" y1="36752" x2="21920" y2="36752"/>
                          <a14:foregroundMark x1="23913" y1="42308" x2="23913" y2="42308"/>
                          <a14:foregroundMark x1="16848" y1="54060" x2="16848" y2="54060"/>
                          <a14:foregroundMark x1="27717" y1="66880" x2="27717" y2="66880"/>
                          <a14:foregroundMark x1="34783" y1="80556" x2="34783" y2="80556"/>
                          <a14:foregroundMark x1="41667" y1="83120" x2="41667" y2="83120"/>
                          <a14:foregroundMark x1="45833" y1="85256" x2="45833" y2="85256"/>
                          <a14:foregroundMark x1="54891" y1="92308" x2="54891" y2="92308"/>
                          <a14:foregroundMark x1="16123" y1="50855" x2="16123" y2="50855"/>
                          <a14:foregroundMark x1="27174" y1="59188" x2="27174" y2="59188"/>
                          <a14:backgroundMark x1="39312" y1="58761" x2="39312" y2="58761"/>
                          <a14:backgroundMark x1="39493" y1="59402" x2="39493" y2="59402"/>
                          <a14:backgroundMark x1="39493" y1="58761" x2="39493" y2="58761"/>
                          <a14:backgroundMark x1="40036" y1="59188" x2="40036" y2="59188"/>
                        </a14:backgroundRemoval>
                      </a14:imgEffect>
                    </a14:imgLayer>
                  </a14:imgProps>
                </a:ext>
                <a:ext uri="{28A0092B-C50C-407E-A947-70E740481C1C}">
                  <a14:useLocalDpi xmlns:a14="http://schemas.microsoft.com/office/drawing/2010/main" val="0"/>
                </a:ext>
              </a:extLst>
            </a:blip>
            <a:stretch>
              <a:fillRect/>
            </a:stretch>
          </p:blipFill>
          <p:spPr>
            <a:xfrm>
              <a:off x="2256484" y="1337181"/>
              <a:ext cx="2276139" cy="1929770"/>
            </a:xfrm>
            <a:prstGeom prst="rect">
              <a:avLst/>
            </a:prstGeom>
          </p:spPr>
        </p:pic>
        <p:sp>
          <p:nvSpPr>
            <p:cNvPr id="12" name="文字方塊 11">
              <a:extLst>
                <a:ext uri="{FF2B5EF4-FFF2-40B4-BE49-F238E27FC236}">
                  <a16:creationId xmlns:a16="http://schemas.microsoft.com/office/drawing/2014/main" id="{25D63D77-3451-4431-B70B-5BA9E25A23E4}"/>
                </a:ext>
              </a:extLst>
            </p:cNvPr>
            <p:cNvSpPr txBox="1"/>
            <p:nvPr/>
          </p:nvSpPr>
          <p:spPr>
            <a:xfrm>
              <a:off x="2518505" y="1813625"/>
              <a:ext cx="2758524" cy="1013686"/>
            </a:xfrm>
            <a:prstGeom prst="rect">
              <a:avLst/>
            </a:prstGeom>
            <a:noFill/>
          </p:spPr>
          <p:txBody>
            <a:bodyPr wrap="square" rtlCol="0">
              <a:spAutoFit/>
            </a:bodyPr>
            <a:lstStyle/>
            <a:p>
              <a:r>
                <a:rPr lang="en-US" altLang="zh-TW" sz="3200" b="1" dirty="0">
                  <a:solidFill>
                    <a:srgbClr val="0D132D"/>
                  </a:solidFill>
                  <a:latin typeface="Arial Black" panose="020B0A04020102020204" pitchFamily="34" charset="0"/>
                </a:rPr>
                <a:t>F</a:t>
              </a:r>
              <a:r>
                <a:rPr lang="en-US" altLang="zh-TW" b="1" dirty="0">
                  <a:solidFill>
                    <a:srgbClr val="0D132D"/>
                  </a:solidFill>
                  <a:latin typeface="Arial Black" panose="020B0A04020102020204" pitchFamily="34" charset="0"/>
                </a:rPr>
                <a:t>OCUS</a:t>
              </a:r>
              <a:endParaRPr lang="zh-TW" altLang="en-US" b="1" dirty="0">
                <a:solidFill>
                  <a:srgbClr val="0D132D"/>
                </a:solidFill>
                <a:latin typeface="Arial Black" panose="020B0A04020102020204" pitchFamily="34" charset="0"/>
              </a:endParaRPr>
            </a:p>
          </p:txBody>
        </p:sp>
      </p:grpSp>
    </p:spTree>
    <p:extLst>
      <p:ext uri="{BB962C8B-B14F-4D97-AF65-F5344CB8AC3E}">
        <p14:creationId xmlns:p14="http://schemas.microsoft.com/office/powerpoint/2010/main" val="1882333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6004F9-CA05-4918-B7CC-B99EC0504E75}"/>
              </a:ext>
            </a:extLst>
          </p:cNvPr>
          <p:cNvSpPr/>
          <p:nvPr/>
        </p:nvSpPr>
        <p:spPr>
          <a:xfrm>
            <a:off x="122350" y="136524"/>
            <a:ext cx="11912958" cy="658495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BD441EB4-ED9C-418E-B362-9B7B6582D19C}"/>
              </a:ext>
            </a:extLst>
          </p:cNvPr>
          <p:cNvSpPr>
            <a:spLocks noGrp="1"/>
          </p:cNvSpPr>
          <p:nvPr>
            <p:ph type="sldNum" sz="quarter" idx="12"/>
          </p:nvPr>
        </p:nvSpPr>
        <p:spPr/>
        <p:txBody>
          <a:bodyPr/>
          <a:lstStyle/>
          <a:p>
            <a:fld id="{6FF47312-5BF6-4F91-A250-772BA71100E2}" type="slidenum">
              <a:rPr lang="zh-TW" altLang="en-US" smtClean="0"/>
              <a:t>49</a:t>
            </a:fld>
            <a:endParaRPr lang="zh-TW" altLang="en-US"/>
          </a:p>
        </p:txBody>
      </p:sp>
      <p:pic>
        <p:nvPicPr>
          <p:cNvPr id="8" name="圖片 7">
            <a:extLst>
              <a:ext uri="{FF2B5EF4-FFF2-40B4-BE49-F238E27FC236}">
                <a16:creationId xmlns:a16="http://schemas.microsoft.com/office/drawing/2014/main" id="{DFEFFAB8-07E7-494E-A703-CB744E30B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6" b="99143" l="1838" r="89946">
                        <a14:foregroundMark x1="4108" y1="29015" x2="8108" y2="87687"/>
                        <a14:foregroundMark x1="56108" y1="41970" x2="55027" y2="46360"/>
                        <a14:foregroundMark x1="62595" y1="35760" x2="60720" y2="44218"/>
                        <a14:foregroundMark x1="16865" y1="46360" x2="25514" y2="42184"/>
                        <a14:foregroundMark x1="1838" y1="25589" x2="3784" y2="29550"/>
                        <a14:foregroundMark x1="48541" y1="20343" x2="53081" y2="33084"/>
                        <a14:foregroundMark x1="71459" y1="22912" x2="63892" y2="30193"/>
                        <a14:foregroundMark x1="57838" y1="34475" x2="58811" y2="36081"/>
                        <a14:foregroundMark x1="57730" y1="52141" x2="69946" y2="43790"/>
                        <a14:foregroundMark x1="52541" y1="56852" x2="52108" y2="54925"/>
                        <a14:foregroundMark x1="50919" y1="59315" x2="50919" y2="59315"/>
                        <a14:foregroundMark x1="46054" y1="60921" x2="46054" y2="60921"/>
                        <a14:foregroundMark x1="41730" y1="63062" x2="41730" y2="63062"/>
                        <a14:foregroundMark x1="8216" y1="96788" x2="32541" y2="95610"/>
                        <a14:foregroundMark x1="32541" y1="95610" x2="37622" y2="95610"/>
                        <a14:foregroundMark x1="24000" y1="99679" x2="44216" y2="98180"/>
                        <a14:foregroundMark x1="44216" y1="98180" x2="69189" y2="99143"/>
                        <a14:foregroundMark x1="60865" y1="19272" x2="60216" y2="28373"/>
                        <a14:foregroundMark x1="55676" y1="49251" x2="55892" y2="49893"/>
                        <a14:foregroundMark x1="55459" y1="49358" x2="55459" y2="49358"/>
                        <a14:foregroundMark x1="55568" y1="49572" x2="55568" y2="49572"/>
                        <a14:foregroundMark x1="55568" y1="49572" x2="55568" y2="49572"/>
                        <a14:foregroundMark x1="55676" y1="49893" x2="55676" y2="49893"/>
                        <a14:foregroundMark x1="61081" y1="44861" x2="61081" y2="44861"/>
                        <a14:foregroundMark x1="63676" y1="22377" x2="68000" y2="21842"/>
                        <a14:backgroundMark x1="24973" y1="19914" x2="30811" y2="18415"/>
                        <a14:backgroundMark x1="55892" y1="48715" x2="55892" y2="48715"/>
                        <a14:backgroundMark x1="55892" y1="49251" x2="55892" y2="49251"/>
                        <a14:backgroundMark x1="55676" y1="48608" x2="55676" y2="49143"/>
                        <a14:backgroundMark x1="60432" y1="44218" x2="60432" y2="44861"/>
                        <a14:backgroundMark x1="60541" y1="44111" x2="60541" y2="44111"/>
                        <a14:backgroundMark x1="60432" y1="44325" x2="60432" y2="44325"/>
                        <a14:backgroundMark x1="60432" y1="44218" x2="60541" y2="44540"/>
                      </a14:backgroundRemoval>
                    </a14:imgEffect>
                  </a14:imgLayer>
                </a14:imgProps>
              </a:ext>
              <a:ext uri="{28A0092B-C50C-407E-A947-70E740481C1C}">
                <a14:useLocalDpi xmlns:a14="http://schemas.microsoft.com/office/drawing/2010/main" val="0"/>
              </a:ext>
            </a:extLst>
          </a:blip>
          <a:stretch>
            <a:fillRect/>
          </a:stretch>
        </p:blipFill>
        <p:spPr>
          <a:xfrm>
            <a:off x="122350" y="790269"/>
            <a:ext cx="5874052" cy="5931205"/>
          </a:xfrm>
          <a:prstGeom prst="rect">
            <a:avLst/>
          </a:prstGeom>
        </p:spPr>
      </p:pic>
      <p:sp>
        <p:nvSpPr>
          <p:cNvPr id="9" name="矩形 8">
            <a:extLst>
              <a:ext uri="{FF2B5EF4-FFF2-40B4-BE49-F238E27FC236}">
                <a16:creationId xmlns:a16="http://schemas.microsoft.com/office/drawing/2014/main" id="{7FB27611-5169-4D0F-9F15-54BE5246F268}"/>
              </a:ext>
            </a:extLst>
          </p:cNvPr>
          <p:cNvSpPr/>
          <p:nvPr/>
        </p:nvSpPr>
        <p:spPr>
          <a:xfrm rot="19453146">
            <a:off x="2240626" y="4108191"/>
            <a:ext cx="1478154" cy="621986"/>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0" dirty="0">
                <a:latin typeface="Bahnschrift SemiBold Condensed" panose="020B0502040204020203" pitchFamily="34" charset="0"/>
              </a:rPr>
              <a:t>2025</a:t>
            </a:r>
            <a:endParaRPr lang="zh-TW" altLang="en-US" sz="4400" dirty="0">
              <a:latin typeface="Bahnschrift SemiBold Condensed" panose="020B0502040204020203" pitchFamily="34" charset="0"/>
            </a:endParaRPr>
          </a:p>
        </p:txBody>
      </p:sp>
      <p:sp>
        <p:nvSpPr>
          <p:cNvPr id="10" name="文字方塊 9">
            <a:extLst>
              <a:ext uri="{FF2B5EF4-FFF2-40B4-BE49-F238E27FC236}">
                <a16:creationId xmlns:a16="http://schemas.microsoft.com/office/drawing/2014/main" id="{B2943B21-D692-49D5-8046-455D7534062A}"/>
              </a:ext>
            </a:extLst>
          </p:cNvPr>
          <p:cNvSpPr txBox="1"/>
          <p:nvPr/>
        </p:nvSpPr>
        <p:spPr>
          <a:xfrm>
            <a:off x="4732986" y="2459504"/>
            <a:ext cx="7302322" cy="1323439"/>
          </a:xfrm>
          <a:prstGeom prst="rect">
            <a:avLst/>
          </a:prstGeom>
          <a:noFill/>
        </p:spPr>
        <p:txBody>
          <a:bodyPr wrap="square" rtlCol="0">
            <a:spAutoFit/>
          </a:bodyPr>
          <a:lstStyle/>
          <a:p>
            <a:pPr algn="ctr"/>
            <a:r>
              <a:rPr lang="en-US" altLang="zh-TW" sz="8000" dirty="0">
                <a:solidFill>
                  <a:schemeClr val="bg1"/>
                </a:solidFill>
                <a:ea typeface="微軟正黑體" panose="020B0604030504040204" pitchFamily="34" charset="-120"/>
              </a:rPr>
              <a:t>Q&amp;A</a:t>
            </a:r>
            <a:endParaRPr lang="zh-TW" altLang="en-US" sz="8000" dirty="0">
              <a:solidFill>
                <a:schemeClr val="bg1"/>
              </a:solidFill>
              <a:ea typeface="微軟正黑體" panose="020B0604030504040204" pitchFamily="34" charset="-120"/>
            </a:endParaRPr>
          </a:p>
        </p:txBody>
      </p:sp>
    </p:spTree>
    <p:extLst>
      <p:ext uri="{BB962C8B-B14F-4D97-AF65-F5344CB8AC3E}">
        <p14:creationId xmlns:p14="http://schemas.microsoft.com/office/powerpoint/2010/main" val="2367107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C91A673-6D76-47E8-BCD7-50FFB0CC1D6E}"/>
              </a:ext>
            </a:extLst>
          </p:cNvPr>
          <p:cNvSpPr/>
          <p:nvPr/>
        </p:nvSpPr>
        <p:spPr>
          <a:xfrm>
            <a:off x="0" y="0"/>
            <a:ext cx="12192000" cy="6858000"/>
          </a:xfrm>
          <a:prstGeom prst="rect">
            <a:avLst/>
          </a:prstGeom>
          <a:solidFill>
            <a:srgbClr val="0D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26FC3BD3-6F0B-4A7B-8A74-F082536DDB56}"/>
              </a:ext>
            </a:extLst>
          </p:cNvPr>
          <p:cNvSpPr>
            <a:spLocks noGrp="1"/>
          </p:cNvSpPr>
          <p:nvPr>
            <p:ph type="sldNum" sz="quarter" idx="12"/>
          </p:nvPr>
        </p:nvSpPr>
        <p:spPr/>
        <p:txBody>
          <a:bodyPr/>
          <a:lstStyle/>
          <a:p>
            <a:fld id="{6FF47312-5BF6-4F91-A250-772BA71100E2}" type="slidenum">
              <a:rPr lang="zh-TW" altLang="en-US" smtClean="0"/>
              <a:t>5</a:t>
            </a:fld>
            <a:endParaRPr lang="zh-TW" altLang="en-US"/>
          </a:p>
        </p:txBody>
      </p:sp>
      <p:sp>
        <p:nvSpPr>
          <p:cNvPr id="3" name="矩形 2">
            <a:extLst>
              <a:ext uri="{FF2B5EF4-FFF2-40B4-BE49-F238E27FC236}">
                <a16:creationId xmlns:a16="http://schemas.microsoft.com/office/drawing/2014/main" id="{158466E9-D233-4A00-83F4-93E11727AFD6}"/>
              </a:ext>
            </a:extLst>
          </p:cNvPr>
          <p:cNvSpPr/>
          <p:nvPr/>
        </p:nvSpPr>
        <p:spPr>
          <a:xfrm>
            <a:off x="3048000" y="1620532"/>
            <a:ext cx="6096000" cy="2308324"/>
          </a:xfrm>
          <a:prstGeom prst="rect">
            <a:avLst/>
          </a:prstGeom>
        </p:spPr>
        <p:txBody>
          <a:bodyPr>
            <a:spAutoFit/>
          </a:bodyPr>
          <a:lstStyle/>
          <a:p>
            <a:pPr algn="ctr"/>
            <a:r>
              <a:rPr lang="en-US" altLang="zh-TW" sz="3600" b="1" dirty="0">
                <a:solidFill>
                  <a:schemeClr val="bg1"/>
                </a:solidFill>
                <a:latin typeface="Calibri" panose="020F0502020204030204" pitchFamily="34" charset="0"/>
                <a:ea typeface="Calibri" panose="020F0502020204030204" pitchFamily="34" charset="0"/>
                <a:cs typeface="Calibri" panose="020F0502020204030204" pitchFamily="34" charset="0"/>
              </a:rPr>
              <a:t>FACT SHEET: PRESIDENT DONALD J. TRUMP IMPOSES TARIFFS ON IMPORTS FROM CANADA, MEXICO AND CHINA</a:t>
            </a:r>
            <a:endParaRPr lang="en-US" altLang="zh-TW" sz="36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圖片 5">
            <a:extLst>
              <a:ext uri="{FF2B5EF4-FFF2-40B4-BE49-F238E27FC236}">
                <a16:creationId xmlns:a16="http://schemas.microsoft.com/office/drawing/2014/main" id="{23347105-9C4F-4A1F-B707-B0C6D1F43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192" y="65829"/>
            <a:ext cx="5154122" cy="1604585"/>
          </a:xfrm>
          <a:prstGeom prst="rect">
            <a:avLst/>
          </a:prstGeom>
        </p:spPr>
      </p:pic>
      <p:sp>
        <p:nvSpPr>
          <p:cNvPr id="7" name="矩形 6">
            <a:extLst>
              <a:ext uri="{FF2B5EF4-FFF2-40B4-BE49-F238E27FC236}">
                <a16:creationId xmlns:a16="http://schemas.microsoft.com/office/drawing/2014/main" id="{2660138A-95F5-4813-AE72-8E7D55EE1983}"/>
              </a:ext>
            </a:extLst>
          </p:cNvPr>
          <p:cNvSpPr/>
          <p:nvPr/>
        </p:nvSpPr>
        <p:spPr>
          <a:xfrm>
            <a:off x="5268455" y="4018930"/>
            <a:ext cx="1770998" cy="369332"/>
          </a:xfrm>
          <a:prstGeom prst="rect">
            <a:avLst/>
          </a:prstGeom>
        </p:spPr>
        <p:txBody>
          <a:bodyPr wrap="none">
            <a:spAutoFit/>
          </a:bodyPr>
          <a:lstStyle/>
          <a:p>
            <a:r>
              <a:rPr lang="en-US" altLang="zh-TW" dirty="0">
                <a:solidFill>
                  <a:srgbClr val="FFFFFF"/>
                </a:solidFill>
                <a:latin typeface="Calibri" panose="020F0502020204030204" pitchFamily="34" charset="0"/>
                <a:ea typeface="Calibri" panose="020F0502020204030204" pitchFamily="34" charset="0"/>
                <a:cs typeface="Calibri" panose="020F0502020204030204" pitchFamily="34" charset="0"/>
              </a:rPr>
              <a:t>February 1, 2025</a:t>
            </a:r>
            <a:endParaRPr lang="zh-TW" altLang="en-US" dirty="0">
              <a:latin typeface="Calibri" panose="020F0502020204030204" pitchFamily="34" charset="0"/>
              <a:cs typeface="Calibri" panose="020F0502020204030204" pitchFamily="34" charset="0"/>
            </a:endParaRPr>
          </a:p>
        </p:txBody>
      </p:sp>
      <p:sp>
        <p:nvSpPr>
          <p:cNvPr id="8" name="矩形 7">
            <a:extLst>
              <a:ext uri="{FF2B5EF4-FFF2-40B4-BE49-F238E27FC236}">
                <a16:creationId xmlns:a16="http://schemas.microsoft.com/office/drawing/2014/main" id="{6C52DF6A-523D-43B6-A0AB-1AF5D28A3E24}"/>
              </a:ext>
            </a:extLst>
          </p:cNvPr>
          <p:cNvSpPr/>
          <p:nvPr/>
        </p:nvSpPr>
        <p:spPr>
          <a:xfrm>
            <a:off x="757881" y="4961043"/>
            <a:ext cx="10791568" cy="1569660"/>
          </a:xfrm>
          <a:prstGeom prst="rect">
            <a:avLst/>
          </a:prstGeom>
          <a:ln>
            <a:solidFill>
              <a:srgbClr val="2F528F"/>
            </a:solidFill>
          </a:ln>
        </p:spPr>
        <p:txBody>
          <a:bodyPr wrap="square">
            <a:spAutoFit/>
          </a:bodyPr>
          <a:lstStyle/>
          <a:p>
            <a:pPr algn="ctr"/>
            <a:r>
              <a:rPr lang="en-US" altLang="zh-TW" sz="4800" b="1" dirty="0">
                <a:solidFill>
                  <a:schemeClr val="bg1"/>
                </a:solidFill>
                <a:latin typeface="Calibri" panose="020F0502020204030204" pitchFamily="34" charset="0"/>
                <a:ea typeface="Calibri" panose="020F0502020204030204" pitchFamily="34" charset="0"/>
                <a:cs typeface="Calibri" panose="020F0502020204030204" pitchFamily="34" charset="0"/>
              </a:rPr>
              <a:t>But Trump agrees to Pause Tariffs on Mexico and Canada but not on China</a:t>
            </a:r>
            <a:endParaRPr lang="en-US" altLang="zh-TW" sz="4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903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AF8F99-75BD-4B9A-94BF-A0E1F2444780}"/>
              </a:ext>
            </a:extLst>
          </p:cNvPr>
          <p:cNvSpPr>
            <a:spLocks noGrp="1"/>
          </p:cNvSpPr>
          <p:nvPr>
            <p:ph type="title"/>
          </p:nvPr>
        </p:nvSpPr>
        <p:spPr>
          <a:xfrm>
            <a:off x="1705232" y="104775"/>
            <a:ext cx="9648568" cy="1325563"/>
          </a:xfrm>
        </p:spPr>
        <p:txBody>
          <a:bodyPr>
            <a:normAutofit/>
          </a:bodyPr>
          <a:lstStyle/>
          <a:p>
            <a:r>
              <a:rPr lang="en-US" altLang="zh-TW" dirty="0"/>
              <a:t>ECSA Questions to discuss</a:t>
            </a:r>
            <a:endParaRPr lang="zh-TW" altLang="en-US" dirty="0"/>
          </a:p>
        </p:txBody>
      </p:sp>
      <p:graphicFrame>
        <p:nvGraphicFramePr>
          <p:cNvPr id="6" name="內容版面配置區 5">
            <a:extLst>
              <a:ext uri="{FF2B5EF4-FFF2-40B4-BE49-F238E27FC236}">
                <a16:creationId xmlns:a16="http://schemas.microsoft.com/office/drawing/2014/main" id="{2BDD5037-06B6-42F2-9076-D29154F7E8C3}"/>
              </a:ext>
            </a:extLst>
          </p:cNvPr>
          <p:cNvGraphicFramePr>
            <a:graphicFrameLocks noGrp="1"/>
          </p:cNvGraphicFramePr>
          <p:nvPr>
            <p:ph idx="1"/>
            <p:extLst>
              <p:ext uri="{D42A27DB-BD31-4B8C-83A1-F6EECF244321}">
                <p14:modId xmlns:p14="http://schemas.microsoft.com/office/powerpoint/2010/main" val="4183384174"/>
              </p:ext>
            </p:extLst>
          </p:nvPr>
        </p:nvGraphicFramePr>
        <p:xfrm>
          <a:off x="722289" y="1580692"/>
          <a:ext cx="10459865" cy="4944508"/>
        </p:xfrm>
        <a:graphic>
          <a:graphicData uri="http://schemas.openxmlformats.org/drawingml/2006/table">
            <a:tbl>
              <a:tblPr/>
              <a:tblGrid>
                <a:gridCol w="853332">
                  <a:extLst>
                    <a:ext uri="{9D8B030D-6E8A-4147-A177-3AD203B41FA5}">
                      <a16:colId xmlns:a16="http://schemas.microsoft.com/office/drawing/2014/main" val="430579105"/>
                    </a:ext>
                  </a:extLst>
                </a:gridCol>
                <a:gridCol w="427724">
                  <a:extLst>
                    <a:ext uri="{9D8B030D-6E8A-4147-A177-3AD203B41FA5}">
                      <a16:colId xmlns:a16="http://schemas.microsoft.com/office/drawing/2014/main" val="540106177"/>
                    </a:ext>
                  </a:extLst>
                </a:gridCol>
                <a:gridCol w="638036">
                  <a:extLst>
                    <a:ext uri="{9D8B030D-6E8A-4147-A177-3AD203B41FA5}">
                      <a16:colId xmlns:a16="http://schemas.microsoft.com/office/drawing/2014/main" val="3777603222"/>
                    </a:ext>
                  </a:extLst>
                </a:gridCol>
                <a:gridCol w="8540773">
                  <a:extLst>
                    <a:ext uri="{9D8B030D-6E8A-4147-A177-3AD203B41FA5}">
                      <a16:colId xmlns:a16="http://schemas.microsoft.com/office/drawing/2014/main" val="1408200198"/>
                    </a:ext>
                  </a:extLst>
                </a:gridCol>
              </a:tblGrid>
              <a:tr h="0">
                <a:tc>
                  <a:txBody>
                    <a:bodyPr/>
                    <a:lstStyle/>
                    <a:p>
                      <a:pPr algn="ctr" fontAlgn="ctr"/>
                      <a:endParaRPr lang="en-US" sz="1400" b="1" i="0" u="none" strike="noStrike" dirty="0">
                        <a:solidFill>
                          <a:schemeClr val="bg1"/>
                        </a:solidFill>
                        <a:effectLst/>
                        <a:latin typeface="Calibri" panose="020F0502020204030204" pitchFamily="34" charset="0"/>
                        <a:ea typeface="新細明體" panose="02020500000000000000" pitchFamily="18" charset="-120"/>
                      </a:endParaRP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altLang="zh-TW" sz="1200" b="1" i="0" u="none" strike="noStrike" kern="1200" dirty="0">
                          <a:solidFill>
                            <a:schemeClr val="bg1"/>
                          </a:solidFill>
                          <a:effectLst/>
                          <a:latin typeface="Calibri" panose="020F0502020204030204" pitchFamily="34" charset="0"/>
                          <a:ea typeface="新細明體" panose="02020500000000000000" pitchFamily="18" charset="-120"/>
                          <a:cs typeface="+mn-cs"/>
                        </a:rPr>
                        <a:t>SEQ</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TYPE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lv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Details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extLst>
                  <a:ext uri="{0D108BD9-81ED-4DB2-BD59-A6C34878D82A}">
                    <a16:rowId xmlns:a16="http://schemas.microsoft.com/office/drawing/2014/main" val="4103153709"/>
                  </a:ext>
                </a:extLst>
              </a:tr>
              <a:tr h="0">
                <a:tc rowSpan="4">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BR</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Space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Space protection on 5 trade for OWN SQ promotion. Current 5 trade SQ under EBR is less than 10% of all.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326588089"/>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Space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chance to renegotiate ESA3 plug allocation to increase regular reefer accounts , particularly AURORA from BRNVT ?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953999581"/>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Vessel reshuffle F-type X L-type program, or any other service capacity increase in sight</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86375168"/>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Equipment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Increase 2SD destined for Santos so to promote the coffee shipment.</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259005726"/>
                  </a:ext>
                </a:extLst>
              </a:tr>
              <a:tr h="167994">
                <a:tc rowSpan="5">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AR</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212121"/>
                          </a:solidFill>
                          <a:effectLst/>
                          <a:latin typeface="Calibri" panose="020F0502020204030204" pitchFamily="34" charset="0"/>
                          <a:ea typeface="新細明體" panose="02020500000000000000" pitchFamily="18" charset="-120"/>
                        </a:rPr>
                        <a:t>Will be any changes in ESA service for 2025 that may impact space allocation to AR for both exports and imports and if it is considered to make changes  regarding payment terms policy for AR freight?</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72696588"/>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212121"/>
                          </a:solidFill>
                          <a:effectLst/>
                          <a:latin typeface="Calibri" panose="020F0502020204030204" pitchFamily="34" charset="0"/>
                          <a:ea typeface="新細明體" panose="02020500000000000000" pitchFamily="18" charset="-120"/>
                        </a:rPr>
                        <a:t>Is there any program to launch new trades or add-on services to Argentina?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51967083"/>
                  </a:ext>
                </a:extLst>
              </a:tr>
              <a:tr h="306513">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212121"/>
                          </a:solidFill>
                          <a:effectLst/>
                          <a:latin typeface="Calibri" panose="020F0502020204030204" pitchFamily="34" charset="0"/>
                          <a:ea typeface="新細明體" panose="02020500000000000000" pitchFamily="18" charset="-120"/>
                        </a:rPr>
                        <a:t>ARMDZ : We find difficulties developing as competitors and market policies regarding drop-off adjust case by case, so our standard quotations are always on top of their quotations. We must check how we can improve to align with the market and be competitive.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868279367"/>
                  </a:ext>
                </a:extLst>
              </a:tr>
              <a:tr h="167994">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altLang="zh-TW" sz="1050" b="1" i="0" u="none" strike="noStrike" dirty="0">
                          <a:solidFill>
                            <a:schemeClr val="tx1"/>
                          </a:solidFill>
                          <a:effectLst/>
                          <a:latin typeface="Calibri" panose="020F0502020204030204" pitchFamily="34" charset="0"/>
                          <a:ea typeface="+mn-ea"/>
                        </a:rPr>
                        <a:t>Equipment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212121"/>
                          </a:solidFill>
                          <a:effectLst/>
                          <a:latin typeface="Calibri" panose="020F0502020204030204" pitchFamily="34" charset="0"/>
                          <a:ea typeface="新細明體" panose="02020500000000000000" pitchFamily="18" charset="-120"/>
                        </a:rPr>
                        <a:t>CNCHG SERVICE PROFILE: The AR market expects growth for 2025 of motorbikes from CNCHG. Are there any improvements/changes to the service for 2025?</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076751971"/>
                  </a:ext>
                </a:extLst>
              </a:tr>
              <a:tr h="279373">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5</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Depot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PROPOSAL OF ALTERNATIVE EMPTY DEPOT:</a:t>
                      </a:r>
                      <a:r>
                        <a:rPr lang="en-US" sz="800" b="0" i="0" u="none" strike="noStrike" dirty="0">
                          <a:solidFill>
                            <a:srgbClr val="212121"/>
                          </a:solidFill>
                          <a:effectLst/>
                          <a:latin typeface="Calibri" panose="020F0502020204030204" pitchFamily="34" charset="0"/>
                          <a:ea typeface="新細明體" panose="02020500000000000000" pitchFamily="18" charset="-120"/>
                        </a:rPr>
                        <a:t>  Some carriers offer external depots to customers for empty returns, and some customers also request delivery on external depots and, depending on where they are located, might be an alternative to find new cargo sources. We find  DEFIBE depot might be a new alternative.  Note BGH asked to deliver empties there.</a:t>
                      </a:r>
                      <a:endParaRPr lang="en-US" sz="800" b="0" i="0" u="none" strike="noStrike" dirty="0">
                        <a:solidFill>
                          <a:srgbClr val="000000"/>
                        </a:solidFill>
                        <a:effectLst/>
                        <a:latin typeface="Calibri" panose="020F0502020204030204" pitchFamily="34" charset="0"/>
                        <a:ea typeface="新細明體" panose="02020500000000000000" pitchFamily="18" charset="-12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318506175"/>
                  </a:ext>
                </a:extLst>
              </a:tr>
              <a:tr h="0">
                <a:tc rowSpan="6">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UY</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news regarding ESA Service changes in general in 2025?</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81385304"/>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Will CMA CGM continue deploying vessels with size 336x51 which are skipping UYMVD and ARBUE?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337707143"/>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2nd leg</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feeder Service and connection improvement for cargoes going to Middle EAST (very limited space)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975674126"/>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2nd leg</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news regarding Service to Red Sea? Customers keep asking when we will resume Jeddah, etc. (Dairy)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524010272"/>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5</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2nd leg</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feeder Service and connection improvement for cargoes going to Philippines, Manila and india (in continuous congestión)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73563602"/>
                  </a:ext>
                </a:extLst>
              </a:tr>
              <a:tr h="342028">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6</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Equipment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plan to reposition RH units to main import ports (WB) CNNBO, CNSHG, CNYYT? These ports are very important for big consolidators and it is regular that the RF stock is not enough. Our customers are being told to use 40´-40´H instead but rate is sometimes usd1000-2000 higher so not an option when NOR units are available with other carriers.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107704514"/>
                  </a:ext>
                </a:extLst>
              </a:tr>
              <a:tr h="0">
                <a:tc rowSpan="4">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PY</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Is there any expansion plan by EMC to add other service trade to/fm ECSA including PYASU? I.E USA; EU, AFR, CEN?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779466977"/>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Any change on ESA service prospected for 2025?</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56825645"/>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2nd leg</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Improve 2</a:t>
                      </a:r>
                      <a:r>
                        <a:rPr lang="en-US" sz="800" b="0" i="0" u="none" strike="noStrike" baseline="30000" dirty="0">
                          <a:solidFill>
                            <a:srgbClr val="000000"/>
                          </a:solidFill>
                          <a:effectLst/>
                          <a:latin typeface="Calibri" panose="020F0502020204030204" pitchFamily="34" charset="0"/>
                          <a:ea typeface="新細明體" panose="02020500000000000000" pitchFamily="18" charset="-120"/>
                        </a:rPr>
                        <a:t>nd</a:t>
                      </a:r>
                      <a:r>
                        <a:rPr lang="en-US" sz="800" b="0" i="0" u="none" strike="noStrike" dirty="0">
                          <a:solidFill>
                            <a:srgbClr val="000000"/>
                          </a:solidFill>
                          <a:effectLst/>
                          <a:latin typeface="Calibri" panose="020F0502020204030204" pitchFamily="34" charset="0"/>
                          <a:ea typeface="新細明體" panose="02020500000000000000" pitchFamily="18" charset="-120"/>
                        </a:rPr>
                        <a:t> leg connection to F.E destination i.e INDIA; PAKISTAN, which are very important destination por PY’s export cargo, specially INDIA.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812101651"/>
                  </a:ext>
                </a:extLst>
              </a:tr>
              <a:tr h="338574">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4</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1050" b="1" i="0" u="none" strike="noStrike" dirty="0">
                          <a:solidFill>
                            <a:schemeClr val="tx1"/>
                          </a:solidFill>
                          <a:effectLst/>
                          <a:latin typeface="Calibri" panose="020F0502020204030204" pitchFamily="34" charset="0"/>
                          <a:ea typeface="新細明體" panose="02020500000000000000" pitchFamily="18" charset="-120"/>
                        </a:rPr>
                        <a:t>Equipment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800" b="0" i="0" u="none" strike="noStrike" dirty="0">
                          <a:solidFill>
                            <a:srgbClr val="000000"/>
                          </a:solidFill>
                          <a:effectLst/>
                          <a:latin typeface="Calibri" panose="020F0502020204030204" pitchFamily="34" charset="0"/>
                          <a:ea typeface="新細明體" panose="02020500000000000000" pitchFamily="18" charset="-120"/>
                        </a:rPr>
                        <a:t>RH stock for PYASU: Considering that F.E destination, specially TW, are taking more and more importance for Paraguayan RH cargo, we would like to know if there is any prospect to repo-in cntrs for PYASU directly in order we could offer permanent service, as in spite within 2024 we could repo-in cntrs fm UYMVD;  regretfully they could not support us as long as the whole year because they depend on their own market demand. Due to this, our service is interrupted when we cannot repo-in cntrs from UY.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541462254"/>
                  </a:ext>
                </a:extLst>
              </a:tr>
            </a:tbl>
          </a:graphicData>
        </a:graphic>
      </p:graphicFrame>
      <p:sp>
        <p:nvSpPr>
          <p:cNvPr id="4" name="投影片編號版面配置區 3">
            <a:extLst>
              <a:ext uri="{FF2B5EF4-FFF2-40B4-BE49-F238E27FC236}">
                <a16:creationId xmlns:a16="http://schemas.microsoft.com/office/drawing/2014/main" id="{46D20C5C-D2ED-43B1-A015-CF29F33B3146}"/>
              </a:ext>
            </a:extLst>
          </p:cNvPr>
          <p:cNvSpPr>
            <a:spLocks noGrp="1"/>
          </p:cNvSpPr>
          <p:nvPr>
            <p:ph type="sldNum" sz="quarter" idx="12"/>
          </p:nvPr>
        </p:nvSpPr>
        <p:spPr/>
        <p:txBody>
          <a:bodyPr/>
          <a:lstStyle/>
          <a:p>
            <a:fld id="{6FF47312-5BF6-4F91-A250-772BA71100E2}" type="slidenum">
              <a:rPr lang="zh-TW" altLang="en-US" smtClean="0"/>
              <a:t>50</a:t>
            </a:fld>
            <a:endParaRPr lang="zh-TW" altLang="en-US"/>
          </a:p>
        </p:txBody>
      </p:sp>
    </p:spTree>
    <p:extLst>
      <p:ext uri="{BB962C8B-B14F-4D97-AF65-F5344CB8AC3E}">
        <p14:creationId xmlns:p14="http://schemas.microsoft.com/office/powerpoint/2010/main" val="2087161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AF8F99-75BD-4B9A-94BF-A0E1F2444780}"/>
              </a:ext>
            </a:extLst>
          </p:cNvPr>
          <p:cNvSpPr>
            <a:spLocks noGrp="1"/>
          </p:cNvSpPr>
          <p:nvPr>
            <p:ph type="title"/>
          </p:nvPr>
        </p:nvSpPr>
        <p:spPr>
          <a:xfrm>
            <a:off x="1779372" y="104775"/>
            <a:ext cx="9574427" cy="1325563"/>
          </a:xfrm>
        </p:spPr>
        <p:txBody>
          <a:bodyPr>
            <a:normAutofit/>
          </a:bodyPr>
          <a:lstStyle/>
          <a:p>
            <a:r>
              <a:rPr lang="en-US" altLang="zh-TW" dirty="0"/>
              <a:t>WCSA Questions to Discuss</a:t>
            </a:r>
            <a:endParaRPr lang="zh-TW" altLang="en-US" dirty="0"/>
          </a:p>
        </p:txBody>
      </p:sp>
      <p:sp>
        <p:nvSpPr>
          <p:cNvPr id="4" name="投影片編號版面配置區 3">
            <a:extLst>
              <a:ext uri="{FF2B5EF4-FFF2-40B4-BE49-F238E27FC236}">
                <a16:creationId xmlns:a16="http://schemas.microsoft.com/office/drawing/2014/main" id="{46D20C5C-D2ED-43B1-A015-CF29F33B3146}"/>
              </a:ext>
            </a:extLst>
          </p:cNvPr>
          <p:cNvSpPr>
            <a:spLocks noGrp="1"/>
          </p:cNvSpPr>
          <p:nvPr>
            <p:ph type="sldNum" sz="quarter" idx="12"/>
          </p:nvPr>
        </p:nvSpPr>
        <p:spPr/>
        <p:txBody>
          <a:bodyPr/>
          <a:lstStyle/>
          <a:p>
            <a:fld id="{6FF47312-5BF6-4F91-A250-772BA71100E2}" type="slidenum">
              <a:rPr lang="zh-TW" altLang="en-US" smtClean="0"/>
              <a:t>51</a:t>
            </a:fld>
            <a:endParaRPr lang="zh-TW" altLang="en-US"/>
          </a:p>
        </p:txBody>
      </p:sp>
      <p:graphicFrame>
        <p:nvGraphicFramePr>
          <p:cNvPr id="6" name="內容版面配置區 5">
            <a:extLst>
              <a:ext uri="{FF2B5EF4-FFF2-40B4-BE49-F238E27FC236}">
                <a16:creationId xmlns:a16="http://schemas.microsoft.com/office/drawing/2014/main" id="{90E0DF4A-06E3-4007-84CD-3116E2A18432}"/>
              </a:ext>
            </a:extLst>
          </p:cNvPr>
          <p:cNvGraphicFramePr>
            <a:graphicFrameLocks/>
          </p:cNvGraphicFramePr>
          <p:nvPr>
            <p:extLst>
              <p:ext uri="{D42A27DB-BD31-4B8C-83A1-F6EECF244321}">
                <p14:modId xmlns:p14="http://schemas.microsoft.com/office/powerpoint/2010/main" val="1189333744"/>
              </p:ext>
            </p:extLst>
          </p:nvPr>
        </p:nvGraphicFramePr>
        <p:xfrm>
          <a:off x="838200" y="1773872"/>
          <a:ext cx="10422979" cy="4575036"/>
        </p:xfrm>
        <a:graphic>
          <a:graphicData uri="http://schemas.openxmlformats.org/drawingml/2006/table">
            <a:tbl>
              <a:tblPr/>
              <a:tblGrid>
                <a:gridCol w="853332">
                  <a:extLst>
                    <a:ext uri="{9D8B030D-6E8A-4147-A177-3AD203B41FA5}">
                      <a16:colId xmlns:a16="http://schemas.microsoft.com/office/drawing/2014/main" val="430579105"/>
                    </a:ext>
                  </a:extLst>
                </a:gridCol>
                <a:gridCol w="333913">
                  <a:extLst>
                    <a:ext uri="{9D8B030D-6E8A-4147-A177-3AD203B41FA5}">
                      <a16:colId xmlns:a16="http://schemas.microsoft.com/office/drawing/2014/main" val="540106177"/>
                    </a:ext>
                  </a:extLst>
                </a:gridCol>
                <a:gridCol w="694961">
                  <a:extLst>
                    <a:ext uri="{9D8B030D-6E8A-4147-A177-3AD203B41FA5}">
                      <a16:colId xmlns:a16="http://schemas.microsoft.com/office/drawing/2014/main" val="3777603222"/>
                    </a:ext>
                  </a:extLst>
                </a:gridCol>
                <a:gridCol w="8540773">
                  <a:extLst>
                    <a:ext uri="{9D8B030D-6E8A-4147-A177-3AD203B41FA5}">
                      <a16:colId xmlns:a16="http://schemas.microsoft.com/office/drawing/2014/main" val="1408200198"/>
                    </a:ext>
                  </a:extLst>
                </a:gridCol>
              </a:tblGrid>
              <a:tr h="0">
                <a:tc>
                  <a:txBody>
                    <a:bodyPr/>
                    <a:lstStyle/>
                    <a:p>
                      <a:pPr algn="ctr" fontAlgn="ctr"/>
                      <a:endParaRPr lang="en-US" sz="1800" b="1" i="0" u="none" strike="noStrike" dirty="0">
                        <a:solidFill>
                          <a:schemeClr val="bg1"/>
                        </a:solidFill>
                        <a:effectLst/>
                        <a:latin typeface="Calibri" panose="020F0502020204030204" pitchFamily="34" charset="0"/>
                        <a:ea typeface="新細明體" panose="02020500000000000000" pitchFamily="18" charset="-120"/>
                      </a:endParaRP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altLang="zh-TW" sz="1200" b="1" i="0" u="none" strike="noStrike" kern="1200" dirty="0">
                          <a:solidFill>
                            <a:schemeClr val="bg1"/>
                          </a:solidFill>
                          <a:effectLst/>
                          <a:latin typeface="Calibri" panose="020F0502020204030204" pitchFamily="34" charset="0"/>
                          <a:ea typeface="新細明體" panose="02020500000000000000" pitchFamily="18" charset="-120"/>
                          <a:cs typeface="+mn-cs"/>
                        </a:rPr>
                        <a:t>SEQ</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TYPE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lv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Details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extLst>
                  <a:ext uri="{0D108BD9-81ED-4DB2-BD59-A6C34878D82A}">
                    <a16:rowId xmlns:a16="http://schemas.microsoft.com/office/drawing/2014/main" val="542831993"/>
                  </a:ext>
                </a:extLst>
              </a:tr>
              <a:tr h="0">
                <a:tc rowSpan="2">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CL</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altLang="zh-TW" sz="1050" b="1" i="0" u="none" strike="noStrike" dirty="0">
                          <a:solidFill>
                            <a:schemeClr val="tx1"/>
                          </a:solidFill>
                          <a:effectLst/>
                          <a:latin typeface="Calibri" panose="020F0502020204030204" pitchFamily="34" charset="0"/>
                          <a:ea typeface="+mn-ea"/>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1200" b="0" i="0" u="none" strike="noStrike" dirty="0">
                          <a:solidFill>
                            <a:srgbClr val="000000"/>
                          </a:solidFill>
                          <a:effectLst/>
                          <a:latin typeface="Calibri" panose="020F0502020204030204" pitchFamily="34" charset="0"/>
                          <a:ea typeface="新細明體" panose="02020500000000000000" pitchFamily="18" charset="-120"/>
                        </a:rPr>
                        <a:t>kindly provide a specific timeline for when the WSA service will officially combine with the CIX service?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6588089"/>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altLang="zh-TW" sz="1050" b="1" i="0" u="none" strike="noStrike" dirty="0">
                          <a:solidFill>
                            <a:schemeClr val="tx1"/>
                          </a:solidFill>
                          <a:effectLst/>
                          <a:latin typeface="Calibri" panose="020F0502020204030204" pitchFamily="34" charset="0"/>
                          <a:ea typeface="+mn-ea"/>
                        </a:rPr>
                        <a:t>Service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1200" b="0" i="0" u="none" strike="noStrike" dirty="0">
                          <a:solidFill>
                            <a:srgbClr val="000000"/>
                          </a:solidFill>
                          <a:effectLst/>
                          <a:latin typeface="Calibri" panose="020F0502020204030204" pitchFamily="34" charset="0"/>
                          <a:ea typeface="新細明體" panose="02020500000000000000" pitchFamily="18" charset="-120"/>
                        </a:rPr>
                        <a:t>Service Expansion to Southern Chile, any plans to extend the current WSA service to cover southern Chilean ports, such as Lirquen to recover critical shipments of wood pulp, lumber, and frozen salmon?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953999581"/>
                  </a:ext>
                </a:extLst>
              </a:tr>
              <a:tr h="0">
                <a:tc rowSpan="3">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CO</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Under current macroeconomics conditions, what is the TPE LAD perception about shipping industry for 2025? Mainly from Asia to America ( North &amp; South )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696588"/>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TS</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In the C trade , we have evidenced a general concern from importers about long transit times by mis-transshipments or transshipments delays by Panama congestion. Then we see that Evergreen needs to develop strategies to improve this operational situation. we like to ask if TPE LAD and ELA MKD are looking for new strategies to mitigate the unreliable schedules.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51967083"/>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When will take place the new WSA rotation including India ( East bound )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8279367"/>
                  </a:ext>
                </a:extLst>
              </a:tr>
              <a:tr h="0">
                <a:tc>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PE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algn="ctr" defTabSz="914400" rtl="0" eaLnBrk="1" fontAlgn="ctr" latinLnBrk="0" hangingPunct="1"/>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What about the plan to add Indian ports to the WSA service? Will it finally be implemented for Q2?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81385304"/>
                  </a:ext>
                </a:extLst>
              </a:tr>
              <a:tr h="0">
                <a:tc rowSpan="3">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EC</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NOR</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In view of the reefer business has significant potential in Ecuador, EECU prefers to stabilize the supply of empty reefers. Would BCC assist with the buildup of empty reefer inventory.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9466977"/>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Business</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To achieve this goal with DG CARGO, the DG booking approval process could be streamlined by Implementing faster digital tools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956825645"/>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3</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ECGYE proposes establishing a dedicated team to construct shipping routes. This not only improves internal communication and real-time tracking but also accelerates problem resolution.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2101651"/>
                  </a:ext>
                </a:extLst>
              </a:tr>
              <a:tr h="0">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chemeClr val="bg1"/>
                          </a:solidFill>
                          <a:effectLst/>
                          <a:uLnTx/>
                          <a:uFillTx/>
                          <a:latin typeface="Calibri" panose="020F0502020204030204" pitchFamily="34" charset="0"/>
                          <a:ea typeface="新細明體" panose="02020500000000000000" pitchFamily="18" charset="-120"/>
                          <a:cs typeface="+mn-cs"/>
                        </a:rPr>
                        <a:t>MX</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algn="ctr" defTabSz="914400" rtl="0" eaLnBrk="1" fontAlgn="ctr" latinLnBrk="0" hangingPunct="1"/>
                      <a:r>
                        <a:rPr lang="en-US" sz="1050" b="1" i="0" u="none" strike="noStrike" kern="1200" dirty="0">
                          <a:solidFill>
                            <a:schemeClr val="tx1"/>
                          </a:solidFill>
                          <a:effectLst/>
                          <a:latin typeface="Calibri" panose="020F0502020204030204" pitchFamily="34" charset="0"/>
                          <a:ea typeface="+mn-ea"/>
                          <a:cs typeface="+mn-cs"/>
                        </a:rPr>
                        <a:t>Rate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Is there a possibility of validity of  3 months for medium and small A/C´s without the need to create SC?, since customers have this validity with the competition.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741703346"/>
                  </a:ext>
                </a:extLst>
              </a:tr>
              <a:tr h="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000000"/>
                        </a:solidFill>
                        <a:effectLst/>
                        <a:uLnTx/>
                        <a:uFillTx/>
                        <a:latin typeface="Calibri" panose="020F0502020204030204" pitchFamily="34" charset="0"/>
                        <a:ea typeface="新細明體" panose="02020500000000000000" pitchFamily="18" charset="-120"/>
                        <a:cs typeface="+mn-cs"/>
                      </a:endParaRPr>
                    </a:p>
                  </a:txBody>
                  <a:tcPr marL="1518" marR="1518" marT="1518"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en-US" sz="1050" b="1" i="0" u="none" strike="noStrike" kern="1200" dirty="0">
                          <a:solidFill>
                            <a:schemeClr val="tx1"/>
                          </a:solidFill>
                          <a:effectLst/>
                          <a:latin typeface="Calibri" panose="020F0502020204030204" pitchFamily="34" charset="0"/>
                          <a:ea typeface="+mn-ea"/>
                          <a:cs typeface="+mn-cs"/>
                        </a:rPr>
                        <a:t>Own SQ</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rgbClr val="000000"/>
                          </a:solidFill>
                          <a:effectLst/>
                          <a:latin typeface="Calibri" panose="020F0502020204030204" pitchFamily="34" charset="0"/>
                          <a:ea typeface="新細明體" panose="02020500000000000000" pitchFamily="18" charset="-120"/>
                          <a:cs typeface="+mn-cs"/>
                        </a:rPr>
                        <a:t>Suggest to count Green X bookings into each office’s own SQ performance.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2555454"/>
                  </a:ext>
                </a:extLst>
              </a:tr>
            </a:tbl>
          </a:graphicData>
        </a:graphic>
      </p:graphicFrame>
    </p:spTree>
    <p:extLst>
      <p:ext uri="{BB962C8B-B14F-4D97-AF65-F5344CB8AC3E}">
        <p14:creationId xmlns:p14="http://schemas.microsoft.com/office/powerpoint/2010/main" val="2320369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AF8F99-75BD-4B9A-94BF-A0E1F2444780}"/>
              </a:ext>
            </a:extLst>
          </p:cNvPr>
          <p:cNvSpPr>
            <a:spLocks noGrp="1"/>
          </p:cNvSpPr>
          <p:nvPr>
            <p:ph type="title"/>
          </p:nvPr>
        </p:nvSpPr>
        <p:spPr>
          <a:xfrm>
            <a:off x="1318054" y="104775"/>
            <a:ext cx="10035746" cy="1325563"/>
          </a:xfrm>
        </p:spPr>
        <p:txBody>
          <a:bodyPr>
            <a:normAutofit/>
          </a:bodyPr>
          <a:lstStyle/>
          <a:p>
            <a:r>
              <a:rPr lang="en-US" altLang="zh-TW" dirty="0"/>
              <a:t>PNM/CARI Questions to Discuss</a:t>
            </a:r>
            <a:endParaRPr lang="zh-TW" altLang="en-US" dirty="0"/>
          </a:p>
        </p:txBody>
      </p:sp>
      <p:sp>
        <p:nvSpPr>
          <p:cNvPr id="4" name="投影片編號版面配置區 3">
            <a:extLst>
              <a:ext uri="{FF2B5EF4-FFF2-40B4-BE49-F238E27FC236}">
                <a16:creationId xmlns:a16="http://schemas.microsoft.com/office/drawing/2014/main" id="{46D20C5C-D2ED-43B1-A015-CF29F33B3146}"/>
              </a:ext>
            </a:extLst>
          </p:cNvPr>
          <p:cNvSpPr>
            <a:spLocks noGrp="1"/>
          </p:cNvSpPr>
          <p:nvPr>
            <p:ph type="sldNum" sz="quarter" idx="12"/>
          </p:nvPr>
        </p:nvSpPr>
        <p:spPr/>
        <p:txBody>
          <a:bodyPr/>
          <a:lstStyle/>
          <a:p>
            <a:fld id="{6FF47312-5BF6-4F91-A250-772BA71100E2}" type="slidenum">
              <a:rPr lang="zh-TW" altLang="en-US" smtClean="0"/>
              <a:t>52</a:t>
            </a:fld>
            <a:endParaRPr lang="zh-TW" altLang="en-US"/>
          </a:p>
        </p:txBody>
      </p:sp>
      <p:graphicFrame>
        <p:nvGraphicFramePr>
          <p:cNvPr id="6" name="內容版面配置區 5">
            <a:extLst>
              <a:ext uri="{FF2B5EF4-FFF2-40B4-BE49-F238E27FC236}">
                <a16:creationId xmlns:a16="http://schemas.microsoft.com/office/drawing/2014/main" id="{90E0DF4A-06E3-4007-84CD-3116E2A18432}"/>
              </a:ext>
            </a:extLst>
          </p:cNvPr>
          <p:cNvGraphicFramePr>
            <a:graphicFrameLocks/>
          </p:cNvGraphicFramePr>
          <p:nvPr>
            <p:extLst>
              <p:ext uri="{D42A27DB-BD31-4B8C-83A1-F6EECF244321}">
                <p14:modId xmlns:p14="http://schemas.microsoft.com/office/powerpoint/2010/main" val="2672576448"/>
              </p:ext>
            </p:extLst>
          </p:nvPr>
        </p:nvGraphicFramePr>
        <p:xfrm>
          <a:off x="838200" y="1773872"/>
          <a:ext cx="10422979" cy="3113514"/>
        </p:xfrm>
        <a:graphic>
          <a:graphicData uri="http://schemas.openxmlformats.org/drawingml/2006/table">
            <a:tbl>
              <a:tblPr/>
              <a:tblGrid>
                <a:gridCol w="853332">
                  <a:extLst>
                    <a:ext uri="{9D8B030D-6E8A-4147-A177-3AD203B41FA5}">
                      <a16:colId xmlns:a16="http://schemas.microsoft.com/office/drawing/2014/main" val="430579105"/>
                    </a:ext>
                  </a:extLst>
                </a:gridCol>
                <a:gridCol w="333913">
                  <a:extLst>
                    <a:ext uri="{9D8B030D-6E8A-4147-A177-3AD203B41FA5}">
                      <a16:colId xmlns:a16="http://schemas.microsoft.com/office/drawing/2014/main" val="540106177"/>
                    </a:ext>
                  </a:extLst>
                </a:gridCol>
                <a:gridCol w="694961">
                  <a:extLst>
                    <a:ext uri="{9D8B030D-6E8A-4147-A177-3AD203B41FA5}">
                      <a16:colId xmlns:a16="http://schemas.microsoft.com/office/drawing/2014/main" val="3777603222"/>
                    </a:ext>
                  </a:extLst>
                </a:gridCol>
                <a:gridCol w="8540773">
                  <a:extLst>
                    <a:ext uri="{9D8B030D-6E8A-4147-A177-3AD203B41FA5}">
                      <a16:colId xmlns:a16="http://schemas.microsoft.com/office/drawing/2014/main" val="1408200198"/>
                    </a:ext>
                  </a:extLst>
                </a:gridCol>
              </a:tblGrid>
              <a:tr h="0">
                <a:tc>
                  <a:txBody>
                    <a:bodyPr/>
                    <a:lstStyle/>
                    <a:p>
                      <a:pPr algn="ctr" fontAlgn="ctr"/>
                      <a:endParaRPr lang="en-US" sz="1800" b="1" i="0" u="none" strike="noStrike" dirty="0">
                        <a:solidFill>
                          <a:schemeClr val="bg1"/>
                        </a:solidFill>
                        <a:effectLst/>
                        <a:latin typeface="Calibri" panose="020F0502020204030204" pitchFamily="34" charset="0"/>
                        <a:ea typeface="新細明體" panose="02020500000000000000" pitchFamily="18" charset="-120"/>
                      </a:endParaRP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altLang="zh-TW" sz="1200" b="1" i="0" u="none" strike="noStrike" kern="1200" dirty="0">
                          <a:solidFill>
                            <a:schemeClr val="bg1"/>
                          </a:solidFill>
                          <a:effectLst/>
                          <a:latin typeface="Calibri" panose="020F0502020204030204" pitchFamily="34" charset="0"/>
                          <a:ea typeface="新細明體" panose="02020500000000000000" pitchFamily="18" charset="-120"/>
                          <a:cs typeface="+mn-cs"/>
                        </a:rPr>
                        <a:t>SEQ</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TYPE</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marL="0" lvl="0" algn="ctr" defTabSz="914400" rtl="0" eaLnBrk="1" fontAlgn="ctr" latinLnBrk="0" hangingPunct="1"/>
                      <a:r>
                        <a:rPr lang="en-US" sz="1200" b="1" i="0" u="none" strike="noStrike" kern="1200" dirty="0">
                          <a:solidFill>
                            <a:schemeClr val="bg1"/>
                          </a:solidFill>
                          <a:effectLst/>
                          <a:latin typeface="Calibri" panose="020F0502020204030204" pitchFamily="34" charset="0"/>
                          <a:ea typeface="新細明體" panose="02020500000000000000" pitchFamily="18" charset="-120"/>
                          <a:cs typeface="+mn-cs"/>
                        </a:rPr>
                        <a:t>Details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extLst>
                  <a:ext uri="{0D108BD9-81ED-4DB2-BD59-A6C34878D82A}">
                    <a16:rowId xmlns:a16="http://schemas.microsoft.com/office/drawing/2014/main" val="2468288472"/>
                  </a:ext>
                </a:extLst>
              </a:tr>
              <a:tr h="0">
                <a:tc rowSpan="2">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HN</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Rate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lvl="0" algn="l" fontAlgn="ctr"/>
                      <a:r>
                        <a:rPr lang="en-US" sz="1200" b="0" i="0" u="none" strike="noStrike" dirty="0">
                          <a:solidFill>
                            <a:srgbClr val="000000"/>
                          </a:solidFill>
                          <a:effectLst/>
                          <a:latin typeface="Calibri" panose="020F0502020204030204" pitchFamily="34" charset="0"/>
                          <a:ea typeface="新細明體" panose="02020500000000000000" pitchFamily="18" charset="-120"/>
                        </a:rPr>
                        <a:t>Spot bookings via C trade, need to develop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6588089"/>
                  </a:ext>
                </a:extLst>
              </a:tr>
              <a:tr h="0">
                <a:tc v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2</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lvl="0" algn="l" fontAlgn="ctr"/>
                      <a:r>
                        <a:rPr lang="en-US" sz="1200" b="0" i="0" u="none" strike="noStrike" dirty="0">
                          <a:solidFill>
                            <a:srgbClr val="000000"/>
                          </a:solidFill>
                          <a:effectLst/>
                          <a:latin typeface="Calibri" panose="020F0502020204030204" pitchFamily="34" charset="0"/>
                          <a:ea typeface="新細明體" panose="02020500000000000000" pitchFamily="18" charset="-120"/>
                        </a:rPr>
                        <a:t>Promoting LAE service, competitive rates and using only service with T/S PABBA.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953999581"/>
                  </a:ext>
                </a:extLst>
              </a:tr>
              <a:tr h="0">
                <a:tc>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PA</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dirty="0">
                          <a:effectLst/>
                          <a:latin typeface="Calibri" panose="020F0502020204030204" pitchFamily="34" charset="0"/>
                        </a:rPr>
                        <a:t>Can we request port of loading to send us the roll over list after vessel departure ? </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696588"/>
                  </a:ext>
                </a:extLst>
              </a:tr>
              <a:tr h="0">
                <a:tc>
                  <a:txBody>
                    <a:bodyPr/>
                    <a:lstStyle/>
                    <a:p>
                      <a:pPr algn="ctr" fontAlgn="ctr"/>
                      <a:r>
                        <a:rPr lang="en-US" sz="1800" b="1" i="0" u="none" strike="noStrike" dirty="0">
                          <a:solidFill>
                            <a:schemeClr val="bg1"/>
                          </a:solidFill>
                          <a:effectLst/>
                          <a:latin typeface="Calibri" panose="020F0502020204030204" pitchFamily="34" charset="0"/>
                          <a:ea typeface="新細明體" panose="02020500000000000000" pitchFamily="18" charset="-120"/>
                        </a:rPr>
                        <a:t>PR</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algn="ctr" defTabSz="914400" rtl="0" eaLnBrk="1" fontAlgn="ctr" latinLnBrk="0" hangingPunct="1"/>
                      <a:r>
                        <a:rPr lang="en-US"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algn="l" defTabSz="914400" rtl="0" eaLnBrk="1" fontAlgn="t" latinLnBrk="0" hangingPunct="1"/>
                      <a:r>
                        <a:rPr lang="en-US" sz="1200" b="0" i="0" u="none" strike="noStrike" kern="1200" dirty="0">
                          <a:solidFill>
                            <a:schemeClr val="tx1"/>
                          </a:solidFill>
                          <a:effectLst/>
                          <a:latin typeface="Calibri" panose="020F0502020204030204" pitchFamily="34" charset="0"/>
                          <a:ea typeface="+mn-ea"/>
                          <a:cs typeface="+mn-cs"/>
                        </a:rPr>
                        <a:t>WE WERE INFORMED SPACE FROM ASIA TO PR WILL INCREASE 11%. IF PANAMA CAN’T HANDLE CARGO WE ARE ACTUAL MOVING HOW THEY PLAN TO RECEIVE MORE CARGO.</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81385304"/>
                  </a:ext>
                </a:extLst>
              </a:tr>
              <a:tr h="0">
                <a:tc>
                  <a:txBody>
                    <a:bodyPr/>
                    <a:lstStyle/>
                    <a:p>
                      <a:pPr marL="0" algn="ctr" defTabSz="914400" rtl="0" eaLnBrk="1" fontAlgn="ctr" latinLnBrk="0" hangingPunct="1"/>
                      <a:r>
                        <a:rPr lang="en-US" sz="1800" b="1" i="0" u="none" strike="noStrike" kern="1200" dirty="0">
                          <a:solidFill>
                            <a:schemeClr val="bg1"/>
                          </a:solidFill>
                          <a:effectLst/>
                          <a:latin typeface="Calibri" panose="020F0502020204030204" pitchFamily="34" charset="0"/>
                          <a:ea typeface="新細明體" panose="02020500000000000000" pitchFamily="18" charset="-120"/>
                          <a:cs typeface="+mn-cs"/>
                        </a:rPr>
                        <a:t>DO</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ctr"/>
                      <a:r>
                        <a:rPr lang="en-US" sz="900" b="1" i="0" u="none" strike="noStrike" kern="1200" dirty="0">
                          <a:solidFill>
                            <a:srgbClr val="000000"/>
                          </a:solidFill>
                          <a:effectLst/>
                          <a:latin typeface="Calibri" panose="020F0502020204030204" pitchFamily="34" charset="0"/>
                          <a:ea typeface="+mn-ea"/>
                          <a:cs typeface="+mn-cs"/>
                        </a:rPr>
                        <a:t>shipmentlink</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kern="1200" dirty="0">
                          <a:solidFill>
                            <a:schemeClr val="tx1"/>
                          </a:solidFill>
                          <a:effectLst/>
                          <a:latin typeface="Calibri" panose="020F0502020204030204" pitchFamily="34" charset="0"/>
                          <a:ea typeface="+mn-ea"/>
                          <a:cs typeface="+mn-cs"/>
                        </a:rPr>
                        <a:t>Specially after the pandemic, some carriers such as CMA and HAPAG, have launched new and enhanced services and other logistic solutions with wide visibility in their websites, not to mention the aggressive marketing campaign in social media to support and spread the news among their customers. Although Shipmentlink presents a new face, changes in terms of added services are the same. Can we expect other improvements in terms of new services for Shipmentlink in the near future? </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728111066"/>
                  </a:ext>
                </a:extLst>
              </a:tr>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chemeClr val="bg1"/>
                          </a:solidFill>
                          <a:effectLst/>
                          <a:uLnTx/>
                          <a:uFillTx/>
                          <a:latin typeface="Calibri" panose="020F0502020204030204" pitchFamily="34" charset="0"/>
                          <a:ea typeface="新細明體" panose="02020500000000000000" pitchFamily="18" charset="-120"/>
                          <a:cs typeface="+mn-cs"/>
                        </a:rPr>
                        <a:t>HT</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algn="ctr" defTabSz="914400" rtl="0" eaLnBrk="1" fontAlgn="ctr" latinLnBrk="0" hangingPunct="1"/>
                      <a:r>
                        <a:rPr lang="en-US" altLang="zh-TW" sz="1050" b="1" i="0" u="none" strike="noStrike" kern="1200" dirty="0">
                          <a:solidFill>
                            <a:schemeClr val="tx1"/>
                          </a:solidFill>
                          <a:effectLst/>
                          <a:latin typeface="Calibri" panose="020F0502020204030204" pitchFamily="34" charset="0"/>
                          <a:ea typeface="+mn-ea"/>
                          <a:cs typeface="+mn-cs"/>
                        </a:rPr>
                        <a:t>Service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l" fontAlgn="t"/>
                      <a:r>
                        <a:rPr lang="en-US" sz="1200" b="0" i="0" u="none" strike="noStrike" kern="1200" dirty="0">
                          <a:solidFill>
                            <a:schemeClr val="tx1"/>
                          </a:solidFill>
                          <a:effectLst/>
                          <a:latin typeface="Calibri" panose="020F0502020204030204" pitchFamily="34" charset="0"/>
                          <a:ea typeface="+mn-ea"/>
                          <a:cs typeface="+mn-cs"/>
                        </a:rPr>
                        <a:t>PACCT T/S Port Long Delay Issues:  Can we establish priority handling for our cargo to avoid excessive delays?</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741703346"/>
                  </a:ext>
                </a:extLst>
              </a:tr>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chemeClr val="bg1"/>
                          </a:solidFill>
                          <a:effectLst/>
                          <a:uLnTx/>
                          <a:uFillTx/>
                          <a:latin typeface="Calibri" panose="020F0502020204030204" pitchFamily="34" charset="0"/>
                          <a:ea typeface="新細明體" panose="02020500000000000000" pitchFamily="18" charset="-120"/>
                          <a:cs typeface="+mn-cs"/>
                        </a:rPr>
                        <a:t>JM</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132D"/>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1</a:t>
                      </a:r>
                    </a:p>
                  </a:txBody>
                  <a:tcPr marL="1518" marR="1518" marT="151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050" b="1" i="0" u="none" strike="noStrike" kern="1200" dirty="0">
                          <a:solidFill>
                            <a:schemeClr val="tx1"/>
                          </a:solidFill>
                          <a:effectLst/>
                          <a:latin typeface="Calibri" panose="020F0502020204030204" pitchFamily="34" charset="0"/>
                          <a:ea typeface="+mn-ea"/>
                          <a:cs typeface="+mn-cs"/>
                        </a:rPr>
                        <a:t>Rate</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fontAlgn="t"/>
                      <a:r>
                        <a:rPr lang="en-US" sz="1200" b="0" i="0" u="none" strike="noStrike" dirty="0">
                          <a:effectLst/>
                          <a:latin typeface="Calibri" panose="020F0502020204030204" pitchFamily="34" charset="0"/>
                        </a:rPr>
                        <a:t>Is it possible to get rate guideline that covers at 30 days rate validity sent monthly from BCC to allow faster sales support from JMKSN Agent ? due to time zone difference ?</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733143361"/>
                  </a:ext>
                </a:extLst>
              </a:tr>
            </a:tbl>
          </a:graphicData>
        </a:graphic>
      </p:graphicFrame>
    </p:spTree>
    <p:extLst>
      <p:ext uri="{BB962C8B-B14F-4D97-AF65-F5344CB8AC3E}">
        <p14:creationId xmlns:p14="http://schemas.microsoft.com/office/powerpoint/2010/main" val="1968815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4B13D74-9B13-4B66-B2E8-C53437F3F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46258-5C33-490F-ACBF-9587C2ED650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8" name="圖片 7">
            <a:extLst>
              <a:ext uri="{FF2B5EF4-FFF2-40B4-BE49-F238E27FC236}">
                <a16:creationId xmlns:a16="http://schemas.microsoft.com/office/drawing/2014/main" id="{FACFC7FA-2324-4011-B1B5-3EE48534D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1530" cy="6858000"/>
          </a:xfrm>
          <a:prstGeom prst="rect">
            <a:avLst/>
          </a:prstGeom>
        </p:spPr>
      </p:pic>
      <p:sp>
        <p:nvSpPr>
          <p:cNvPr id="9" name="文字方塊 8">
            <a:extLst>
              <a:ext uri="{FF2B5EF4-FFF2-40B4-BE49-F238E27FC236}">
                <a16:creationId xmlns:a16="http://schemas.microsoft.com/office/drawing/2014/main" id="{C3AD0263-18A3-48FF-88DA-E0F2D2E2DBB0}"/>
              </a:ext>
            </a:extLst>
          </p:cNvPr>
          <p:cNvSpPr txBox="1"/>
          <p:nvPr/>
        </p:nvSpPr>
        <p:spPr>
          <a:xfrm>
            <a:off x="69661" y="3119717"/>
            <a:ext cx="577379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prstClr val="white">
                    <a:alpha val="91000"/>
                  </a:prstClr>
                </a:solidFill>
                <a:effectLst/>
                <a:uLnTx/>
                <a:uFillTx/>
                <a:latin typeface="Microsoft YaHei" panose="020B0503020204020204" pitchFamily="34" charset="-122"/>
                <a:ea typeface="Microsoft YaHei" panose="020B0503020204020204" pitchFamily="34" charset="-122"/>
                <a:cs typeface="+mn-cs"/>
              </a:rPr>
              <a:t>JESUS LOVES YOU</a:t>
            </a:r>
            <a:endParaRPr kumimoji="0" lang="zh-TW" altLang="en-US" sz="4800" b="1" i="0" u="none" strike="noStrike" kern="1200" cap="none" spc="0" normalizeH="0" baseline="0" noProof="0" dirty="0">
              <a:ln>
                <a:noFill/>
              </a:ln>
              <a:solidFill>
                <a:prstClr val="white">
                  <a:alpha val="91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0" name="文字方塊 9">
            <a:extLst>
              <a:ext uri="{FF2B5EF4-FFF2-40B4-BE49-F238E27FC236}">
                <a16:creationId xmlns:a16="http://schemas.microsoft.com/office/drawing/2014/main" id="{247368EB-8134-42C9-9C65-5E3157A0E4A9}"/>
              </a:ext>
            </a:extLst>
          </p:cNvPr>
          <p:cNvSpPr txBox="1"/>
          <p:nvPr/>
        </p:nvSpPr>
        <p:spPr>
          <a:xfrm>
            <a:off x="5272217" y="4800476"/>
            <a:ext cx="7274118"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prstClr val="white">
                    <a:alpha val="85000"/>
                  </a:prstClr>
                </a:solidFill>
                <a:effectLst/>
                <a:uLnTx/>
                <a:uFillTx/>
                <a:latin typeface="Microsoft YaHei" panose="020B0503020204020204" pitchFamily="34" charset="-122"/>
                <a:ea typeface="Microsoft YaHei" panose="020B0503020204020204" pitchFamily="34" charset="-122"/>
                <a:cs typeface="+mn-cs"/>
              </a:rPr>
              <a:t>TPE LAD LOVE YOU , TOO</a:t>
            </a:r>
            <a:endParaRPr kumimoji="0" lang="zh-TW" altLang="en-US" sz="4800" b="1" i="0" u="none" strike="noStrike" kern="1200" cap="none" spc="0" normalizeH="0" baseline="0" noProof="0" dirty="0">
              <a:ln>
                <a:noFill/>
              </a:ln>
              <a:solidFill>
                <a:prstClr val="white">
                  <a:alpha val="85000"/>
                </a:prstClr>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06101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D612B5D-91FB-48E1-8D95-D85150B396AE}"/>
              </a:ext>
            </a:extLst>
          </p:cNvPr>
          <p:cNvSpPr>
            <a:spLocks noGrp="1"/>
          </p:cNvSpPr>
          <p:nvPr>
            <p:ph idx="1"/>
          </p:nvPr>
        </p:nvSpPr>
        <p:spPr>
          <a:xfrm>
            <a:off x="6858000" y="2119888"/>
            <a:ext cx="4675239" cy="4486973"/>
          </a:xfrm>
        </p:spPr>
        <p:txBody>
          <a:bodyPr anchor="ctr">
            <a:normAutofit fontScale="92500" lnSpcReduction="10000"/>
          </a:bodyPr>
          <a:lstStyle/>
          <a:p>
            <a:r>
              <a:rPr lang="en-US" altLang="zh-TW" sz="1400" dirty="0"/>
              <a:t>Mexico’s President Claudia Sheinbaum announced January 13 a plan to </a:t>
            </a:r>
            <a:r>
              <a:rPr lang="en-US" altLang="zh-TW" sz="1400" dirty="0">
                <a:solidFill>
                  <a:schemeClr val="accent5">
                    <a:lumMod val="75000"/>
                  </a:schemeClr>
                </a:solidFill>
              </a:rPr>
              <a:t>reduce the country’s imports from China</a:t>
            </a:r>
            <a:r>
              <a:rPr lang="en-US" altLang="zh-TW" sz="1400" dirty="0">
                <a:solidFill>
                  <a:srgbClr val="FF0000"/>
                </a:solidFill>
              </a:rPr>
              <a:t> </a:t>
            </a:r>
            <a:r>
              <a:rPr lang="en-US" altLang="zh-TW" sz="1400" dirty="0"/>
              <a:t>in a bid to support local industry and align herself with the U.S. and Canada as a trade partners.</a:t>
            </a:r>
          </a:p>
          <a:p>
            <a:r>
              <a:rPr lang="en-US" altLang="zh-TW" sz="1400" dirty="0"/>
              <a:t>Amid a shrinking share of North American exports to the world, Sheinbaum stated that </a:t>
            </a:r>
            <a:r>
              <a:rPr lang="en-US" altLang="zh-TW" sz="1400" dirty="0">
                <a:solidFill>
                  <a:schemeClr val="accent5">
                    <a:lumMod val="75000"/>
                  </a:schemeClr>
                </a:solidFill>
              </a:rPr>
              <a:t>Mexico would offer incentives for nearshoring, including tax deductions, and develop plans for individual sectors for how to increase the local content of goods made in Mexico.</a:t>
            </a:r>
          </a:p>
          <a:p>
            <a:r>
              <a:rPr lang="en-US" altLang="zh-TW" sz="1400" dirty="0"/>
              <a:t>North America’s share of global trade has declined, while China’s has increased, Finance Minister Rogelio Ramirez de la O said during the event, underscoring the importance for the region of replacing its imports from the Asian giant. </a:t>
            </a:r>
            <a:r>
              <a:rPr lang="en-US" altLang="zh-TW" sz="1400" dirty="0">
                <a:solidFill>
                  <a:schemeClr val="accent5">
                    <a:lumMod val="75000"/>
                  </a:schemeClr>
                </a:solidFill>
              </a:rPr>
              <a:t>“If North America replaces 10% of the imports we are getting from China, and we make them in North America, Mexico’s GDP would grow 1.2% more than it normally does</a:t>
            </a:r>
            <a:r>
              <a:rPr lang="en-US" altLang="zh-TW" sz="1400" dirty="0"/>
              <a:t>, the U.S. 0.8% more and Canada 0.2% more,” Ramirez de la O said. </a:t>
            </a:r>
          </a:p>
          <a:p>
            <a:r>
              <a:rPr lang="en-US" altLang="zh-TW" sz="1400" dirty="0"/>
              <a:t>Among the </a:t>
            </a:r>
            <a:r>
              <a:rPr lang="en-US" altLang="zh-TW" sz="1400" dirty="0">
                <a:solidFill>
                  <a:schemeClr val="accent5">
                    <a:lumMod val="75000"/>
                  </a:schemeClr>
                </a:solidFill>
              </a:rPr>
              <a:t>“Plan Mexico” priorities are to speed up the permit process for exporting manufacturers that import materials duty-free and boost the purchase of locally made goods.</a:t>
            </a:r>
            <a:r>
              <a:rPr lang="zh-TW" altLang="en-US" sz="1400" dirty="0">
                <a:solidFill>
                  <a:schemeClr val="accent5">
                    <a:lumMod val="75000"/>
                  </a:schemeClr>
                </a:solidFill>
              </a:rPr>
              <a:t> </a:t>
            </a:r>
            <a:r>
              <a:rPr lang="en-US" altLang="zh-TW" sz="1400" dirty="0"/>
              <a:t>As part of that plan, Mexico wants, by 2030, to  increase the percentage of Mexico-made components in each vehicle to 15%.</a:t>
            </a:r>
          </a:p>
          <a:p>
            <a:pPr marL="0" indent="0" algn="r">
              <a:buNone/>
            </a:pPr>
            <a:r>
              <a:rPr lang="en-US" altLang="zh-TW" sz="1300" dirty="0"/>
              <a:t>Source: 2025/Jan/16  Bloomberg</a:t>
            </a:r>
          </a:p>
        </p:txBody>
      </p:sp>
      <p:sp>
        <p:nvSpPr>
          <p:cNvPr id="4" name="投影片編號版面配置區 3">
            <a:extLst>
              <a:ext uri="{FF2B5EF4-FFF2-40B4-BE49-F238E27FC236}">
                <a16:creationId xmlns:a16="http://schemas.microsoft.com/office/drawing/2014/main" id="{69477A7E-3C92-40CD-9F97-B5CBBC9D5CB0}"/>
              </a:ext>
            </a:extLst>
          </p:cNvPr>
          <p:cNvSpPr>
            <a:spLocks noGrp="1"/>
          </p:cNvSpPr>
          <p:nvPr>
            <p:ph type="sldNum" sz="quarter" idx="12"/>
          </p:nvPr>
        </p:nvSpPr>
        <p:spPr/>
        <p:txBody>
          <a:bodyPr/>
          <a:lstStyle/>
          <a:p>
            <a:fld id="{6FF47312-5BF6-4F91-A250-772BA71100E2}" type="slidenum">
              <a:rPr lang="zh-TW" altLang="en-US" smtClean="0"/>
              <a:t>6</a:t>
            </a:fld>
            <a:endParaRPr lang="zh-TW" altLang="en-US" dirty="0"/>
          </a:p>
        </p:txBody>
      </p:sp>
      <p:pic>
        <p:nvPicPr>
          <p:cNvPr id="7" name="圖片 6">
            <a:extLst>
              <a:ext uri="{FF2B5EF4-FFF2-40B4-BE49-F238E27FC236}">
                <a16:creationId xmlns:a16="http://schemas.microsoft.com/office/drawing/2014/main" id="{B7F62225-C1C5-472F-9E5F-0A22C3704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07" y="2119888"/>
            <a:ext cx="6252692" cy="4181737"/>
          </a:xfrm>
          <a:prstGeom prst="rect">
            <a:avLst/>
          </a:prstGeom>
        </p:spPr>
      </p:pic>
      <p:sp>
        <p:nvSpPr>
          <p:cNvPr id="6" name="標題 1">
            <a:extLst>
              <a:ext uri="{FF2B5EF4-FFF2-40B4-BE49-F238E27FC236}">
                <a16:creationId xmlns:a16="http://schemas.microsoft.com/office/drawing/2014/main" id="{F7F72B9F-DFDB-41BB-869F-A37F16B69652}"/>
              </a:ext>
            </a:extLst>
          </p:cNvPr>
          <p:cNvSpPr txBox="1">
            <a:spLocks/>
          </p:cNvSpPr>
          <p:nvPr/>
        </p:nvSpPr>
        <p:spPr>
          <a:xfrm>
            <a:off x="313496" y="209282"/>
            <a:ext cx="11790155" cy="1288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mn-lt"/>
                <a:ea typeface="微軟正黑體" panose="020B0604030504040204" pitchFamily="34" charset="-120"/>
                <a:cs typeface="+mj-cs"/>
              </a:defRPr>
            </a:lvl1pPr>
          </a:lstStyle>
          <a:p>
            <a:r>
              <a:rPr lang="en-US" altLang="zh-TW" sz="4000" dirty="0"/>
              <a:t>Mexico pledges to shrink trade deficit with China</a:t>
            </a:r>
            <a:r>
              <a:rPr lang="zh-TW" altLang="en-US" sz="4000" dirty="0"/>
              <a:t> </a:t>
            </a:r>
            <a:r>
              <a:rPr lang="en-US" altLang="zh-TW" sz="1600" b="0" dirty="0"/>
              <a:t>(2025/Jan/14)</a:t>
            </a:r>
            <a:endParaRPr lang="zh-TW" altLang="en-US" sz="1600" b="0" dirty="0"/>
          </a:p>
        </p:txBody>
      </p:sp>
      <p:sp>
        <p:nvSpPr>
          <p:cNvPr id="8" name="矩形 7">
            <a:extLst>
              <a:ext uri="{FF2B5EF4-FFF2-40B4-BE49-F238E27FC236}">
                <a16:creationId xmlns:a16="http://schemas.microsoft.com/office/drawing/2014/main" id="{A9B71790-97CE-4DE5-AD57-10163E162B17}"/>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BBD94072-7E3E-41D2-8C11-7F99ABD64177}"/>
              </a:ext>
            </a:extLst>
          </p:cNvPr>
          <p:cNvSpPr>
            <a:spLocks noGrp="1"/>
          </p:cNvSpPr>
          <p:nvPr>
            <p:ph type="title"/>
          </p:nvPr>
        </p:nvSpPr>
        <p:spPr>
          <a:xfrm>
            <a:off x="315532" y="921378"/>
            <a:ext cx="11929787" cy="1325563"/>
          </a:xfrm>
        </p:spPr>
        <p:txBody>
          <a:bodyPr>
            <a:noAutofit/>
          </a:bodyPr>
          <a:lstStyle/>
          <a:p>
            <a:r>
              <a:rPr lang="en-US" altLang="zh-TW" sz="3600" dirty="0"/>
              <a:t>&amp; Plans Nearshoring Incentives to Curb China Imports</a:t>
            </a:r>
            <a:endParaRPr lang="zh-TW" altLang="en-US" sz="3600" dirty="0"/>
          </a:p>
        </p:txBody>
      </p:sp>
    </p:spTree>
    <p:extLst>
      <p:ext uri="{BB962C8B-B14F-4D97-AF65-F5344CB8AC3E}">
        <p14:creationId xmlns:p14="http://schemas.microsoft.com/office/powerpoint/2010/main" val="366829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A0C6C52-5CF5-4CE3-9A03-6F3F360361DE}"/>
              </a:ext>
            </a:extLst>
          </p:cNvPr>
          <p:cNvSpPr>
            <a:spLocks noGrp="1"/>
          </p:cNvSpPr>
          <p:nvPr>
            <p:ph type="sldNum" sz="quarter" idx="12"/>
          </p:nvPr>
        </p:nvSpPr>
        <p:spPr/>
        <p:txBody>
          <a:bodyPr/>
          <a:lstStyle/>
          <a:p>
            <a:fld id="{6FF47312-5BF6-4F91-A250-772BA71100E2}" type="slidenum">
              <a:rPr lang="zh-TW" altLang="en-US" smtClean="0"/>
              <a:t>7</a:t>
            </a:fld>
            <a:endParaRPr lang="zh-TW" altLang="en-US"/>
          </a:p>
        </p:txBody>
      </p:sp>
      <p:sp>
        <p:nvSpPr>
          <p:cNvPr id="7" name="矩形 6">
            <a:extLst>
              <a:ext uri="{FF2B5EF4-FFF2-40B4-BE49-F238E27FC236}">
                <a16:creationId xmlns:a16="http://schemas.microsoft.com/office/drawing/2014/main" id="{EA967FCD-61AF-412D-8328-74196BEB69CD}"/>
              </a:ext>
            </a:extLst>
          </p:cNvPr>
          <p:cNvSpPr/>
          <p:nvPr/>
        </p:nvSpPr>
        <p:spPr>
          <a:xfrm>
            <a:off x="6096000" y="1935599"/>
            <a:ext cx="5497132" cy="3693319"/>
          </a:xfrm>
          <a:prstGeom prst="rect">
            <a:avLst/>
          </a:prstGeom>
        </p:spPr>
        <p:txBody>
          <a:bodyPr wrap="square">
            <a:spAutoFit/>
          </a:bodyPr>
          <a:lstStyle/>
          <a:p>
            <a:r>
              <a:rPr lang="zh-TW" altLang="en-US" dirty="0">
                <a:solidFill>
                  <a:schemeClr val="accent5">
                    <a:lumMod val="75000"/>
                  </a:schemeClr>
                </a:solidFill>
              </a:rPr>
              <a:t>Mexican authorities raided a massive complex of stores selling counterfeit Chinese and other Asian goods in downtown Mexico City</a:t>
            </a:r>
            <a:r>
              <a:rPr lang="zh-TW" altLang="en-US" dirty="0"/>
              <a:t>, and vowed on Friday to take the crackdown nationwide.</a:t>
            </a:r>
          </a:p>
          <a:p>
            <a:endParaRPr lang="zh-TW" altLang="en-US" dirty="0"/>
          </a:p>
          <a:p>
            <a:r>
              <a:rPr lang="zh-TW" altLang="en-US" dirty="0"/>
              <a:t>Over 200 police, marines and inspectors raided a building known as </a:t>
            </a:r>
            <a:r>
              <a:rPr lang="en-US" altLang="zh-TW" dirty="0"/>
              <a:t>“</a:t>
            </a:r>
            <a:r>
              <a:rPr lang="zh-TW" altLang="en-US" dirty="0"/>
              <a:t>Mexico Mart</a:t>
            </a:r>
            <a:r>
              <a:rPr lang="en-US" altLang="zh-TW" dirty="0"/>
              <a:t>”</a:t>
            </a:r>
            <a:r>
              <a:rPr lang="zh-TW" altLang="en-US" dirty="0"/>
              <a:t> in the city</a:t>
            </a:r>
            <a:r>
              <a:rPr lang="en-US" altLang="zh-TW" dirty="0"/>
              <a:t>’s</a:t>
            </a:r>
            <a:r>
              <a:rPr lang="zh-TW" altLang="en-US" dirty="0"/>
              <a:t> colonial centre on Thursday and seized around 90,000 </a:t>
            </a:r>
            <a:r>
              <a:rPr lang="zh-TW" altLang="en-US" dirty="0">
                <a:solidFill>
                  <a:schemeClr val="accent5">
                    <a:lumMod val="75000"/>
                  </a:schemeClr>
                </a:solidFill>
              </a:rPr>
              <a:t>counterfeit products that masqueraded as name-brand goods</a:t>
            </a:r>
            <a:r>
              <a:rPr lang="zh-TW" altLang="en-US" dirty="0"/>
              <a:t>.</a:t>
            </a:r>
          </a:p>
          <a:p>
            <a:endParaRPr lang="zh-TW" altLang="en-US" dirty="0"/>
          </a:p>
          <a:p>
            <a:r>
              <a:rPr lang="zh-TW" altLang="en-US" dirty="0"/>
              <a:t>They seized a total of over 262,000 products that had no receipts, import documents or, in some cases, even labels.</a:t>
            </a:r>
          </a:p>
        </p:txBody>
      </p:sp>
      <p:sp>
        <p:nvSpPr>
          <p:cNvPr id="8" name="矩形 7">
            <a:extLst>
              <a:ext uri="{FF2B5EF4-FFF2-40B4-BE49-F238E27FC236}">
                <a16:creationId xmlns:a16="http://schemas.microsoft.com/office/drawing/2014/main" id="{55D2E546-7295-4FA9-842C-4FEE513E407F}"/>
              </a:ext>
            </a:extLst>
          </p:cNvPr>
          <p:cNvSpPr/>
          <p:nvPr/>
        </p:nvSpPr>
        <p:spPr>
          <a:xfrm>
            <a:off x="8472054" y="5889858"/>
            <a:ext cx="3221075" cy="461665"/>
          </a:xfrm>
          <a:prstGeom prst="rect">
            <a:avLst/>
          </a:prstGeom>
        </p:spPr>
        <p:txBody>
          <a:bodyPr wrap="none">
            <a:spAutoFit/>
          </a:bodyPr>
          <a:lstStyle/>
          <a:p>
            <a:pPr algn="r"/>
            <a:r>
              <a:rPr lang="en-US" altLang="zh-TW" sz="1200" dirty="0"/>
              <a:t>Source: 2024/Nov/30  South China Morning Post</a:t>
            </a:r>
          </a:p>
          <a:p>
            <a:pPr algn="r"/>
            <a:endParaRPr lang="en-US" altLang="zh-TW" sz="1200" dirty="0"/>
          </a:p>
        </p:txBody>
      </p:sp>
      <p:pic>
        <p:nvPicPr>
          <p:cNvPr id="13" name="圖片 12">
            <a:extLst>
              <a:ext uri="{FF2B5EF4-FFF2-40B4-BE49-F238E27FC236}">
                <a16:creationId xmlns:a16="http://schemas.microsoft.com/office/drawing/2014/main" id="{0E401538-6E13-469D-997C-267A6F690246}"/>
              </a:ext>
            </a:extLst>
          </p:cNvPr>
          <p:cNvPicPr>
            <a:picLocks noChangeAspect="1"/>
          </p:cNvPicPr>
          <p:nvPr/>
        </p:nvPicPr>
        <p:blipFill rotWithShape="1">
          <a:blip r:embed="rId2">
            <a:extLst>
              <a:ext uri="{28A0092B-C50C-407E-A947-70E740481C1C}">
                <a14:useLocalDpi xmlns:a14="http://schemas.microsoft.com/office/drawing/2010/main" val="0"/>
              </a:ext>
            </a:extLst>
          </a:blip>
          <a:srcRect l="22620" t="1339" r="13056" b="16005"/>
          <a:stretch/>
        </p:blipFill>
        <p:spPr>
          <a:xfrm>
            <a:off x="309093" y="1670505"/>
            <a:ext cx="4893972" cy="3516989"/>
          </a:xfrm>
          <a:prstGeom prst="rect">
            <a:avLst/>
          </a:prstGeom>
        </p:spPr>
      </p:pic>
      <p:sp>
        <p:nvSpPr>
          <p:cNvPr id="9" name="矩形 8">
            <a:extLst>
              <a:ext uri="{FF2B5EF4-FFF2-40B4-BE49-F238E27FC236}">
                <a16:creationId xmlns:a16="http://schemas.microsoft.com/office/drawing/2014/main" id="{8C25D885-3C8F-4358-A084-F54342DBF65C}"/>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E8CC5CD2-46A3-4569-AAC4-F88C129D1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113" y="4378818"/>
            <a:ext cx="3010222" cy="2030480"/>
          </a:xfrm>
          <a:prstGeom prst="rect">
            <a:avLst/>
          </a:prstGeom>
        </p:spPr>
      </p:pic>
      <p:sp>
        <p:nvSpPr>
          <p:cNvPr id="2" name="標題 1">
            <a:extLst>
              <a:ext uri="{FF2B5EF4-FFF2-40B4-BE49-F238E27FC236}">
                <a16:creationId xmlns:a16="http://schemas.microsoft.com/office/drawing/2014/main" id="{8576FC51-CE0A-464A-BB1D-5287E197D769}"/>
              </a:ext>
            </a:extLst>
          </p:cNvPr>
          <p:cNvSpPr>
            <a:spLocks noGrp="1"/>
          </p:cNvSpPr>
          <p:nvPr>
            <p:ph type="title"/>
          </p:nvPr>
        </p:nvSpPr>
        <p:spPr>
          <a:xfrm>
            <a:off x="619489" y="257157"/>
            <a:ext cx="11826240" cy="1325563"/>
          </a:xfrm>
        </p:spPr>
        <p:txBody>
          <a:bodyPr>
            <a:noAutofit/>
          </a:bodyPr>
          <a:lstStyle/>
          <a:p>
            <a:r>
              <a:rPr lang="en-US" altLang="zh-TW" sz="4800" dirty="0"/>
              <a:t>Mexico raided stores selling counterfeit Chinese goods, vows national crackdown</a:t>
            </a:r>
            <a:endParaRPr lang="zh-TW" altLang="en-US" sz="4800" dirty="0"/>
          </a:p>
        </p:txBody>
      </p:sp>
    </p:spTree>
    <p:extLst>
      <p:ext uri="{BB962C8B-B14F-4D97-AF65-F5344CB8AC3E}">
        <p14:creationId xmlns:p14="http://schemas.microsoft.com/office/powerpoint/2010/main" val="1000410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2BADB44-B7C6-41CE-967D-4B1B89B205AD}"/>
              </a:ext>
            </a:extLst>
          </p:cNvPr>
          <p:cNvSpPr>
            <a:spLocks noGrp="1"/>
          </p:cNvSpPr>
          <p:nvPr>
            <p:ph type="sldNum" sz="quarter" idx="12"/>
          </p:nvPr>
        </p:nvSpPr>
        <p:spPr/>
        <p:txBody>
          <a:bodyPr/>
          <a:lstStyle/>
          <a:p>
            <a:fld id="{6FF47312-5BF6-4F91-A250-772BA71100E2}" type="slidenum">
              <a:rPr lang="zh-TW" altLang="en-US" smtClean="0"/>
              <a:t>8</a:t>
            </a:fld>
            <a:endParaRPr lang="zh-TW" altLang="en-US"/>
          </a:p>
        </p:txBody>
      </p:sp>
      <p:sp>
        <p:nvSpPr>
          <p:cNvPr id="6" name="矩形 5">
            <a:extLst>
              <a:ext uri="{FF2B5EF4-FFF2-40B4-BE49-F238E27FC236}">
                <a16:creationId xmlns:a16="http://schemas.microsoft.com/office/drawing/2014/main" id="{EF605D86-A183-4471-AD77-3264E19623E7}"/>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descr="Secretary of State Marco Rubio, accompanied by Frank Alexis Abrego, Panamanian public security minister, right, arrives at Albrook airport in Panama City, Monday, February 3, 2025, to witness the boarding of people on a repatriation flight to Colombia.">
            <a:extLst>
              <a:ext uri="{FF2B5EF4-FFF2-40B4-BE49-F238E27FC236}">
                <a16:creationId xmlns:a16="http://schemas.microsoft.com/office/drawing/2014/main" id="{AF1A6440-6AC5-4D6C-8C76-7D734DA1D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035175"/>
            <a:ext cx="6324600" cy="4219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圖片 4">
            <a:extLst>
              <a:ext uri="{FF2B5EF4-FFF2-40B4-BE49-F238E27FC236}">
                <a16:creationId xmlns:a16="http://schemas.microsoft.com/office/drawing/2014/main" id="{34800408-C1B6-483F-8142-037C46BB0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316" y="1581649"/>
            <a:ext cx="1444117" cy="396275"/>
          </a:xfrm>
          <a:prstGeom prst="rect">
            <a:avLst/>
          </a:prstGeom>
        </p:spPr>
      </p:pic>
      <p:sp>
        <p:nvSpPr>
          <p:cNvPr id="2" name="標題 1">
            <a:extLst>
              <a:ext uri="{FF2B5EF4-FFF2-40B4-BE49-F238E27FC236}">
                <a16:creationId xmlns:a16="http://schemas.microsoft.com/office/drawing/2014/main" id="{E14C687D-1279-4198-9AF8-D97745ABF03D}"/>
              </a:ext>
            </a:extLst>
          </p:cNvPr>
          <p:cNvSpPr>
            <a:spLocks noGrp="1"/>
          </p:cNvSpPr>
          <p:nvPr>
            <p:ph type="title"/>
          </p:nvPr>
        </p:nvSpPr>
        <p:spPr>
          <a:xfrm>
            <a:off x="164758" y="652361"/>
            <a:ext cx="11863065" cy="1325563"/>
          </a:xfrm>
        </p:spPr>
        <p:txBody>
          <a:bodyPr>
            <a:noAutofit/>
          </a:bodyPr>
          <a:lstStyle/>
          <a:p>
            <a:r>
              <a:rPr lang="en-US" altLang="zh-TW" dirty="0"/>
              <a:t>Panama Drops Belt and Road Agreement with China after US Pressure </a:t>
            </a:r>
            <a:r>
              <a:rPr lang="en-US" altLang="zh-TW" sz="1800" dirty="0"/>
              <a:t>Feb 4.2025</a:t>
            </a:r>
            <a:endParaRPr lang="zh-TW" altLang="en-US" sz="1800" dirty="0"/>
          </a:p>
        </p:txBody>
      </p:sp>
    </p:spTree>
    <p:extLst>
      <p:ext uri="{BB962C8B-B14F-4D97-AF65-F5344CB8AC3E}">
        <p14:creationId xmlns:p14="http://schemas.microsoft.com/office/powerpoint/2010/main" val="3955113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90F800E-08EF-4638-BDB0-A6E32674C7B7}"/>
              </a:ext>
            </a:extLst>
          </p:cNvPr>
          <p:cNvSpPr>
            <a:spLocks noGrp="1"/>
          </p:cNvSpPr>
          <p:nvPr>
            <p:ph type="sldNum" sz="quarter" idx="12"/>
          </p:nvPr>
        </p:nvSpPr>
        <p:spPr/>
        <p:txBody>
          <a:bodyPr/>
          <a:lstStyle/>
          <a:p>
            <a:fld id="{6FF47312-5BF6-4F91-A250-772BA71100E2}" type="slidenum">
              <a:rPr lang="zh-TW" altLang="en-US" smtClean="0"/>
              <a:t>9</a:t>
            </a:fld>
            <a:endParaRPr lang="zh-TW" altLang="en-US"/>
          </a:p>
        </p:txBody>
      </p:sp>
      <p:sp>
        <p:nvSpPr>
          <p:cNvPr id="6" name="標題 1">
            <a:extLst>
              <a:ext uri="{FF2B5EF4-FFF2-40B4-BE49-F238E27FC236}">
                <a16:creationId xmlns:a16="http://schemas.microsoft.com/office/drawing/2014/main" id="{3B662293-CB60-4681-8305-B3AFBAD55AE3}"/>
              </a:ext>
            </a:extLst>
          </p:cNvPr>
          <p:cNvSpPr>
            <a:spLocks noGrp="1"/>
          </p:cNvSpPr>
          <p:nvPr>
            <p:ph type="title"/>
          </p:nvPr>
        </p:nvSpPr>
        <p:spPr>
          <a:xfrm>
            <a:off x="369528" y="149851"/>
            <a:ext cx="11633581" cy="1325563"/>
          </a:xfrm>
        </p:spPr>
        <p:txBody>
          <a:bodyPr>
            <a:noAutofit/>
          </a:bodyPr>
          <a:lstStyle/>
          <a:p>
            <a:pPr algn="ctr"/>
            <a:r>
              <a:rPr lang="en-US" altLang="zh-TW" sz="4800" dirty="0"/>
              <a:t>Is Peru’s Chancay Port Trump’s next target ?</a:t>
            </a:r>
            <a:endParaRPr lang="zh-TW" altLang="en-US" sz="4800" dirty="0"/>
          </a:p>
        </p:txBody>
      </p:sp>
      <p:pic>
        <p:nvPicPr>
          <p:cNvPr id="13" name="圖片 12">
            <a:extLst>
              <a:ext uri="{FF2B5EF4-FFF2-40B4-BE49-F238E27FC236}">
                <a16:creationId xmlns:a16="http://schemas.microsoft.com/office/drawing/2014/main" id="{5C004344-E927-495C-A777-08BED109A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26" y="2312762"/>
            <a:ext cx="7477688" cy="41160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矩形 6">
            <a:extLst>
              <a:ext uri="{FF2B5EF4-FFF2-40B4-BE49-F238E27FC236}">
                <a16:creationId xmlns:a16="http://schemas.microsoft.com/office/drawing/2014/main" id="{8119B515-8AFA-4910-B629-73E9AFCFB641}"/>
              </a:ext>
            </a:extLst>
          </p:cNvPr>
          <p:cNvSpPr/>
          <p:nvPr/>
        </p:nvSpPr>
        <p:spPr>
          <a:xfrm>
            <a:off x="0" y="1037968"/>
            <a:ext cx="12192000" cy="7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495F982A-9541-432D-9DE1-4C7E0D8F1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39" y="2450925"/>
            <a:ext cx="1587367" cy="541463"/>
          </a:xfrm>
          <a:prstGeom prst="rect">
            <a:avLst/>
          </a:prstGeom>
        </p:spPr>
      </p:pic>
      <p:sp>
        <p:nvSpPr>
          <p:cNvPr id="9" name="標題 1">
            <a:extLst>
              <a:ext uri="{FF2B5EF4-FFF2-40B4-BE49-F238E27FC236}">
                <a16:creationId xmlns:a16="http://schemas.microsoft.com/office/drawing/2014/main" id="{75C5A8DA-999D-4A23-A922-FE089DB1FA5F}"/>
              </a:ext>
            </a:extLst>
          </p:cNvPr>
          <p:cNvSpPr txBox="1">
            <a:spLocks/>
          </p:cNvSpPr>
          <p:nvPr/>
        </p:nvSpPr>
        <p:spPr>
          <a:xfrm>
            <a:off x="631970" y="1135680"/>
            <a:ext cx="1145294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mn-lt"/>
                <a:ea typeface="微軟正黑體" panose="020B0604030504040204" pitchFamily="34" charset="-120"/>
                <a:cs typeface="+mj-cs"/>
              </a:defRPr>
            </a:lvl1pPr>
          </a:lstStyle>
          <a:p>
            <a:r>
              <a:rPr lang="en-US" altLang="zh-TW" sz="2000" dirty="0"/>
              <a:t>Now that Trump has successfully pressured Panama into withdrawing from China’s Belt and Road initiative ,what will his next target be ?According to several experts,he might be </a:t>
            </a:r>
            <a:r>
              <a:rPr lang="en-US" altLang="zh-TW" sz="2000" u="sng" dirty="0"/>
              <a:t>honing in on Peru’s Chancay Port. </a:t>
            </a:r>
            <a:r>
              <a:rPr lang="en-US" altLang="zh-TW" sz="1400" dirty="0"/>
              <a:t>Feb 12,2025</a:t>
            </a:r>
            <a:endParaRPr lang="zh-TW" altLang="en-US" sz="1400" dirty="0"/>
          </a:p>
        </p:txBody>
      </p:sp>
    </p:spTree>
    <p:extLst>
      <p:ext uri="{BB962C8B-B14F-4D97-AF65-F5344CB8AC3E}">
        <p14:creationId xmlns:p14="http://schemas.microsoft.com/office/powerpoint/2010/main" val="23956415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8739</TotalTime>
  <Words>6517</Words>
  <Application>Microsoft Office PowerPoint</Application>
  <PresentationFormat>寬螢幕</PresentationFormat>
  <Paragraphs>1500</Paragraphs>
  <Slides>53</Slides>
  <Notes>1</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53</vt:i4>
      </vt:variant>
    </vt:vector>
  </HeadingPairs>
  <TitlesOfParts>
    <vt:vector size="69" baseType="lpstr">
      <vt:lpstr>knowledge-regular</vt:lpstr>
      <vt:lpstr>Microsoft JhengHei Light</vt:lpstr>
      <vt:lpstr>Microsoft JhengHei UI</vt:lpstr>
      <vt:lpstr>Microsoft YaHei</vt:lpstr>
      <vt:lpstr>Microsoft YaHei UI</vt:lpstr>
      <vt:lpstr>微軟正黑體</vt:lpstr>
      <vt:lpstr>新細明體</vt:lpstr>
      <vt:lpstr>Aparajita</vt:lpstr>
      <vt:lpstr>Arial</vt:lpstr>
      <vt:lpstr>Arial Black</vt:lpstr>
      <vt:lpstr>Bahnschrift SemiBold Condensed</vt:lpstr>
      <vt:lpstr>Calibri</vt:lpstr>
      <vt:lpstr>Calibri Light</vt:lpstr>
      <vt:lpstr>Cambria</vt:lpstr>
      <vt:lpstr>Posterama</vt:lpstr>
      <vt:lpstr>Office 佈景主題</vt:lpstr>
      <vt:lpstr>PowerPoint 簡報</vt:lpstr>
      <vt:lpstr>PowerPoint 簡報</vt:lpstr>
      <vt:lpstr>PowerPoint 簡報</vt:lpstr>
      <vt:lpstr>PowerPoint 簡報</vt:lpstr>
      <vt:lpstr>PowerPoint 簡報</vt:lpstr>
      <vt:lpstr>&amp; Plans Nearshoring Incentives to Curb China Imports</vt:lpstr>
      <vt:lpstr>Mexico raided stores selling counterfeit Chinese goods, vows national crackdown</vt:lpstr>
      <vt:lpstr>Panama Drops Belt and Road Agreement with China after US Pressure Feb 4.2025</vt:lpstr>
      <vt:lpstr>Is Peru’s Chancay Port Trump’s next target ?</vt:lpstr>
      <vt:lpstr>Argentina Leader orders WHO Exit in Move Mirroring Trump's</vt:lpstr>
      <vt:lpstr>ABC(Anywhere But China) from OECD data </vt:lpstr>
      <vt:lpstr>PowerPoint 簡報</vt:lpstr>
      <vt:lpstr>PowerPoint 簡報</vt:lpstr>
      <vt:lpstr>IMF World Economic Snapshot</vt:lpstr>
      <vt:lpstr>2025 Economy in a Good Shape</vt:lpstr>
      <vt:lpstr>PowerPoint 簡報</vt:lpstr>
      <vt:lpstr>2024 ECSA Market Share Rank (Jan-Oct)</vt:lpstr>
      <vt:lpstr>2024 WCSA Market Share Rank (Jan-Oct)</vt:lpstr>
      <vt:lpstr>2024 PNM/CARI Market Share Rank (Jan-Oct)</vt:lpstr>
      <vt:lpstr>2024 ECSA &amp; PNM/CARI Performance Review  </vt:lpstr>
      <vt:lpstr>2024 WCSA Performance Review</vt:lpstr>
      <vt:lpstr>What We Have Done-THC Adjustment</vt:lpstr>
      <vt:lpstr>What We Have Done-THC Adjustment</vt:lpstr>
      <vt:lpstr>PowerPoint 簡報</vt:lpstr>
      <vt:lpstr>ECSA New Service in April ?</vt:lpstr>
      <vt:lpstr>CMA WSA5 Mexico Express  </vt:lpstr>
      <vt:lpstr>PNM/CARI Weekly Capacity (Market + 10%)</vt:lpstr>
      <vt:lpstr>GEMINI Service(MRSK+HPL) US2/US3 </vt:lpstr>
      <vt:lpstr>PowerPoint 簡報</vt:lpstr>
      <vt:lpstr>2025 Own SQ target-Headhaul</vt:lpstr>
      <vt:lpstr>2025 ECSA Strategy </vt:lpstr>
      <vt:lpstr>2025 WCSA Strategy </vt:lpstr>
      <vt:lpstr>2025 WCSA Strategy </vt:lpstr>
      <vt:lpstr>2025 PNM/CARI Strategy </vt:lpstr>
      <vt:lpstr>PowerPoint 簡報</vt:lpstr>
      <vt:lpstr>PowerPoint 簡報</vt:lpstr>
      <vt:lpstr>2025 BACKHAUL  Premeeting Topics</vt:lpstr>
      <vt:lpstr>2025 Own SQ target-Backhaul</vt:lpstr>
      <vt:lpstr>ECSA Strategy (Brazil) </vt:lpstr>
      <vt:lpstr>ECSA Strategy (Argentina) </vt:lpstr>
      <vt:lpstr>ECSA Strategy (Uruguay) </vt:lpstr>
      <vt:lpstr>ECSA Strategy (Paraguay ) </vt:lpstr>
      <vt:lpstr>WCSA Strategy (Mexico) </vt:lpstr>
      <vt:lpstr>WCSA Strategy (Colombia) </vt:lpstr>
      <vt:lpstr>WCSA Strategy (Ecuador) </vt:lpstr>
      <vt:lpstr>WCSA Strategy (Peru) </vt:lpstr>
      <vt:lpstr>WCSA Strategy (Chile) </vt:lpstr>
      <vt:lpstr>GreenX Strategy </vt:lpstr>
      <vt:lpstr>PowerPoint 簡報</vt:lpstr>
      <vt:lpstr>ECSA Questions to discuss</vt:lpstr>
      <vt:lpstr>WCSA Questions to Discuss</vt:lpstr>
      <vt:lpstr>PNM/CARI Questions to Discuss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293266</dc:creator>
  <cp:lastModifiedBy>ERIC 3019</cp:lastModifiedBy>
  <cp:revision>623</cp:revision>
  <cp:lastPrinted>2025-02-20T02:34:47Z</cp:lastPrinted>
  <dcterms:created xsi:type="dcterms:W3CDTF">2025-01-02T03:04:50Z</dcterms:created>
  <dcterms:modified xsi:type="dcterms:W3CDTF">2025-03-11T00:38:26Z</dcterms:modified>
</cp:coreProperties>
</file>