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9"/>
  </p:notesMasterIdLst>
  <p:sldIdLst>
    <p:sldId id="403" r:id="rId2"/>
    <p:sldId id="561" r:id="rId3"/>
    <p:sldId id="562" r:id="rId4"/>
    <p:sldId id="563" r:id="rId5"/>
    <p:sldId id="557" r:id="rId6"/>
    <p:sldId id="558" r:id="rId7"/>
    <p:sldId id="560" r:id="rId8"/>
  </p:sldIdLst>
  <p:sldSz cx="9144000" cy="5143500" type="screen16x9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2931B5B-7990-4782-BFA8-0CF167A7FA60}">
          <p14:sldIdLst>
            <p14:sldId id="403"/>
            <p14:sldId id="561"/>
            <p14:sldId id="562"/>
            <p14:sldId id="563"/>
            <p14:sldId id="557"/>
            <p14:sldId id="558"/>
            <p14:sldId id="560"/>
          </p14:sldIdLst>
        </p14:section>
        <p14:section name="未命名的章節" id="{4BE5824B-BF97-4A82-AC84-56645EB32F3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657" autoAdjust="0"/>
  </p:normalViewPr>
  <p:slideViewPr>
    <p:cSldViewPr>
      <p:cViewPr varScale="1">
        <p:scale>
          <a:sx n="78" d="100"/>
          <a:sy n="78" d="100"/>
        </p:scale>
        <p:origin x="99" y="4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16763" cy="400367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zh-TW" sz="4400" b="0" strike="noStrike" spc="-1">
                <a:latin typeface="Arial"/>
              </a:rPr>
              <a:t>請按這裡移動投影片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754943" y="5072842"/>
            <a:ext cx="6039178" cy="48056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zh-TW" sz="2000" b="0" strike="noStrike" spc="-1">
                <a:latin typeface="Arial"/>
              </a:rPr>
              <a:t>請按這裡編輯備註格式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76090" cy="53364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&lt;頁首&gt;</a:t>
            </a:r>
          </a:p>
        </p:txBody>
      </p:sp>
      <p:sp>
        <p:nvSpPr>
          <p:cNvPr id="155" name="PlaceHolder 4"/>
          <p:cNvSpPr>
            <a:spLocks noGrp="1"/>
          </p:cNvSpPr>
          <p:nvPr>
            <p:ph type="dt"/>
          </p:nvPr>
        </p:nvSpPr>
        <p:spPr>
          <a:xfrm>
            <a:off x="4272973" y="0"/>
            <a:ext cx="3276090" cy="53364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&lt;日期/時間&gt;</a:t>
            </a:r>
          </a:p>
        </p:txBody>
      </p:sp>
      <p:sp>
        <p:nvSpPr>
          <p:cNvPr id="156" name="PlaceHolder 5"/>
          <p:cNvSpPr>
            <a:spLocks noGrp="1"/>
          </p:cNvSpPr>
          <p:nvPr>
            <p:ph type="ftr"/>
          </p:nvPr>
        </p:nvSpPr>
        <p:spPr>
          <a:xfrm>
            <a:off x="0" y="10146043"/>
            <a:ext cx="3276090" cy="53364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&lt;頁尾&gt;</a:t>
            </a:r>
          </a:p>
        </p:txBody>
      </p:sp>
      <p:sp>
        <p:nvSpPr>
          <p:cNvPr id="157" name="PlaceHolder 6"/>
          <p:cNvSpPr>
            <a:spLocks noGrp="1"/>
          </p:cNvSpPr>
          <p:nvPr>
            <p:ph type="sldNum"/>
          </p:nvPr>
        </p:nvSpPr>
        <p:spPr>
          <a:xfrm>
            <a:off x="4272973" y="10146043"/>
            <a:ext cx="3276090" cy="53364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E1E1358F-6BA0-4A20-BA4E-6E17B92D4418}" type="slidenum">
              <a:rPr lang="en-US" sz="1400" b="0" strike="noStrike" spc="-1">
                <a:latin typeface="Times New Roman"/>
              </a:rPr>
              <a:t>‹Nº›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654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841376-7C62-40EE-B20F-19AF581AC74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95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B93F9-0430-4295-A60B-76228A639C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06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B93F9-0430-4295-A60B-76228A639C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06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B93F9-0430-4295-A60B-76228A639C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00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B93F9-0430-4295-A60B-76228A639C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0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zh-TW" sz="4400" b="0" strike="noStrike" spc="-1">
                <a:latin typeface="Arial"/>
              </a:rPr>
              <a:t>請按這裡編輯題名文字格式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3200" b="0" strike="noStrike" spc="-1">
                <a:latin typeface="Arial"/>
              </a:rPr>
              <a:t>請按這裡編輯大綱文字格式</a:t>
            </a:r>
            <a:endParaRPr lang="en-US" sz="3200" b="0" strike="noStrike" spc="-1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TW" sz="2800" b="0" strike="noStrike" spc="-1">
                <a:latin typeface="Arial"/>
              </a:rPr>
              <a:t>第二個大綱層次</a:t>
            </a:r>
            <a:endParaRPr lang="en-US" sz="2800" b="0" strike="noStrike" spc="-1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400" b="0" strike="noStrike" spc="-1">
                <a:latin typeface="Arial"/>
              </a:rPr>
              <a:t>第三個大綱層次</a:t>
            </a:r>
            <a:endParaRPr lang="en-US" sz="2400" b="0" strike="noStrike" spc="-1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TW" sz="2000" b="0" strike="noStrike" spc="-1">
                <a:latin typeface="Arial"/>
              </a:rPr>
              <a:t>第四個大綱層次</a:t>
            </a:r>
            <a:endParaRPr lang="en-US" sz="2000" b="0" strike="noStrike" spc="-1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latin typeface="Arial"/>
              </a:rPr>
              <a:t>第五個大綱層次</a:t>
            </a:r>
            <a:endParaRPr lang="en-US" sz="2000" b="0" strike="noStrike" spc="-1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latin typeface="Arial"/>
              </a:rPr>
              <a:t>第六個大綱層次</a:t>
            </a:r>
            <a:endParaRPr lang="en-US" sz="2000" b="0" strike="noStrike" spc="-1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latin typeface="Arial"/>
              </a:rPr>
              <a:t>第七個大綱層次</a:t>
            </a:r>
            <a:endParaRPr lang="en-US" sz="20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76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梯形 2"/>
          <p:cNvSpPr/>
          <p:nvPr/>
        </p:nvSpPr>
        <p:spPr>
          <a:xfrm>
            <a:off x="2674800" y="1707654"/>
            <a:ext cx="1170000" cy="216024"/>
          </a:xfrm>
          <a:prstGeom prst="trapezoid">
            <a:avLst>
              <a:gd name="adj" fmla="val 40432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09800" y="1838821"/>
            <a:ext cx="6934200" cy="125711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116000" tIns="0" bIns="3600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A28B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5" name="任意多边形 8"/>
          <p:cNvSpPr>
            <a:spLocks/>
          </p:cNvSpPr>
          <p:nvPr/>
        </p:nvSpPr>
        <p:spPr bwMode="auto">
          <a:xfrm>
            <a:off x="2763666" y="1707655"/>
            <a:ext cx="993775" cy="1011237"/>
          </a:xfrm>
          <a:custGeom>
            <a:avLst/>
            <a:gdLst>
              <a:gd name="T0" fmla="*/ 0 w 993531"/>
              <a:gd name="T1" fmla="*/ 0 h 1011115"/>
              <a:gd name="T2" fmla="*/ 993775 w 993531"/>
              <a:gd name="T3" fmla="*/ 0 h 1011115"/>
              <a:gd name="T4" fmla="*/ 496888 w 993531"/>
              <a:gd name="T5" fmla="*/ 1011237 h 1011115"/>
              <a:gd name="T6" fmla="*/ 0 60000 65536"/>
              <a:gd name="T7" fmla="*/ 0 60000 65536"/>
              <a:gd name="T8" fmla="*/ 0 60000 65536"/>
              <a:gd name="T9" fmla="*/ 0 w 993531"/>
              <a:gd name="T10" fmla="*/ 0 h 1011115"/>
              <a:gd name="T11" fmla="*/ 993531 w 993531"/>
              <a:gd name="T12" fmla="*/ 1011115 h 1011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3531" h="1011115">
                <a:moveTo>
                  <a:pt x="0" y="0"/>
                </a:moveTo>
                <a:lnTo>
                  <a:pt x="993531" y="0"/>
                </a:lnTo>
                <a:lnTo>
                  <a:pt x="496766" y="10111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tIns="0" bIns="360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4F81BD"/>
              </a:buClr>
              <a:buSzPct val="60000"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ijaya" pitchFamily="34" charset="0"/>
                <a:ea typeface="华文中宋" pitchFamily="2" charset="-122"/>
                <a:cs typeface="Vijaya" pitchFamily="34" charset="0"/>
              </a:rPr>
              <a:t>20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ijaya" pitchFamily="34" charset="0"/>
              <a:ea typeface="华文中宋" pitchFamily="2" charset="-122"/>
              <a:cs typeface="Vijaya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67392" y="2051880"/>
            <a:ext cx="50970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DFKai-SB" pitchFamily="65" charset="-120"/>
                <a:ea typeface="DFKai-SB" pitchFamily="65" charset="-120"/>
              </a:rPr>
              <a:t>EPE</a:t>
            </a:r>
          </a:p>
          <a:p>
            <a:pPr lvl="0" algn="ctr">
              <a:defRPr/>
            </a:pPr>
            <a:r>
              <a:rPr lang="en-US" altLang="zh-CN" sz="2400" b="1" dirty="0">
                <a:solidFill>
                  <a:prstClr val="black">
                    <a:lumMod val="85000"/>
                    <a:lumOff val="15000"/>
                  </a:prstClr>
                </a:solidFill>
                <a:latin typeface="DFKai-SB" pitchFamily="65" charset="-120"/>
                <a:ea typeface="DFKai-SB" pitchFamily="65" charset="-120"/>
              </a:rPr>
              <a:t>(PERU)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4883720"/>
            <a:ext cx="2133600" cy="273844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6D82E-CE9F-4850-9751-B326B49AD24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57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387777"/>
              </p:ext>
            </p:extLst>
          </p:nvPr>
        </p:nvGraphicFramePr>
        <p:xfrm>
          <a:off x="40237" y="585630"/>
          <a:ext cx="9095671" cy="4518874"/>
        </p:xfrm>
        <a:graphic>
          <a:graphicData uri="http://schemas.openxmlformats.org/drawingml/2006/table">
            <a:tbl>
              <a:tblPr/>
              <a:tblGrid>
                <a:gridCol w="55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807462935"/>
                    </a:ext>
                  </a:extLst>
                </a:gridCol>
                <a:gridCol w="51399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8813">
                <a:tc rowSpan="2">
                  <a:txBody>
                    <a:bodyPr/>
                    <a:lstStyle/>
                    <a:p>
                      <a:pPr algn="ctr" rtl="0" fontAlgn="ctr"/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Segments</a:t>
                      </a:r>
                      <a:endParaRPr lang="zh-TW" alt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BCC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202</a:t>
                      </a:r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4</a:t>
                      </a:r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Target</a:t>
                      </a:r>
                    </a:p>
                    <a:p>
                      <a:pPr algn="ctr" rtl="0" fontAlgn="ctr"/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TTL Loading (</a:t>
                      </a:r>
                      <a:r>
                        <a:rPr lang="de-DE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TEU)</a:t>
                      </a:r>
                      <a:endParaRPr lang="de-DE" altLang="zh-TW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2024 JAN~DEC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TTL</a:t>
                      </a:r>
                      <a:r>
                        <a:rPr lang="de-DE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</a:t>
                      </a:r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Loading </a:t>
                      </a:r>
                      <a:r>
                        <a:rPr lang="de-DE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(TEU)</a:t>
                      </a:r>
                      <a:endParaRPr lang="de-DE" altLang="zh-TW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Achievement</a:t>
                      </a:r>
                    </a:p>
                    <a:p>
                      <a:pPr algn="ctr" rtl="0" fontAlgn="ctr"/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(%)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2025 JAN~DEC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TTL Loading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</a:t>
                      </a:r>
                      <a:r>
                        <a:rPr lang="de-DE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TEU)</a:t>
                      </a:r>
                      <a:endParaRPr lang="de-DE" altLang="zh-TW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Market</a:t>
                      </a:r>
                      <a:r>
                        <a:rPr lang="de-D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Review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&amp; Action</a:t>
                      </a:r>
                      <a:r>
                        <a:rPr lang="de-D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Plan</a:t>
                      </a:r>
                    </a:p>
                    <a:p>
                      <a:pPr algn="ctr" rtl="0" fontAlgn="ctr"/>
                      <a:r>
                        <a:rPr lang="de-DE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(How to achieve 2025 target?)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40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(A)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(B)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(B)/(A)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Target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832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Trade</a:t>
                      </a:r>
                      <a:r>
                        <a:rPr lang="en-US" altLang="zh-TW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Lane</a:t>
                      </a:r>
                      <a:endParaRPr lang="zh-TW" alt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F.E. =&gt; </a:t>
                      </a:r>
                      <a:r>
                        <a:rPr lang="en-US" altLang="zh-TW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PE</a:t>
                      </a:r>
                      <a:r>
                        <a:rPr lang="en-US" altLang="zh-TW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IMP.</a:t>
                      </a:r>
                    </a:p>
                    <a:p>
                      <a:pPr algn="ctr" rtl="0" fontAlgn="ctr"/>
                      <a:r>
                        <a:rPr lang="en-US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(G</a:t>
                      </a:r>
                      <a:r>
                        <a:rPr lang="de-DE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Tr</a:t>
                      </a:r>
                      <a:r>
                        <a:rPr lang="fr-FR" altLang="zh-TW" sz="10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ade</a:t>
                      </a:r>
                      <a:r>
                        <a:rPr lang="fr-FR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)</a:t>
                      </a:r>
                      <a:endParaRPr lang="de-DE" altLang="zh-TW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LAD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9,185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10,622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116%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12,102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2024 G trade achieved. Target 2025~2024 = +32%, Target 2025~Act 2024 = +14%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00" b="1" dirty="0"/>
                        <a:t>2024 market +2%, EGL +5%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00" b="1" dirty="0"/>
                        <a:t>Action plan 2025: Increase MQC for Tender Accounts 2025</a:t>
                      </a:r>
                      <a:r>
                        <a:rPr lang="en-US" sz="1000" dirty="0"/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dirty="0"/>
                        <a:t>-    </a:t>
                      </a:r>
                      <a:r>
                        <a:rPr lang="en-US" sz="1000" dirty="0" err="1"/>
                        <a:t>Jetour</a:t>
                      </a:r>
                      <a:r>
                        <a:rPr lang="en-US" sz="1000" dirty="0"/>
                        <a:t> / car: secure 3,200 TEU/year = 2024~2025=+ 60%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dirty="0" err="1"/>
                        <a:t>Intercorp</a:t>
                      </a:r>
                      <a:r>
                        <a:rPr lang="en-US" sz="1000" dirty="0"/>
                        <a:t> / retail = +25%, potential MQC 6,000 TEU/year (Apr25 ~ Mar26).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000" dirty="0" err="1"/>
                        <a:t>Mabe</a:t>
                      </a:r>
                      <a:r>
                        <a:rPr lang="en-US" sz="1000" dirty="0"/>
                        <a:t> / white goods = +25%, </a:t>
                      </a:r>
                      <a:r>
                        <a:rPr lang="es-MX" sz="1000" dirty="0"/>
                        <a:t>1600 TEU Mar 2025~Feb 2026.</a:t>
                      </a:r>
                    </a:p>
                    <a:p>
                      <a:pPr marL="171450" marR="0" lvl="0" indent="-1714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000" dirty="0"/>
                        <a:t>Ripley = +10%, </a:t>
                      </a:r>
                      <a:r>
                        <a:rPr lang="es-PE" sz="1000" dirty="0"/>
                        <a:t>1900TEU in 2024 </a:t>
                      </a:r>
                      <a:r>
                        <a:rPr lang="es-PE" sz="1000" dirty="0" err="1"/>
                        <a:t>with</a:t>
                      </a:r>
                      <a:r>
                        <a:rPr lang="es-PE" sz="1000" dirty="0"/>
                        <a:t> EGL </a:t>
                      </a:r>
                      <a:r>
                        <a:rPr lang="en-US" sz="1000" dirty="0"/>
                        <a:t>(Apr25 ~ Mar26).</a:t>
                      </a: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 A/C: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tires, construction materials, electrical products and appliances = +10%</a:t>
                      </a: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AMP increase +15%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from 76 to 85 Accounts by the end of 2025.</a:t>
                      </a: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Chancay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WSA3</a:t>
                      </a:r>
                      <a:r>
                        <a:rPr lang="en-US" sz="1000" dirty="0"/>
                        <a:t>; some Accounts are testing with spot shipments (Ripley).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8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PE</a:t>
                      </a:r>
                      <a:r>
                        <a:rPr lang="en-US" altLang="zh-TW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EXP.</a:t>
                      </a:r>
                      <a:r>
                        <a:rPr lang="fr-FR" altLang="zh-TW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=&gt;</a:t>
                      </a:r>
                      <a:r>
                        <a:rPr lang="fr-FR" altLang="zh-TW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F.E.</a:t>
                      </a:r>
                    </a:p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(Y</a:t>
                      </a:r>
                      <a:r>
                        <a:rPr lang="de-DE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 Tr</a:t>
                      </a:r>
                      <a:r>
                        <a:rPr lang="fr-FR" altLang="zh-TW" sz="10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ade</a:t>
                      </a:r>
                      <a:r>
                        <a:rPr lang="fr-FR" altLang="zh-TW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)</a:t>
                      </a:r>
                      <a:endParaRPr lang="de-DE" altLang="zh-TW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LAD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27,189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34,628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127%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39,009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2024 Y trade achieved. Target 2025~2024 = +43% Target 2025~Act 2024 = +13%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 market +37%, EGL +45%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  Fishmeal target 2025: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20,000 TEU/year = +8% than 2024.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Fishmeal market share 2023:16% 2024: 24%, 2025: 25-26%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New customer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Hayduk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with target 2,000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teu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/year, maintain 40´s for peak season, increase DG space during peak, reduce empty reposition to avoid roll overs.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  Mineral: promote import full 20'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especially during the slack season when no fishmeal (Apr-Jun / Oct-Nov) to promote more mineral shipments from TOP A/C: Chinalco, Trafigura,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Metco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IXM.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  Reefer: promote NOR,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300 CA+ Units (avocado shipments).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le 11"/>
          <p:cNvSpPr txBox="1">
            <a:spLocks/>
          </p:cNvSpPr>
          <p:nvPr/>
        </p:nvSpPr>
        <p:spPr>
          <a:xfrm>
            <a:off x="25780" y="0"/>
            <a:ext cx="9110128" cy="555831"/>
          </a:xfrm>
          <a:prstGeom prst="rect">
            <a:avLst/>
          </a:prstGeom>
          <a:solidFill>
            <a:srgbClr val="00321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b="1" dirty="0">
                <a:latin typeface="DFKai-SB" pitchFamily="65" charset="-120"/>
                <a:ea typeface="DFKai-SB" pitchFamily="65" charset="-120"/>
              </a:rPr>
              <a:t>Performance/Space(2024) and 2025 Market Review 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(PE)</a:t>
            </a:r>
            <a:endParaRPr lang="en-US" sz="24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7010400" y="488372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F36D82E-CE9F-4850-9751-B326B49AD240}" type="slidenum">
              <a:rPr lang="en-US" sz="1200" smtClean="0">
                <a:solidFill>
                  <a:prstClr val="black"/>
                </a:solidFill>
                <a:latin typeface="Calibri"/>
              </a:rPr>
              <a:pPr algn="r">
                <a:defRPr/>
              </a:pPr>
              <a:t>2</a:t>
            </a:fld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861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624127"/>
              </p:ext>
            </p:extLst>
          </p:nvPr>
        </p:nvGraphicFramePr>
        <p:xfrm>
          <a:off x="1" y="555831"/>
          <a:ext cx="9143999" cy="4587669"/>
        </p:xfrm>
        <a:graphic>
          <a:graphicData uri="http://schemas.openxmlformats.org/drawingml/2006/table">
            <a:tbl>
              <a:tblPr/>
              <a:tblGrid>
                <a:gridCol w="519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952754038"/>
                    </a:ext>
                  </a:extLst>
                </a:gridCol>
                <a:gridCol w="4932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74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Subject </a:t>
                      </a:r>
                      <a:endParaRPr lang="zh-TW" alt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Segments</a:t>
                      </a:r>
                      <a:endParaRPr lang="zh-TW" alt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BCC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202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4</a:t>
                      </a: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Target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TTL Loading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(TEU)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2024 JAN~DEC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TTL Loading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(TEU)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Achievement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(%)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2025 JAN~DEC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TTL Loading (TEU)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Market Review 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&amp;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Action Plan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(How to achieve 2025 target?)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3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(A)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(B)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(B)/(A)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Target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216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Trade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Lane</a:t>
                      </a:r>
                      <a:endParaRPr lang="zh-TW" alt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PE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Wingdings" pitchFamily="2" charset="2"/>
                        </a:rPr>
                        <a:t>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USEC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(619+620</a:t>
                      </a: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Tr</a:t>
                      </a:r>
                      <a:r>
                        <a:rPr lang="fr-FR" altLang="zh-TW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ade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ELA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4,900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3,234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66%</a:t>
                      </a:r>
                      <a:endParaRPr sz="1000" b="0" i="0" u="none" strike="noStrike" dirty="0">
                        <a:solidFill>
                          <a:srgbClr val="FF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4,000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2024 </a:t>
                      </a:r>
                      <a:r>
                        <a:rPr lang="es-PE" sz="10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0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achieved</a:t>
                      </a: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Target 2025~2024 = -18%</a:t>
                      </a:r>
                      <a:endParaRPr lang="es-PE" sz="1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PE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619 </a:t>
                      </a:r>
                      <a:r>
                        <a:rPr lang="es-PE" sz="1000" b="1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trade</a:t>
                      </a:r>
                      <a:r>
                        <a:rPr lang="es-PE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000" b="1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controlled</a:t>
                      </a:r>
                      <a:r>
                        <a:rPr lang="es-PE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000" b="1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lang="es-PE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EGA</a:t>
                      </a:r>
                      <a:endParaRPr lang="es-PE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PE" sz="1000" b="1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Main</a:t>
                      </a:r>
                      <a:r>
                        <a:rPr lang="es-PE" sz="1000" b="1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POL USSVN (61%), USNYC (24%)</a:t>
                      </a:r>
                      <a:endParaRPr lang="es-PE" sz="1000" b="0" i="0" u="none" strike="noStrike" dirty="0">
                        <a:solidFill>
                          <a:schemeClr val="tx1"/>
                        </a:solidFill>
                        <a:effectLst/>
                        <a:ea typeface="DFKai-SB" panose="03000509000000000000" pitchFamily="65" charset="-120"/>
                        <a:cs typeface="+mn-cs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- Sales Leads: </a:t>
                      </a:r>
                      <a:r>
                        <a:rPr lang="es-PE" sz="1000" b="0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Plastics</a:t>
                      </a: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1,150 TEU (EMC 2.4%), </a:t>
                      </a:r>
                      <a:r>
                        <a:rPr lang="es-PE" sz="1000" b="0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Resins</a:t>
                      </a: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660 TEU (EMC 3.5%), Frozen </a:t>
                      </a:r>
                      <a:r>
                        <a:rPr lang="es-PE" sz="1000" b="0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Poultry</a:t>
                      </a: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440 TEU (EMC 0%), Cotton: 380 TEU (EMC 11%)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- Open USHUS-PECAL O/O: 14,000 TEU/ </a:t>
                      </a:r>
                      <a:r>
                        <a:rPr lang="es-PE" sz="1000" b="0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year</a:t>
                      </a: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(MSC </a:t>
                      </a:r>
                      <a:r>
                        <a:rPr lang="es-PE" sz="1000" b="0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main</a:t>
                      </a: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Carrier </a:t>
                      </a:r>
                      <a:r>
                        <a:rPr lang="es-PE" sz="1000" b="0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with</a:t>
                      </a:r>
                      <a:r>
                        <a:rPr lang="es-PE" sz="1000" b="0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50%) </a:t>
                      </a:r>
                    </a:p>
                    <a:p>
                      <a:r>
                        <a:rPr lang="es-PE" sz="1000" b="1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4. 620: No </a:t>
                      </a:r>
                      <a:r>
                        <a:rPr lang="es-PE" sz="1000" b="1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service</a:t>
                      </a:r>
                      <a:r>
                        <a:rPr lang="es-PE" sz="1000" b="1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s-PE" sz="1000" b="1" i="0" u="none" strike="noStrike" dirty="0" err="1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since</a:t>
                      </a:r>
                      <a:r>
                        <a:rPr lang="es-PE" sz="1000" b="1" i="0" u="none" strike="noStrike" dirty="0">
                          <a:solidFill>
                            <a:schemeClr val="tx1"/>
                          </a:solidFill>
                          <a:effectLst/>
                          <a:ea typeface="DFKai-SB" panose="03000509000000000000" pitchFamily="65" charset="-120"/>
                          <a:cs typeface="+mn-cs"/>
                        </a:rPr>
                        <a:t> March 2021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9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PE 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Wingdings" pitchFamily="2" charset="2"/>
                        </a:rPr>
                        <a:t> WCSA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(WS</a:t>
                      </a: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Tr</a:t>
                      </a:r>
                      <a:r>
                        <a:rPr lang="fr-FR" altLang="zh-TW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ade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ELA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9,300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9,430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101%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10,000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2024 </a:t>
                      </a:r>
                      <a:r>
                        <a:rPr lang="es-PE" sz="10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achieved</a:t>
                      </a: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Target 2025~2024 = +7.5%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s-PE" sz="1000" b="1" i="0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PE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lang="es-PE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r>
                        <a:rPr lang="es-PE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plan: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2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- Increase Market Share COBVT/PECAL to 18% (500 TEU more), focus on BCOs </a:t>
                      </a:r>
                    </a:p>
                    <a:p>
                      <a:pPr marL="0" marR="0" lvl="2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- Continue participating with MABE and RIPLEY to improve lifting.</a:t>
                      </a:r>
                    </a:p>
                    <a:p>
                      <a:pPr marL="0" marR="0" lvl="2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- Promote Avocado Shipments to CLVAL (compete with truckers)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52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PE 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Wingdings" pitchFamily="2" charset="2"/>
                        </a:rPr>
                        <a:t> WCCA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(CW+WC</a:t>
                      </a:r>
                      <a:r>
                        <a:rPr lang="de-D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Tr</a:t>
                      </a:r>
                      <a:r>
                        <a:rPr lang="fr-FR" altLang="zh-TW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ade</a:t>
                      </a:r>
                      <a:r>
                        <a:rPr lang="fr-FR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ELA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2,900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5,958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205%</a:t>
                      </a:r>
                      <a:endParaRPr sz="1000" b="0" i="0" u="none" strike="noStrike" dirty="0">
                        <a:solidFill>
                          <a:schemeClr val="tx1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  <a:sym typeface="DFKai-SB"/>
                        </a:rPr>
                        <a:t>3,500</a:t>
                      </a:r>
                      <a:endParaRPr sz="1000" b="0" i="0" u="none" strike="noStrike" dirty="0">
                        <a:solidFill>
                          <a:srgbClr val="000000"/>
                        </a:solidFill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  <a:sym typeface="DFKai-SB"/>
                      </a:endParaRPr>
                    </a:p>
                  </a:txBody>
                  <a:tcPr marL="7150" marR="7150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2024 </a:t>
                      </a:r>
                      <a:r>
                        <a:rPr lang="es-PE" sz="10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achieved</a:t>
                      </a:r>
                      <a:r>
                        <a:rPr lang="es-PE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Target 2025~2024 = +20%</a:t>
                      </a:r>
                    </a:p>
                    <a:p>
                      <a:pPr marL="228600" marR="0" lvl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plan: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CW: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Promote Sugar Shipments from GTZNJ, NICPK / require 20´s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WC: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Increase allocation on WSA2 to 1,500 ton to secure current dry and RH shipments to MXMZO (grapes, citrus, with C/T). – due to WSA3 &amp; WSA4 reshuffle.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Need stable space in LAE Service to develop new cargo sources for CAME (e.g., paprika, foodstuff).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itle 11"/>
          <p:cNvSpPr txBox="1">
            <a:spLocks/>
          </p:cNvSpPr>
          <p:nvPr/>
        </p:nvSpPr>
        <p:spPr>
          <a:xfrm>
            <a:off x="1" y="0"/>
            <a:ext cx="9143999" cy="555831"/>
          </a:xfrm>
          <a:prstGeom prst="rect">
            <a:avLst/>
          </a:prstGeom>
          <a:solidFill>
            <a:srgbClr val="00321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b="1" dirty="0">
                <a:latin typeface="DFKai-SB" pitchFamily="65" charset="-120"/>
                <a:ea typeface="DFKai-SB" pitchFamily="65" charset="-120"/>
              </a:rPr>
              <a:t>Performance/Space(2024) and 2025 Market Review 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(PE)</a:t>
            </a:r>
            <a:endParaRPr lang="en-US" sz="24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7" name="Slide Number Placeholder 1"/>
          <p:cNvSpPr txBox="1">
            <a:spLocks/>
          </p:cNvSpPr>
          <p:nvPr/>
        </p:nvSpPr>
        <p:spPr>
          <a:xfrm>
            <a:off x="8604448" y="5076924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F36D82E-CE9F-4850-9751-B326B49AD240}" type="slidenum">
              <a:rPr lang="en-US" sz="1200" smtClean="0">
                <a:solidFill>
                  <a:prstClr val="black"/>
                </a:solidFill>
                <a:latin typeface="Calibri"/>
              </a:rPr>
              <a:pPr algn="r">
                <a:defRPr/>
              </a:pPr>
              <a:t>3</a:t>
            </a:fld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A72DE6-12F3-99CF-D975-D8EAE87D8779}"/>
              </a:ext>
            </a:extLst>
          </p:cNvPr>
          <p:cNvSpPr txBox="1">
            <a:spLocks/>
          </p:cNvSpPr>
          <p:nvPr/>
        </p:nvSpPr>
        <p:spPr>
          <a:xfrm>
            <a:off x="7092280" y="4940002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F36D82E-CE9F-4850-9751-B326B49AD240}" type="slidenum">
              <a:rPr lang="en-US" sz="1200" smtClean="0">
                <a:solidFill>
                  <a:prstClr val="black"/>
                </a:solidFill>
                <a:latin typeface="Calibri"/>
              </a:rPr>
              <a:pPr algn="r">
                <a:defRPr/>
              </a:pPr>
              <a:t>3</a:t>
            </a:fld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855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/>
          <p:cNvSpPr>
            <a:spLocks noGrp="1"/>
          </p:cNvSpPr>
          <p:nvPr>
            <p:ph type="title"/>
          </p:nvPr>
        </p:nvSpPr>
        <p:spPr>
          <a:xfrm>
            <a:off x="107504" y="123478"/>
            <a:ext cx="8928992" cy="533400"/>
          </a:xfrm>
          <a:solidFill>
            <a:srgbClr val="00321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TW" sz="2400" b="1" dirty="0">
                <a:latin typeface="DFKai-SB" pitchFamily="65" charset="-120"/>
                <a:ea typeface="DFKai-SB" pitchFamily="65" charset="-120"/>
              </a:rPr>
              <a:t>Topic discussion 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(PE)</a:t>
            </a:r>
            <a:endParaRPr lang="en-US" sz="24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488372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F36D82E-CE9F-4850-9751-B326B49AD240}" type="slidenum">
              <a:rPr lang="en-US" sz="1200" smtClean="0">
                <a:solidFill>
                  <a:prstClr val="black"/>
                </a:solidFill>
                <a:latin typeface="Calibri"/>
              </a:rPr>
              <a:pPr algn="r">
                <a:defRPr/>
              </a:pPr>
              <a:t>4</a:t>
            </a:fld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73224" y="771550"/>
            <a:ext cx="8741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srgbClr val="0070C0"/>
                </a:solidFill>
                <a:latin typeface="+mj-lt"/>
              </a:rPr>
              <a:t>ASIA </a:t>
            </a:r>
          </a:p>
          <a:p>
            <a:r>
              <a:rPr lang="en-US" sz="1200" b="1" u="sng" dirty="0">
                <a:latin typeface="+mj-lt"/>
              </a:rPr>
              <a:t>Commercial side: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Send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300x4RH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Starcool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units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avocado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peak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season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Apr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- Jul).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Protect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FOB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high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paying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cargo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from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ASI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PECAL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avoid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rollovers</a:t>
            </a:r>
            <a:r>
              <a:rPr lang="es-PE" altLang="es-PE" sz="1200" dirty="0">
                <a:latin typeface="+mj-lt"/>
              </a:rPr>
              <a:t>: Hiraoka, Impulso </a:t>
            </a:r>
            <a:r>
              <a:rPr lang="es-PE" altLang="es-PE" sz="1200" dirty="0" err="1">
                <a:latin typeface="+mj-lt"/>
              </a:rPr>
              <a:t>Infomático</a:t>
            </a:r>
            <a:r>
              <a:rPr lang="es-PE" altLang="es-PE" sz="1200" dirty="0">
                <a:latin typeface="+mj-lt"/>
              </a:rPr>
              <a:t>, </a:t>
            </a:r>
            <a:r>
              <a:rPr lang="es-PE" altLang="es-PE" sz="1200" dirty="0" err="1">
                <a:latin typeface="+mj-lt"/>
              </a:rPr>
              <a:t>Tecnimotors</a:t>
            </a:r>
            <a:r>
              <a:rPr lang="es-PE" altLang="es-PE" sz="1200" dirty="0">
                <a:latin typeface="+mj-lt"/>
              </a:rPr>
              <a:t>, </a:t>
            </a:r>
            <a:r>
              <a:rPr lang="es-PE" altLang="es-PE" sz="1200" dirty="0" err="1">
                <a:latin typeface="+mj-lt"/>
              </a:rPr>
              <a:t>DPWLog</a:t>
            </a:r>
            <a:r>
              <a:rPr lang="es-PE" altLang="es-PE" sz="1200" dirty="0">
                <a:latin typeface="+mj-lt"/>
              </a:rPr>
              <a:t>.</a:t>
            </a:r>
            <a:endParaRPr kumimoji="0" lang="es-PE" altLang="es-P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Promote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more 2SD and NOR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shipments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balance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export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demand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Increase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allocation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DG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from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India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Callao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motorcycle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biz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from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A/C </a:t>
            </a:r>
            <a:r>
              <a:rPr lang="es-PE" altLang="es-PE" sz="1200" dirty="0" err="1">
                <a:latin typeface="+mj-lt"/>
              </a:rPr>
              <a:t>Crossland</a:t>
            </a:r>
            <a:r>
              <a:rPr lang="es-PE" altLang="es-PE" sz="1200" dirty="0">
                <a:latin typeface="+mj-lt"/>
              </a:rPr>
              <a:t>.</a:t>
            </a:r>
            <a:endParaRPr kumimoji="0" lang="es-PE" altLang="es-P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200" dirty="0"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200" b="1" u="sng" dirty="0">
                <a:latin typeface="+mj-lt"/>
              </a:rPr>
              <a:t>Future Plan: </a:t>
            </a:r>
            <a:endParaRPr lang="en-US" sz="1200" b="1" u="sng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  <a:ea typeface="DFKai-SB" pitchFamily="65" charset="-120"/>
              </a:rPr>
              <a:t>Suggest to participate on </a:t>
            </a:r>
            <a:r>
              <a:rPr lang="en-US" sz="1200" b="1" i="1" dirty="0" err="1">
                <a:latin typeface="+mj-lt"/>
                <a:ea typeface="DFKai-SB" pitchFamily="65" charset="-120"/>
              </a:rPr>
              <a:t>Cosco</a:t>
            </a:r>
            <a:r>
              <a:rPr lang="en-US" sz="1200" b="1" i="1" dirty="0">
                <a:latin typeface="+mj-lt"/>
                <a:ea typeface="DFKai-SB" pitchFamily="65" charset="-120"/>
              </a:rPr>
              <a:t> WSA5 </a:t>
            </a:r>
            <a:r>
              <a:rPr lang="en-US" sz="1200" b="1" i="1" dirty="0" err="1">
                <a:latin typeface="+mj-lt"/>
                <a:ea typeface="DFKai-SB" pitchFamily="65" charset="-120"/>
              </a:rPr>
              <a:t>Chancay</a:t>
            </a:r>
            <a:r>
              <a:rPr lang="en-US" sz="1200" b="1" i="1" dirty="0">
                <a:latin typeface="+mj-lt"/>
                <a:ea typeface="DFKai-SB" pitchFamily="65" charset="-120"/>
              </a:rPr>
              <a:t>–Shanghai (23 days) </a:t>
            </a:r>
            <a:r>
              <a:rPr lang="en-US" sz="1200" dirty="0">
                <a:latin typeface="+mj-lt"/>
                <a:ea typeface="DFKai-SB" pitchFamily="65" charset="-120"/>
              </a:rPr>
              <a:t>starting in 2025~Q1 or COD WSA during blueberry peak season </a:t>
            </a:r>
            <a:r>
              <a:rPr lang="en-US" sz="1200" dirty="0" err="1">
                <a:latin typeface="+mj-lt"/>
                <a:ea typeface="DFKai-SB" pitchFamily="65" charset="-120"/>
              </a:rPr>
              <a:t>Sep~Nov</a:t>
            </a:r>
            <a:r>
              <a:rPr lang="en-US" sz="1200" dirty="0">
                <a:latin typeface="+mj-lt"/>
                <a:ea typeface="DFKai-SB" pitchFamily="65" charset="-120"/>
              </a:rPr>
              <a:t> (CAL-VAL-</a:t>
            </a:r>
            <a:r>
              <a:rPr lang="en-US" sz="1200" dirty="0">
                <a:solidFill>
                  <a:srgbClr val="0070C0"/>
                </a:solidFill>
                <a:latin typeface="+mj-lt"/>
                <a:ea typeface="DFKai-SB" pitchFamily="65" charset="-120"/>
              </a:rPr>
              <a:t>CHY-</a:t>
            </a:r>
            <a:r>
              <a:rPr lang="en-US" sz="1200" dirty="0">
                <a:latin typeface="+mj-lt"/>
                <a:ea typeface="DFKai-SB" pitchFamily="65" charset="-120"/>
              </a:rPr>
              <a:t>HKG) to secure 100x4RH blueberry reefers per week during 4-6 calls.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j-lt"/>
              </a:rPr>
              <a:t>Evaluate to purchase </a:t>
            </a:r>
            <a:r>
              <a:rPr lang="en-US" sz="1200" b="1" dirty="0">
                <a:latin typeface="+mj-lt"/>
              </a:rPr>
              <a:t>CPX service </a:t>
            </a:r>
            <a:r>
              <a:rPr lang="en-US" sz="1200" b="1" dirty="0" err="1">
                <a:latin typeface="+mj-lt"/>
              </a:rPr>
              <a:t>Matarani</a:t>
            </a:r>
            <a:r>
              <a:rPr lang="en-US" sz="1200" b="1" dirty="0">
                <a:latin typeface="+mj-lt"/>
              </a:rPr>
              <a:t>-Callao </a:t>
            </a:r>
            <a:r>
              <a:rPr lang="en-US" sz="1200" dirty="0">
                <a:latin typeface="+mj-lt"/>
              </a:rPr>
              <a:t>to connect with WSA1 for export fishmeal, minerals, seaweed, and also for import cargo from far east and sugar shipments from COBVT.</a:t>
            </a:r>
            <a:endParaRPr lang="en-US" sz="1200" b="1" dirty="0">
              <a:latin typeface="+mj-lt"/>
            </a:endParaRPr>
          </a:p>
        </p:txBody>
      </p:sp>
      <p:sp>
        <p:nvSpPr>
          <p:cNvPr id="6" name="文字方塊 2">
            <a:extLst>
              <a:ext uri="{FF2B5EF4-FFF2-40B4-BE49-F238E27FC236}">
                <a16:creationId xmlns:a16="http://schemas.microsoft.com/office/drawing/2014/main" id="{6F8888C6-A757-44F2-BFE4-994A63C56EB5}"/>
              </a:ext>
            </a:extLst>
          </p:cNvPr>
          <p:cNvSpPr txBox="1"/>
          <p:nvPr/>
        </p:nvSpPr>
        <p:spPr>
          <a:xfrm>
            <a:off x="201406" y="3240726"/>
            <a:ext cx="87411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srgbClr val="0070C0"/>
                </a:solidFill>
                <a:latin typeface="+mj-lt"/>
              </a:rPr>
              <a:t>REGIONAL </a:t>
            </a:r>
          </a:p>
          <a:p>
            <a:r>
              <a:rPr lang="en-US" sz="1200" b="1" u="sng" dirty="0">
                <a:latin typeface="+mj-lt"/>
              </a:rPr>
              <a:t>Commercial side: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Increase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capacity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MXMZO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improve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market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share: grapes, citrus,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paper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plastic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coal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etc. (EMC 8.4%).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Promote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more avocado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shipments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s-PE" altLang="es-P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</a:t>
            </a:r>
            <a:r>
              <a:rPr kumimoji="0" lang="es-PE" altLang="es-P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Chile.</a:t>
            </a:r>
            <a:endParaRPr lang="es-PE" altLang="es-PE" sz="1200" dirty="0">
              <a:latin typeface="+mj-lt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PE" altLang="es-P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altLang="es-PE" sz="1200" b="1" u="sng" dirty="0">
                <a:latin typeface="+mj-lt"/>
              </a:rPr>
              <a:t>Future Plan:</a:t>
            </a:r>
          </a:p>
          <a:p>
            <a:pPr marL="171450" marR="0" lvl="0" indent="-1714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latin typeface="+mj-lt"/>
                <a:ea typeface="DFKai-SB" pitchFamily="65" charset="-120"/>
              </a:rPr>
              <a:t>Suggest to participate on </a:t>
            </a:r>
            <a:r>
              <a:rPr lang="en-US" sz="1200" b="1" i="1" dirty="0">
                <a:latin typeface="+mj-lt"/>
                <a:ea typeface="DFKai-SB" pitchFamily="65" charset="-120"/>
              </a:rPr>
              <a:t>AMERICA XL (CMA/COS/ONE),</a:t>
            </a:r>
            <a:r>
              <a:rPr lang="en-US" sz="1200" dirty="0">
                <a:latin typeface="+mj-lt"/>
                <a:ea typeface="DFKai-SB" pitchFamily="65" charset="-120"/>
              </a:rPr>
              <a:t> which calls weekly Callao and </a:t>
            </a:r>
            <a:r>
              <a:rPr lang="en-US" sz="1200" dirty="0">
                <a:latin typeface="+mj-lt"/>
              </a:rPr>
              <a:t>adds call at Pisco port during reefer peak season.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s-PE" altLang="es-P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466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/>
          <p:cNvSpPr>
            <a:spLocks noGrp="1"/>
          </p:cNvSpPr>
          <p:nvPr>
            <p:ph type="title"/>
          </p:nvPr>
        </p:nvSpPr>
        <p:spPr>
          <a:xfrm>
            <a:off x="107504" y="123478"/>
            <a:ext cx="8928992" cy="533400"/>
          </a:xfrm>
          <a:solidFill>
            <a:srgbClr val="00321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TW" sz="2400" b="1" dirty="0">
                <a:latin typeface="DFKai-SB" pitchFamily="65" charset="-120"/>
                <a:ea typeface="DFKai-SB" pitchFamily="65" charset="-120"/>
              </a:rPr>
              <a:t>Topic discussion 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(PE)</a:t>
            </a:r>
            <a:endParaRPr lang="en-US" sz="24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488372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F36D82E-CE9F-4850-9751-B326B49AD240}" type="slidenum">
              <a:rPr lang="en-US" sz="1200" smtClean="0">
                <a:solidFill>
                  <a:prstClr val="black"/>
                </a:solidFill>
                <a:latin typeface="Calibri"/>
              </a:rPr>
              <a:pPr algn="r">
                <a:defRPr/>
              </a:pPr>
              <a:t>5</a:t>
            </a:fld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79512" y="771550"/>
            <a:ext cx="8784976" cy="40626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Future market forecast</a:t>
            </a:r>
            <a:r>
              <a:rPr lang="zh-TW" altLang="en-US" dirty="0">
                <a:latin typeface="Candara" panose="020E0502030303020204" pitchFamily="34" charset="0"/>
              </a:rPr>
              <a:t> </a:t>
            </a:r>
            <a:r>
              <a:rPr lang="en-US" altLang="zh-TW" dirty="0">
                <a:latin typeface="Candara" panose="020E0502030303020204" pitchFamily="34" charset="0"/>
              </a:rPr>
              <a:t>in 2025</a:t>
            </a:r>
            <a:r>
              <a:rPr lang="en-US" dirty="0">
                <a:latin typeface="Candara" panose="020E0502030303020204" pitchFamily="34" charset="0"/>
              </a:rPr>
              <a:t> (Pessimistic / Optimistic / Remain the same)?</a:t>
            </a:r>
          </a:p>
          <a:p>
            <a:endParaRPr lang="en-US" dirty="0">
              <a:latin typeface="Candara" panose="020E0502030303020204" pitchFamily="34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dirty="0">
                <a:latin typeface="Candara" panose="020E0502030303020204" pitchFamily="34" charset="0"/>
              </a:rPr>
              <a:t>E</a:t>
            </a:r>
            <a:r>
              <a:rPr lang="en-US" dirty="0">
                <a:latin typeface="Candara" panose="020E0502030303020204" pitchFamily="34" charset="0"/>
              </a:rPr>
              <a:t>conomic background</a:t>
            </a: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000" dirty="0">
              <a:latin typeface="Candara" panose="020E0502030303020204" pitchFamily="34" charset="0"/>
            </a:endParaRPr>
          </a:p>
          <a:p>
            <a:pPr lvl="1"/>
            <a:endParaRPr lang="en-US" sz="1000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Market share and Loading volume prospect </a:t>
            </a:r>
            <a:r>
              <a:rPr lang="en-US" altLang="zh-TW" dirty="0">
                <a:latin typeface="Candara" panose="020E0502030303020204" pitchFamily="34" charset="0"/>
              </a:rPr>
              <a:t>2024 vs 2025</a:t>
            </a:r>
            <a:r>
              <a:rPr lang="en-US" dirty="0">
                <a:latin typeface="Candara" panose="020E0502030303020204" pitchFamily="34" charset="0"/>
              </a:rPr>
              <a:t> (Long Haul)</a:t>
            </a:r>
          </a:p>
          <a:p>
            <a:pPr marL="285750" indent="-285750">
              <a:buFont typeface="Arial" pitchFamily="34" charset="0"/>
              <a:buChar char="•"/>
            </a:pPr>
            <a:endParaRPr lang="es-PE" sz="800" b="0" i="0" u="none" strike="noStrike" dirty="0">
              <a:solidFill>
                <a:schemeClr val="tx1"/>
              </a:solidFill>
              <a:effectLst/>
              <a:latin typeface="Candara" panose="020E0502030303020204" pitchFamily="34" charset="0"/>
              <a:ea typeface="DFKai-SB" pitchFamily="65" charset="-120"/>
            </a:endParaRPr>
          </a:p>
          <a:p>
            <a:pPr marL="285750" indent="-285750">
              <a:buFont typeface="Arial" pitchFamily="34" charset="0"/>
              <a:buChar char="•"/>
            </a:pPr>
            <a:endParaRPr lang="de-DE" sz="800" b="0" i="0" u="none" strike="noStrike" dirty="0">
              <a:solidFill>
                <a:schemeClr val="tx1"/>
              </a:solidFill>
              <a:effectLst/>
              <a:latin typeface="Candara" panose="020E0502030303020204" pitchFamily="34" charset="0"/>
              <a:ea typeface="DFKai-SB" pitchFamily="65" charset="-12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latin typeface="Candara" panose="020E0502030303020204" pitchFamily="34" charset="0"/>
            </a:endParaRPr>
          </a:p>
          <a:p>
            <a:endParaRPr lang="en-US" dirty="0">
              <a:latin typeface="Candara" panose="020E05020303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21674"/>
              </p:ext>
            </p:extLst>
          </p:nvPr>
        </p:nvGraphicFramePr>
        <p:xfrm>
          <a:off x="899592" y="1203598"/>
          <a:ext cx="669287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3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7076">
                <a:tc>
                  <a:txBody>
                    <a:bodyPr/>
                    <a:lstStyle/>
                    <a:p>
                      <a:endParaRPr lang="en-US" sz="1400" dirty="0">
                        <a:latin typeface="Candara" panose="020E05020303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Get worse</a:t>
                      </a:r>
                      <a:endParaRPr lang="en-US" sz="14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Improve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Stay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 the same</a:t>
                      </a:r>
                      <a:endParaRPr lang="en-US" sz="14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ndara" panose="020E0502030303020204" pitchFamily="34" charset="0"/>
                        </a:rPr>
                        <a:t>2025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ndara" panose="020E05020303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ndara" panose="020E05020303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C6BF4CC-E54E-4D62-B447-3E58EA32E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353692"/>
              </p:ext>
            </p:extLst>
          </p:nvPr>
        </p:nvGraphicFramePr>
        <p:xfrm>
          <a:off x="899592" y="2251766"/>
          <a:ext cx="6692877" cy="894080"/>
        </p:xfrm>
        <a:graphic>
          <a:graphicData uri="http://schemas.openxmlformats.org/drawingml/2006/table">
            <a:tbl>
              <a:tblPr/>
              <a:tblGrid>
                <a:gridCol w="2230959">
                  <a:extLst>
                    <a:ext uri="{9D8B030D-6E8A-4147-A177-3AD203B41FA5}">
                      <a16:colId xmlns:a16="http://schemas.microsoft.com/office/drawing/2014/main" val="127536799"/>
                    </a:ext>
                  </a:extLst>
                </a:gridCol>
                <a:gridCol w="2230959">
                  <a:extLst>
                    <a:ext uri="{9D8B030D-6E8A-4147-A177-3AD203B41FA5}">
                      <a16:colId xmlns:a16="http://schemas.microsoft.com/office/drawing/2014/main" val="523945060"/>
                    </a:ext>
                  </a:extLst>
                </a:gridCol>
                <a:gridCol w="2230959">
                  <a:extLst>
                    <a:ext uri="{9D8B030D-6E8A-4147-A177-3AD203B41FA5}">
                      <a16:colId xmlns:a16="http://schemas.microsoft.com/office/drawing/2014/main" val="365727258"/>
                    </a:ext>
                  </a:extLst>
                </a:gridCol>
              </a:tblGrid>
              <a:tr h="22352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Economic</a:t>
                      </a:r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 figures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2024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2025 (</a:t>
                      </a:r>
                      <a:r>
                        <a:rPr lang="es-PE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estimated</a:t>
                      </a:r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)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143912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GDP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3.1%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2.8%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432843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Inflation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2.0%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2.5%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89858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Ex. </a:t>
                      </a:r>
                      <a:r>
                        <a:rPr lang="es-P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Rate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3.76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3.8</a:t>
                      </a:r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425168"/>
                  </a:ext>
                </a:extLst>
              </a:tr>
            </a:tbl>
          </a:graphicData>
        </a:graphic>
      </p:graphicFrame>
      <p:sp>
        <p:nvSpPr>
          <p:cNvPr id="2" name="Estrella: 5 puntas 1">
            <a:extLst>
              <a:ext uri="{FF2B5EF4-FFF2-40B4-BE49-F238E27FC236}">
                <a16:creationId xmlns:a16="http://schemas.microsoft.com/office/drawing/2014/main" id="{60774057-5201-464D-A8AC-2363AD5B22CF}"/>
              </a:ext>
            </a:extLst>
          </p:cNvPr>
          <p:cNvSpPr/>
          <p:nvPr/>
        </p:nvSpPr>
        <p:spPr>
          <a:xfrm>
            <a:off x="5004048" y="1566604"/>
            <a:ext cx="216024" cy="2160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C0A9DAA-2E0D-4131-8567-150851FEF280}"/>
              </a:ext>
            </a:extLst>
          </p:cNvPr>
          <p:cNvSpPr txBox="1"/>
          <p:nvPr/>
        </p:nvSpPr>
        <p:spPr>
          <a:xfrm>
            <a:off x="812823" y="3134122"/>
            <a:ext cx="3744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/>
              <a:t>Data </a:t>
            </a:r>
            <a:r>
              <a:rPr lang="es-MX" sz="800" dirty="0" err="1"/>
              <a:t>source</a:t>
            </a:r>
            <a:r>
              <a:rPr lang="es-MX" sz="800" dirty="0"/>
              <a:t>: Central Bank</a:t>
            </a:r>
            <a:endParaRPr lang="es-PE" sz="8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EF92380-5EBB-43D2-9842-B36A9BD17628}"/>
              </a:ext>
            </a:extLst>
          </p:cNvPr>
          <p:cNvSpPr txBox="1"/>
          <p:nvPr/>
        </p:nvSpPr>
        <p:spPr>
          <a:xfrm>
            <a:off x="812823" y="4767290"/>
            <a:ext cx="3744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/>
              <a:t>Data </a:t>
            </a:r>
            <a:r>
              <a:rPr lang="es-MX" sz="800" dirty="0" err="1"/>
              <a:t>source</a:t>
            </a:r>
            <a:r>
              <a:rPr lang="es-MX" sz="800" dirty="0"/>
              <a:t>: Escomar</a:t>
            </a:r>
            <a:endParaRPr lang="es-PE" sz="800" dirty="0"/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137976F9-362E-4F8A-AB5F-B7E0335A2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81084"/>
              </p:ext>
            </p:extLst>
          </p:nvPr>
        </p:nvGraphicFramePr>
        <p:xfrm>
          <a:off x="899590" y="3758857"/>
          <a:ext cx="6692877" cy="1015389"/>
        </p:xfrm>
        <a:graphic>
          <a:graphicData uri="http://schemas.openxmlformats.org/drawingml/2006/table">
            <a:tbl>
              <a:tblPr/>
              <a:tblGrid>
                <a:gridCol w="2230959">
                  <a:extLst>
                    <a:ext uri="{9D8B030D-6E8A-4147-A177-3AD203B41FA5}">
                      <a16:colId xmlns:a16="http://schemas.microsoft.com/office/drawing/2014/main" val="445380162"/>
                    </a:ext>
                  </a:extLst>
                </a:gridCol>
                <a:gridCol w="1249970">
                  <a:extLst>
                    <a:ext uri="{9D8B030D-6E8A-4147-A177-3AD203B41FA5}">
                      <a16:colId xmlns:a16="http://schemas.microsoft.com/office/drawing/2014/main" val="2563479181"/>
                    </a:ext>
                  </a:extLst>
                </a:gridCol>
                <a:gridCol w="1249970">
                  <a:extLst>
                    <a:ext uri="{9D8B030D-6E8A-4147-A177-3AD203B41FA5}">
                      <a16:colId xmlns:a16="http://schemas.microsoft.com/office/drawing/2014/main" val="1973936185"/>
                    </a:ext>
                  </a:extLst>
                </a:gridCol>
                <a:gridCol w="980989">
                  <a:extLst>
                    <a:ext uri="{9D8B030D-6E8A-4147-A177-3AD203B41FA5}">
                      <a16:colId xmlns:a16="http://schemas.microsoft.com/office/drawing/2014/main" val="2336894405"/>
                    </a:ext>
                  </a:extLst>
                </a:gridCol>
                <a:gridCol w="980989">
                  <a:extLst>
                    <a:ext uri="{9D8B030D-6E8A-4147-A177-3AD203B41FA5}">
                      <a16:colId xmlns:a16="http://schemas.microsoft.com/office/drawing/2014/main" val="1139952767"/>
                    </a:ext>
                  </a:extLst>
                </a:gridCol>
              </a:tblGrid>
              <a:tr h="239300">
                <a:tc>
                  <a:txBody>
                    <a:bodyPr/>
                    <a:lstStyle/>
                    <a:p>
                      <a:pPr algn="l" fontAlgn="b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Loading Volume - TEU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Market Share EGL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936128"/>
                  </a:ext>
                </a:extLst>
              </a:tr>
              <a:tr h="298020">
                <a:tc>
                  <a:txBody>
                    <a:bodyPr/>
                    <a:lstStyle/>
                    <a:p>
                      <a:pPr algn="l" fontAlgn="b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2024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2025 (est)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2024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Candara" panose="020E0502030303020204" pitchFamily="34" charset="0"/>
                        </a:rPr>
                        <a:t>2025 (est.)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263716"/>
                  </a:ext>
                </a:extLst>
              </a:tr>
              <a:tr h="187157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G trade Asia/Callao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41,065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46,000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9.20%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10.50%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373368"/>
                  </a:ext>
                </a:extLst>
              </a:tr>
              <a:tr h="187157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Y trade Callao/Asia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37,063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39,000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16.70%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17.60%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3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3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>
            <a:extLst>
              <a:ext uri="{FF2B5EF4-FFF2-40B4-BE49-F238E27FC236}">
                <a16:creationId xmlns:a16="http://schemas.microsoft.com/office/drawing/2014/main" id="{9D07FD97-BCDB-CFF1-4F44-A9FEEA238FD8}"/>
              </a:ext>
            </a:extLst>
          </p:cNvPr>
          <p:cNvSpPr txBox="1">
            <a:spLocks/>
          </p:cNvSpPr>
          <p:nvPr/>
        </p:nvSpPr>
        <p:spPr>
          <a:xfrm>
            <a:off x="107504" y="123478"/>
            <a:ext cx="8928992" cy="533400"/>
          </a:xfrm>
          <a:prstGeom prst="rect">
            <a:avLst/>
          </a:prstGeom>
          <a:solidFill>
            <a:srgbClr val="00321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2400" b="1" kern="0" dirty="0">
                <a:latin typeface="DFKai-SB" pitchFamily="65" charset="-120"/>
                <a:ea typeface="DFKai-SB" pitchFamily="65" charset="-120"/>
              </a:rPr>
              <a:t>ECD/IMD Topic discussion </a:t>
            </a:r>
            <a:r>
              <a:rPr lang="en-US" altLang="zh-TW" sz="2400" b="1" kern="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(PE)</a:t>
            </a:r>
            <a:endParaRPr lang="en-US" sz="2400" b="1" kern="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8FB7389-5BCF-4B95-9A88-0E5BDE0C7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85580"/>
              </p:ext>
            </p:extLst>
          </p:nvPr>
        </p:nvGraphicFramePr>
        <p:xfrm>
          <a:off x="0" y="656878"/>
          <a:ext cx="9144005" cy="4498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194">
                  <a:extLst>
                    <a:ext uri="{9D8B030D-6E8A-4147-A177-3AD203B41FA5}">
                      <a16:colId xmlns:a16="http://schemas.microsoft.com/office/drawing/2014/main" val="1096605092"/>
                    </a:ext>
                  </a:extLst>
                </a:gridCol>
                <a:gridCol w="958646">
                  <a:extLst>
                    <a:ext uri="{9D8B030D-6E8A-4147-A177-3AD203B41FA5}">
                      <a16:colId xmlns:a16="http://schemas.microsoft.com/office/drawing/2014/main" val="1714653431"/>
                    </a:ext>
                  </a:extLst>
                </a:gridCol>
                <a:gridCol w="958646">
                  <a:extLst>
                    <a:ext uri="{9D8B030D-6E8A-4147-A177-3AD203B41FA5}">
                      <a16:colId xmlns:a16="http://schemas.microsoft.com/office/drawing/2014/main" val="2905017876"/>
                    </a:ext>
                  </a:extLst>
                </a:gridCol>
                <a:gridCol w="1032388">
                  <a:extLst>
                    <a:ext uri="{9D8B030D-6E8A-4147-A177-3AD203B41FA5}">
                      <a16:colId xmlns:a16="http://schemas.microsoft.com/office/drawing/2014/main" val="4291711140"/>
                    </a:ext>
                  </a:extLst>
                </a:gridCol>
                <a:gridCol w="663678">
                  <a:extLst>
                    <a:ext uri="{9D8B030D-6E8A-4147-A177-3AD203B41FA5}">
                      <a16:colId xmlns:a16="http://schemas.microsoft.com/office/drawing/2014/main" val="1668644550"/>
                    </a:ext>
                  </a:extLst>
                </a:gridCol>
                <a:gridCol w="5014453">
                  <a:extLst>
                    <a:ext uri="{9D8B030D-6E8A-4147-A177-3AD203B41FA5}">
                      <a16:colId xmlns:a16="http://schemas.microsoft.com/office/drawing/2014/main" val="3561485105"/>
                    </a:ext>
                  </a:extLst>
                </a:gridCol>
              </a:tblGrid>
              <a:tr h="196407"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en-US" altLang="zh-TW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ECD </a:t>
                      </a:r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KPI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　</a:t>
                      </a: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Item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2023</a:t>
                      </a:r>
                      <a:endParaRPr lang="en-US" altLang="zh-TW" sz="10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2024</a:t>
                      </a:r>
                      <a:endParaRPr lang="en-US" altLang="zh-TW" sz="10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Diff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Action Plan</a:t>
                      </a:r>
                      <a:r>
                        <a:rPr lang="zh-TW" alt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en-US" altLang="zh-TW" sz="10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in 2025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596723"/>
                  </a:ext>
                </a:extLst>
              </a:tr>
              <a:tr h="537637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altLang="zh-TW" sz="1050" b="0" u="none" strike="noStrike" dirty="0">
                          <a:effectLst/>
                        </a:rPr>
                        <a:t>ECD</a:t>
                      </a:r>
                      <a:endParaRPr lang="en-US" sz="1050" b="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sz="1050" b="0" u="none" strike="noStrike" dirty="0">
                          <a:effectLst/>
                        </a:rPr>
                        <a:t>KPI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Storage</a:t>
                      </a: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$0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$23,025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$ 23,025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DPW storage bonus = </a:t>
                      </a: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USD</a:t>
                      </a:r>
                      <a:r>
                        <a:rPr lang="en-US" altLang="zh-TW" sz="10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5,000 per month (non-cumulative)</a:t>
                      </a:r>
                      <a:br>
                        <a:rPr lang="en-US" altLang="zh-TW" sz="10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TW" sz="1000" b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not achieved due to transshipment connection.</a:t>
                      </a:r>
                      <a:br>
                        <a:rPr lang="en-US" altLang="zh-TW" sz="10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TW" sz="100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</a:t>
                      </a:r>
                      <a:r>
                        <a:rPr lang="en-US" altLang="zh-TW" sz="1000" b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coordinating with ELA and terminal to control transshipments to avoid costs.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280089"/>
                  </a:ext>
                </a:extLst>
              </a:tr>
              <a:tr h="5056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Lift on/off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(container sell)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$7,781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$5,559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(-29%)</a:t>
                      </a:r>
                    </a:p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-$2,222 </a:t>
                      </a:r>
                    </a:p>
                    <a:p>
                      <a:pPr algn="ctr" fontAlgn="ctr"/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achieved.</a:t>
                      </a:r>
                      <a:b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Continue promote container sell locally to save LOLO (paid by CNEE).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80689"/>
                  </a:ext>
                </a:extLst>
              </a:tr>
              <a:tr h="5704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Reposition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$0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$0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0%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s-MX" altLang="zh-TW" sz="100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trucking</a:t>
                      </a:r>
                      <a:r>
                        <a:rPr lang="es-MX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altLang="zh-TW" sz="100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  <a:r>
                        <a:rPr lang="es-MX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altLang="zh-TW" sz="100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s-MX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repo in /</a:t>
                      </a:r>
                      <a:r>
                        <a:rPr lang="es-MX" altLang="zh-TW" sz="100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</a:t>
                      </a:r>
                      <a:r>
                        <a:rPr lang="es-MX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2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No cost for repo. KPI achieved.</a:t>
                      </a:r>
                      <a:endParaRPr lang="it-IT" altLang="zh-TW" sz="10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Continue</a:t>
                      </a:r>
                      <a:endParaRPr lang="it-IT" altLang="zh-TW" sz="10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455894"/>
                  </a:ext>
                </a:extLst>
              </a:tr>
              <a:tr h="50565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M &amp; R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$ 85,689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$ 58,156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(-32%)</a:t>
                      </a:r>
                      <a:br>
                        <a:rPr lang="es-P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</a:br>
                      <a:r>
                        <a:rPr lang="es-PE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-$ 27,533</a:t>
                      </a:r>
                      <a:r>
                        <a:rPr lang="zh-TW" altLang="es-P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　</a:t>
                      </a:r>
                    </a:p>
                    <a:p>
                      <a:pPr algn="ctr" fontAlgn="ctr"/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achieved.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Continue with low standard repair for mineral to reduce the cost.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52007"/>
                  </a:ext>
                </a:extLst>
              </a:tr>
              <a:tr h="8932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u="none" strike="noStrike" dirty="0">
                          <a:effectLst/>
                          <a:latin typeface="Candara" panose="020E0502030303020204" pitchFamily="34" charset="0"/>
                        </a:rPr>
                        <a:t>IMD</a:t>
                      </a:r>
                      <a:r>
                        <a:rPr lang="en-US" sz="1000" b="0" u="none" strike="noStrike" dirty="0">
                          <a:effectLst/>
                          <a:latin typeface="Candara" panose="020E0502030303020204" pitchFamily="34" charset="0"/>
                        </a:rPr>
                        <a:t> KPI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Cost 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Saving Project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4,012</a:t>
                      </a:r>
                      <a:endParaRPr lang="es-PE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$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38,953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(971%)</a:t>
                      </a:r>
                    </a:p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$ 34,941</a:t>
                      </a:r>
                    </a:p>
                    <a:p>
                      <a:pPr algn="ctr" fontAlgn="ctr"/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TW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024: Not achieved due to transshipment storage cost.</a:t>
                      </a:r>
                    </a:p>
                    <a:p>
                      <a:pPr marL="0" marR="0" lvl="2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Continue to manage with terminal to connect transshipments within free time (10 days).</a:t>
                      </a:r>
                    </a:p>
                    <a:p>
                      <a:pPr marL="0" marR="0" lvl="2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storage bonus USD 5,000 (non-cumulative) under revision for renewal.</a:t>
                      </a:r>
                      <a:endParaRPr lang="zh-TW" altLang="en-US" sz="1000" b="0" u="none" strike="noStrike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53598"/>
                  </a:ext>
                </a:extLst>
              </a:tr>
              <a:tr h="5704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90% Onboard 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within 7 Days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866 / 1016</a:t>
                      </a:r>
                    </a:p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0.15/0.9 = 85% </a:t>
                      </a:r>
                      <a:r>
                        <a:rPr lang="es-PE" altLang="zh-TW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achievement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993 / 1733</a:t>
                      </a:r>
                    </a:p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0.57/0.9 = 64% achievement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-21%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Achieved. </a:t>
                      </a: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EPE will continue monitoring to achieve the connection on time.</a:t>
                      </a:r>
                      <a:endParaRPr lang="zh-TW" altLang="en-US" sz="1000" b="0" u="none" strike="noStrike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457558"/>
                  </a:ext>
                </a:extLst>
              </a:tr>
              <a:tr h="6401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No Personal Negligence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  <a:cs typeface="+mn-cs"/>
                        </a:rPr>
                        <a:t>0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0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0%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Achieved.</a:t>
                      </a:r>
                    </a:p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TW" sz="100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maintain current procedures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20168"/>
                  </a:ext>
                </a:extLst>
              </a:tr>
            </a:tbl>
          </a:graphicData>
        </a:graphic>
      </p:graphicFrame>
      <p:sp>
        <p:nvSpPr>
          <p:cNvPr id="5" name="Google Shape;452;p46">
            <a:extLst>
              <a:ext uri="{FF2B5EF4-FFF2-40B4-BE49-F238E27FC236}">
                <a16:creationId xmlns:a16="http://schemas.microsoft.com/office/drawing/2014/main" id="{A3B642DE-1C64-0281-3A36-C6B2398F51BC}"/>
              </a:ext>
            </a:extLst>
          </p:cNvPr>
          <p:cNvSpPr txBox="1">
            <a:spLocks/>
          </p:cNvSpPr>
          <p:nvPr/>
        </p:nvSpPr>
        <p:spPr>
          <a:xfrm>
            <a:off x="8892480" y="4926318"/>
            <a:ext cx="5829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ts val="1100"/>
            </a:pPr>
            <a:fld id="{00000000-1234-1234-1234-123412341234}" type="slidenum">
              <a:rPr lang="en-US" sz="1000" smtClean="0"/>
              <a:pPr>
                <a:buSzPts val="1100"/>
              </a:pPr>
              <a:t>6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424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>
            <a:extLst>
              <a:ext uri="{FF2B5EF4-FFF2-40B4-BE49-F238E27FC236}">
                <a16:creationId xmlns:a16="http://schemas.microsoft.com/office/drawing/2014/main" id="{9D07FD97-BCDB-CFF1-4F44-A9FEEA238FD8}"/>
              </a:ext>
            </a:extLst>
          </p:cNvPr>
          <p:cNvSpPr txBox="1">
            <a:spLocks/>
          </p:cNvSpPr>
          <p:nvPr/>
        </p:nvSpPr>
        <p:spPr>
          <a:xfrm>
            <a:off x="218021" y="28632"/>
            <a:ext cx="8928992" cy="533400"/>
          </a:xfrm>
          <a:prstGeom prst="rect">
            <a:avLst/>
          </a:prstGeom>
          <a:solidFill>
            <a:srgbClr val="003217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2400" b="1" kern="0" dirty="0">
                <a:latin typeface="DFKai-SB" pitchFamily="65" charset="-120"/>
                <a:ea typeface="DFKai-SB" pitchFamily="65" charset="-120"/>
              </a:rPr>
              <a:t>OCD/OPD Topic discussion </a:t>
            </a:r>
            <a:r>
              <a:rPr lang="en-US" altLang="zh-TW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(PE)</a:t>
            </a:r>
            <a:endParaRPr lang="en-US" sz="2400" b="1" kern="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8FB7389-5BCF-4B95-9A88-0E5BDE0C7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386248"/>
              </p:ext>
            </p:extLst>
          </p:nvPr>
        </p:nvGraphicFramePr>
        <p:xfrm>
          <a:off x="107504" y="681090"/>
          <a:ext cx="9036497" cy="4338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250">
                  <a:extLst>
                    <a:ext uri="{9D8B030D-6E8A-4147-A177-3AD203B41FA5}">
                      <a16:colId xmlns:a16="http://schemas.microsoft.com/office/drawing/2014/main" val="1096605092"/>
                    </a:ext>
                  </a:extLst>
                </a:gridCol>
                <a:gridCol w="1311749">
                  <a:extLst>
                    <a:ext uri="{9D8B030D-6E8A-4147-A177-3AD203B41FA5}">
                      <a16:colId xmlns:a16="http://schemas.microsoft.com/office/drawing/2014/main" val="1714653431"/>
                    </a:ext>
                  </a:extLst>
                </a:gridCol>
                <a:gridCol w="801625">
                  <a:extLst>
                    <a:ext uri="{9D8B030D-6E8A-4147-A177-3AD203B41FA5}">
                      <a16:colId xmlns:a16="http://schemas.microsoft.com/office/drawing/2014/main" val="2905017876"/>
                    </a:ext>
                  </a:extLst>
                </a:gridCol>
                <a:gridCol w="801625">
                  <a:extLst>
                    <a:ext uri="{9D8B030D-6E8A-4147-A177-3AD203B41FA5}">
                      <a16:colId xmlns:a16="http://schemas.microsoft.com/office/drawing/2014/main" val="4291711140"/>
                    </a:ext>
                  </a:extLst>
                </a:gridCol>
                <a:gridCol w="437250">
                  <a:extLst>
                    <a:ext uri="{9D8B030D-6E8A-4147-A177-3AD203B41FA5}">
                      <a16:colId xmlns:a16="http://schemas.microsoft.com/office/drawing/2014/main" val="1668644550"/>
                    </a:ext>
                  </a:extLst>
                </a:gridCol>
                <a:gridCol w="5246998">
                  <a:extLst>
                    <a:ext uri="{9D8B030D-6E8A-4147-A177-3AD203B41FA5}">
                      <a16:colId xmlns:a16="http://schemas.microsoft.com/office/drawing/2014/main" val="3561485105"/>
                    </a:ext>
                  </a:extLst>
                </a:gridCol>
              </a:tblGrid>
              <a:tr h="21035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Candara" panose="020E0502030303020204" pitchFamily="34" charset="0"/>
                        </a:rPr>
                        <a:t>　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新細明體" panose="02020500000000000000" pitchFamily="18" charset="-120"/>
                        </a:rPr>
                        <a:t>Item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1" u="none" strike="noStrike" dirty="0">
                          <a:effectLst/>
                          <a:latin typeface="Candara" panose="020E0502030303020204" pitchFamily="34" charset="0"/>
                        </a:rPr>
                        <a:t>2023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1" u="none" strike="noStrike" dirty="0">
                          <a:effectLst/>
                          <a:latin typeface="Candara" panose="020E0502030303020204" pitchFamily="34" charset="0"/>
                        </a:rPr>
                        <a:t>2024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Candara" panose="020E0502030303020204" pitchFamily="34" charset="0"/>
                        </a:rPr>
                        <a:t>Diff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Candara" panose="020E0502030303020204" pitchFamily="34" charset="0"/>
                        </a:rPr>
                        <a:t>Action Plan in 2025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596723"/>
                  </a:ext>
                </a:extLst>
              </a:tr>
              <a:tr h="81482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Candara" panose="020E0502030303020204" pitchFamily="34" charset="0"/>
                        </a:rPr>
                        <a:t>OPD KPI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BOA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KPI : Off slot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標楷體" pitchFamily="65" charset="-120"/>
                        </a:rPr>
                        <a:t>≧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88% /On Slot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標楷體" pitchFamily="65" charset="-120"/>
                        </a:rPr>
                        <a:t>≧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97%)</a:t>
                      </a: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not achieved due to abnormal swell.</a:t>
                      </a:r>
                    </a:p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Continue monitoring to maintain BOA according to proforma and inform if congestion.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280089"/>
                  </a:ext>
                </a:extLst>
              </a:tr>
              <a:tr h="7380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Port Stay </a:t>
                      </a:r>
                    </a:p>
                    <a:p>
                      <a:pPr algn="ctr" fontAlgn="ctr"/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KPI : 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標楷體" pitchFamily="65" charset="-120"/>
                        </a:rPr>
                        <a:t>≧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 97%</a:t>
                      </a:r>
                    </a:p>
                    <a:p>
                      <a:pPr algn="ctr" font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28HRS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(24HRS)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</a:p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(31HRS)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</a:t>
                      </a:r>
                      <a:r>
                        <a:rPr lang="en-US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KPI not achieved due to port congestion.</a:t>
                      </a:r>
                    </a:p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</a:t>
                      </a:r>
                      <a:r>
                        <a:rPr lang="en-US" altLang="zh-TW" sz="10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close communication with Terminal, notify in case any delay in OPS report.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455894"/>
                  </a:ext>
                </a:extLst>
              </a:tr>
              <a:tr h="6771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Productivity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>
                          <a:solidFill>
                            <a:schemeClr val="tx1"/>
                          </a:solidFill>
                          <a:latin typeface="Candara" panose="020E0502030303020204" pitchFamily="34" charset="0"/>
                          <a:ea typeface="新細明體-ExtB" panose="02020500000000000000" pitchFamily="18" charset="-120"/>
                          <a:cs typeface="Calibri" panose="020F0502020204030204" pitchFamily="34" charset="0"/>
                        </a:rPr>
                        <a:t>72.6MPH</a:t>
                      </a:r>
                      <a:endParaRPr lang="es-PE" sz="1000" b="1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ea typeface="新細明體-ExtB" panose="02020500000000000000" pitchFamily="18" charset="-120"/>
                        <a:cs typeface="Calibri" panose="020F0502020204030204" pitchFamily="34" charset="0"/>
                      </a:endParaRPr>
                    </a:p>
                    <a:p>
                      <a:pPr algn="ctr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(87 MPH)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(77 MPH)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Achieved.</a:t>
                      </a:r>
                    </a:p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Continue with good cargo split/distribution to improve port productivity. 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52007"/>
                  </a:ext>
                </a:extLst>
              </a:tr>
              <a:tr h="81482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Candara" panose="020E0502030303020204" pitchFamily="34" charset="0"/>
                        </a:rPr>
                        <a:t>OCD KPI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Incentive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altLang="zh-TW" sz="10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  <a:p>
                      <a:pPr algn="ctr" fontAlgn="ctr"/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altLang="zh-TW" sz="10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25,451.80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  <a:p>
                      <a:pPr algn="ctr" fontAlgn="ctr"/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Achieved: DPW &amp; PSA tugboat.</a:t>
                      </a:r>
                      <a:endParaRPr lang="es-MX" altLang="zh-TW" sz="1000" b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Review with DPW and Chancay Port for any additional requirement.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53598"/>
                  </a:ext>
                </a:extLst>
              </a:tr>
              <a:tr h="6346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Empty Storage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zh-TW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2024: KPI Achieved. </a:t>
                      </a:r>
                    </a:p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2025: Connect empty/full cargo timely to avoid storage, extra yard moves, renomination, etc.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457558"/>
                  </a:ext>
                </a:extLst>
              </a:tr>
              <a:tr h="449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Rate Reduction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zh-TW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zh-TW" altLang="en-US" sz="100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2024: KPI Achieved</a:t>
                      </a:r>
                    </a:p>
                    <a:p>
                      <a:pPr marL="0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2025: : increase has been applied according CPI by PSA MARINE (tugboat) and DPW port.</a:t>
                      </a:r>
                    </a:p>
                  </a:txBody>
                  <a:tcPr marL="7038" marR="7038" marT="703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20168"/>
                  </a:ext>
                </a:extLst>
              </a:tr>
            </a:tbl>
          </a:graphicData>
        </a:graphic>
      </p:graphicFrame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564922DE-AE34-BB29-7C1E-B4F03B35409C}"/>
              </a:ext>
            </a:extLst>
          </p:cNvPr>
          <p:cNvSpPr txBox="1">
            <a:spLocks/>
          </p:cNvSpPr>
          <p:nvPr/>
        </p:nvSpPr>
        <p:spPr>
          <a:xfrm>
            <a:off x="7010400" y="488372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F36D82E-CE9F-4850-9751-B326B49AD240}" type="slidenum">
              <a:rPr lang="en-US" sz="1200" smtClean="0">
                <a:solidFill>
                  <a:prstClr val="black"/>
                </a:solidFill>
                <a:latin typeface="Calibri"/>
              </a:rPr>
              <a:pPr algn="r">
                <a:defRPr/>
              </a:pPr>
              <a:t>7</a:t>
            </a:fld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067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15811</TotalTime>
  <Words>1617</Words>
  <Application>Microsoft Office PowerPoint</Application>
  <PresentationFormat>Presentación en pantalla (16:9)</PresentationFormat>
  <Paragraphs>312</Paragraphs>
  <Slides>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7" baseType="lpstr">
      <vt:lpstr>华文中宋</vt:lpstr>
      <vt:lpstr>Arial</vt:lpstr>
      <vt:lpstr>Calibri</vt:lpstr>
      <vt:lpstr>Candara</vt:lpstr>
      <vt:lpstr>DFKai-SB</vt:lpstr>
      <vt:lpstr>Symbol</vt:lpstr>
      <vt:lpstr>Times New Roman</vt:lpstr>
      <vt:lpstr>Vijaya</vt:lpstr>
      <vt:lpstr>Wingdings</vt:lpstr>
      <vt:lpstr>Office Theme</vt:lpstr>
      <vt:lpstr>Presentación de PowerPoint</vt:lpstr>
      <vt:lpstr>Presentación de PowerPoint</vt:lpstr>
      <vt:lpstr>Presentación de PowerPoint</vt:lpstr>
      <vt:lpstr>Topic discussion (PE)</vt:lpstr>
      <vt:lpstr>Topic discussion (PE)</vt:lpstr>
      <vt:lpstr>Presentación de PowerPoint</vt:lpstr>
      <vt:lpstr>Presentación de PowerPoint</vt:lpstr>
    </vt:vector>
  </TitlesOfParts>
  <Company>EGA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Achievement for 2015 Goal/KPI  Set Up : XXX-XXX</dc:title>
  <dc:creator>036570</dc:creator>
  <cp:lastModifiedBy>Gloria Barandiaran Yngunza</cp:lastModifiedBy>
  <cp:revision>2236</cp:revision>
  <cp:lastPrinted>2025-01-30T15:08:21Z</cp:lastPrinted>
  <dcterms:created xsi:type="dcterms:W3CDTF">2016-02-08T21:22:43Z</dcterms:created>
  <dcterms:modified xsi:type="dcterms:W3CDTF">2025-02-04T18:35:09Z</dcterms:modified>
  <dc:language>zh-TW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17</vt:i4>
  </property>
  <property fmtid="{D5CDD505-2E9C-101B-9397-08002B2CF9AE}" pid="3" name="PresentationFormat">
    <vt:lpwstr>如螢幕大小 (16:9)</vt:lpwstr>
  </property>
  <property fmtid="{D5CDD505-2E9C-101B-9397-08002B2CF9AE}" pid="4" name="Slides">
    <vt:i4>27</vt:i4>
  </property>
</Properties>
</file>