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36"/>
  </p:notesMasterIdLst>
  <p:sldIdLst>
    <p:sldId id="625" r:id="rId2"/>
    <p:sldId id="626" r:id="rId3"/>
    <p:sldId id="378" r:id="rId4"/>
    <p:sldId id="530" r:id="rId5"/>
    <p:sldId id="627" r:id="rId6"/>
    <p:sldId id="628" r:id="rId7"/>
    <p:sldId id="641" r:id="rId8"/>
    <p:sldId id="642" r:id="rId9"/>
    <p:sldId id="643" r:id="rId10"/>
    <p:sldId id="644" r:id="rId11"/>
    <p:sldId id="645" r:id="rId12"/>
    <p:sldId id="381" r:id="rId13"/>
    <p:sldId id="536" r:id="rId14"/>
    <p:sldId id="629" r:id="rId15"/>
    <p:sldId id="646" r:id="rId16"/>
    <p:sldId id="647" r:id="rId17"/>
    <p:sldId id="631" r:id="rId18"/>
    <p:sldId id="648" r:id="rId19"/>
    <p:sldId id="384" r:id="rId20"/>
    <p:sldId id="520" r:id="rId21"/>
    <p:sldId id="633" r:id="rId22"/>
    <p:sldId id="634" r:id="rId23"/>
    <p:sldId id="527" r:id="rId24"/>
    <p:sldId id="526" r:id="rId25"/>
    <p:sldId id="635" r:id="rId26"/>
    <p:sldId id="387" r:id="rId27"/>
    <p:sldId id="542" r:id="rId28"/>
    <p:sldId id="637" r:id="rId29"/>
    <p:sldId id="650" r:id="rId30"/>
    <p:sldId id="638" r:id="rId31"/>
    <p:sldId id="651" r:id="rId32"/>
    <p:sldId id="639" r:id="rId33"/>
    <p:sldId id="640" r:id="rId34"/>
    <p:sldId id="514" r:id="rId3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625"/>
            <p14:sldId id="626"/>
            <p14:sldId id="378"/>
            <p14:sldId id="530"/>
            <p14:sldId id="627"/>
            <p14:sldId id="628"/>
            <p14:sldId id="641"/>
            <p14:sldId id="642"/>
            <p14:sldId id="643"/>
            <p14:sldId id="644"/>
            <p14:sldId id="645"/>
            <p14:sldId id="381"/>
            <p14:sldId id="536"/>
            <p14:sldId id="629"/>
            <p14:sldId id="646"/>
            <p14:sldId id="647"/>
            <p14:sldId id="631"/>
            <p14:sldId id="648"/>
            <p14:sldId id="384"/>
            <p14:sldId id="520"/>
            <p14:sldId id="633"/>
            <p14:sldId id="634"/>
            <p14:sldId id="527"/>
            <p14:sldId id="526"/>
            <p14:sldId id="635"/>
            <p14:sldId id="387"/>
            <p14:sldId id="542"/>
            <p14:sldId id="637"/>
            <p14:sldId id="650"/>
            <p14:sldId id="638"/>
            <p14:sldId id="651"/>
            <p14:sldId id="639"/>
            <p14:sldId id="640"/>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7912" autoAdjust="0"/>
  </p:normalViewPr>
  <p:slideViewPr>
    <p:cSldViewPr>
      <p:cViewPr varScale="1">
        <p:scale>
          <a:sx n="147" d="100"/>
          <a:sy n="147" d="100"/>
        </p:scale>
        <p:origin x="546"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6AD50B-5152-4710-BDE2-E599EED990F4}" type="doc">
      <dgm:prSet loTypeId="urn:microsoft.com/office/officeart/2005/8/layout/lProcess2" loCatId="list" qsTypeId="urn:microsoft.com/office/officeart/2005/8/quickstyle/3d3" qsCatId="3D" csTypeId="urn:microsoft.com/office/officeart/2005/8/colors/accent1_3" csCatId="accent1" phldr="1"/>
      <dgm:spPr/>
      <dgm:t>
        <a:bodyPr/>
        <a:lstStyle/>
        <a:p>
          <a:endParaRPr lang="es-ES"/>
        </a:p>
      </dgm:t>
    </dgm:pt>
    <dgm:pt modelId="{36C25EDC-7F33-4F8B-B92D-4A4195FCACC0}">
      <dgm:prSet phldrT="[Texto]" custT="1"/>
      <dgm:spPr/>
      <dgm:t>
        <a:bodyPr/>
        <a:lstStyle/>
        <a:p>
          <a:r>
            <a:rPr lang="es-ES" sz="1600" dirty="0"/>
            <a:t>2.023</a:t>
          </a:r>
        </a:p>
      </dgm:t>
    </dgm:pt>
    <dgm:pt modelId="{FE0DAE7D-87B8-4051-823B-B1F9A33FD17C}" type="parTrans" cxnId="{A373ED16-1638-4B64-9AFD-FD222C3F1C7B}">
      <dgm:prSet/>
      <dgm:spPr/>
      <dgm:t>
        <a:bodyPr/>
        <a:lstStyle/>
        <a:p>
          <a:endParaRPr lang="es-ES"/>
        </a:p>
      </dgm:t>
    </dgm:pt>
    <dgm:pt modelId="{9B8393CE-8E2B-4199-B0B9-913880958E17}" type="sibTrans" cxnId="{A373ED16-1638-4B64-9AFD-FD222C3F1C7B}">
      <dgm:prSet/>
      <dgm:spPr/>
      <dgm:t>
        <a:bodyPr/>
        <a:lstStyle/>
        <a:p>
          <a:endParaRPr lang="es-ES"/>
        </a:p>
      </dgm:t>
    </dgm:pt>
    <dgm:pt modelId="{71CEFCFF-B3D8-49BD-AE22-B8E2BBD85791}">
      <dgm:prSet phldrT="[Texto]" custT="1"/>
      <dgm:spPr/>
      <dgm:t>
        <a:bodyPr/>
        <a:lstStyle/>
        <a:p>
          <a:r>
            <a:rPr lang="es-ES" sz="1200" dirty="0">
              <a:solidFill>
                <a:schemeClr val="tx1"/>
              </a:solidFill>
            </a:rPr>
            <a:t>4,5%</a:t>
          </a:r>
        </a:p>
      </dgm:t>
    </dgm:pt>
    <dgm:pt modelId="{FA951C86-0C7F-46FC-A389-943DC71E44B5}" type="parTrans" cxnId="{31B74326-2E0A-4CC4-8EFC-D1C2486CBD45}">
      <dgm:prSet/>
      <dgm:spPr/>
      <dgm:t>
        <a:bodyPr/>
        <a:lstStyle/>
        <a:p>
          <a:endParaRPr lang="es-ES"/>
        </a:p>
      </dgm:t>
    </dgm:pt>
    <dgm:pt modelId="{968446FE-8978-4C16-82F9-56FB92786E2D}" type="sibTrans" cxnId="{31B74326-2E0A-4CC4-8EFC-D1C2486CBD45}">
      <dgm:prSet/>
      <dgm:spPr/>
      <dgm:t>
        <a:bodyPr/>
        <a:lstStyle/>
        <a:p>
          <a:endParaRPr lang="es-ES"/>
        </a:p>
      </dgm:t>
    </dgm:pt>
    <dgm:pt modelId="{BC9671B6-FEF8-4A65-A8D6-95DFDF3D6E29}">
      <dgm:prSet phldrT="[Texto]" custT="1"/>
      <dgm:spPr/>
      <dgm:t>
        <a:bodyPr/>
        <a:lstStyle/>
        <a:p>
          <a:r>
            <a:rPr lang="es-ES" sz="1200">
              <a:solidFill>
                <a:schemeClr val="tx1"/>
              </a:solidFill>
            </a:rPr>
            <a:t>4,1%</a:t>
          </a:r>
          <a:endParaRPr lang="es-ES" sz="1200" dirty="0">
            <a:solidFill>
              <a:schemeClr val="tx1"/>
            </a:solidFill>
          </a:endParaRPr>
        </a:p>
      </dgm:t>
    </dgm:pt>
    <dgm:pt modelId="{F601D977-5AA2-4163-A99A-DB2BCEC82B16}" type="parTrans" cxnId="{8BC7952D-747D-41F5-809D-146286185F25}">
      <dgm:prSet/>
      <dgm:spPr/>
      <dgm:t>
        <a:bodyPr/>
        <a:lstStyle/>
        <a:p>
          <a:endParaRPr lang="es-ES"/>
        </a:p>
      </dgm:t>
    </dgm:pt>
    <dgm:pt modelId="{BA4F5A5F-F96C-4A85-A9B3-AFB705419CEE}" type="sibTrans" cxnId="{8BC7952D-747D-41F5-809D-146286185F25}">
      <dgm:prSet/>
      <dgm:spPr/>
      <dgm:t>
        <a:bodyPr/>
        <a:lstStyle/>
        <a:p>
          <a:endParaRPr lang="es-ES"/>
        </a:p>
      </dgm:t>
    </dgm:pt>
    <dgm:pt modelId="{8BA0F1D6-9074-4E94-9E93-8C098E01B44B}">
      <dgm:prSet phldrT="[Texto]" custT="1"/>
      <dgm:spPr/>
      <dgm:t>
        <a:bodyPr/>
        <a:lstStyle/>
        <a:p>
          <a:r>
            <a:rPr lang="es-ES" sz="1600" dirty="0"/>
            <a:t>2.024</a:t>
          </a:r>
        </a:p>
      </dgm:t>
    </dgm:pt>
    <dgm:pt modelId="{6C68ED7E-9F8A-47B5-A156-C1BBEF71533E}" type="parTrans" cxnId="{E4F2126D-6803-41A5-9776-712522020A8D}">
      <dgm:prSet/>
      <dgm:spPr/>
      <dgm:t>
        <a:bodyPr/>
        <a:lstStyle/>
        <a:p>
          <a:endParaRPr lang="es-ES"/>
        </a:p>
      </dgm:t>
    </dgm:pt>
    <dgm:pt modelId="{88AE5E43-C6DE-4323-BB7A-179D26C27842}" type="sibTrans" cxnId="{E4F2126D-6803-41A5-9776-712522020A8D}">
      <dgm:prSet/>
      <dgm:spPr/>
      <dgm:t>
        <a:bodyPr/>
        <a:lstStyle/>
        <a:p>
          <a:endParaRPr lang="es-ES"/>
        </a:p>
      </dgm:t>
    </dgm:pt>
    <dgm:pt modelId="{92F4A165-67AC-42DA-8596-2C51A30EE9AC}">
      <dgm:prSet phldrT="[Texto]" custT="1"/>
      <dgm:spPr/>
      <dgm:t>
        <a:bodyPr/>
        <a:lstStyle/>
        <a:p>
          <a:r>
            <a:rPr lang="es-ES" sz="1200" dirty="0">
              <a:solidFill>
                <a:schemeClr val="tx1"/>
              </a:solidFill>
            </a:rPr>
            <a:t>4,0% </a:t>
          </a:r>
        </a:p>
      </dgm:t>
    </dgm:pt>
    <dgm:pt modelId="{2A1AED72-7156-41ED-A2A2-93C1ADE40D48}" type="parTrans" cxnId="{FD0D681E-1921-426E-9D43-5578C16E5327}">
      <dgm:prSet/>
      <dgm:spPr/>
      <dgm:t>
        <a:bodyPr/>
        <a:lstStyle/>
        <a:p>
          <a:endParaRPr lang="es-ES"/>
        </a:p>
      </dgm:t>
    </dgm:pt>
    <dgm:pt modelId="{5E1D439C-41C7-4F39-9F51-D9828545436F}" type="sibTrans" cxnId="{FD0D681E-1921-426E-9D43-5578C16E5327}">
      <dgm:prSet/>
      <dgm:spPr/>
      <dgm:t>
        <a:bodyPr/>
        <a:lstStyle/>
        <a:p>
          <a:endParaRPr lang="es-ES"/>
        </a:p>
      </dgm:t>
    </dgm:pt>
    <dgm:pt modelId="{7F29955A-1D66-485E-8B2D-288D3732A1FF}">
      <dgm:prSet phldrT="[Texto]" custT="1"/>
      <dgm:spPr/>
      <dgm:t>
        <a:bodyPr/>
        <a:lstStyle/>
        <a:p>
          <a:r>
            <a:rPr lang="es-ES" sz="1200">
              <a:solidFill>
                <a:schemeClr val="tx1"/>
              </a:solidFill>
            </a:rPr>
            <a:t>3,8%</a:t>
          </a:r>
          <a:endParaRPr lang="es-ES" sz="1200" dirty="0">
            <a:solidFill>
              <a:schemeClr val="tx1"/>
            </a:solidFill>
          </a:endParaRPr>
        </a:p>
      </dgm:t>
    </dgm:pt>
    <dgm:pt modelId="{29280787-A550-4BBE-925D-99DE39DEB32B}" type="parTrans" cxnId="{6A61E219-537B-4438-B2C6-86FBD6E34775}">
      <dgm:prSet/>
      <dgm:spPr/>
      <dgm:t>
        <a:bodyPr/>
        <a:lstStyle/>
        <a:p>
          <a:endParaRPr lang="es-ES"/>
        </a:p>
      </dgm:t>
    </dgm:pt>
    <dgm:pt modelId="{942C5FC1-AEB9-40BA-88D8-8D05BCA877AA}" type="sibTrans" cxnId="{6A61E219-537B-4438-B2C6-86FBD6E34775}">
      <dgm:prSet/>
      <dgm:spPr/>
      <dgm:t>
        <a:bodyPr/>
        <a:lstStyle/>
        <a:p>
          <a:endParaRPr lang="es-ES"/>
        </a:p>
      </dgm:t>
    </dgm:pt>
    <dgm:pt modelId="{D3C899B7-C605-40DB-A0EC-FF435D3CA673}">
      <dgm:prSet phldrT="[Texto]" custT="1"/>
      <dgm:spPr/>
      <dgm:t>
        <a:bodyPr/>
        <a:lstStyle/>
        <a:p>
          <a:r>
            <a:rPr lang="es-ES" sz="1600" dirty="0"/>
            <a:t>2.025 </a:t>
          </a:r>
          <a:r>
            <a:rPr lang="es-ES" sz="1000" dirty="0"/>
            <a:t>(*)</a:t>
          </a:r>
        </a:p>
      </dgm:t>
    </dgm:pt>
    <dgm:pt modelId="{77A4365F-0449-420C-80C9-1E70BE7D7534}" type="parTrans" cxnId="{2746AF71-59E1-4FA5-B19C-A1BA6B1C529A}">
      <dgm:prSet/>
      <dgm:spPr/>
      <dgm:t>
        <a:bodyPr/>
        <a:lstStyle/>
        <a:p>
          <a:endParaRPr lang="es-ES"/>
        </a:p>
      </dgm:t>
    </dgm:pt>
    <dgm:pt modelId="{9ACE9E64-90A8-47F5-AAAF-5194D7E13809}" type="sibTrans" cxnId="{2746AF71-59E1-4FA5-B19C-A1BA6B1C529A}">
      <dgm:prSet/>
      <dgm:spPr/>
      <dgm:t>
        <a:bodyPr/>
        <a:lstStyle/>
        <a:p>
          <a:endParaRPr lang="es-ES"/>
        </a:p>
      </dgm:t>
    </dgm:pt>
    <dgm:pt modelId="{498A4564-B269-4DDF-8A57-7409E4BB4C07}">
      <dgm:prSet phldrT="[Texto]" custT="1"/>
      <dgm:spPr/>
      <dgm:t>
        <a:bodyPr/>
        <a:lstStyle/>
        <a:p>
          <a:r>
            <a:rPr lang="es-ES" sz="1200">
              <a:solidFill>
                <a:schemeClr val="tx1"/>
              </a:solidFill>
            </a:rPr>
            <a:t>3,8%</a:t>
          </a:r>
          <a:endParaRPr lang="es-ES" sz="1200" dirty="0">
            <a:solidFill>
              <a:schemeClr val="tx1"/>
            </a:solidFill>
          </a:endParaRPr>
        </a:p>
      </dgm:t>
    </dgm:pt>
    <dgm:pt modelId="{6640D2CB-9A0B-402F-8050-8ECC9718C4AC}" type="parTrans" cxnId="{6BAD2E80-5404-4A1A-9EDA-3B14DCE107C5}">
      <dgm:prSet/>
      <dgm:spPr/>
      <dgm:t>
        <a:bodyPr/>
        <a:lstStyle/>
        <a:p>
          <a:endParaRPr lang="es-ES"/>
        </a:p>
      </dgm:t>
    </dgm:pt>
    <dgm:pt modelId="{573CAB7F-E8E3-401E-8A92-88D2F7484835}" type="sibTrans" cxnId="{6BAD2E80-5404-4A1A-9EDA-3B14DCE107C5}">
      <dgm:prSet/>
      <dgm:spPr/>
      <dgm:t>
        <a:bodyPr/>
        <a:lstStyle/>
        <a:p>
          <a:endParaRPr lang="es-ES"/>
        </a:p>
      </dgm:t>
    </dgm:pt>
    <dgm:pt modelId="{71035011-D7B4-4137-9130-DD9C05D14076}">
      <dgm:prSet phldrT="[Texto]" custT="1"/>
      <dgm:spPr/>
      <dgm:t>
        <a:bodyPr/>
        <a:lstStyle/>
        <a:p>
          <a:r>
            <a:rPr lang="es-ES" sz="1200">
              <a:solidFill>
                <a:schemeClr val="tx1"/>
              </a:solidFill>
            </a:rPr>
            <a:t>3,7%</a:t>
          </a:r>
          <a:endParaRPr lang="es-ES" sz="1200" dirty="0">
            <a:solidFill>
              <a:schemeClr val="tx1"/>
            </a:solidFill>
          </a:endParaRPr>
        </a:p>
      </dgm:t>
    </dgm:pt>
    <dgm:pt modelId="{B0EC3F83-817A-48F5-8E9C-FB0D3722AEC9}" type="parTrans" cxnId="{72E564E0-A200-4954-9D58-727EBB47551F}">
      <dgm:prSet/>
      <dgm:spPr/>
      <dgm:t>
        <a:bodyPr/>
        <a:lstStyle/>
        <a:p>
          <a:endParaRPr lang="es-ES"/>
        </a:p>
      </dgm:t>
    </dgm:pt>
    <dgm:pt modelId="{C684C93C-F57F-41FA-A0E1-6B914CC719D1}" type="sibTrans" cxnId="{72E564E0-A200-4954-9D58-727EBB47551F}">
      <dgm:prSet/>
      <dgm:spPr/>
      <dgm:t>
        <a:bodyPr/>
        <a:lstStyle/>
        <a:p>
          <a:endParaRPr lang="es-ES"/>
        </a:p>
      </dgm:t>
    </dgm:pt>
    <dgm:pt modelId="{FA250C4B-FD16-49E4-9913-C80D2BD70629}">
      <dgm:prSet phldrT="[Texto]" custT="1"/>
      <dgm:spPr/>
      <dgm:t>
        <a:bodyPr/>
        <a:lstStyle/>
        <a:p>
          <a:r>
            <a:rPr lang="es-ES" sz="1200">
              <a:solidFill>
                <a:schemeClr val="tx1"/>
              </a:solidFill>
            </a:rPr>
            <a:t>3,7%</a:t>
          </a:r>
          <a:endParaRPr lang="es-ES" sz="1200" dirty="0">
            <a:solidFill>
              <a:schemeClr val="tx1"/>
            </a:solidFill>
          </a:endParaRPr>
        </a:p>
      </dgm:t>
    </dgm:pt>
    <dgm:pt modelId="{8D9F2638-B02C-4BD0-9992-B0522EC0E2FA}" type="parTrans" cxnId="{405F1BA6-749C-4EEB-8738-40AB28AE2005}">
      <dgm:prSet/>
      <dgm:spPr/>
      <dgm:t>
        <a:bodyPr/>
        <a:lstStyle/>
        <a:p>
          <a:endParaRPr lang="es-ES"/>
        </a:p>
      </dgm:t>
    </dgm:pt>
    <dgm:pt modelId="{8DDAD0BF-CA9E-403E-A740-8A2DC0E8416E}" type="sibTrans" cxnId="{405F1BA6-749C-4EEB-8738-40AB28AE2005}">
      <dgm:prSet/>
      <dgm:spPr/>
      <dgm:t>
        <a:bodyPr/>
        <a:lstStyle/>
        <a:p>
          <a:endParaRPr lang="es-ES"/>
        </a:p>
      </dgm:t>
    </dgm:pt>
    <dgm:pt modelId="{63CC9F04-89AF-419B-96E2-FB6628BEBBA0}">
      <dgm:prSet phldrT="[Texto]" custT="1"/>
      <dgm:spPr/>
      <dgm:t>
        <a:bodyPr/>
        <a:lstStyle/>
        <a:p>
          <a:r>
            <a:rPr lang="es-ES" sz="1200">
              <a:solidFill>
                <a:schemeClr val="tx1"/>
              </a:solidFill>
            </a:rPr>
            <a:t>3,8%</a:t>
          </a:r>
          <a:endParaRPr lang="es-ES" sz="1200" dirty="0">
            <a:solidFill>
              <a:schemeClr val="tx1"/>
            </a:solidFill>
          </a:endParaRPr>
        </a:p>
      </dgm:t>
    </dgm:pt>
    <dgm:pt modelId="{EE9F6C4F-AFB5-43EB-BF91-562AA042D2D7}" type="parTrans" cxnId="{A3C2D0F4-1FA3-4BD6-989A-EA21A501F362}">
      <dgm:prSet/>
      <dgm:spPr/>
      <dgm:t>
        <a:bodyPr/>
        <a:lstStyle/>
        <a:p>
          <a:endParaRPr lang="es-ES"/>
        </a:p>
      </dgm:t>
    </dgm:pt>
    <dgm:pt modelId="{7714C3F9-0D21-46E1-A894-7AA6957A8FA4}" type="sibTrans" cxnId="{A3C2D0F4-1FA3-4BD6-989A-EA21A501F362}">
      <dgm:prSet/>
      <dgm:spPr/>
      <dgm:t>
        <a:bodyPr/>
        <a:lstStyle/>
        <a:p>
          <a:endParaRPr lang="es-ES"/>
        </a:p>
      </dgm:t>
    </dgm:pt>
    <dgm:pt modelId="{1FE5A7AC-24E6-4779-8014-D82721F16DE8}">
      <dgm:prSet phldrT="[Texto]" custT="1"/>
      <dgm:spPr/>
      <dgm:t>
        <a:bodyPr/>
        <a:lstStyle/>
        <a:p>
          <a:r>
            <a:rPr lang="es-ES" sz="1200">
              <a:solidFill>
                <a:schemeClr val="tx1"/>
              </a:solidFill>
            </a:rPr>
            <a:t>N/A</a:t>
          </a:r>
          <a:endParaRPr lang="es-ES" sz="1200" dirty="0">
            <a:solidFill>
              <a:schemeClr val="tx1"/>
            </a:solidFill>
          </a:endParaRPr>
        </a:p>
      </dgm:t>
    </dgm:pt>
    <dgm:pt modelId="{170A71CF-1010-497B-B15B-E407355AFF56}" type="parTrans" cxnId="{5C354AD5-5A59-40FD-8390-9CF552EE9B36}">
      <dgm:prSet/>
      <dgm:spPr/>
      <dgm:t>
        <a:bodyPr/>
        <a:lstStyle/>
        <a:p>
          <a:endParaRPr lang="es-ES"/>
        </a:p>
      </dgm:t>
    </dgm:pt>
    <dgm:pt modelId="{0A227069-1C13-456F-9CCC-9F667D38A6A2}" type="sibTrans" cxnId="{5C354AD5-5A59-40FD-8390-9CF552EE9B36}">
      <dgm:prSet/>
      <dgm:spPr/>
      <dgm:t>
        <a:bodyPr/>
        <a:lstStyle/>
        <a:p>
          <a:endParaRPr lang="es-ES"/>
        </a:p>
      </dgm:t>
    </dgm:pt>
    <dgm:pt modelId="{EA0B1B02-41B8-4A2E-9BA3-4CA46627660A}" type="pres">
      <dgm:prSet presAssocID="{4C6AD50B-5152-4710-BDE2-E599EED990F4}" presName="theList" presStyleCnt="0">
        <dgm:presLayoutVars>
          <dgm:dir/>
          <dgm:animLvl val="lvl"/>
          <dgm:resizeHandles val="exact"/>
        </dgm:presLayoutVars>
      </dgm:prSet>
      <dgm:spPr/>
    </dgm:pt>
    <dgm:pt modelId="{FA540C5D-D455-4028-89BF-1B55DF6DF1DB}" type="pres">
      <dgm:prSet presAssocID="{36C25EDC-7F33-4F8B-B92D-4A4195FCACC0}" presName="compNode" presStyleCnt="0"/>
      <dgm:spPr/>
    </dgm:pt>
    <dgm:pt modelId="{D8D78D8A-F305-4E99-A33C-5A578BA6615E}" type="pres">
      <dgm:prSet presAssocID="{36C25EDC-7F33-4F8B-B92D-4A4195FCACC0}" presName="aNode" presStyleLbl="bgShp" presStyleIdx="0" presStyleCnt="3" custLinFactNeighborX="-38" custLinFactNeighborY="-345"/>
      <dgm:spPr/>
    </dgm:pt>
    <dgm:pt modelId="{25E6CCF1-5F31-43FF-BD71-453C757912E8}" type="pres">
      <dgm:prSet presAssocID="{36C25EDC-7F33-4F8B-B92D-4A4195FCACC0}" presName="textNode" presStyleLbl="bgShp" presStyleIdx="0" presStyleCnt="3"/>
      <dgm:spPr/>
    </dgm:pt>
    <dgm:pt modelId="{8067B32E-93A8-4BCB-9844-9189C2D9B3BB}" type="pres">
      <dgm:prSet presAssocID="{36C25EDC-7F33-4F8B-B92D-4A4195FCACC0}" presName="compChildNode" presStyleCnt="0"/>
      <dgm:spPr/>
    </dgm:pt>
    <dgm:pt modelId="{1A721EE9-EC8D-48AF-B615-464DB40D65B7}" type="pres">
      <dgm:prSet presAssocID="{36C25EDC-7F33-4F8B-B92D-4A4195FCACC0}" presName="theInnerList" presStyleCnt="0"/>
      <dgm:spPr/>
    </dgm:pt>
    <dgm:pt modelId="{3FBF2250-EB8E-4939-A0A0-84CC7047D4D3}" type="pres">
      <dgm:prSet presAssocID="{71CEFCFF-B3D8-49BD-AE22-B8E2BBD85791}" presName="childNode" presStyleLbl="node1" presStyleIdx="0" presStyleCnt="9" custLinFactNeighborX="7794" custLinFactNeighborY="-67886">
        <dgm:presLayoutVars>
          <dgm:bulletEnabled val="1"/>
        </dgm:presLayoutVars>
      </dgm:prSet>
      <dgm:spPr/>
    </dgm:pt>
    <dgm:pt modelId="{977BB60A-FE7F-4850-9724-06854A771985}" type="pres">
      <dgm:prSet presAssocID="{71CEFCFF-B3D8-49BD-AE22-B8E2BBD85791}" presName="aSpace2" presStyleCnt="0"/>
      <dgm:spPr/>
    </dgm:pt>
    <dgm:pt modelId="{D715EBC8-92A4-4E20-B039-A30F6D71E765}" type="pres">
      <dgm:prSet presAssocID="{BC9671B6-FEF8-4A65-A8D6-95DFDF3D6E29}" presName="childNode" presStyleLbl="node1" presStyleIdx="1" presStyleCnt="9" custLinFactNeighborX="7794" custLinFactNeighborY="-44872">
        <dgm:presLayoutVars>
          <dgm:bulletEnabled val="1"/>
        </dgm:presLayoutVars>
      </dgm:prSet>
      <dgm:spPr/>
    </dgm:pt>
    <dgm:pt modelId="{29D1E1D0-2238-4DD0-A99B-2B48AE6F8D83}" type="pres">
      <dgm:prSet presAssocID="{BC9671B6-FEF8-4A65-A8D6-95DFDF3D6E29}" presName="aSpace2" presStyleCnt="0"/>
      <dgm:spPr/>
    </dgm:pt>
    <dgm:pt modelId="{54C65881-7732-4E60-931B-A3F2E5116C0E}" type="pres">
      <dgm:prSet presAssocID="{FA250C4B-FD16-49E4-9913-C80D2BD70629}" presName="childNode" presStyleLbl="node1" presStyleIdx="2" presStyleCnt="9" custLinFactNeighborX="7794" custLinFactNeighborY="-44872">
        <dgm:presLayoutVars>
          <dgm:bulletEnabled val="1"/>
        </dgm:presLayoutVars>
      </dgm:prSet>
      <dgm:spPr/>
    </dgm:pt>
    <dgm:pt modelId="{F7A6E98E-DD99-40B5-989D-321B1655F8C7}" type="pres">
      <dgm:prSet presAssocID="{36C25EDC-7F33-4F8B-B92D-4A4195FCACC0}" presName="aSpace" presStyleCnt="0"/>
      <dgm:spPr/>
    </dgm:pt>
    <dgm:pt modelId="{466F0F67-7DD8-4AF0-99A2-6CC359AC20C4}" type="pres">
      <dgm:prSet presAssocID="{8BA0F1D6-9074-4E94-9E93-8C098E01B44B}" presName="compNode" presStyleCnt="0"/>
      <dgm:spPr/>
    </dgm:pt>
    <dgm:pt modelId="{E81962F1-85FE-47D7-9247-A8823B52C90C}" type="pres">
      <dgm:prSet presAssocID="{8BA0F1D6-9074-4E94-9E93-8C098E01B44B}" presName="aNode" presStyleLbl="bgShp" presStyleIdx="1" presStyleCnt="3" custLinFactNeighborX="0"/>
      <dgm:spPr/>
    </dgm:pt>
    <dgm:pt modelId="{1E4F7F2A-E5A6-488D-856F-F4DD33D07D6A}" type="pres">
      <dgm:prSet presAssocID="{8BA0F1D6-9074-4E94-9E93-8C098E01B44B}" presName="textNode" presStyleLbl="bgShp" presStyleIdx="1" presStyleCnt="3"/>
      <dgm:spPr/>
    </dgm:pt>
    <dgm:pt modelId="{3147DA17-74E3-46E8-BFD0-23913C21BD40}" type="pres">
      <dgm:prSet presAssocID="{8BA0F1D6-9074-4E94-9E93-8C098E01B44B}" presName="compChildNode" presStyleCnt="0"/>
      <dgm:spPr/>
    </dgm:pt>
    <dgm:pt modelId="{62216D4F-2AD7-4CDE-BA8B-264FDF12B913}" type="pres">
      <dgm:prSet presAssocID="{8BA0F1D6-9074-4E94-9E93-8C098E01B44B}" presName="theInnerList" presStyleCnt="0"/>
      <dgm:spPr/>
    </dgm:pt>
    <dgm:pt modelId="{FFB9F857-26D2-40F9-A486-D3855F0182A6}" type="pres">
      <dgm:prSet presAssocID="{92F4A165-67AC-42DA-8596-2C51A30EE9AC}" presName="childNode" presStyleLbl="node1" presStyleIdx="3" presStyleCnt="9" custLinFactNeighborX="4701" custLinFactNeighborY="-67886">
        <dgm:presLayoutVars>
          <dgm:bulletEnabled val="1"/>
        </dgm:presLayoutVars>
      </dgm:prSet>
      <dgm:spPr/>
    </dgm:pt>
    <dgm:pt modelId="{35F3E4D6-7F32-4353-BDFB-29E43C223E60}" type="pres">
      <dgm:prSet presAssocID="{92F4A165-67AC-42DA-8596-2C51A30EE9AC}" presName="aSpace2" presStyleCnt="0"/>
      <dgm:spPr/>
    </dgm:pt>
    <dgm:pt modelId="{97410C7B-331A-4B61-9C67-3BAA7B10B763}" type="pres">
      <dgm:prSet presAssocID="{7F29955A-1D66-485E-8B2D-288D3732A1FF}" presName="childNode" presStyleLbl="node1" presStyleIdx="4" presStyleCnt="9" custLinFactNeighborX="4701" custLinFactNeighborY="-55280">
        <dgm:presLayoutVars>
          <dgm:bulletEnabled val="1"/>
        </dgm:presLayoutVars>
      </dgm:prSet>
      <dgm:spPr/>
    </dgm:pt>
    <dgm:pt modelId="{57DA799E-84D1-40B3-8BD0-4BF6ACF2ECAA}" type="pres">
      <dgm:prSet presAssocID="{7F29955A-1D66-485E-8B2D-288D3732A1FF}" presName="aSpace2" presStyleCnt="0"/>
      <dgm:spPr/>
    </dgm:pt>
    <dgm:pt modelId="{6A21A7F9-E4EC-4136-9807-1EB876E5DCD4}" type="pres">
      <dgm:prSet presAssocID="{63CC9F04-89AF-419B-96E2-FB6628BEBBA0}" presName="childNode" presStyleLbl="node1" presStyleIdx="5" presStyleCnt="9" custLinFactNeighborX="4701" custLinFactNeighborY="-44872">
        <dgm:presLayoutVars>
          <dgm:bulletEnabled val="1"/>
        </dgm:presLayoutVars>
      </dgm:prSet>
      <dgm:spPr/>
    </dgm:pt>
    <dgm:pt modelId="{35B026F9-DBCE-4A08-A1B9-1049568E9E5D}" type="pres">
      <dgm:prSet presAssocID="{8BA0F1D6-9074-4E94-9E93-8C098E01B44B}" presName="aSpace" presStyleCnt="0"/>
      <dgm:spPr/>
    </dgm:pt>
    <dgm:pt modelId="{CE137FA6-9092-49FD-B4FB-1C43B402BCA0}" type="pres">
      <dgm:prSet presAssocID="{D3C899B7-C605-40DB-A0EC-FF435D3CA673}" presName="compNode" presStyleCnt="0"/>
      <dgm:spPr/>
    </dgm:pt>
    <dgm:pt modelId="{D1683B5B-F60F-4F46-85E6-52466D7892DA}" type="pres">
      <dgm:prSet presAssocID="{D3C899B7-C605-40DB-A0EC-FF435D3CA673}" presName="aNode" presStyleLbl="bgShp" presStyleIdx="2" presStyleCnt="3"/>
      <dgm:spPr/>
    </dgm:pt>
    <dgm:pt modelId="{BD0E2300-FE59-48FF-8601-0DA867C24CA7}" type="pres">
      <dgm:prSet presAssocID="{D3C899B7-C605-40DB-A0EC-FF435D3CA673}" presName="textNode" presStyleLbl="bgShp" presStyleIdx="2" presStyleCnt="3"/>
      <dgm:spPr/>
    </dgm:pt>
    <dgm:pt modelId="{3CDB30C4-8A24-46EC-982E-10186FEE0534}" type="pres">
      <dgm:prSet presAssocID="{D3C899B7-C605-40DB-A0EC-FF435D3CA673}" presName="compChildNode" presStyleCnt="0"/>
      <dgm:spPr/>
    </dgm:pt>
    <dgm:pt modelId="{49DD2D31-BFAF-45DA-9FC1-454C7647EB70}" type="pres">
      <dgm:prSet presAssocID="{D3C899B7-C605-40DB-A0EC-FF435D3CA673}" presName="theInnerList" presStyleCnt="0"/>
      <dgm:spPr/>
    </dgm:pt>
    <dgm:pt modelId="{4448FACB-0212-4F9D-B73B-2B8EFD0F230B}" type="pres">
      <dgm:prSet presAssocID="{498A4564-B269-4DDF-8A57-7409E4BB4C07}" presName="childNode" presStyleLbl="node1" presStyleIdx="6" presStyleCnt="9" custLinFactNeighborY="-67886">
        <dgm:presLayoutVars>
          <dgm:bulletEnabled val="1"/>
        </dgm:presLayoutVars>
      </dgm:prSet>
      <dgm:spPr/>
    </dgm:pt>
    <dgm:pt modelId="{EEA5E7D7-4374-46D4-9C27-A0D84B345B3F}" type="pres">
      <dgm:prSet presAssocID="{498A4564-B269-4DDF-8A57-7409E4BB4C07}" presName="aSpace2" presStyleCnt="0"/>
      <dgm:spPr/>
    </dgm:pt>
    <dgm:pt modelId="{82FF4C48-2170-4C3D-A965-CD2415337B1B}" type="pres">
      <dgm:prSet presAssocID="{71035011-D7B4-4137-9130-DD9C05D14076}" presName="childNode" presStyleLbl="node1" presStyleIdx="7" presStyleCnt="9">
        <dgm:presLayoutVars>
          <dgm:bulletEnabled val="1"/>
        </dgm:presLayoutVars>
      </dgm:prSet>
      <dgm:spPr/>
    </dgm:pt>
    <dgm:pt modelId="{1057D4EF-B37F-4C5A-9120-72E99C53F4D7}" type="pres">
      <dgm:prSet presAssocID="{71035011-D7B4-4137-9130-DD9C05D14076}" presName="aSpace2" presStyleCnt="0"/>
      <dgm:spPr/>
    </dgm:pt>
    <dgm:pt modelId="{724A0D18-6707-4AD1-8D11-643F6B5044FA}" type="pres">
      <dgm:prSet presAssocID="{1FE5A7AC-24E6-4779-8014-D82721F16DE8}" presName="childNode" presStyleLbl="node1" presStyleIdx="8" presStyleCnt="9">
        <dgm:presLayoutVars>
          <dgm:bulletEnabled val="1"/>
        </dgm:presLayoutVars>
      </dgm:prSet>
      <dgm:spPr/>
    </dgm:pt>
  </dgm:ptLst>
  <dgm:cxnLst>
    <dgm:cxn modelId="{A373ED16-1638-4B64-9AFD-FD222C3F1C7B}" srcId="{4C6AD50B-5152-4710-BDE2-E599EED990F4}" destId="{36C25EDC-7F33-4F8B-B92D-4A4195FCACC0}" srcOrd="0" destOrd="0" parTransId="{FE0DAE7D-87B8-4051-823B-B1F9A33FD17C}" sibTransId="{9B8393CE-8E2B-4199-B0B9-913880958E17}"/>
    <dgm:cxn modelId="{6A61E219-537B-4438-B2C6-86FBD6E34775}" srcId="{8BA0F1D6-9074-4E94-9E93-8C098E01B44B}" destId="{7F29955A-1D66-485E-8B2D-288D3732A1FF}" srcOrd="1" destOrd="0" parTransId="{29280787-A550-4BBE-925D-99DE39DEB32B}" sibTransId="{942C5FC1-AEB9-40BA-88D8-8D05BCA877AA}"/>
    <dgm:cxn modelId="{FD0D681E-1921-426E-9D43-5578C16E5327}" srcId="{8BA0F1D6-9074-4E94-9E93-8C098E01B44B}" destId="{92F4A165-67AC-42DA-8596-2C51A30EE9AC}" srcOrd="0" destOrd="0" parTransId="{2A1AED72-7156-41ED-A2A2-93C1ADE40D48}" sibTransId="{5E1D439C-41C7-4F39-9F51-D9828545436F}"/>
    <dgm:cxn modelId="{31B74326-2E0A-4CC4-8EFC-D1C2486CBD45}" srcId="{36C25EDC-7F33-4F8B-B92D-4A4195FCACC0}" destId="{71CEFCFF-B3D8-49BD-AE22-B8E2BBD85791}" srcOrd="0" destOrd="0" parTransId="{FA951C86-0C7F-46FC-A389-943DC71E44B5}" sibTransId="{968446FE-8978-4C16-82F9-56FB92786E2D}"/>
    <dgm:cxn modelId="{7C219E26-91B2-4393-998F-15F3C08B9551}" type="presOf" srcId="{8BA0F1D6-9074-4E94-9E93-8C098E01B44B}" destId="{E81962F1-85FE-47D7-9247-A8823B52C90C}" srcOrd="0" destOrd="0" presId="urn:microsoft.com/office/officeart/2005/8/layout/lProcess2"/>
    <dgm:cxn modelId="{8BC7952D-747D-41F5-809D-146286185F25}" srcId="{36C25EDC-7F33-4F8B-B92D-4A4195FCACC0}" destId="{BC9671B6-FEF8-4A65-A8D6-95DFDF3D6E29}" srcOrd="1" destOrd="0" parTransId="{F601D977-5AA2-4163-A99A-DB2BCEC82B16}" sibTransId="{BA4F5A5F-F96C-4A85-A9B3-AFB705419CEE}"/>
    <dgm:cxn modelId="{A2B28F2F-0452-4EDB-A423-DCA4C7170214}" type="presOf" srcId="{92F4A165-67AC-42DA-8596-2C51A30EE9AC}" destId="{FFB9F857-26D2-40F9-A486-D3855F0182A6}" srcOrd="0" destOrd="0" presId="urn:microsoft.com/office/officeart/2005/8/layout/lProcess2"/>
    <dgm:cxn modelId="{D2284830-B931-4BD7-9000-B868111A2C1B}" type="presOf" srcId="{D3C899B7-C605-40DB-A0EC-FF435D3CA673}" destId="{BD0E2300-FE59-48FF-8601-0DA867C24CA7}" srcOrd="1" destOrd="0" presId="urn:microsoft.com/office/officeart/2005/8/layout/lProcess2"/>
    <dgm:cxn modelId="{7458C13B-A156-4181-B7B4-D73F60844B4D}" type="presOf" srcId="{36C25EDC-7F33-4F8B-B92D-4A4195FCACC0}" destId="{D8D78D8A-F305-4E99-A33C-5A578BA6615E}" srcOrd="0" destOrd="0" presId="urn:microsoft.com/office/officeart/2005/8/layout/lProcess2"/>
    <dgm:cxn modelId="{07FDFF5C-7F6B-41FB-A64D-D69B181C7AF1}" type="presOf" srcId="{8BA0F1D6-9074-4E94-9E93-8C098E01B44B}" destId="{1E4F7F2A-E5A6-488D-856F-F4DD33D07D6A}" srcOrd="1" destOrd="0" presId="urn:microsoft.com/office/officeart/2005/8/layout/lProcess2"/>
    <dgm:cxn modelId="{656ED567-FD30-44D7-80B3-9726EEF2D35D}" type="presOf" srcId="{1FE5A7AC-24E6-4779-8014-D82721F16DE8}" destId="{724A0D18-6707-4AD1-8D11-643F6B5044FA}" srcOrd="0" destOrd="0" presId="urn:microsoft.com/office/officeart/2005/8/layout/lProcess2"/>
    <dgm:cxn modelId="{E4F2126D-6803-41A5-9776-712522020A8D}" srcId="{4C6AD50B-5152-4710-BDE2-E599EED990F4}" destId="{8BA0F1D6-9074-4E94-9E93-8C098E01B44B}" srcOrd="1" destOrd="0" parTransId="{6C68ED7E-9F8A-47B5-A156-C1BBEF71533E}" sibTransId="{88AE5E43-C6DE-4323-BB7A-179D26C27842}"/>
    <dgm:cxn modelId="{2746AF71-59E1-4FA5-B19C-A1BA6B1C529A}" srcId="{4C6AD50B-5152-4710-BDE2-E599EED990F4}" destId="{D3C899B7-C605-40DB-A0EC-FF435D3CA673}" srcOrd="2" destOrd="0" parTransId="{77A4365F-0449-420C-80C9-1E70BE7D7534}" sibTransId="{9ACE9E64-90A8-47F5-AAAF-5194D7E13809}"/>
    <dgm:cxn modelId="{3CB61B5A-FC0C-4845-B601-81509D678DF2}" type="presOf" srcId="{36C25EDC-7F33-4F8B-B92D-4A4195FCACC0}" destId="{25E6CCF1-5F31-43FF-BD71-453C757912E8}" srcOrd="1" destOrd="0" presId="urn:microsoft.com/office/officeart/2005/8/layout/lProcess2"/>
    <dgm:cxn modelId="{6BAD2E80-5404-4A1A-9EDA-3B14DCE107C5}" srcId="{D3C899B7-C605-40DB-A0EC-FF435D3CA673}" destId="{498A4564-B269-4DDF-8A57-7409E4BB4C07}" srcOrd="0" destOrd="0" parTransId="{6640D2CB-9A0B-402F-8050-8ECC9718C4AC}" sibTransId="{573CAB7F-E8E3-401E-8A92-88D2F7484835}"/>
    <dgm:cxn modelId="{405F1BA6-749C-4EEB-8738-40AB28AE2005}" srcId="{36C25EDC-7F33-4F8B-B92D-4A4195FCACC0}" destId="{FA250C4B-FD16-49E4-9913-C80D2BD70629}" srcOrd="2" destOrd="0" parTransId="{8D9F2638-B02C-4BD0-9992-B0522EC0E2FA}" sibTransId="{8DDAD0BF-CA9E-403E-A740-8A2DC0E8416E}"/>
    <dgm:cxn modelId="{56C29AAB-F4DF-41D4-B1AB-B5E4477F7885}" type="presOf" srcId="{7F29955A-1D66-485E-8B2D-288D3732A1FF}" destId="{97410C7B-331A-4B61-9C67-3BAA7B10B763}" srcOrd="0" destOrd="0" presId="urn:microsoft.com/office/officeart/2005/8/layout/lProcess2"/>
    <dgm:cxn modelId="{B5CE51B4-52E1-4FB5-82A6-8632F1506CDE}" type="presOf" srcId="{FA250C4B-FD16-49E4-9913-C80D2BD70629}" destId="{54C65881-7732-4E60-931B-A3F2E5116C0E}" srcOrd="0" destOrd="0" presId="urn:microsoft.com/office/officeart/2005/8/layout/lProcess2"/>
    <dgm:cxn modelId="{0049DFD2-1C00-4F1B-AC35-7540F9D2D9C6}" type="presOf" srcId="{71CEFCFF-B3D8-49BD-AE22-B8E2BBD85791}" destId="{3FBF2250-EB8E-4939-A0A0-84CC7047D4D3}" srcOrd="0" destOrd="0" presId="urn:microsoft.com/office/officeart/2005/8/layout/lProcess2"/>
    <dgm:cxn modelId="{FC09F2D3-41E5-4733-BB15-970BE783CE6A}" type="presOf" srcId="{D3C899B7-C605-40DB-A0EC-FF435D3CA673}" destId="{D1683B5B-F60F-4F46-85E6-52466D7892DA}" srcOrd="0" destOrd="0" presId="urn:microsoft.com/office/officeart/2005/8/layout/lProcess2"/>
    <dgm:cxn modelId="{5C354AD5-5A59-40FD-8390-9CF552EE9B36}" srcId="{D3C899B7-C605-40DB-A0EC-FF435D3CA673}" destId="{1FE5A7AC-24E6-4779-8014-D82721F16DE8}" srcOrd="2" destOrd="0" parTransId="{170A71CF-1010-497B-B15B-E407355AFF56}" sibTransId="{0A227069-1C13-456F-9CCC-9F667D38A6A2}"/>
    <dgm:cxn modelId="{72E564E0-A200-4954-9D58-727EBB47551F}" srcId="{D3C899B7-C605-40DB-A0EC-FF435D3CA673}" destId="{71035011-D7B4-4137-9130-DD9C05D14076}" srcOrd="1" destOrd="0" parTransId="{B0EC3F83-817A-48F5-8E9C-FB0D3722AEC9}" sibTransId="{C684C93C-F57F-41FA-A0E1-6B914CC719D1}"/>
    <dgm:cxn modelId="{2D49F0E0-F2EC-4D0B-AB2D-8A93CC192EEB}" type="presOf" srcId="{BC9671B6-FEF8-4A65-A8D6-95DFDF3D6E29}" destId="{D715EBC8-92A4-4E20-B039-A30F6D71E765}" srcOrd="0" destOrd="0" presId="urn:microsoft.com/office/officeart/2005/8/layout/lProcess2"/>
    <dgm:cxn modelId="{0D35A4E5-8361-4A15-A80B-5DEDDB743B07}" type="presOf" srcId="{63CC9F04-89AF-419B-96E2-FB6628BEBBA0}" destId="{6A21A7F9-E4EC-4136-9807-1EB876E5DCD4}" srcOrd="0" destOrd="0" presId="urn:microsoft.com/office/officeart/2005/8/layout/lProcess2"/>
    <dgm:cxn modelId="{C26962EF-067B-44DC-AD4E-54609B1E771C}" type="presOf" srcId="{498A4564-B269-4DDF-8A57-7409E4BB4C07}" destId="{4448FACB-0212-4F9D-B73B-2B8EFD0F230B}" srcOrd="0" destOrd="0" presId="urn:microsoft.com/office/officeart/2005/8/layout/lProcess2"/>
    <dgm:cxn modelId="{B80B43F2-7920-4DD7-AC94-5DFD469CE048}" type="presOf" srcId="{4C6AD50B-5152-4710-BDE2-E599EED990F4}" destId="{EA0B1B02-41B8-4A2E-9BA3-4CA46627660A}" srcOrd="0" destOrd="0" presId="urn:microsoft.com/office/officeart/2005/8/layout/lProcess2"/>
    <dgm:cxn modelId="{A3C2D0F4-1FA3-4BD6-989A-EA21A501F362}" srcId="{8BA0F1D6-9074-4E94-9E93-8C098E01B44B}" destId="{63CC9F04-89AF-419B-96E2-FB6628BEBBA0}" srcOrd="2" destOrd="0" parTransId="{EE9F6C4F-AFB5-43EB-BF91-562AA042D2D7}" sibTransId="{7714C3F9-0D21-46E1-A894-7AA6957A8FA4}"/>
    <dgm:cxn modelId="{E95AC9F9-E391-401C-92F4-275C3E8DD78E}" type="presOf" srcId="{71035011-D7B4-4137-9130-DD9C05D14076}" destId="{82FF4C48-2170-4C3D-A965-CD2415337B1B}" srcOrd="0" destOrd="0" presId="urn:microsoft.com/office/officeart/2005/8/layout/lProcess2"/>
    <dgm:cxn modelId="{C9B2376B-4151-45FE-A492-C2162A47506A}" type="presParOf" srcId="{EA0B1B02-41B8-4A2E-9BA3-4CA46627660A}" destId="{FA540C5D-D455-4028-89BF-1B55DF6DF1DB}" srcOrd="0" destOrd="0" presId="urn:microsoft.com/office/officeart/2005/8/layout/lProcess2"/>
    <dgm:cxn modelId="{CDECDEBB-69CC-4B4A-9BF5-D5113F7BCDD1}" type="presParOf" srcId="{FA540C5D-D455-4028-89BF-1B55DF6DF1DB}" destId="{D8D78D8A-F305-4E99-A33C-5A578BA6615E}" srcOrd="0" destOrd="0" presId="urn:microsoft.com/office/officeart/2005/8/layout/lProcess2"/>
    <dgm:cxn modelId="{6CA20493-570F-4273-9425-4D92141ACEBE}" type="presParOf" srcId="{FA540C5D-D455-4028-89BF-1B55DF6DF1DB}" destId="{25E6CCF1-5F31-43FF-BD71-453C757912E8}" srcOrd="1" destOrd="0" presId="urn:microsoft.com/office/officeart/2005/8/layout/lProcess2"/>
    <dgm:cxn modelId="{433C8E7B-39A4-4D2F-B783-14063468556E}" type="presParOf" srcId="{FA540C5D-D455-4028-89BF-1B55DF6DF1DB}" destId="{8067B32E-93A8-4BCB-9844-9189C2D9B3BB}" srcOrd="2" destOrd="0" presId="urn:microsoft.com/office/officeart/2005/8/layout/lProcess2"/>
    <dgm:cxn modelId="{D7AD2F5E-A918-4D3B-A658-4036698C4B2F}" type="presParOf" srcId="{8067B32E-93A8-4BCB-9844-9189C2D9B3BB}" destId="{1A721EE9-EC8D-48AF-B615-464DB40D65B7}" srcOrd="0" destOrd="0" presId="urn:microsoft.com/office/officeart/2005/8/layout/lProcess2"/>
    <dgm:cxn modelId="{72FF810D-0658-4A14-AE72-C0EA60E7FDB4}" type="presParOf" srcId="{1A721EE9-EC8D-48AF-B615-464DB40D65B7}" destId="{3FBF2250-EB8E-4939-A0A0-84CC7047D4D3}" srcOrd="0" destOrd="0" presId="urn:microsoft.com/office/officeart/2005/8/layout/lProcess2"/>
    <dgm:cxn modelId="{D4CC38DD-D54F-469F-801D-F869CDE92390}" type="presParOf" srcId="{1A721EE9-EC8D-48AF-B615-464DB40D65B7}" destId="{977BB60A-FE7F-4850-9724-06854A771985}" srcOrd="1" destOrd="0" presId="urn:microsoft.com/office/officeart/2005/8/layout/lProcess2"/>
    <dgm:cxn modelId="{F9A61930-C28D-444C-8350-9D937692F098}" type="presParOf" srcId="{1A721EE9-EC8D-48AF-B615-464DB40D65B7}" destId="{D715EBC8-92A4-4E20-B039-A30F6D71E765}" srcOrd="2" destOrd="0" presId="urn:microsoft.com/office/officeart/2005/8/layout/lProcess2"/>
    <dgm:cxn modelId="{45718003-945F-42DE-AE3A-BE5F8EFE30F0}" type="presParOf" srcId="{1A721EE9-EC8D-48AF-B615-464DB40D65B7}" destId="{29D1E1D0-2238-4DD0-A99B-2B48AE6F8D83}" srcOrd="3" destOrd="0" presId="urn:microsoft.com/office/officeart/2005/8/layout/lProcess2"/>
    <dgm:cxn modelId="{65D2CE49-421B-4FFF-AC9A-E4F0067EE2B7}" type="presParOf" srcId="{1A721EE9-EC8D-48AF-B615-464DB40D65B7}" destId="{54C65881-7732-4E60-931B-A3F2E5116C0E}" srcOrd="4" destOrd="0" presId="urn:microsoft.com/office/officeart/2005/8/layout/lProcess2"/>
    <dgm:cxn modelId="{4965E6A3-8E86-4D9D-BDEB-B287F2538915}" type="presParOf" srcId="{EA0B1B02-41B8-4A2E-9BA3-4CA46627660A}" destId="{F7A6E98E-DD99-40B5-989D-321B1655F8C7}" srcOrd="1" destOrd="0" presId="urn:microsoft.com/office/officeart/2005/8/layout/lProcess2"/>
    <dgm:cxn modelId="{83443715-9188-4875-8CA8-FE38C243129E}" type="presParOf" srcId="{EA0B1B02-41B8-4A2E-9BA3-4CA46627660A}" destId="{466F0F67-7DD8-4AF0-99A2-6CC359AC20C4}" srcOrd="2" destOrd="0" presId="urn:microsoft.com/office/officeart/2005/8/layout/lProcess2"/>
    <dgm:cxn modelId="{C1961C5D-E2BE-404A-B311-8A18DE472A05}" type="presParOf" srcId="{466F0F67-7DD8-4AF0-99A2-6CC359AC20C4}" destId="{E81962F1-85FE-47D7-9247-A8823B52C90C}" srcOrd="0" destOrd="0" presId="urn:microsoft.com/office/officeart/2005/8/layout/lProcess2"/>
    <dgm:cxn modelId="{81AB1F7B-9755-4A4E-B469-C6F7A6B725B2}" type="presParOf" srcId="{466F0F67-7DD8-4AF0-99A2-6CC359AC20C4}" destId="{1E4F7F2A-E5A6-488D-856F-F4DD33D07D6A}" srcOrd="1" destOrd="0" presId="urn:microsoft.com/office/officeart/2005/8/layout/lProcess2"/>
    <dgm:cxn modelId="{4CF66113-7ED7-4545-9603-FFC5200C96FF}" type="presParOf" srcId="{466F0F67-7DD8-4AF0-99A2-6CC359AC20C4}" destId="{3147DA17-74E3-46E8-BFD0-23913C21BD40}" srcOrd="2" destOrd="0" presId="urn:microsoft.com/office/officeart/2005/8/layout/lProcess2"/>
    <dgm:cxn modelId="{D1A49393-7406-4557-B774-041AADB9846D}" type="presParOf" srcId="{3147DA17-74E3-46E8-BFD0-23913C21BD40}" destId="{62216D4F-2AD7-4CDE-BA8B-264FDF12B913}" srcOrd="0" destOrd="0" presId="urn:microsoft.com/office/officeart/2005/8/layout/lProcess2"/>
    <dgm:cxn modelId="{3D53A661-2ED1-4676-89CE-38C3C3F25476}" type="presParOf" srcId="{62216D4F-2AD7-4CDE-BA8B-264FDF12B913}" destId="{FFB9F857-26D2-40F9-A486-D3855F0182A6}" srcOrd="0" destOrd="0" presId="urn:microsoft.com/office/officeart/2005/8/layout/lProcess2"/>
    <dgm:cxn modelId="{41165AF7-35FB-4C37-8C86-9745562FF1FD}" type="presParOf" srcId="{62216D4F-2AD7-4CDE-BA8B-264FDF12B913}" destId="{35F3E4D6-7F32-4353-BDFB-29E43C223E60}" srcOrd="1" destOrd="0" presId="urn:microsoft.com/office/officeart/2005/8/layout/lProcess2"/>
    <dgm:cxn modelId="{39521206-A3A7-4CA6-8F1F-B5BA4C6FAACA}" type="presParOf" srcId="{62216D4F-2AD7-4CDE-BA8B-264FDF12B913}" destId="{97410C7B-331A-4B61-9C67-3BAA7B10B763}" srcOrd="2" destOrd="0" presId="urn:microsoft.com/office/officeart/2005/8/layout/lProcess2"/>
    <dgm:cxn modelId="{CA4E5E42-2D6A-4C73-8371-E2CEEDEC5DD6}" type="presParOf" srcId="{62216D4F-2AD7-4CDE-BA8B-264FDF12B913}" destId="{57DA799E-84D1-40B3-8BD0-4BF6ACF2ECAA}" srcOrd="3" destOrd="0" presId="urn:microsoft.com/office/officeart/2005/8/layout/lProcess2"/>
    <dgm:cxn modelId="{8DD5625C-561F-4F57-9454-7D0FC31B2BE1}" type="presParOf" srcId="{62216D4F-2AD7-4CDE-BA8B-264FDF12B913}" destId="{6A21A7F9-E4EC-4136-9807-1EB876E5DCD4}" srcOrd="4" destOrd="0" presId="urn:microsoft.com/office/officeart/2005/8/layout/lProcess2"/>
    <dgm:cxn modelId="{F3C1D648-0811-4866-99EE-47568BE5D9FE}" type="presParOf" srcId="{EA0B1B02-41B8-4A2E-9BA3-4CA46627660A}" destId="{35B026F9-DBCE-4A08-A1B9-1049568E9E5D}" srcOrd="3" destOrd="0" presId="urn:microsoft.com/office/officeart/2005/8/layout/lProcess2"/>
    <dgm:cxn modelId="{B291DF82-788D-4999-AABA-85616CF92346}" type="presParOf" srcId="{EA0B1B02-41B8-4A2E-9BA3-4CA46627660A}" destId="{CE137FA6-9092-49FD-B4FB-1C43B402BCA0}" srcOrd="4" destOrd="0" presId="urn:microsoft.com/office/officeart/2005/8/layout/lProcess2"/>
    <dgm:cxn modelId="{A7BB761E-436D-4A1D-ADF6-520F4843EA2C}" type="presParOf" srcId="{CE137FA6-9092-49FD-B4FB-1C43B402BCA0}" destId="{D1683B5B-F60F-4F46-85E6-52466D7892DA}" srcOrd="0" destOrd="0" presId="urn:microsoft.com/office/officeart/2005/8/layout/lProcess2"/>
    <dgm:cxn modelId="{D17D3571-F9B5-4C77-B300-1E9703F8C46B}" type="presParOf" srcId="{CE137FA6-9092-49FD-B4FB-1C43B402BCA0}" destId="{BD0E2300-FE59-48FF-8601-0DA867C24CA7}" srcOrd="1" destOrd="0" presId="urn:microsoft.com/office/officeart/2005/8/layout/lProcess2"/>
    <dgm:cxn modelId="{8D1599AB-C5CD-46CC-B0E4-130D2B2B7043}" type="presParOf" srcId="{CE137FA6-9092-49FD-B4FB-1C43B402BCA0}" destId="{3CDB30C4-8A24-46EC-982E-10186FEE0534}" srcOrd="2" destOrd="0" presId="urn:microsoft.com/office/officeart/2005/8/layout/lProcess2"/>
    <dgm:cxn modelId="{894131FC-4ED3-47F6-AB8E-5EB06DAE353F}" type="presParOf" srcId="{3CDB30C4-8A24-46EC-982E-10186FEE0534}" destId="{49DD2D31-BFAF-45DA-9FC1-454C7647EB70}" srcOrd="0" destOrd="0" presId="urn:microsoft.com/office/officeart/2005/8/layout/lProcess2"/>
    <dgm:cxn modelId="{4B5CEC68-0AA2-43D5-BA5D-3CBBD8437DEA}" type="presParOf" srcId="{49DD2D31-BFAF-45DA-9FC1-454C7647EB70}" destId="{4448FACB-0212-4F9D-B73B-2B8EFD0F230B}" srcOrd="0" destOrd="0" presId="urn:microsoft.com/office/officeart/2005/8/layout/lProcess2"/>
    <dgm:cxn modelId="{10AADBF5-52E3-4B41-86C0-EAD4342F1CF2}" type="presParOf" srcId="{49DD2D31-BFAF-45DA-9FC1-454C7647EB70}" destId="{EEA5E7D7-4374-46D4-9C27-A0D84B345B3F}" srcOrd="1" destOrd="0" presId="urn:microsoft.com/office/officeart/2005/8/layout/lProcess2"/>
    <dgm:cxn modelId="{A54179F7-06E8-4038-8A0B-304103604A87}" type="presParOf" srcId="{49DD2D31-BFAF-45DA-9FC1-454C7647EB70}" destId="{82FF4C48-2170-4C3D-A965-CD2415337B1B}" srcOrd="2" destOrd="0" presId="urn:microsoft.com/office/officeart/2005/8/layout/lProcess2"/>
    <dgm:cxn modelId="{780A762A-5A9B-4A06-ABEC-CBDE459F9D8E}" type="presParOf" srcId="{49DD2D31-BFAF-45DA-9FC1-454C7647EB70}" destId="{1057D4EF-B37F-4C5A-9120-72E99C53F4D7}" srcOrd="3" destOrd="0" presId="urn:microsoft.com/office/officeart/2005/8/layout/lProcess2"/>
    <dgm:cxn modelId="{9F1FEE2A-5B64-4BE1-91E1-45A966860D02}" type="presParOf" srcId="{49DD2D31-BFAF-45DA-9FC1-454C7647EB70}" destId="{724A0D18-6707-4AD1-8D11-643F6B5044FA}"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157071-A79E-4CC6-B970-59FB9B674252}" type="doc">
      <dgm:prSet loTypeId="urn:microsoft.com/office/officeart/2005/8/layout/balance1" loCatId="relationship" qsTypeId="urn:microsoft.com/office/officeart/2005/8/quickstyle/3d3" qsCatId="3D" csTypeId="urn:microsoft.com/office/officeart/2005/8/colors/accent3_2" csCatId="accent3" phldr="1"/>
      <dgm:spPr/>
      <dgm:t>
        <a:bodyPr/>
        <a:lstStyle/>
        <a:p>
          <a:endParaRPr lang="es-ES"/>
        </a:p>
      </dgm:t>
    </dgm:pt>
    <dgm:pt modelId="{673DE419-7273-4A94-842D-8D5D7557E9FF}">
      <dgm:prSet phldrT="[Texto]"/>
      <dgm:spPr/>
      <dgm:t>
        <a:bodyPr/>
        <a:lstStyle/>
        <a:p>
          <a:pPr algn="ctr"/>
          <a:r>
            <a:rPr lang="es-ES" b="1" dirty="0" err="1"/>
            <a:t>Growth</a:t>
          </a:r>
          <a:r>
            <a:rPr lang="es-ES" b="1" dirty="0"/>
            <a:t>: 3,6 %</a:t>
          </a:r>
        </a:p>
      </dgm:t>
    </dgm:pt>
    <dgm:pt modelId="{8DBBC675-D207-4481-A76B-E40C42A5A304}" type="parTrans" cxnId="{E2864ADB-7741-4242-B294-527FFDBB9BE5}">
      <dgm:prSet/>
      <dgm:spPr/>
      <dgm:t>
        <a:bodyPr/>
        <a:lstStyle/>
        <a:p>
          <a:endParaRPr lang="es-ES"/>
        </a:p>
      </dgm:t>
    </dgm:pt>
    <dgm:pt modelId="{B505B15F-E58F-425F-896E-094AED67B7BB}" type="sibTrans" cxnId="{E2864ADB-7741-4242-B294-527FFDBB9BE5}">
      <dgm:prSet/>
      <dgm:spPr/>
      <dgm:t>
        <a:bodyPr/>
        <a:lstStyle/>
        <a:p>
          <a:endParaRPr lang="es-ES"/>
        </a:p>
      </dgm:t>
    </dgm:pt>
    <dgm:pt modelId="{EF628760-9CB2-4A39-ACAB-F6ECB61B0FD3}">
      <dgm:prSet phldrT="[Texto]" custT="1"/>
      <dgm:spPr/>
      <dgm:t>
        <a:bodyPr/>
        <a:lstStyle/>
        <a:p>
          <a:r>
            <a:rPr lang="es-ES" sz="1300" b="1" dirty="0">
              <a:solidFill>
                <a:schemeClr val="tx1"/>
              </a:solidFill>
            </a:rPr>
            <a:t>T</a:t>
          </a:r>
          <a:r>
            <a:rPr lang="es-ES" sz="1000" b="1" dirty="0">
              <a:solidFill>
                <a:schemeClr val="tx1"/>
              </a:solidFill>
            </a:rPr>
            <a:t>otal Exports’23</a:t>
          </a:r>
        </a:p>
        <a:p>
          <a:r>
            <a:rPr lang="es-ES" sz="1000" dirty="0">
              <a:solidFill>
                <a:schemeClr val="tx1"/>
              </a:solidFill>
            </a:rPr>
            <a:t>$ 17.518,2 </a:t>
          </a:r>
          <a:r>
            <a:rPr lang="es-ES" sz="1000" dirty="0" err="1">
              <a:solidFill>
                <a:schemeClr val="tx1"/>
              </a:solidFill>
            </a:rPr>
            <a:t>millions</a:t>
          </a:r>
          <a:endParaRPr lang="es-ES" sz="1000" dirty="0">
            <a:solidFill>
              <a:schemeClr val="tx1"/>
            </a:solidFill>
          </a:endParaRPr>
        </a:p>
        <a:p>
          <a:endParaRPr lang="es-ES" sz="1000" dirty="0">
            <a:solidFill>
              <a:schemeClr val="tx1"/>
            </a:solidFill>
          </a:endParaRPr>
        </a:p>
        <a:p>
          <a:r>
            <a:rPr lang="es-ES" sz="1000" b="1" dirty="0">
              <a:solidFill>
                <a:schemeClr val="tx1"/>
              </a:solidFill>
            </a:rPr>
            <a:t>Total Exports’24</a:t>
          </a:r>
        </a:p>
        <a:p>
          <a:r>
            <a:rPr lang="es-ES" sz="1000" dirty="0">
              <a:solidFill>
                <a:schemeClr val="tx1"/>
              </a:solidFill>
            </a:rPr>
            <a:t>$ 15.840,6 </a:t>
          </a:r>
          <a:r>
            <a:rPr lang="es-ES" sz="1000" dirty="0" err="1">
              <a:solidFill>
                <a:schemeClr val="tx1"/>
              </a:solidFill>
            </a:rPr>
            <a:t>millions</a:t>
          </a:r>
          <a:endParaRPr lang="es-ES" sz="1000" dirty="0">
            <a:solidFill>
              <a:schemeClr val="tx1"/>
            </a:solidFill>
          </a:endParaRPr>
        </a:p>
      </dgm:t>
    </dgm:pt>
    <dgm:pt modelId="{46E5181A-2052-4918-A060-AD8C6C491C2E}" type="sibTrans" cxnId="{02735E72-C03E-41CF-8785-7E67D626283F}">
      <dgm:prSet/>
      <dgm:spPr/>
      <dgm:t>
        <a:bodyPr/>
        <a:lstStyle/>
        <a:p>
          <a:endParaRPr lang="es-ES"/>
        </a:p>
      </dgm:t>
    </dgm:pt>
    <dgm:pt modelId="{30931341-93DD-4EFF-BBA9-2E1966838F9E}" type="parTrans" cxnId="{02735E72-C03E-41CF-8785-7E67D626283F}">
      <dgm:prSet/>
      <dgm:spPr/>
      <dgm:t>
        <a:bodyPr/>
        <a:lstStyle/>
        <a:p>
          <a:endParaRPr lang="es-ES"/>
        </a:p>
      </dgm:t>
    </dgm:pt>
    <dgm:pt modelId="{B8370B43-E2C0-4058-A416-75B3EE0EA6FB}">
      <dgm:prSet phldrT="[Texto]" custT="1"/>
      <dgm:spPr/>
      <dgm:t>
        <a:bodyPr/>
        <a:lstStyle/>
        <a:p>
          <a:r>
            <a:rPr lang="es-ES" sz="1000" b="1">
              <a:solidFill>
                <a:schemeClr val="tx1"/>
              </a:solidFill>
            </a:rPr>
            <a:t>Total Imports’23</a:t>
          </a:r>
        </a:p>
        <a:p>
          <a:r>
            <a:rPr lang="es-ES" sz="1000">
              <a:solidFill>
                <a:schemeClr val="tx1"/>
              </a:solidFill>
            </a:rPr>
            <a:t>$ 15.680,6 millions</a:t>
          </a:r>
        </a:p>
        <a:p>
          <a:endParaRPr lang="es-ES" sz="1000">
            <a:solidFill>
              <a:schemeClr val="tx1"/>
            </a:solidFill>
          </a:endParaRPr>
        </a:p>
        <a:p>
          <a:r>
            <a:rPr lang="es-ES" sz="1000" b="1">
              <a:solidFill>
                <a:schemeClr val="tx1"/>
              </a:solidFill>
            </a:rPr>
            <a:t>Total Imports’24 </a:t>
          </a:r>
        </a:p>
        <a:p>
          <a:r>
            <a:rPr lang="es-ES" sz="1000">
              <a:solidFill>
                <a:schemeClr val="tx1"/>
              </a:solidFill>
            </a:rPr>
            <a:t>$ 16.379,4 millions</a:t>
          </a:r>
          <a:endParaRPr lang="es-ES" sz="1000" dirty="0">
            <a:solidFill>
              <a:schemeClr val="tx1"/>
            </a:solidFill>
          </a:endParaRPr>
        </a:p>
      </dgm:t>
    </dgm:pt>
    <dgm:pt modelId="{ACBB1AA4-172D-4B29-A16F-F0E984EEA9AF}" type="sibTrans" cxnId="{B2DBE5F2-DC1F-4E0A-94C9-B0902C133042}">
      <dgm:prSet/>
      <dgm:spPr/>
      <dgm:t>
        <a:bodyPr/>
        <a:lstStyle/>
        <a:p>
          <a:endParaRPr lang="es-ES"/>
        </a:p>
      </dgm:t>
    </dgm:pt>
    <dgm:pt modelId="{7DE6F200-004C-40B1-B289-28DB3981D9FA}" type="parTrans" cxnId="{B2DBE5F2-DC1F-4E0A-94C9-B0902C133042}">
      <dgm:prSet/>
      <dgm:spPr/>
      <dgm:t>
        <a:bodyPr/>
        <a:lstStyle/>
        <a:p>
          <a:endParaRPr lang="es-ES"/>
        </a:p>
      </dgm:t>
    </dgm:pt>
    <dgm:pt modelId="{CD9F285E-E611-4713-99FD-C78F6CB8A248}">
      <dgm:prSet phldrT="[Texto]"/>
      <dgm:spPr/>
      <dgm:t>
        <a:bodyPr/>
        <a:lstStyle/>
        <a:p>
          <a:pPr algn="ctr"/>
          <a:r>
            <a:rPr lang="es-ES" b="1" dirty="0" err="1"/>
            <a:t>Growth</a:t>
          </a:r>
          <a:r>
            <a:rPr lang="es-ES" b="1" dirty="0"/>
            <a:t>: </a:t>
          </a:r>
        </a:p>
        <a:p>
          <a:pPr algn="ctr"/>
          <a:r>
            <a:rPr lang="es-ES" b="1" dirty="0"/>
            <a:t>-7,7 %</a:t>
          </a:r>
        </a:p>
      </dgm:t>
    </dgm:pt>
    <dgm:pt modelId="{E0608CBD-8B32-4A66-A267-1B81A9E42416}" type="sibTrans" cxnId="{BD26B906-3BB5-45A1-891D-690632234B78}">
      <dgm:prSet/>
      <dgm:spPr/>
      <dgm:t>
        <a:bodyPr/>
        <a:lstStyle/>
        <a:p>
          <a:endParaRPr lang="es-ES"/>
        </a:p>
      </dgm:t>
    </dgm:pt>
    <dgm:pt modelId="{713FCF10-D90A-4025-922E-E477BCF3A85D}" type="parTrans" cxnId="{BD26B906-3BB5-45A1-891D-690632234B78}">
      <dgm:prSet/>
      <dgm:spPr/>
      <dgm:t>
        <a:bodyPr/>
        <a:lstStyle/>
        <a:p>
          <a:endParaRPr lang="es-ES"/>
        </a:p>
      </dgm:t>
    </dgm:pt>
    <dgm:pt modelId="{5E877469-40CB-4BC8-A01F-57C136DC4168}" type="pres">
      <dgm:prSet presAssocID="{02157071-A79E-4CC6-B970-59FB9B674252}" presName="outerComposite" presStyleCnt="0">
        <dgm:presLayoutVars>
          <dgm:chMax val="2"/>
          <dgm:animLvl val="lvl"/>
          <dgm:resizeHandles val="exact"/>
        </dgm:presLayoutVars>
      </dgm:prSet>
      <dgm:spPr/>
    </dgm:pt>
    <dgm:pt modelId="{F33E8484-88F8-43A2-97EA-7ABD34071F55}" type="pres">
      <dgm:prSet presAssocID="{02157071-A79E-4CC6-B970-59FB9B674252}" presName="dummyMaxCanvas" presStyleCnt="0"/>
      <dgm:spPr/>
    </dgm:pt>
    <dgm:pt modelId="{2EF24CF1-A60D-48BC-9380-4080782BB6A7}" type="pres">
      <dgm:prSet presAssocID="{02157071-A79E-4CC6-B970-59FB9B674252}" presName="parentComposite" presStyleCnt="0"/>
      <dgm:spPr/>
    </dgm:pt>
    <dgm:pt modelId="{666EDD09-4AC7-4455-9C12-58A06ED48C8B}" type="pres">
      <dgm:prSet presAssocID="{02157071-A79E-4CC6-B970-59FB9B674252}" presName="parent1" presStyleLbl="alignAccFollowNode1" presStyleIdx="0" presStyleCnt="4" custLinFactNeighborX="-18989" custLinFactNeighborY="36628">
        <dgm:presLayoutVars>
          <dgm:chMax val="4"/>
        </dgm:presLayoutVars>
      </dgm:prSet>
      <dgm:spPr/>
    </dgm:pt>
    <dgm:pt modelId="{3A638170-5B01-42DE-9EF9-445D1BDB4F34}" type="pres">
      <dgm:prSet presAssocID="{02157071-A79E-4CC6-B970-59FB9B674252}" presName="parent2" presStyleLbl="alignAccFollowNode1" presStyleIdx="1" presStyleCnt="4" custLinFactNeighborX="33475" custLinFactNeighborY="36628">
        <dgm:presLayoutVars>
          <dgm:chMax val="4"/>
        </dgm:presLayoutVars>
      </dgm:prSet>
      <dgm:spPr/>
    </dgm:pt>
    <dgm:pt modelId="{46CB6C72-988E-492F-B6F7-478228EE9C8C}" type="pres">
      <dgm:prSet presAssocID="{02157071-A79E-4CC6-B970-59FB9B674252}" presName="childrenComposite" presStyleCnt="0"/>
      <dgm:spPr/>
    </dgm:pt>
    <dgm:pt modelId="{A0EE89EF-9156-41D0-BAAC-39868786056B}" type="pres">
      <dgm:prSet presAssocID="{02157071-A79E-4CC6-B970-59FB9B674252}" presName="dummyMaxCanvas_ChildArea" presStyleCnt="0"/>
      <dgm:spPr/>
    </dgm:pt>
    <dgm:pt modelId="{F68D0DFF-763E-4F47-88AE-4ED375D3D7AD}" type="pres">
      <dgm:prSet presAssocID="{02157071-A79E-4CC6-B970-59FB9B674252}" presName="fulcrum" presStyleLbl="alignAccFollowNode1" presStyleIdx="2" presStyleCnt="4"/>
      <dgm:spPr/>
    </dgm:pt>
    <dgm:pt modelId="{B815C57E-F5DA-4972-85CB-F6B8970AEB91}" type="pres">
      <dgm:prSet presAssocID="{02157071-A79E-4CC6-B970-59FB9B674252}" presName="balance_11" presStyleLbl="alignAccFollowNode1" presStyleIdx="3" presStyleCnt="4">
        <dgm:presLayoutVars>
          <dgm:bulletEnabled val="1"/>
        </dgm:presLayoutVars>
      </dgm:prSet>
      <dgm:spPr/>
    </dgm:pt>
    <dgm:pt modelId="{DA0440D9-132D-40ED-BC58-E82E2B7F0DE7}" type="pres">
      <dgm:prSet presAssocID="{02157071-A79E-4CC6-B970-59FB9B674252}" presName="left_11_1" presStyleLbl="node1" presStyleIdx="0" presStyleCnt="2" custScaleX="196915" custScaleY="66396" custLinFactNeighborX="-24446" custLinFactNeighborY="-1554">
        <dgm:presLayoutVars>
          <dgm:bulletEnabled val="1"/>
        </dgm:presLayoutVars>
      </dgm:prSet>
      <dgm:spPr/>
    </dgm:pt>
    <dgm:pt modelId="{5D83BC53-8CE2-4AA5-A5E8-4F4FA2908AA1}" type="pres">
      <dgm:prSet presAssocID="{02157071-A79E-4CC6-B970-59FB9B674252}" presName="right_11_1" presStyleLbl="node1" presStyleIdx="1" presStyleCnt="2" custScaleX="202901" custScaleY="66079" custLinFactNeighborX="52268" custLinFactNeighborY="-1554">
        <dgm:presLayoutVars>
          <dgm:bulletEnabled val="1"/>
        </dgm:presLayoutVars>
      </dgm:prSet>
      <dgm:spPr/>
    </dgm:pt>
  </dgm:ptLst>
  <dgm:cxnLst>
    <dgm:cxn modelId="{BD26B906-3BB5-45A1-891D-690632234B78}" srcId="{02157071-A79E-4CC6-B970-59FB9B674252}" destId="{CD9F285E-E611-4713-99FD-C78F6CB8A248}" srcOrd="1" destOrd="0" parTransId="{713FCF10-D90A-4025-922E-E477BCF3A85D}" sibTransId="{E0608CBD-8B32-4A66-A267-1B81A9E42416}"/>
    <dgm:cxn modelId="{40CB3511-1002-4C8A-8A48-5D6B2F4C7D17}" type="presOf" srcId="{673DE419-7273-4A94-842D-8D5D7557E9FF}" destId="{666EDD09-4AC7-4455-9C12-58A06ED48C8B}" srcOrd="0" destOrd="0" presId="urn:microsoft.com/office/officeart/2005/8/layout/balance1"/>
    <dgm:cxn modelId="{8714A64B-300A-4A2D-ACA7-B68C52873A44}" type="presOf" srcId="{CD9F285E-E611-4713-99FD-C78F6CB8A248}" destId="{3A638170-5B01-42DE-9EF9-445D1BDB4F34}" srcOrd="0" destOrd="0" presId="urn:microsoft.com/office/officeart/2005/8/layout/balance1"/>
    <dgm:cxn modelId="{02735E72-C03E-41CF-8785-7E67D626283F}" srcId="{CD9F285E-E611-4713-99FD-C78F6CB8A248}" destId="{EF628760-9CB2-4A39-ACAB-F6ECB61B0FD3}" srcOrd="0" destOrd="0" parTransId="{30931341-93DD-4EFF-BBA9-2E1966838F9E}" sibTransId="{46E5181A-2052-4918-A060-AD8C6C491C2E}"/>
    <dgm:cxn modelId="{E2864ADB-7741-4242-B294-527FFDBB9BE5}" srcId="{02157071-A79E-4CC6-B970-59FB9B674252}" destId="{673DE419-7273-4A94-842D-8D5D7557E9FF}" srcOrd="0" destOrd="0" parTransId="{8DBBC675-D207-4481-A76B-E40C42A5A304}" sibTransId="{B505B15F-E58F-425F-896E-094AED67B7BB}"/>
    <dgm:cxn modelId="{4C7486ED-D4B6-4477-93A3-A36215202A65}" type="presOf" srcId="{B8370B43-E2C0-4058-A416-75B3EE0EA6FB}" destId="{DA0440D9-132D-40ED-BC58-E82E2B7F0DE7}" srcOrd="0" destOrd="0" presId="urn:microsoft.com/office/officeart/2005/8/layout/balance1"/>
    <dgm:cxn modelId="{0BAED8EE-46A2-4901-8EEE-9EFA4B00724F}" type="presOf" srcId="{02157071-A79E-4CC6-B970-59FB9B674252}" destId="{5E877469-40CB-4BC8-A01F-57C136DC4168}" srcOrd="0" destOrd="0" presId="urn:microsoft.com/office/officeart/2005/8/layout/balance1"/>
    <dgm:cxn modelId="{B2DBE5F2-DC1F-4E0A-94C9-B0902C133042}" srcId="{673DE419-7273-4A94-842D-8D5D7557E9FF}" destId="{B8370B43-E2C0-4058-A416-75B3EE0EA6FB}" srcOrd="0" destOrd="0" parTransId="{7DE6F200-004C-40B1-B289-28DB3981D9FA}" sibTransId="{ACBB1AA4-172D-4B29-A16F-F0E984EEA9AF}"/>
    <dgm:cxn modelId="{9813FBF9-02EF-4E29-8550-F2EA900BD250}" type="presOf" srcId="{EF628760-9CB2-4A39-ACAB-F6ECB61B0FD3}" destId="{5D83BC53-8CE2-4AA5-A5E8-4F4FA2908AA1}" srcOrd="0" destOrd="0" presId="urn:microsoft.com/office/officeart/2005/8/layout/balance1"/>
    <dgm:cxn modelId="{7503F031-AE24-4503-9D39-411FEECA0813}" type="presParOf" srcId="{5E877469-40CB-4BC8-A01F-57C136DC4168}" destId="{F33E8484-88F8-43A2-97EA-7ABD34071F55}" srcOrd="0" destOrd="0" presId="urn:microsoft.com/office/officeart/2005/8/layout/balance1"/>
    <dgm:cxn modelId="{09E8A74C-69F6-4305-8D7E-9262E61E1BC5}" type="presParOf" srcId="{5E877469-40CB-4BC8-A01F-57C136DC4168}" destId="{2EF24CF1-A60D-48BC-9380-4080782BB6A7}" srcOrd="1" destOrd="0" presId="urn:microsoft.com/office/officeart/2005/8/layout/balance1"/>
    <dgm:cxn modelId="{B2CC4C68-14DD-481F-8037-53BD74F3A594}" type="presParOf" srcId="{2EF24CF1-A60D-48BC-9380-4080782BB6A7}" destId="{666EDD09-4AC7-4455-9C12-58A06ED48C8B}" srcOrd="0" destOrd="0" presId="urn:microsoft.com/office/officeart/2005/8/layout/balance1"/>
    <dgm:cxn modelId="{BF9CB806-1AE2-4D8F-8A0E-D0B27E68F978}" type="presParOf" srcId="{2EF24CF1-A60D-48BC-9380-4080782BB6A7}" destId="{3A638170-5B01-42DE-9EF9-445D1BDB4F34}" srcOrd="1" destOrd="0" presId="urn:microsoft.com/office/officeart/2005/8/layout/balance1"/>
    <dgm:cxn modelId="{49F1CF1B-AB85-4DA1-B212-FE94E7277908}" type="presParOf" srcId="{5E877469-40CB-4BC8-A01F-57C136DC4168}" destId="{46CB6C72-988E-492F-B6F7-478228EE9C8C}" srcOrd="2" destOrd="0" presId="urn:microsoft.com/office/officeart/2005/8/layout/balance1"/>
    <dgm:cxn modelId="{63E7B05F-0896-45C5-B17A-10DC53F58934}" type="presParOf" srcId="{46CB6C72-988E-492F-B6F7-478228EE9C8C}" destId="{A0EE89EF-9156-41D0-BAAC-39868786056B}" srcOrd="0" destOrd="0" presId="urn:microsoft.com/office/officeart/2005/8/layout/balance1"/>
    <dgm:cxn modelId="{0C22635D-C22B-43E6-8833-C2052412A53B}" type="presParOf" srcId="{46CB6C72-988E-492F-B6F7-478228EE9C8C}" destId="{F68D0DFF-763E-4F47-88AE-4ED375D3D7AD}" srcOrd="1" destOrd="0" presId="urn:microsoft.com/office/officeart/2005/8/layout/balance1"/>
    <dgm:cxn modelId="{830EDB47-FBD0-4F52-A228-4FBC2BABA40B}" type="presParOf" srcId="{46CB6C72-988E-492F-B6F7-478228EE9C8C}" destId="{B815C57E-F5DA-4972-85CB-F6B8970AEB91}" srcOrd="2" destOrd="0" presId="urn:microsoft.com/office/officeart/2005/8/layout/balance1"/>
    <dgm:cxn modelId="{8866CC59-A9C7-456A-B781-0CD4E3D144F8}" type="presParOf" srcId="{46CB6C72-988E-492F-B6F7-478228EE9C8C}" destId="{DA0440D9-132D-40ED-BC58-E82E2B7F0DE7}" srcOrd="3" destOrd="0" presId="urn:microsoft.com/office/officeart/2005/8/layout/balance1"/>
    <dgm:cxn modelId="{54BD401B-165C-4509-8EED-9DAAAE46B5AC}" type="presParOf" srcId="{46CB6C72-988E-492F-B6F7-478228EE9C8C}" destId="{5D83BC53-8CE2-4AA5-A5E8-4F4FA2908AA1}" srcOrd="4" destOrd="0" presId="urn:microsoft.com/office/officeart/2005/8/layout/balanc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DBA283-E7E3-4CB6-8E1B-750F78C4DC03}" type="doc">
      <dgm:prSet loTypeId="urn:microsoft.com/office/officeart/2005/8/layout/vList2" loCatId="list" qsTypeId="urn:microsoft.com/office/officeart/2005/8/quickstyle/3d4" qsCatId="3D" csTypeId="urn:microsoft.com/office/officeart/2005/8/colors/colorful1" csCatId="colorful" phldr="1"/>
      <dgm:spPr/>
      <dgm:t>
        <a:bodyPr/>
        <a:lstStyle/>
        <a:p>
          <a:endParaRPr lang="es-ES"/>
        </a:p>
      </dgm:t>
    </dgm:pt>
    <dgm:pt modelId="{50D66BF7-2875-4B44-B3D1-0D85AD92CA5E}">
      <dgm:prSet phldrT="[Texto]" custT="1"/>
      <dgm:spPr/>
      <dgm:t>
        <a:bodyPr/>
        <a:lstStyle/>
        <a:p>
          <a:r>
            <a:rPr lang="es-ES" sz="1200" dirty="0">
              <a:solidFill>
                <a:schemeClr val="tx1"/>
              </a:solidFill>
            </a:rPr>
            <a:t>EMC’ target’25 </a:t>
          </a:r>
          <a:r>
            <a:rPr lang="es-ES" sz="1200" dirty="0">
              <a:solidFill>
                <a:schemeClr val="tx1"/>
              </a:solidFill>
              <a:sym typeface="Wingdings" panose="05000000000000000000" pitchFamily="2" charset="2"/>
            </a:rPr>
            <a:t> 6,197 </a:t>
          </a:r>
          <a:r>
            <a:rPr lang="es-ES" sz="1200" dirty="0" err="1">
              <a:solidFill>
                <a:schemeClr val="tx1"/>
              </a:solidFill>
              <a:sym typeface="Wingdings" panose="05000000000000000000" pitchFamily="2" charset="2"/>
            </a:rPr>
            <a:t>teus</a:t>
          </a:r>
          <a:r>
            <a:rPr lang="es-ES" sz="1200" dirty="0">
              <a:solidFill>
                <a:schemeClr val="tx1"/>
              </a:solidFill>
              <a:sym typeface="Wingdings" panose="05000000000000000000" pitchFamily="2" charset="2"/>
            </a:rPr>
            <a:t> / – 4%          Res 2.024</a:t>
          </a:r>
          <a:endParaRPr lang="es-ES" sz="1200" dirty="0">
            <a:solidFill>
              <a:schemeClr val="tx1"/>
            </a:solidFill>
          </a:endParaRPr>
        </a:p>
      </dgm:t>
    </dgm:pt>
    <dgm:pt modelId="{F511A9D5-33B7-4351-B5C7-513F37B8563D}" type="parTrans" cxnId="{62BE0190-62B6-498F-9356-1EA3CFAAFCB7}">
      <dgm:prSet/>
      <dgm:spPr/>
      <dgm:t>
        <a:bodyPr/>
        <a:lstStyle/>
        <a:p>
          <a:endParaRPr lang="es-ES"/>
        </a:p>
      </dgm:t>
    </dgm:pt>
    <dgm:pt modelId="{71ECAFA7-E743-48D2-968B-72C0D259010F}" type="sibTrans" cxnId="{62BE0190-62B6-498F-9356-1EA3CFAAFCB7}">
      <dgm:prSet/>
      <dgm:spPr/>
      <dgm:t>
        <a:bodyPr/>
        <a:lstStyle/>
        <a:p>
          <a:endParaRPr lang="es-ES"/>
        </a:p>
      </dgm:t>
    </dgm:pt>
    <dgm:pt modelId="{0CA48743-5A30-4599-AD9E-7A269B8010ED}">
      <dgm:prSet phldrT="[Texto]"/>
      <dgm:spPr/>
      <dgm:t>
        <a:bodyPr/>
        <a:lstStyle/>
        <a:p>
          <a:endParaRPr lang="es-ES" dirty="0"/>
        </a:p>
      </dgm:t>
    </dgm:pt>
    <dgm:pt modelId="{AEC5C6C3-2769-4028-B430-CE3A7CD4B7ED}" type="parTrans" cxnId="{5F626BCF-8C36-4B59-BC3D-80F8E32D8049}">
      <dgm:prSet/>
      <dgm:spPr/>
      <dgm:t>
        <a:bodyPr/>
        <a:lstStyle/>
        <a:p>
          <a:endParaRPr lang="es-ES"/>
        </a:p>
      </dgm:t>
    </dgm:pt>
    <dgm:pt modelId="{BF74FF4E-AFB7-4D6C-963F-7E82834A84B0}" type="sibTrans" cxnId="{5F626BCF-8C36-4B59-BC3D-80F8E32D8049}">
      <dgm:prSet/>
      <dgm:spPr/>
      <dgm:t>
        <a:bodyPr/>
        <a:lstStyle/>
        <a:p>
          <a:endParaRPr lang="es-ES"/>
        </a:p>
      </dgm:t>
    </dgm:pt>
    <dgm:pt modelId="{ED53E1C8-F318-449F-A143-D13AFC42CCDB}">
      <dgm:prSet phldrT="[Texto]" custT="1"/>
      <dgm:spPr/>
      <dgm:t>
        <a:bodyPr/>
        <a:lstStyle/>
        <a:p>
          <a:r>
            <a:rPr lang="es-ES" sz="1200" dirty="0">
              <a:solidFill>
                <a:schemeClr val="tx1"/>
              </a:solidFill>
            </a:rPr>
            <a:t>F.E. </a:t>
          </a:r>
          <a:r>
            <a:rPr lang="es-ES" sz="1200" dirty="0" err="1">
              <a:solidFill>
                <a:schemeClr val="tx1"/>
              </a:solidFill>
            </a:rPr>
            <a:t>Market</a:t>
          </a:r>
          <a:r>
            <a:rPr lang="es-ES" sz="1200" dirty="0">
              <a:solidFill>
                <a:schemeClr val="tx1"/>
              </a:solidFill>
            </a:rPr>
            <a:t> target’25  </a:t>
          </a:r>
          <a:r>
            <a:rPr lang="es-ES" sz="1200" dirty="0">
              <a:solidFill>
                <a:schemeClr val="tx1"/>
              </a:solidFill>
              <a:sym typeface="Wingdings" panose="05000000000000000000" pitchFamily="2" charset="2"/>
            </a:rPr>
            <a:t>58.000 / 1%         Res 2.024 </a:t>
          </a:r>
          <a:endParaRPr lang="es-ES" sz="1200" dirty="0">
            <a:solidFill>
              <a:schemeClr val="tx1"/>
            </a:solidFill>
          </a:endParaRPr>
        </a:p>
      </dgm:t>
    </dgm:pt>
    <dgm:pt modelId="{74FAE64E-0039-4C22-B2F1-BEB784E81926}" type="parTrans" cxnId="{40BD0B02-775A-4182-9A50-497F902621AC}">
      <dgm:prSet/>
      <dgm:spPr/>
      <dgm:t>
        <a:bodyPr/>
        <a:lstStyle/>
        <a:p>
          <a:endParaRPr lang="es-ES"/>
        </a:p>
      </dgm:t>
    </dgm:pt>
    <dgm:pt modelId="{F9CB529F-DA7C-41B0-A523-3ED49C16E6CD}" type="sibTrans" cxnId="{40BD0B02-775A-4182-9A50-497F902621AC}">
      <dgm:prSet/>
      <dgm:spPr/>
      <dgm:t>
        <a:bodyPr/>
        <a:lstStyle/>
        <a:p>
          <a:endParaRPr lang="es-ES"/>
        </a:p>
      </dgm:t>
    </dgm:pt>
    <dgm:pt modelId="{003197D0-1698-4342-B714-96C035420F22}">
      <dgm:prSet phldrT="[Texto]"/>
      <dgm:spPr/>
      <dgm:t>
        <a:bodyPr/>
        <a:lstStyle/>
        <a:p>
          <a:endParaRPr lang="es-ES" dirty="0"/>
        </a:p>
      </dgm:t>
    </dgm:pt>
    <dgm:pt modelId="{D4CC8B82-E148-4B4A-A5FB-64B75286088B}" type="parTrans" cxnId="{69166063-BF53-4D27-97B9-6EA28C705FDB}">
      <dgm:prSet/>
      <dgm:spPr/>
      <dgm:t>
        <a:bodyPr/>
        <a:lstStyle/>
        <a:p>
          <a:endParaRPr lang="es-ES"/>
        </a:p>
      </dgm:t>
    </dgm:pt>
    <dgm:pt modelId="{3D54BB88-5366-426A-9D2C-4AEDB74652CB}" type="sibTrans" cxnId="{69166063-BF53-4D27-97B9-6EA28C705FDB}">
      <dgm:prSet/>
      <dgm:spPr/>
      <dgm:t>
        <a:bodyPr/>
        <a:lstStyle/>
        <a:p>
          <a:endParaRPr lang="es-ES"/>
        </a:p>
      </dgm:t>
    </dgm:pt>
    <dgm:pt modelId="{E6867516-D6A7-4532-842D-5187B10AC281}" type="pres">
      <dgm:prSet presAssocID="{8DDBA283-E7E3-4CB6-8E1B-750F78C4DC03}" presName="linear" presStyleCnt="0">
        <dgm:presLayoutVars>
          <dgm:animLvl val="lvl"/>
          <dgm:resizeHandles val="exact"/>
        </dgm:presLayoutVars>
      </dgm:prSet>
      <dgm:spPr/>
    </dgm:pt>
    <dgm:pt modelId="{842C5787-052E-4F6B-98A6-86F40FC8B4F1}" type="pres">
      <dgm:prSet presAssocID="{50D66BF7-2875-4B44-B3D1-0D85AD92CA5E}" presName="parentText" presStyleLbl="node1" presStyleIdx="0" presStyleCnt="2" custScaleX="100000" custLinFactNeighborX="-1383" custLinFactNeighborY="-9461">
        <dgm:presLayoutVars>
          <dgm:chMax val="0"/>
          <dgm:bulletEnabled val="1"/>
        </dgm:presLayoutVars>
      </dgm:prSet>
      <dgm:spPr/>
    </dgm:pt>
    <dgm:pt modelId="{D1D13BFD-7EFC-47D0-A966-9BC09FF563D8}" type="pres">
      <dgm:prSet presAssocID="{50D66BF7-2875-4B44-B3D1-0D85AD92CA5E}" presName="childText" presStyleLbl="revTx" presStyleIdx="0" presStyleCnt="2">
        <dgm:presLayoutVars>
          <dgm:bulletEnabled val="1"/>
        </dgm:presLayoutVars>
      </dgm:prSet>
      <dgm:spPr/>
    </dgm:pt>
    <dgm:pt modelId="{D6B8015F-75BB-476B-AB15-28E6B9BAB927}" type="pres">
      <dgm:prSet presAssocID="{ED53E1C8-F318-449F-A143-D13AFC42CCDB}" presName="parentText" presStyleLbl="node1" presStyleIdx="1" presStyleCnt="2" custScaleX="100000" custLinFactNeighborX="-4551" custLinFactNeighborY="-96659">
        <dgm:presLayoutVars>
          <dgm:chMax val="0"/>
          <dgm:bulletEnabled val="1"/>
        </dgm:presLayoutVars>
      </dgm:prSet>
      <dgm:spPr/>
    </dgm:pt>
    <dgm:pt modelId="{EACC8586-CB40-411F-B0C1-3A0E74A3CBB2}" type="pres">
      <dgm:prSet presAssocID="{ED53E1C8-F318-449F-A143-D13AFC42CCDB}" presName="childText" presStyleLbl="revTx" presStyleIdx="1" presStyleCnt="2">
        <dgm:presLayoutVars>
          <dgm:bulletEnabled val="1"/>
        </dgm:presLayoutVars>
      </dgm:prSet>
      <dgm:spPr/>
    </dgm:pt>
  </dgm:ptLst>
  <dgm:cxnLst>
    <dgm:cxn modelId="{40BD0B02-775A-4182-9A50-497F902621AC}" srcId="{8DDBA283-E7E3-4CB6-8E1B-750F78C4DC03}" destId="{ED53E1C8-F318-449F-A143-D13AFC42CCDB}" srcOrd="1" destOrd="0" parTransId="{74FAE64E-0039-4C22-B2F1-BEB784E81926}" sibTransId="{F9CB529F-DA7C-41B0-A523-3ED49C16E6CD}"/>
    <dgm:cxn modelId="{69166063-BF53-4D27-97B9-6EA28C705FDB}" srcId="{ED53E1C8-F318-449F-A143-D13AFC42CCDB}" destId="{003197D0-1698-4342-B714-96C035420F22}" srcOrd="0" destOrd="0" parTransId="{D4CC8B82-E148-4B4A-A5FB-64B75286088B}" sibTransId="{3D54BB88-5366-426A-9D2C-4AEDB74652CB}"/>
    <dgm:cxn modelId="{41D23B8E-45A5-4838-9178-BA0C229BD26D}" type="presOf" srcId="{003197D0-1698-4342-B714-96C035420F22}" destId="{EACC8586-CB40-411F-B0C1-3A0E74A3CBB2}" srcOrd="0" destOrd="0" presId="urn:microsoft.com/office/officeart/2005/8/layout/vList2"/>
    <dgm:cxn modelId="{62BE0190-62B6-498F-9356-1EA3CFAAFCB7}" srcId="{8DDBA283-E7E3-4CB6-8E1B-750F78C4DC03}" destId="{50D66BF7-2875-4B44-B3D1-0D85AD92CA5E}" srcOrd="0" destOrd="0" parTransId="{F511A9D5-33B7-4351-B5C7-513F37B8563D}" sibTransId="{71ECAFA7-E743-48D2-968B-72C0D259010F}"/>
    <dgm:cxn modelId="{5F626BCF-8C36-4B59-BC3D-80F8E32D8049}" srcId="{50D66BF7-2875-4B44-B3D1-0D85AD92CA5E}" destId="{0CA48743-5A30-4599-AD9E-7A269B8010ED}" srcOrd="0" destOrd="0" parTransId="{AEC5C6C3-2769-4028-B430-CE3A7CD4B7ED}" sibTransId="{BF74FF4E-AFB7-4D6C-963F-7E82834A84B0}"/>
    <dgm:cxn modelId="{C8A22ADE-C9F2-4F9C-AF32-1FABF2C0744D}" type="presOf" srcId="{ED53E1C8-F318-449F-A143-D13AFC42CCDB}" destId="{D6B8015F-75BB-476B-AB15-28E6B9BAB927}" srcOrd="0" destOrd="0" presId="urn:microsoft.com/office/officeart/2005/8/layout/vList2"/>
    <dgm:cxn modelId="{27B2AEED-FA6D-49A8-8D8D-E966BE5107EB}" type="presOf" srcId="{8DDBA283-E7E3-4CB6-8E1B-750F78C4DC03}" destId="{E6867516-D6A7-4532-842D-5187B10AC281}" srcOrd="0" destOrd="0" presId="urn:microsoft.com/office/officeart/2005/8/layout/vList2"/>
    <dgm:cxn modelId="{017884F1-7F03-477F-86E3-64D5B1DB3090}" type="presOf" srcId="{50D66BF7-2875-4B44-B3D1-0D85AD92CA5E}" destId="{842C5787-052E-4F6B-98A6-86F40FC8B4F1}" srcOrd="0" destOrd="0" presId="urn:microsoft.com/office/officeart/2005/8/layout/vList2"/>
    <dgm:cxn modelId="{8CDA96F8-C39D-4CC4-9A2B-BDFA592488D1}" type="presOf" srcId="{0CA48743-5A30-4599-AD9E-7A269B8010ED}" destId="{D1D13BFD-7EFC-47D0-A966-9BC09FF563D8}" srcOrd="0" destOrd="0" presId="urn:microsoft.com/office/officeart/2005/8/layout/vList2"/>
    <dgm:cxn modelId="{0CCBC90D-DF34-45F8-AA49-B71C1E54C592}" type="presParOf" srcId="{E6867516-D6A7-4532-842D-5187B10AC281}" destId="{842C5787-052E-4F6B-98A6-86F40FC8B4F1}" srcOrd="0" destOrd="0" presId="urn:microsoft.com/office/officeart/2005/8/layout/vList2"/>
    <dgm:cxn modelId="{742ABAED-068C-4DB4-9592-0D0E13937106}" type="presParOf" srcId="{E6867516-D6A7-4532-842D-5187B10AC281}" destId="{D1D13BFD-7EFC-47D0-A966-9BC09FF563D8}" srcOrd="1" destOrd="0" presId="urn:microsoft.com/office/officeart/2005/8/layout/vList2"/>
    <dgm:cxn modelId="{97DD9233-D615-444A-B4DA-54F723108ED6}" type="presParOf" srcId="{E6867516-D6A7-4532-842D-5187B10AC281}" destId="{D6B8015F-75BB-476B-AB15-28E6B9BAB927}" srcOrd="2" destOrd="0" presId="urn:microsoft.com/office/officeart/2005/8/layout/vList2"/>
    <dgm:cxn modelId="{B3D47E29-BC20-4E11-AD60-3989A596F531}" type="presParOf" srcId="{E6867516-D6A7-4532-842D-5187B10AC281}" destId="{EACC8586-CB40-411F-B0C1-3A0E74A3CBB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DBA283-E7E3-4CB6-8E1B-750F78C4DC03}" type="doc">
      <dgm:prSet loTypeId="urn:microsoft.com/office/officeart/2005/8/layout/vList2" loCatId="list" qsTypeId="urn:microsoft.com/office/officeart/2005/8/quickstyle/3d4" qsCatId="3D" csTypeId="urn:microsoft.com/office/officeart/2005/8/colors/colorful5" csCatId="colorful" phldr="1"/>
      <dgm:spPr/>
      <dgm:t>
        <a:bodyPr/>
        <a:lstStyle/>
        <a:p>
          <a:endParaRPr lang="es-ES"/>
        </a:p>
      </dgm:t>
    </dgm:pt>
    <dgm:pt modelId="{50D66BF7-2875-4B44-B3D1-0D85AD92CA5E}">
      <dgm:prSet phldrT="[Texto]" custT="1"/>
      <dgm:spPr/>
      <dgm:t>
        <a:bodyPr/>
        <a:lstStyle/>
        <a:p>
          <a:r>
            <a:rPr lang="es-ES" sz="1200" dirty="0">
              <a:solidFill>
                <a:schemeClr val="tx1"/>
              </a:solidFill>
            </a:rPr>
            <a:t>EMC’ target’25 </a:t>
          </a:r>
          <a:r>
            <a:rPr lang="es-ES" sz="1200" dirty="0">
              <a:solidFill>
                <a:schemeClr val="tx1"/>
              </a:solidFill>
              <a:sym typeface="Wingdings" panose="05000000000000000000" pitchFamily="2" charset="2"/>
            </a:rPr>
            <a:t> 2,930 </a:t>
          </a:r>
          <a:r>
            <a:rPr lang="es-ES" sz="1200" dirty="0" err="1">
              <a:solidFill>
                <a:schemeClr val="tx1"/>
              </a:solidFill>
              <a:sym typeface="Wingdings" panose="05000000000000000000" pitchFamily="2" charset="2"/>
            </a:rPr>
            <a:t>teus</a:t>
          </a:r>
          <a:r>
            <a:rPr lang="es-ES" sz="1200" dirty="0">
              <a:solidFill>
                <a:schemeClr val="tx1"/>
              </a:solidFill>
              <a:sym typeface="Wingdings" panose="05000000000000000000" pitchFamily="2" charset="2"/>
            </a:rPr>
            <a:t> / -12 %         Res 2.024</a:t>
          </a:r>
          <a:endParaRPr lang="es-ES" sz="1200" dirty="0">
            <a:solidFill>
              <a:schemeClr val="tx1"/>
            </a:solidFill>
          </a:endParaRPr>
        </a:p>
      </dgm:t>
    </dgm:pt>
    <dgm:pt modelId="{F511A9D5-33B7-4351-B5C7-513F37B8563D}" type="parTrans" cxnId="{62BE0190-62B6-498F-9356-1EA3CFAAFCB7}">
      <dgm:prSet/>
      <dgm:spPr/>
      <dgm:t>
        <a:bodyPr/>
        <a:lstStyle/>
        <a:p>
          <a:endParaRPr lang="es-ES"/>
        </a:p>
      </dgm:t>
    </dgm:pt>
    <dgm:pt modelId="{71ECAFA7-E743-48D2-968B-72C0D259010F}" type="sibTrans" cxnId="{62BE0190-62B6-498F-9356-1EA3CFAAFCB7}">
      <dgm:prSet/>
      <dgm:spPr/>
      <dgm:t>
        <a:bodyPr/>
        <a:lstStyle/>
        <a:p>
          <a:endParaRPr lang="es-ES"/>
        </a:p>
      </dgm:t>
    </dgm:pt>
    <dgm:pt modelId="{0CA48743-5A30-4599-AD9E-7A269B8010ED}">
      <dgm:prSet phldrT="[Texto]"/>
      <dgm:spPr/>
      <dgm:t>
        <a:bodyPr/>
        <a:lstStyle/>
        <a:p>
          <a:endParaRPr lang="es-ES" dirty="0"/>
        </a:p>
      </dgm:t>
    </dgm:pt>
    <dgm:pt modelId="{AEC5C6C3-2769-4028-B430-CE3A7CD4B7ED}" type="parTrans" cxnId="{5F626BCF-8C36-4B59-BC3D-80F8E32D8049}">
      <dgm:prSet/>
      <dgm:spPr/>
      <dgm:t>
        <a:bodyPr/>
        <a:lstStyle/>
        <a:p>
          <a:endParaRPr lang="es-ES"/>
        </a:p>
      </dgm:t>
    </dgm:pt>
    <dgm:pt modelId="{BF74FF4E-AFB7-4D6C-963F-7E82834A84B0}" type="sibTrans" cxnId="{5F626BCF-8C36-4B59-BC3D-80F8E32D8049}">
      <dgm:prSet/>
      <dgm:spPr/>
      <dgm:t>
        <a:bodyPr/>
        <a:lstStyle/>
        <a:p>
          <a:endParaRPr lang="es-ES"/>
        </a:p>
      </dgm:t>
    </dgm:pt>
    <dgm:pt modelId="{ED53E1C8-F318-449F-A143-D13AFC42CCDB}">
      <dgm:prSet phldrT="[Texto]" custT="1"/>
      <dgm:spPr/>
      <dgm:t>
        <a:bodyPr/>
        <a:lstStyle/>
        <a:p>
          <a:r>
            <a:rPr lang="es-ES" sz="1200" dirty="0">
              <a:solidFill>
                <a:schemeClr val="tx1"/>
              </a:solidFill>
            </a:rPr>
            <a:t>F.E. </a:t>
          </a:r>
          <a:r>
            <a:rPr lang="es-ES" sz="1200" dirty="0" err="1">
              <a:solidFill>
                <a:schemeClr val="tx1"/>
              </a:solidFill>
            </a:rPr>
            <a:t>Market</a:t>
          </a:r>
          <a:r>
            <a:rPr lang="es-ES" sz="1200" dirty="0">
              <a:solidFill>
                <a:schemeClr val="tx1"/>
              </a:solidFill>
            </a:rPr>
            <a:t> target’25 </a:t>
          </a:r>
          <a:r>
            <a:rPr lang="es-ES" sz="1200" dirty="0">
              <a:solidFill>
                <a:schemeClr val="tx1"/>
              </a:solidFill>
              <a:sym typeface="Wingdings" panose="05000000000000000000" pitchFamily="2" charset="2"/>
            </a:rPr>
            <a:t>17.000 / -2            Res 2.024 </a:t>
          </a:r>
          <a:endParaRPr lang="es-ES" sz="1200" dirty="0">
            <a:solidFill>
              <a:schemeClr val="tx1"/>
            </a:solidFill>
          </a:endParaRPr>
        </a:p>
      </dgm:t>
    </dgm:pt>
    <dgm:pt modelId="{74FAE64E-0039-4C22-B2F1-BEB784E81926}" type="parTrans" cxnId="{40BD0B02-775A-4182-9A50-497F902621AC}">
      <dgm:prSet/>
      <dgm:spPr/>
      <dgm:t>
        <a:bodyPr/>
        <a:lstStyle/>
        <a:p>
          <a:endParaRPr lang="es-ES"/>
        </a:p>
      </dgm:t>
    </dgm:pt>
    <dgm:pt modelId="{F9CB529F-DA7C-41B0-A523-3ED49C16E6CD}" type="sibTrans" cxnId="{40BD0B02-775A-4182-9A50-497F902621AC}">
      <dgm:prSet/>
      <dgm:spPr/>
      <dgm:t>
        <a:bodyPr/>
        <a:lstStyle/>
        <a:p>
          <a:endParaRPr lang="es-ES"/>
        </a:p>
      </dgm:t>
    </dgm:pt>
    <dgm:pt modelId="{003197D0-1698-4342-B714-96C035420F22}">
      <dgm:prSet phldrT="[Texto]"/>
      <dgm:spPr/>
      <dgm:t>
        <a:bodyPr/>
        <a:lstStyle/>
        <a:p>
          <a:endParaRPr lang="es-ES" dirty="0"/>
        </a:p>
      </dgm:t>
    </dgm:pt>
    <dgm:pt modelId="{D4CC8B82-E148-4B4A-A5FB-64B75286088B}" type="parTrans" cxnId="{69166063-BF53-4D27-97B9-6EA28C705FDB}">
      <dgm:prSet/>
      <dgm:spPr/>
      <dgm:t>
        <a:bodyPr/>
        <a:lstStyle/>
        <a:p>
          <a:endParaRPr lang="es-ES"/>
        </a:p>
      </dgm:t>
    </dgm:pt>
    <dgm:pt modelId="{3D54BB88-5366-426A-9D2C-4AEDB74652CB}" type="sibTrans" cxnId="{69166063-BF53-4D27-97B9-6EA28C705FDB}">
      <dgm:prSet/>
      <dgm:spPr/>
      <dgm:t>
        <a:bodyPr/>
        <a:lstStyle/>
        <a:p>
          <a:endParaRPr lang="es-ES"/>
        </a:p>
      </dgm:t>
    </dgm:pt>
    <dgm:pt modelId="{E6867516-D6A7-4532-842D-5187B10AC281}" type="pres">
      <dgm:prSet presAssocID="{8DDBA283-E7E3-4CB6-8E1B-750F78C4DC03}" presName="linear" presStyleCnt="0">
        <dgm:presLayoutVars>
          <dgm:animLvl val="lvl"/>
          <dgm:resizeHandles val="exact"/>
        </dgm:presLayoutVars>
      </dgm:prSet>
      <dgm:spPr/>
    </dgm:pt>
    <dgm:pt modelId="{842C5787-052E-4F6B-98A6-86F40FC8B4F1}" type="pres">
      <dgm:prSet presAssocID="{50D66BF7-2875-4B44-B3D1-0D85AD92CA5E}" presName="parentText" presStyleLbl="node1" presStyleIdx="0" presStyleCnt="2" custScaleX="95136" custLinFactNeighborX="-344" custLinFactNeighborY="-4372">
        <dgm:presLayoutVars>
          <dgm:chMax val="0"/>
          <dgm:bulletEnabled val="1"/>
        </dgm:presLayoutVars>
      </dgm:prSet>
      <dgm:spPr/>
    </dgm:pt>
    <dgm:pt modelId="{D1D13BFD-7EFC-47D0-A966-9BC09FF563D8}" type="pres">
      <dgm:prSet presAssocID="{50D66BF7-2875-4B44-B3D1-0D85AD92CA5E}" presName="childText" presStyleLbl="revTx" presStyleIdx="0" presStyleCnt="2">
        <dgm:presLayoutVars>
          <dgm:bulletEnabled val="1"/>
        </dgm:presLayoutVars>
      </dgm:prSet>
      <dgm:spPr/>
    </dgm:pt>
    <dgm:pt modelId="{D6B8015F-75BB-476B-AB15-28E6B9BAB927}" type="pres">
      <dgm:prSet presAssocID="{ED53E1C8-F318-449F-A143-D13AFC42CCDB}" presName="parentText" presStyleLbl="node1" presStyleIdx="1" presStyleCnt="2" custScaleX="94928" custLinFactNeighborX="-240" custLinFactNeighborY="-94769">
        <dgm:presLayoutVars>
          <dgm:chMax val="0"/>
          <dgm:bulletEnabled val="1"/>
        </dgm:presLayoutVars>
      </dgm:prSet>
      <dgm:spPr/>
    </dgm:pt>
    <dgm:pt modelId="{EACC8586-CB40-411F-B0C1-3A0E74A3CBB2}" type="pres">
      <dgm:prSet presAssocID="{ED53E1C8-F318-449F-A143-D13AFC42CCDB}" presName="childText" presStyleLbl="revTx" presStyleIdx="1" presStyleCnt="2">
        <dgm:presLayoutVars>
          <dgm:bulletEnabled val="1"/>
        </dgm:presLayoutVars>
      </dgm:prSet>
      <dgm:spPr/>
    </dgm:pt>
  </dgm:ptLst>
  <dgm:cxnLst>
    <dgm:cxn modelId="{40BD0B02-775A-4182-9A50-497F902621AC}" srcId="{8DDBA283-E7E3-4CB6-8E1B-750F78C4DC03}" destId="{ED53E1C8-F318-449F-A143-D13AFC42CCDB}" srcOrd="1" destOrd="0" parTransId="{74FAE64E-0039-4C22-B2F1-BEB784E81926}" sibTransId="{F9CB529F-DA7C-41B0-A523-3ED49C16E6CD}"/>
    <dgm:cxn modelId="{69166063-BF53-4D27-97B9-6EA28C705FDB}" srcId="{ED53E1C8-F318-449F-A143-D13AFC42CCDB}" destId="{003197D0-1698-4342-B714-96C035420F22}" srcOrd="0" destOrd="0" parTransId="{D4CC8B82-E148-4B4A-A5FB-64B75286088B}" sibTransId="{3D54BB88-5366-426A-9D2C-4AEDB74652CB}"/>
    <dgm:cxn modelId="{41D23B8E-45A5-4838-9178-BA0C229BD26D}" type="presOf" srcId="{003197D0-1698-4342-B714-96C035420F22}" destId="{EACC8586-CB40-411F-B0C1-3A0E74A3CBB2}" srcOrd="0" destOrd="0" presId="urn:microsoft.com/office/officeart/2005/8/layout/vList2"/>
    <dgm:cxn modelId="{62BE0190-62B6-498F-9356-1EA3CFAAFCB7}" srcId="{8DDBA283-E7E3-4CB6-8E1B-750F78C4DC03}" destId="{50D66BF7-2875-4B44-B3D1-0D85AD92CA5E}" srcOrd="0" destOrd="0" parTransId="{F511A9D5-33B7-4351-B5C7-513F37B8563D}" sibTransId="{71ECAFA7-E743-48D2-968B-72C0D259010F}"/>
    <dgm:cxn modelId="{5F626BCF-8C36-4B59-BC3D-80F8E32D8049}" srcId="{50D66BF7-2875-4B44-B3D1-0D85AD92CA5E}" destId="{0CA48743-5A30-4599-AD9E-7A269B8010ED}" srcOrd="0" destOrd="0" parTransId="{AEC5C6C3-2769-4028-B430-CE3A7CD4B7ED}" sibTransId="{BF74FF4E-AFB7-4D6C-963F-7E82834A84B0}"/>
    <dgm:cxn modelId="{C8A22ADE-C9F2-4F9C-AF32-1FABF2C0744D}" type="presOf" srcId="{ED53E1C8-F318-449F-A143-D13AFC42CCDB}" destId="{D6B8015F-75BB-476B-AB15-28E6B9BAB927}" srcOrd="0" destOrd="0" presId="urn:microsoft.com/office/officeart/2005/8/layout/vList2"/>
    <dgm:cxn modelId="{27B2AEED-FA6D-49A8-8D8D-E966BE5107EB}" type="presOf" srcId="{8DDBA283-E7E3-4CB6-8E1B-750F78C4DC03}" destId="{E6867516-D6A7-4532-842D-5187B10AC281}" srcOrd="0" destOrd="0" presId="urn:microsoft.com/office/officeart/2005/8/layout/vList2"/>
    <dgm:cxn modelId="{017884F1-7F03-477F-86E3-64D5B1DB3090}" type="presOf" srcId="{50D66BF7-2875-4B44-B3D1-0D85AD92CA5E}" destId="{842C5787-052E-4F6B-98A6-86F40FC8B4F1}" srcOrd="0" destOrd="0" presId="urn:microsoft.com/office/officeart/2005/8/layout/vList2"/>
    <dgm:cxn modelId="{8CDA96F8-C39D-4CC4-9A2B-BDFA592488D1}" type="presOf" srcId="{0CA48743-5A30-4599-AD9E-7A269B8010ED}" destId="{D1D13BFD-7EFC-47D0-A966-9BC09FF563D8}" srcOrd="0" destOrd="0" presId="urn:microsoft.com/office/officeart/2005/8/layout/vList2"/>
    <dgm:cxn modelId="{0CCBC90D-DF34-45F8-AA49-B71C1E54C592}" type="presParOf" srcId="{E6867516-D6A7-4532-842D-5187B10AC281}" destId="{842C5787-052E-4F6B-98A6-86F40FC8B4F1}" srcOrd="0" destOrd="0" presId="urn:microsoft.com/office/officeart/2005/8/layout/vList2"/>
    <dgm:cxn modelId="{742ABAED-068C-4DB4-9592-0D0E13937106}" type="presParOf" srcId="{E6867516-D6A7-4532-842D-5187B10AC281}" destId="{D1D13BFD-7EFC-47D0-A966-9BC09FF563D8}" srcOrd="1" destOrd="0" presId="urn:microsoft.com/office/officeart/2005/8/layout/vList2"/>
    <dgm:cxn modelId="{97DD9233-D615-444A-B4DA-54F723108ED6}" type="presParOf" srcId="{E6867516-D6A7-4532-842D-5187B10AC281}" destId="{D6B8015F-75BB-476B-AB15-28E6B9BAB927}" srcOrd="2" destOrd="0" presId="urn:microsoft.com/office/officeart/2005/8/layout/vList2"/>
    <dgm:cxn modelId="{B3D47E29-BC20-4E11-AD60-3989A596F531}" type="presParOf" srcId="{E6867516-D6A7-4532-842D-5187B10AC281}" destId="{EACC8586-CB40-411F-B0C1-3A0E74A3CBB2}"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DBA283-E7E3-4CB6-8E1B-750F78C4DC03}"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50D66BF7-2875-4B44-B3D1-0D85AD92CA5E}">
      <dgm:prSet phldrT="[Texto]" custT="1"/>
      <dgm:spPr/>
      <dgm:t>
        <a:bodyPr/>
        <a:lstStyle/>
        <a:p>
          <a:r>
            <a:rPr lang="es-ES" sz="1200" dirty="0"/>
            <a:t>EMC’ target’25 </a:t>
          </a:r>
          <a:r>
            <a:rPr lang="es-ES" sz="1200" dirty="0">
              <a:sym typeface="Wingdings" panose="05000000000000000000" pitchFamily="2" charset="2"/>
            </a:rPr>
            <a:t> 3.789 </a:t>
          </a:r>
          <a:r>
            <a:rPr lang="es-ES" sz="1200" dirty="0" err="1">
              <a:sym typeface="Wingdings" panose="05000000000000000000" pitchFamily="2" charset="2"/>
            </a:rPr>
            <a:t>teus</a:t>
          </a:r>
          <a:r>
            <a:rPr lang="es-ES" sz="1200" dirty="0">
              <a:sym typeface="Wingdings" panose="05000000000000000000" pitchFamily="2" charset="2"/>
            </a:rPr>
            <a:t> / 34%         Res 2.024</a:t>
          </a:r>
          <a:endParaRPr lang="es-ES" sz="1200" dirty="0"/>
        </a:p>
      </dgm:t>
    </dgm:pt>
    <dgm:pt modelId="{F511A9D5-33B7-4351-B5C7-513F37B8563D}" type="parTrans" cxnId="{62BE0190-62B6-498F-9356-1EA3CFAAFCB7}">
      <dgm:prSet/>
      <dgm:spPr/>
      <dgm:t>
        <a:bodyPr/>
        <a:lstStyle/>
        <a:p>
          <a:endParaRPr lang="es-ES"/>
        </a:p>
      </dgm:t>
    </dgm:pt>
    <dgm:pt modelId="{71ECAFA7-E743-48D2-968B-72C0D259010F}" type="sibTrans" cxnId="{62BE0190-62B6-498F-9356-1EA3CFAAFCB7}">
      <dgm:prSet/>
      <dgm:spPr/>
      <dgm:t>
        <a:bodyPr/>
        <a:lstStyle/>
        <a:p>
          <a:endParaRPr lang="es-ES"/>
        </a:p>
      </dgm:t>
    </dgm:pt>
    <dgm:pt modelId="{0CA48743-5A30-4599-AD9E-7A269B8010ED}">
      <dgm:prSet phldrT="[Texto]"/>
      <dgm:spPr/>
      <dgm:t>
        <a:bodyPr/>
        <a:lstStyle/>
        <a:p>
          <a:endParaRPr lang="es-ES" dirty="0"/>
        </a:p>
      </dgm:t>
    </dgm:pt>
    <dgm:pt modelId="{AEC5C6C3-2769-4028-B430-CE3A7CD4B7ED}" type="parTrans" cxnId="{5F626BCF-8C36-4B59-BC3D-80F8E32D8049}">
      <dgm:prSet/>
      <dgm:spPr/>
      <dgm:t>
        <a:bodyPr/>
        <a:lstStyle/>
        <a:p>
          <a:endParaRPr lang="es-ES"/>
        </a:p>
      </dgm:t>
    </dgm:pt>
    <dgm:pt modelId="{BF74FF4E-AFB7-4D6C-963F-7E82834A84B0}" type="sibTrans" cxnId="{5F626BCF-8C36-4B59-BC3D-80F8E32D8049}">
      <dgm:prSet/>
      <dgm:spPr/>
      <dgm:t>
        <a:bodyPr/>
        <a:lstStyle/>
        <a:p>
          <a:endParaRPr lang="es-ES"/>
        </a:p>
      </dgm:t>
    </dgm:pt>
    <dgm:pt modelId="{ED53E1C8-F318-449F-A143-D13AFC42CCDB}">
      <dgm:prSet phldrT="[Texto]" custT="1"/>
      <dgm:spPr/>
      <dgm:t>
        <a:bodyPr/>
        <a:lstStyle/>
        <a:p>
          <a:r>
            <a:rPr lang="es-ES" sz="1200" dirty="0"/>
            <a:t>F.E. </a:t>
          </a:r>
          <a:r>
            <a:rPr lang="es-ES" sz="1200" dirty="0" err="1"/>
            <a:t>Market</a:t>
          </a:r>
          <a:r>
            <a:rPr lang="es-ES" sz="1200" dirty="0"/>
            <a:t> target’24  </a:t>
          </a:r>
          <a:r>
            <a:rPr lang="es-ES" sz="1200" dirty="0">
              <a:sym typeface="Wingdings" panose="05000000000000000000" pitchFamily="2" charset="2"/>
            </a:rPr>
            <a:t>14.500 / 4%        Res 2.024 </a:t>
          </a:r>
          <a:endParaRPr lang="es-ES" sz="1200" dirty="0"/>
        </a:p>
      </dgm:t>
    </dgm:pt>
    <dgm:pt modelId="{74FAE64E-0039-4C22-B2F1-BEB784E81926}" type="parTrans" cxnId="{40BD0B02-775A-4182-9A50-497F902621AC}">
      <dgm:prSet/>
      <dgm:spPr/>
      <dgm:t>
        <a:bodyPr/>
        <a:lstStyle/>
        <a:p>
          <a:endParaRPr lang="es-ES"/>
        </a:p>
      </dgm:t>
    </dgm:pt>
    <dgm:pt modelId="{F9CB529F-DA7C-41B0-A523-3ED49C16E6CD}" type="sibTrans" cxnId="{40BD0B02-775A-4182-9A50-497F902621AC}">
      <dgm:prSet/>
      <dgm:spPr/>
      <dgm:t>
        <a:bodyPr/>
        <a:lstStyle/>
        <a:p>
          <a:endParaRPr lang="es-ES"/>
        </a:p>
      </dgm:t>
    </dgm:pt>
    <dgm:pt modelId="{003197D0-1698-4342-B714-96C035420F22}">
      <dgm:prSet phldrT="[Texto]"/>
      <dgm:spPr/>
      <dgm:t>
        <a:bodyPr/>
        <a:lstStyle/>
        <a:p>
          <a:endParaRPr lang="es-ES" dirty="0"/>
        </a:p>
      </dgm:t>
    </dgm:pt>
    <dgm:pt modelId="{D4CC8B82-E148-4B4A-A5FB-64B75286088B}" type="parTrans" cxnId="{69166063-BF53-4D27-97B9-6EA28C705FDB}">
      <dgm:prSet/>
      <dgm:spPr/>
      <dgm:t>
        <a:bodyPr/>
        <a:lstStyle/>
        <a:p>
          <a:endParaRPr lang="es-ES"/>
        </a:p>
      </dgm:t>
    </dgm:pt>
    <dgm:pt modelId="{3D54BB88-5366-426A-9D2C-4AEDB74652CB}" type="sibTrans" cxnId="{69166063-BF53-4D27-97B9-6EA28C705FDB}">
      <dgm:prSet/>
      <dgm:spPr/>
      <dgm:t>
        <a:bodyPr/>
        <a:lstStyle/>
        <a:p>
          <a:endParaRPr lang="es-ES"/>
        </a:p>
      </dgm:t>
    </dgm:pt>
    <dgm:pt modelId="{E6867516-D6A7-4532-842D-5187B10AC281}" type="pres">
      <dgm:prSet presAssocID="{8DDBA283-E7E3-4CB6-8E1B-750F78C4DC03}" presName="linear" presStyleCnt="0">
        <dgm:presLayoutVars>
          <dgm:animLvl val="lvl"/>
          <dgm:resizeHandles val="exact"/>
        </dgm:presLayoutVars>
      </dgm:prSet>
      <dgm:spPr/>
    </dgm:pt>
    <dgm:pt modelId="{842C5787-052E-4F6B-98A6-86F40FC8B4F1}" type="pres">
      <dgm:prSet presAssocID="{50D66BF7-2875-4B44-B3D1-0D85AD92CA5E}" presName="parentText" presStyleLbl="node1" presStyleIdx="0" presStyleCnt="2" custScaleX="93563" custLinFactNeighborX="-344" custLinFactNeighborY="-4372">
        <dgm:presLayoutVars>
          <dgm:chMax val="0"/>
          <dgm:bulletEnabled val="1"/>
        </dgm:presLayoutVars>
      </dgm:prSet>
      <dgm:spPr/>
    </dgm:pt>
    <dgm:pt modelId="{D1D13BFD-7EFC-47D0-A966-9BC09FF563D8}" type="pres">
      <dgm:prSet presAssocID="{50D66BF7-2875-4B44-B3D1-0D85AD92CA5E}" presName="childText" presStyleLbl="revTx" presStyleIdx="0" presStyleCnt="2">
        <dgm:presLayoutVars>
          <dgm:bulletEnabled val="1"/>
        </dgm:presLayoutVars>
      </dgm:prSet>
      <dgm:spPr/>
    </dgm:pt>
    <dgm:pt modelId="{D6B8015F-75BB-476B-AB15-28E6B9BAB927}" type="pres">
      <dgm:prSet presAssocID="{ED53E1C8-F318-449F-A143-D13AFC42CCDB}" presName="parentText" presStyleLbl="node1" presStyleIdx="1" presStyleCnt="2" custScaleX="93355" custLinFactNeighborX="-240" custLinFactNeighborY="-94769">
        <dgm:presLayoutVars>
          <dgm:chMax val="0"/>
          <dgm:bulletEnabled val="1"/>
        </dgm:presLayoutVars>
      </dgm:prSet>
      <dgm:spPr/>
    </dgm:pt>
    <dgm:pt modelId="{EACC8586-CB40-411F-B0C1-3A0E74A3CBB2}" type="pres">
      <dgm:prSet presAssocID="{ED53E1C8-F318-449F-A143-D13AFC42CCDB}" presName="childText" presStyleLbl="revTx" presStyleIdx="1" presStyleCnt="2">
        <dgm:presLayoutVars>
          <dgm:bulletEnabled val="1"/>
        </dgm:presLayoutVars>
      </dgm:prSet>
      <dgm:spPr/>
    </dgm:pt>
  </dgm:ptLst>
  <dgm:cxnLst>
    <dgm:cxn modelId="{40BD0B02-775A-4182-9A50-497F902621AC}" srcId="{8DDBA283-E7E3-4CB6-8E1B-750F78C4DC03}" destId="{ED53E1C8-F318-449F-A143-D13AFC42CCDB}" srcOrd="1" destOrd="0" parTransId="{74FAE64E-0039-4C22-B2F1-BEB784E81926}" sibTransId="{F9CB529F-DA7C-41B0-A523-3ED49C16E6CD}"/>
    <dgm:cxn modelId="{69166063-BF53-4D27-97B9-6EA28C705FDB}" srcId="{ED53E1C8-F318-449F-A143-D13AFC42CCDB}" destId="{003197D0-1698-4342-B714-96C035420F22}" srcOrd="0" destOrd="0" parTransId="{D4CC8B82-E148-4B4A-A5FB-64B75286088B}" sibTransId="{3D54BB88-5366-426A-9D2C-4AEDB74652CB}"/>
    <dgm:cxn modelId="{41D23B8E-45A5-4838-9178-BA0C229BD26D}" type="presOf" srcId="{003197D0-1698-4342-B714-96C035420F22}" destId="{EACC8586-CB40-411F-B0C1-3A0E74A3CBB2}" srcOrd="0" destOrd="0" presId="urn:microsoft.com/office/officeart/2005/8/layout/vList2"/>
    <dgm:cxn modelId="{62BE0190-62B6-498F-9356-1EA3CFAAFCB7}" srcId="{8DDBA283-E7E3-4CB6-8E1B-750F78C4DC03}" destId="{50D66BF7-2875-4B44-B3D1-0D85AD92CA5E}" srcOrd="0" destOrd="0" parTransId="{F511A9D5-33B7-4351-B5C7-513F37B8563D}" sibTransId="{71ECAFA7-E743-48D2-968B-72C0D259010F}"/>
    <dgm:cxn modelId="{5F626BCF-8C36-4B59-BC3D-80F8E32D8049}" srcId="{50D66BF7-2875-4B44-B3D1-0D85AD92CA5E}" destId="{0CA48743-5A30-4599-AD9E-7A269B8010ED}" srcOrd="0" destOrd="0" parTransId="{AEC5C6C3-2769-4028-B430-CE3A7CD4B7ED}" sibTransId="{BF74FF4E-AFB7-4D6C-963F-7E82834A84B0}"/>
    <dgm:cxn modelId="{C8A22ADE-C9F2-4F9C-AF32-1FABF2C0744D}" type="presOf" srcId="{ED53E1C8-F318-449F-A143-D13AFC42CCDB}" destId="{D6B8015F-75BB-476B-AB15-28E6B9BAB927}" srcOrd="0" destOrd="0" presId="urn:microsoft.com/office/officeart/2005/8/layout/vList2"/>
    <dgm:cxn modelId="{27B2AEED-FA6D-49A8-8D8D-E966BE5107EB}" type="presOf" srcId="{8DDBA283-E7E3-4CB6-8E1B-750F78C4DC03}" destId="{E6867516-D6A7-4532-842D-5187B10AC281}" srcOrd="0" destOrd="0" presId="urn:microsoft.com/office/officeart/2005/8/layout/vList2"/>
    <dgm:cxn modelId="{017884F1-7F03-477F-86E3-64D5B1DB3090}" type="presOf" srcId="{50D66BF7-2875-4B44-B3D1-0D85AD92CA5E}" destId="{842C5787-052E-4F6B-98A6-86F40FC8B4F1}" srcOrd="0" destOrd="0" presId="urn:microsoft.com/office/officeart/2005/8/layout/vList2"/>
    <dgm:cxn modelId="{8CDA96F8-C39D-4CC4-9A2B-BDFA592488D1}" type="presOf" srcId="{0CA48743-5A30-4599-AD9E-7A269B8010ED}" destId="{D1D13BFD-7EFC-47D0-A966-9BC09FF563D8}" srcOrd="0" destOrd="0" presId="urn:microsoft.com/office/officeart/2005/8/layout/vList2"/>
    <dgm:cxn modelId="{0CCBC90D-DF34-45F8-AA49-B71C1E54C592}" type="presParOf" srcId="{E6867516-D6A7-4532-842D-5187B10AC281}" destId="{842C5787-052E-4F6B-98A6-86F40FC8B4F1}" srcOrd="0" destOrd="0" presId="urn:microsoft.com/office/officeart/2005/8/layout/vList2"/>
    <dgm:cxn modelId="{742ABAED-068C-4DB4-9592-0D0E13937106}" type="presParOf" srcId="{E6867516-D6A7-4532-842D-5187B10AC281}" destId="{D1D13BFD-7EFC-47D0-A966-9BC09FF563D8}" srcOrd="1" destOrd="0" presId="urn:microsoft.com/office/officeart/2005/8/layout/vList2"/>
    <dgm:cxn modelId="{97DD9233-D615-444A-B4DA-54F723108ED6}" type="presParOf" srcId="{E6867516-D6A7-4532-842D-5187B10AC281}" destId="{D6B8015F-75BB-476B-AB15-28E6B9BAB927}" srcOrd="2" destOrd="0" presId="urn:microsoft.com/office/officeart/2005/8/layout/vList2"/>
    <dgm:cxn modelId="{B3D47E29-BC20-4E11-AD60-3989A596F531}" type="presParOf" srcId="{E6867516-D6A7-4532-842D-5187B10AC281}" destId="{EACC8586-CB40-411F-B0C1-3A0E74A3CBB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DBA283-E7E3-4CB6-8E1B-750F78C4DC03}" type="doc">
      <dgm:prSet loTypeId="urn:microsoft.com/office/officeart/2005/8/layout/vList2" loCatId="list" qsTypeId="urn:microsoft.com/office/officeart/2005/8/quickstyle/3d4" qsCatId="3D" csTypeId="urn:microsoft.com/office/officeart/2005/8/colors/colorful5" csCatId="colorful" phldr="1"/>
      <dgm:spPr/>
      <dgm:t>
        <a:bodyPr/>
        <a:lstStyle/>
        <a:p>
          <a:endParaRPr lang="es-ES"/>
        </a:p>
      </dgm:t>
    </dgm:pt>
    <dgm:pt modelId="{50D66BF7-2875-4B44-B3D1-0D85AD92CA5E}">
      <dgm:prSet phldrT="[Texto]" custT="1"/>
      <dgm:spPr/>
      <dgm:t>
        <a:bodyPr/>
        <a:lstStyle/>
        <a:p>
          <a:r>
            <a:rPr lang="es-ES" sz="1200" dirty="0">
              <a:solidFill>
                <a:schemeClr val="tx1"/>
              </a:solidFill>
            </a:rPr>
            <a:t>EMC’ target’24 </a:t>
          </a:r>
          <a:r>
            <a:rPr lang="es-ES" sz="1200" dirty="0">
              <a:solidFill>
                <a:schemeClr val="tx1"/>
              </a:solidFill>
              <a:sym typeface="Wingdings" panose="05000000000000000000" pitchFamily="2" charset="2"/>
            </a:rPr>
            <a:t> N/A</a:t>
          </a:r>
          <a:endParaRPr lang="es-ES" sz="1200" dirty="0">
            <a:solidFill>
              <a:schemeClr val="tx1"/>
            </a:solidFill>
          </a:endParaRPr>
        </a:p>
      </dgm:t>
    </dgm:pt>
    <dgm:pt modelId="{F511A9D5-33B7-4351-B5C7-513F37B8563D}" type="parTrans" cxnId="{62BE0190-62B6-498F-9356-1EA3CFAAFCB7}">
      <dgm:prSet/>
      <dgm:spPr/>
      <dgm:t>
        <a:bodyPr/>
        <a:lstStyle/>
        <a:p>
          <a:endParaRPr lang="es-ES"/>
        </a:p>
      </dgm:t>
    </dgm:pt>
    <dgm:pt modelId="{71ECAFA7-E743-48D2-968B-72C0D259010F}" type="sibTrans" cxnId="{62BE0190-62B6-498F-9356-1EA3CFAAFCB7}">
      <dgm:prSet/>
      <dgm:spPr/>
      <dgm:t>
        <a:bodyPr/>
        <a:lstStyle/>
        <a:p>
          <a:endParaRPr lang="es-ES"/>
        </a:p>
      </dgm:t>
    </dgm:pt>
    <dgm:pt modelId="{0CA48743-5A30-4599-AD9E-7A269B8010ED}">
      <dgm:prSet phldrT="[Texto]"/>
      <dgm:spPr/>
      <dgm:t>
        <a:bodyPr/>
        <a:lstStyle/>
        <a:p>
          <a:endParaRPr lang="es-ES" dirty="0"/>
        </a:p>
      </dgm:t>
    </dgm:pt>
    <dgm:pt modelId="{AEC5C6C3-2769-4028-B430-CE3A7CD4B7ED}" type="parTrans" cxnId="{5F626BCF-8C36-4B59-BC3D-80F8E32D8049}">
      <dgm:prSet/>
      <dgm:spPr/>
      <dgm:t>
        <a:bodyPr/>
        <a:lstStyle/>
        <a:p>
          <a:endParaRPr lang="es-ES"/>
        </a:p>
      </dgm:t>
    </dgm:pt>
    <dgm:pt modelId="{BF74FF4E-AFB7-4D6C-963F-7E82834A84B0}" type="sibTrans" cxnId="{5F626BCF-8C36-4B59-BC3D-80F8E32D8049}">
      <dgm:prSet/>
      <dgm:spPr/>
      <dgm:t>
        <a:bodyPr/>
        <a:lstStyle/>
        <a:p>
          <a:endParaRPr lang="es-ES"/>
        </a:p>
      </dgm:t>
    </dgm:pt>
    <dgm:pt modelId="{ED53E1C8-F318-449F-A143-D13AFC42CCDB}">
      <dgm:prSet phldrT="[Texto]" custT="1"/>
      <dgm:spPr/>
      <dgm:t>
        <a:bodyPr/>
        <a:lstStyle/>
        <a:p>
          <a:r>
            <a:rPr lang="es-ES" sz="1200" dirty="0">
              <a:solidFill>
                <a:schemeClr val="tx1"/>
              </a:solidFill>
            </a:rPr>
            <a:t>F.E. </a:t>
          </a:r>
          <a:r>
            <a:rPr lang="es-ES" sz="1200" dirty="0" err="1">
              <a:solidFill>
                <a:schemeClr val="tx1"/>
              </a:solidFill>
            </a:rPr>
            <a:t>Market</a:t>
          </a:r>
          <a:r>
            <a:rPr lang="es-ES" sz="1200" dirty="0">
              <a:solidFill>
                <a:schemeClr val="tx1"/>
              </a:solidFill>
            </a:rPr>
            <a:t> target’24 </a:t>
          </a:r>
          <a:r>
            <a:rPr lang="es-ES" sz="1200" dirty="0">
              <a:solidFill>
                <a:schemeClr val="tx1"/>
              </a:solidFill>
              <a:sym typeface="Wingdings" panose="05000000000000000000" pitchFamily="2" charset="2"/>
            </a:rPr>
            <a:t>5.000 / 21%         Res 2.024 </a:t>
          </a:r>
          <a:endParaRPr lang="es-ES" sz="1200" dirty="0">
            <a:solidFill>
              <a:schemeClr val="tx1"/>
            </a:solidFill>
          </a:endParaRPr>
        </a:p>
      </dgm:t>
    </dgm:pt>
    <dgm:pt modelId="{74FAE64E-0039-4C22-B2F1-BEB784E81926}" type="parTrans" cxnId="{40BD0B02-775A-4182-9A50-497F902621AC}">
      <dgm:prSet/>
      <dgm:spPr/>
      <dgm:t>
        <a:bodyPr/>
        <a:lstStyle/>
        <a:p>
          <a:endParaRPr lang="es-ES"/>
        </a:p>
      </dgm:t>
    </dgm:pt>
    <dgm:pt modelId="{F9CB529F-DA7C-41B0-A523-3ED49C16E6CD}" type="sibTrans" cxnId="{40BD0B02-775A-4182-9A50-497F902621AC}">
      <dgm:prSet/>
      <dgm:spPr/>
      <dgm:t>
        <a:bodyPr/>
        <a:lstStyle/>
        <a:p>
          <a:endParaRPr lang="es-ES"/>
        </a:p>
      </dgm:t>
    </dgm:pt>
    <dgm:pt modelId="{003197D0-1698-4342-B714-96C035420F22}">
      <dgm:prSet phldrT="[Texto]"/>
      <dgm:spPr/>
      <dgm:t>
        <a:bodyPr/>
        <a:lstStyle/>
        <a:p>
          <a:endParaRPr lang="es-ES" dirty="0"/>
        </a:p>
      </dgm:t>
    </dgm:pt>
    <dgm:pt modelId="{D4CC8B82-E148-4B4A-A5FB-64B75286088B}" type="parTrans" cxnId="{69166063-BF53-4D27-97B9-6EA28C705FDB}">
      <dgm:prSet/>
      <dgm:spPr/>
      <dgm:t>
        <a:bodyPr/>
        <a:lstStyle/>
        <a:p>
          <a:endParaRPr lang="es-ES"/>
        </a:p>
      </dgm:t>
    </dgm:pt>
    <dgm:pt modelId="{3D54BB88-5366-426A-9D2C-4AEDB74652CB}" type="sibTrans" cxnId="{69166063-BF53-4D27-97B9-6EA28C705FDB}">
      <dgm:prSet/>
      <dgm:spPr/>
      <dgm:t>
        <a:bodyPr/>
        <a:lstStyle/>
        <a:p>
          <a:endParaRPr lang="es-ES"/>
        </a:p>
      </dgm:t>
    </dgm:pt>
    <dgm:pt modelId="{E6867516-D6A7-4532-842D-5187B10AC281}" type="pres">
      <dgm:prSet presAssocID="{8DDBA283-E7E3-4CB6-8E1B-750F78C4DC03}" presName="linear" presStyleCnt="0">
        <dgm:presLayoutVars>
          <dgm:animLvl val="lvl"/>
          <dgm:resizeHandles val="exact"/>
        </dgm:presLayoutVars>
      </dgm:prSet>
      <dgm:spPr/>
    </dgm:pt>
    <dgm:pt modelId="{842C5787-052E-4F6B-98A6-86F40FC8B4F1}" type="pres">
      <dgm:prSet presAssocID="{50D66BF7-2875-4B44-B3D1-0D85AD92CA5E}" presName="parentText" presStyleLbl="node1" presStyleIdx="0" presStyleCnt="2" custScaleX="95136" custLinFactNeighborX="-344" custLinFactNeighborY="-4372">
        <dgm:presLayoutVars>
          <dgm:chMax val="0"/>
          <dgm:bulletEnabled val="1"/>
        </dgm:presLayoutVars>
      </dgm:prSet>
      <dgm:spPr/>
    </dgm:pt>
    <dgm:pt modelId="{D1D13BFD-7EFC-47D0-A966-9BC09FF563D8}" type="pres">
      <dgm:prSet presAssocID="{50D66BF7-2875-4B44-B3D1-0D85AD92CA5E}" presName="childText" presStyleLbl="revTx" presStyleIdx="0" presStyleCnt="2">
        <dgm:presLayoutVars>
          <dgm:bulletEnabled val="1"/>
        </dgm:presLayoutVars>
      </dgm:prSet>
      <dgm:spPr/>
    </dgm:pt>
    <dgm:pt modelId="{D6B8015F-75BB-476B-AB15-28E6B9BAB927}" type="pres">
      <dgm:prSet presAssocID="{ED53E1C8-F318-449F-A143-D13AFC42CCDB}" presName="parentText" presStyleLbl="node1" presStyleIdx="1" presStyleCnt="2" custScaleX="94928" custLinFactNeighborX="-240" custLinFactNeighborY="-94769">
        <dgm:presLayoutVars>
          <dgm:chMax val="0"/>
          <dgm:bulletEnabled val="1"/>
        </dgm:presLayoutVars>
      </dgm:prSet>
      <dgm:spPr/>
    </dgm:pt>
    <dgm:pt modelId="{EACC8586-CB40-411F-B0C1-3A0E74A3CBB2}" type="pres">
      <dgm:prSet presAssocID="{ED53E1C8-F318-449F-A143-D13AFC42CCDB}" presName="childText" presStyleLbl="revTx" presStyleIdx="1" presStyleCnt="2">
        <dgm:presLayoutVars>
          <dgm:bulletEnabled val="1"/>
        </dgm:presLayoutVars>
      </dgm:prSet>
      <dgm:spPr/>
    </dgm:pt>
  </dgm:ptLst>
  <dgm:cxnLst>
    <dgm:cxn modelId="{40BD0B02-775A-4182-9A50-497F902621AC}" srcId="{8DDBA283-E7E3-4CB6-8E1B-750F78C4DC03}" destId="{ED53E1C8-F318-449F-A143-D13AFC42CCDB}" srcOrd="1" destOrd="0" parTransId="{74FAE64E-0039-4C22-B2F1-BEB784E81926}" sibTransId="{F9CB529F-DA7C-41B0-A523-3ED49C16E6CD}"/>
    <dgm:cxn modelId="{69166063-BF53-4D27-97B9-6EA28C705FDB}" srcId="{ED53E1C8-F318-449F-A143-D13AFC42CCDB}" destId="{003197D0-1698-4342-B714-96C035420F22}" srcOrd="0" destOrd="0" parTransId="{D4CC8B82-E148-4B4A-A5FB-64B75286088B}" sibTransId="{3D54BB88-5366-426A-9D2C-4AEDB74652CB}"/>
    <dgm:cxn modelId="{41D23B8E-45A5-4838-9178-BA0C229BD26D}" type="presOf" srcId="{003197D0-1698-4342-B714-96C035420F22}" destId="{EACC8586-CB40-411F-B0C1-3A0E74A3CBB2}" srcOrd="0" destOrd="0" presId="urn:microsoft.com/office/officeart/2005/8/layout/vList2"/>
    <dgm:cxn modelId="{62BE0190-62B6-498F-9356-1EA3CFAAFCB7}" srcId="{8DDBA283-E7E3-4CB6-8E1B-750F78C4DC03}" destId="{50D66BF7-2875-4B44-B3D1-0D85AD92CA5E}" srcOrd="0" destOrd="0" parTransId="{F511A9D5-33B7-4351-B5C7-513F37B8563D}" sibTransId="{71ECAFA7-E743-48D2-968B-72C0D259010F}"/>
    <dgm:cxn modelId="{5F626BCF-8C36-4B59-BC3D-80F8E32D8049}" srcId="{50D66BF7-2875-4B44-B3D1-0D85AD92CA5E}" destId="{0CA48743-5A30-4599-AD9E-7A269B8010ED}" srcOrd="0" destOrd="0" parTransId="{AEC5C6C3-2769-4028-B430-CE3A7CD4B7ED}" sibTransId="{BF74FF4E-AFB7-4D6C-963F-7E82834A84B0}"/>
    <dgm:cxn modelId="{C8A22ADE-C9F2-4F9C-AF32-1FABF2C0744D}" type="presOf" srcId="{ED53E1C8-F318-449F-A143-D13AFC42CCDB}" destId="{D6B8015F-75BB-476B-AB15-28E6B9BAB927}" srcOrd="0" destOrd="0" presId="urn:microsoft.com/office/officeart/2005/8/layout/vList2"/>
    <dgm:cxn modelId="{27B2AEED-FA6D-49A8-8D8D-E966BE5107EB}" type="presOf" srcId="{8DDBA283-E7E3-4CB6-8E1B-750F78C4DC03}" destId="{E6867516-D6A7-4532-842D-5187B10AC281}" srcOrd="0" destOrd="0" presId="urn:microsoft.com/office/officeart/2005/8/layout/vList2"/>
    <dgm:cxn modelId="{017884F1-7F03-477F-86E3-64D5B1DB3090}" type="presOf" srcId="{50D66BF7-2875-4B44-B3D1-0D85AD92CA5E}" destId="{842C5787-052E-4F6B-98A6-86F40FC8B4F1}" srcOrd="0" destOrd="0" presId="urn:microsoft.com/office/officeart/2005/8/layout/vList2"/>
    <dgm:cxn modelId="{8CDA96F8-C39D-4CC4-9A2B-BDFA592488D1}" type="presOf" srcId="{0CA48743-5A30-4599-AD9E-7A269B8010ED}" destId="{D1D13BFD-7EFC-47D0-A966-9BC09FF563D8}" srcOrd="0" destOrd="0" presId="urn:microsoft.com/office/officeart/2005/8/layout/vList2"/>
    <dgm:cxn modelId="{0CCBC90D-DF34-45F8-AA49-B71C1E54C592}" type="presParOf" srcId="{E6867516-D6A7-4532-842D-5187B10AC281}" destId="{842C5787-052E-4F6B-98A6-86F40FC8B4F1}" srcOrd="0" destOrd="0" presId="urn:microsoft.com/office/officeart/2005/8/layout/vList2"/>
    <dgm:cxn modelId="{742ABAED-068C-4DB4-9592-0D0E13937106}" type="presParOf" srcId="{E6867516-D6A7-4532-842D-5187B10AC281}" destId="{D1D13BFD-7EFC-47D0-A966-9BC09FF563D8}" srcOrd="1" destOrd="0" presId="urn:microsoft.com/office/officeart/2005/8/layout/vList2"/>
    <dgm:cxn modelId="{97DD9233-D615-444A-B4DA-54F723108ED6}" type="presParOf" srcId="{E6867516-D6A7-4532-842D-5187B10AC281}" destId="{D6B8015F-75BB-476B-AB15-28E6B9BAB927}" srcOrd="2" destOrd="0" presId="urn:microsoft.com/office/officeart/2005/8/layout/vList2"/>
    <dgm:cxn modelId="{B3D47E29-BC20-4E11-AD60-3989A596F531}" type="presParOf" srcId="{E6867516-D6A7-4532-842D-5187B10AC281}" destId="{EACC8586-CB40-411F-B0C1-3A0E74A3CBB2}"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78D8A-F305-4E99-A33C-5A578BA6615E}">
      <dsp:nvSpPr>
        <dsp:cNvPr id="0" name=""/>
        <dsp:cNvSpPr/>
      </dsp:nvSpPr>
      <dsp:spPr>
        <a:xfrm>
          <a:off x="3" y="0"/>
          <a:ext cx="822747" cy="2207000"/>
        </a:xfrm>
        <a:prstGeom prst="roundRect">
          <a:avLst>
            <a:gd name="adj" fmla="val 10000"/>
          </a:avLst>
        </a:prstGeom>
        <a:solidFill>
          <a:schemeClr val="accent1">
            <a:tint val="40000"/>
            <a:hueOff val="0"/>
            <a:satOff val="0"/>
            <a:lumOff val="0"/>
            <a:alphaOff val="0"/>
          </a:schemeClr>
        </a:solidFill>
        <a:ln w="9525" cap="flat" cmpd="sng" algn="ctr">
          <a:solidFill>
            <a:schemeClr val="dk1">
              <a:hueOff val="0"/>
              <a:satOff val="0"/>
              <a:lumOff val="0"/>
              <a:alphaOff val="0"/>
            </a:schemeClr>
          </a:solidFill>
          <a:prstDash val="solid"/>
          <a:miter/>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2.023</a:t>
          </a:r>
        </a:p>
      </dsp:txBody>
      <dsp:txXfrm>
        <a:off x="3" y="0"/>
        <a:ext cx="822747" cy="662100"/>
      </dsp:txXfrm>
    </dsp:sp>
    <dsp:sp modelId="{3FBF2250-EB8E-4939-A0A0-84CC7047D4D3}">
      <dsp:nvSpPr>
        <dsp:cNvPr id="0" name=""/>
        <dsp:cNvSpPr/>
      </dsp:nvSpPr>
      <dsp:spPr>
        <a:xfrm>
          <a:off x="133891" y="617004"/>
          <a:ext cx="658198" cy="433587"/>
        </a:xfrm>
        <a:prstGeom prst="roundRect">
          <a:avLst>
            <a:gd name="adj" fmla="val 10000"/>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4,5%</a:t>
          </a:r>
        </a:p>
      </dsp:txBody>
      <dsp:txXfrm>
        <a:off x="146590" y="629703"/>
        <a:ext cx="632800" cy="408189"/>
      </dsp:txXfrm>
    </dsp:sp>
    <dsp:sp modelId="{D715EBC8-92A4-4E20-B039-A30F6D71E765}">
      <dsp:nvSpPr>
        <dsp:cNvPr id="0" name=""/>
        <dsp:cNvSpPr/>
      </dsp:nvSpPr>
      <dsp:spPr>
        <a:xfrm>
          <a:off x="133891" y="1132649"/>
          <a:ext cx="658198" cy="433587"/>
        </a:xfrm>
        <a:prstGeom prst="roundRect">
          <a:avLst>
            <a:gd name="adj" fmla="val 10000"/>
          </a:avLst>
        </a:prstGeom>
        <a:solidFill>
          <a:schemeClr val="accent1">
            <a:shade val="80000"/>
            <a:hueOff val="38281"/>
            <a:satOff val="-549"/>
            <a:lumOff val="32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a:solidFill>
                <a:schemeClr val="tx1"/>
              </a:solidFill>
            </a:rPr>
            <a:t>4,1%</a:t>
          </a:r>
          <a:endParaRPr lang="es-ES" sz="1200" kern="1200" dirty="0">
            <a:solidFill>
              <a:schemeClr val="tx1"/>
            </a:solidFill>
          </a:endParaRPr>
        </a:p>
      </dsp:txBody>
      <dsp:txXfrm>
        <a:off x="146590" y="1145348"/>
        <a:ext cx="632800" cy="408189"/>
      </dsp:txXfrm>
    </dsp:sp>
    <dsp:sp modelId="{54C65881-7732-4E60-931B-A3F2E5116C0E}">
      <dsp:nvSpPr>
        <dsp:cNvPr id="0" name=""/>
        <dsp:cNvSpPr/>
      </dsp:nvSpPr>
      <dsp:spPr>
        <a:xfrm>
          <a:off x="133891" y="1632942"/>
          <a:ext cx="658198" cy="433587"/>
        </a:xfrm>
        <a:prstGeom prst="roundRect">
          <a:avLst>
            <a:gd name="adj" fmla="val 10000"/>
          </a:avLst>
        </a:prstGeom>
        <a:solidFill>
          <a:schemeClr val="accent1">
            <a:shade val="80000"/>
            <a:hueOff val="76561"/>
            <a:satOff val="-1098"/>
            <a:lumOff val="640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a:solidFill>
                <a:schemeClr val="tx1"/>
              </a:solidFill>
            </a:rPr>
            <a:t>3,7%</a:t>
          </a:r>
          <a:endParaRPr lang="es-ES" sz="1200" kern="1200" dirty="0">
            <a:solidFill>
              <a:schemeClr val="tx1"/>
            </a:solidFill>
          </a:endParaRPr>
        </a:p>
      </dsp:txBody>
      <dsp:txXfrm>
        <a:off x="146590" y="1645641"/>
        <a:ext cx="632800" cy="408189"/>
      </dsp:txXfrm>
    </dsp:sp>
    <dsp:sp modelId="{E81962F1-85FE-47D7-9247-A8823B52C90C}">
      <dsp:nvSpPr>
        <dsp:cNvPr id="0" name=""/>
        <dsp:cNvSpPr/>
      </dsp:nvSpPr>
      <dsp:spPr>
        <a:xfrm>
          <a:off x="884770" y="0"/>
          <a:ext cx="822747" cy="2207000"/>
        </a:xfrm>
        <a:prstGeom prst="roundRect">
          <a:avLst>
            <a:gd name="adj" fmla="val 10000"/>
          </a:avLst>
        </a:prstGeom>
        <a:solidFill>
          <a:schemeClr val="accent1">
            <a:tint val="40000"/>
            <a:hueOff val="0"/>
            <a:satOff val="0"/>
            <a:lumOff val="0"/>
            <a:alphaOff val="0"/>
          </a:schemeClr>
        </a:solidFill>
        <a:ln w="9525" cap="flat" cmpd="sng" algn="ctr">
          <a:solidFill>
            <a:schemeClr val="dk1">
              <a:hueOff val="0"/>
              <a:satOff val="0"/>
              <a:lumOff val="0"/>
              <a:alphaOff val="0"/>
            </a:schemeClr>
          </a:solidFill>
          <a:prstDash val="solid"/>
          <a:miter/>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2.024</a:t>
          </a:r>
        </a:p>
      </dsp:txBody>
      <dsp:txXfrm>
        <a:off x="884770" y="0"/>
        <a:ext cx="822747" cy="662100"/>
      </dsp:txXfrm>
    </dsp:sp>
    <dsp:sp modelId="{FFB9F857-26D2-40F9-A486-D3855F0182A6}">
      <dsp:nvSpPr>
        <dsp:cNvPr id="0" name=""/>
        <dsp:cNvSpPr/>
      </dsp:nvSpPr>
      <dsp:spPr>
        <a:xfrm>
          <a:off x="997986" y="617004"/>
          <a:ext cx="658198" cy="433587"/>
        </a:xfrm>
        <a:prstGeom prst="roundRect">
          <a:avLst>
            <a:gd name="adj" fmla="val 10000"/>
          </a:avLst>
        </a:prstGeom>
        <a:solidFill>
          <a:schemeClr val="accent1">
            <a:shade val="80000"/>
            <a:hueOff val="114842"/>
            <a:satOff val="-1647"/>
            <a:lumOff val="960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4,0% </a:t>
          </a:r>
        </a:p>
      </dsp:txBody>
      <dsp:txXfrm>
        <a:off x="1010685" y="629703"/>
        <a:ext cx="632800" cy="408189"/>
      </dsp:txXfrm>
    </dsp:sp>
    <dsp:sp modelId="{97410C7B-331A-4B61-9C67-3BAA7B10B763}">
      <dsp:nvSpPr>
        <dsp:cNvPr id="0" name=""/>
        <dsp:cNvSpPr/>
      </dsp:nvSpPr>
      <dsp:spPr>
        <a:xfrm>
          <a:off x="997986" y="1125706"/>
          <a:ext cx="658198" cy="433587"/>
        </a:xfrm>
        <a:prstGeom prst="roundRect">
          <a:avLst>
            <a:gd name="adj" fmla="val 10000"/>
          </a:avLst>
        </a:prstGeom>
        <a:solidFill>
          <a:schemeClr val="accent1">
            <a:shade val="80000"/>
            <a:hueOff val="153123"/>
            <a:satOff val="-2196"/>
            <a:lumOff val="128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a:solidFill>
                <a:schemeClr val="tx1"/>
              </a:solidFill>
            </a:rPr>
            <a:t>3,8%</a:t>
          </a:r>
          <a:endParaRPr lang="es-ES" sz="1200" kern="1200" dirty="0">
            <a:solidFill>
              <a:schemeClr val="tx1"/>
            </a:solidFill>
          </a:endParaRPr>
        </a:p>
      </dsp:txBody>
      <dsp:txXfrm>
        <a:off x="1010685" y="1138405"/>
        <a:ext cx="632800" cy="408189"/>
      </dsp:txXfrm>
    </dsp:sp>
    <dsp:sp modelId="{6A21A7F9-E4EC-4136-9807-1EB876E5DCD4}">
      <dsp:nvSpPr>
        <dsp:cNvPr id="0" name=""/>
        <dsp:cNvSpPr/>
      </dsp:nvSpPr>
      <dsp:spPr>
        <a:xfrm>
          <a:off x="997986" y="1632942"/>
          <a:ext cx="658198" cy="433587"/>
        </a:xfrm>
        <a:prstGeom prst="roundRect">
          <a:avLst>
            <a:gd name="adj" fmla="val 10000"/>
          </a:avLst>
        </a:prstGeom>
        <a:solidFill>
          <a:schemeClr val="accent1">
            <a:shade val="80000"/>
            <a:hueOff val="191404"/>
            <a:satOff val="-2745"/>
            <a:lumOff val="1600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a:solidFill>
                <a:schemeClr val="tx1"/>
              </a:solidFill>
            </a:rPr>
            <a:t>3,8%</a:t>
          </a:r>
          <a:endParaRPr lang="es-ES" sz="1200" kern="1200" dirty="0">
            <a:solidFill>
              <a:schemeClr val="tx1"/>
            </a:solidFill>
          </a:endParaRPr>
        </a:p>
      </dsp:txBody>
      <dsp:txXfrm>
        <a:off x="1010685" y="1645641"/>
        <a:ext cx="632800" cy="408189"/>
      </dsp:txXfrm>
    </dsp:sp>
    <dsp:sp modelId="{D1683B5B-F60F-4F46-85E6-52466D7892DA}">
      <dsp:nvSpPr>
        <dsp:cNvPr id="0" name=""/>
        <dsp:cNvSpPr/>
      </dsp:nvSpPr>
      <dsp:spPr>
        <a:xfrm>
          <a:off x="1769223" y="0"/>
          <a:ext cx="822747" cy="2207000"/>
        </a:xfrm>
        <a:prstGeom prst="roundRect">
          <a:avLst>
            <a:gd name="adj" fmla="val 10000"/>
          </a:avLst>
        </a:prstGeom>
        <a:solidFill>
          <a:schemeClr val="accent1">
            <a:tint val="40000"/>
            <a:hueOff val="0"/>
            <a:satOff val="0"/>
            <a:lumOff val="0"/>
            <a:alphaOff val="0"/>
          </a:schemeClr>
        </a:solidFill>
        <a:ln w="9525" cap="flat" cmpd="sng" algn="ctr">
          <a:solidFill>
            <a:schemeClr val="dk1">
              <a:hueOff val="0"/>
              <a:satOff val="0"/>
              <a:lumOff val="0"/>
              <a:alphaOff val="0"/>
            </a:schemeClr>
          </a:solidFill>
          <a:prstDash val="solid"/>
          <a:miter/>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2.025 </a:t>
          </a:r>
          <a:r>
            <a:rPr lang="es-ES" sz="1000" kern="1200" dirty="0"/>
            <a:t>(*)</a:t>
          </a:r>
        </a:p>
      </dsp:txBody>
      <dsp:txXfrm>
        <a:off x="1769223" y="0"/>
        <a:ext cx="822747" cy="662100"/>
      </dsp:txXfrm>
    </dsp:sp>
    <dsp:sp modelId="{4448FACB-0212-4F9D-B73B-2B8EFD0F230B}">
      <dsp:nvSpPr>
        <dsp:cNvPr id="0" name=""/>
        <dsp:cNvSpPr/>
      </dsp:nvSpPr>
      <dsp:spPr>
        <a:xfrm>
          <a:off x="1851498" y="617004"/>
          <a:ext cx="658198" cy="433587"/>
        </a:xfrm>
        <a:prstGeom prst="roundRect">
          <a:avLst>
            <a:gd name="adj" fmla="val 10000"/>
          </a:avLst>
        </a:prstGeom>
        <a:solidFill>
          <a:schemeClr val="accent1">
            <a:shade val="80000"/>
            <a:hueOff val="229684"/>
            <a:satOff val="-3294"/>
            <a:lumOff val="1921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a:solidFill>
                <a:schemeClr val="tx1"/>
              </a:solidFill>
            </a:rPr>
            <a:t>3,8%</a:t>
          </a:r>
          <a:endParaRPr lang="es-ES" sz="1200" kern="1200" dirty="0">
            <a:solidFill>
              <a:schemeClr val="tx1"/>
            </a:solidFill>
          </a:endParaRPr>
        </a:p>
      </dsp:txBody>
      <dsp:txXfrm>
        <a:off x="1864197" y="629703"/>
        <a:ext cx="632800" cy="408189"/>
      </dsp:txXfrm>
    </dsp:sp>
    <dsp:sp modelId="{82FF4C48-2170-4C3D-A965-CD2415337B1B}">
      <dsp:nvSpPr>
        <dsp:cNvPr id="0" name=""/>
        <dsp:cNvSpPr/>
      </dsp:nvSpPr>
      <dsp:spPr>
        <a:xfrm>
          <a:off x="1851498" y="1162581"/>
          <a:ext cx="658198" cy="433587"/>
        </a:xfrm>
        <a:prstGeom prst="roundRect">
          <a:avLst>
            <a:gd name="adj" fmla="val 10000"/>
          </a:avLst>
        </a:prstGeom>
        <a:solidFill>
          <a:schemeClr val="accent1">
            <a:shade val="80000"/>
            <a:hueOff val="267965"/>
            <a:satOff val="-3843"/>
            <a:lumOff val="2241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a:solidFill>
                <a:schemeClr val="tx1"/>
              </a:solidFill>
            </a:rPr>
            <a:t>3,7%</a:t>
          </a:r>
          <a:endParaRPr lang="es-ES" sz="1200" kern="1200" dirty="0">
            <a:solidFill>
              <a:schemeClr val="tx1"/>
            </a:solidFill>
          </a:endParaRPr>
        </a:p>
      </dsp:txBody>
      <dsp:txXfrm>
        <a:off x="1864197" y="1175280"/>
        <a:ext cx="632800" cy="408189"/>
      </dsp:txXfrm>
    </dsp:sp>
    <dsp:sp modelId="{724A0D18-6707-4AD1-8D11-643F6B5044FA}">
      <dsp:nvSpPr>
        <dsp:cNvPr id="0" name=""/>
        <dsp:cNvSpPr/>
      </dsp:nvSpPr>
      <dsp:spPr>
        <a:xfrm>
          <a:off x="1851498" y="1662874"/>
          <a:ext cx="658198" cy="433587"/>
        </a:xfrm>
        <a:prstGeom prst="roundRect">
          <a:avLst>
            <a:gd name="adj" fmla="val 10000"/>
          </a:avLst>
        </a:prstGeom>
        <a:solidFill>
          <a:schemeClr val="accent1">
            <a:shade val="80000"/>
            <a:hueOff val="306246"/>
            <a:satOff val="-4392"/>
            <a:lumOff val="256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ES" sz="1200" kern="1200">
              <a:solidFill>
                <a:schemeClr val="tx1"/>
              </a:solidFill>
            </a:rPr>
            <a:t>N/A</a:t>
          </a:r>
          <a:endParaRPr lang="es-ES" sz="1200" kern="1200" dirty="0">
            <a:solidFill>
              <a:schemeClr val="tx1"/>
            </a:solidFill>
          </a:endParaRPr>
        </a:p>
      </dsp:txBody>
      <dsp:txXfrm>
        <a:off x="1864197" y="1675573"/>
        <a:ext cx="632800" cy="408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EDD09-4AC7-4455-9C12-58A06ED48C8B}">
      <dsp:nvSpPr>
        <dsp:cNvPr id="0" name=""/>
        <dsp:cNvSpPr/>
      </dsp:nvSpPr>
      <dsp:spPr>
        <a:xfrm>
          <a:off x="710116" y="216021"/>
          <a:ext cx="1023939" cy="568855"/>
        </a:xfrm>
        <a:prstGeom prst="roundRect">
          <a:avLst>
            <a:gd name="adj" fmla="val 10000"/>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kern="1200" dirty="0" err="1"/>
            <a:t>Growth</a:t>
          </a:r>
          <a:r>
            <a:rPr lang="es-ES" sz="1300" b="1" kern="1200" dirty="0"/>
            <a:t>: 3,6 %</a:t>
          </a:r>
        </a:p>
      </dsp:txBody>
      <dsp:txXfrm>
        <a:off x="726777" y="232682"/>
        <a:ext cx="990617" cy="535533"/>
      </dsp:txXfrm>
    </dsp:sp>
    <dsp:sp modelId="{3A638170-5B01-42DE-9EF9-445D1BDB4F34}">
      <dsp:nvSpPr>
        <dsp:cNvPr id="0" name=""/>
        <dsp:cNvSpPr/>
      </dsp:nvSpPr>
      <dsp:spPr>
        <a:xfrm>
          <a:off x="2726339" y="216021"/>
          <a:ext cx="1023939" cy="568855"/>
        </a:xfrm>
        <a:prstGeom prst="roundRect">
          <a:avLst>
            <a:gd name="adj" fmla="val 10000"/>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kern="1200" dirty="0" err="1"/>
            <a:t>Growth</a:t>
          </a:r>
          <a:r>
            <a:rPr lang="es-ES" sz="1300" b="1" kern="1200" dirty="0"/>
            <a:t>: </a:t>
          </a:r>
        </a:p>
        <a:p>
          <a:pPr marL="0" lvl="0" indent="0" algn="ctr" defTabSz="577850">
            <a:lnSpc>
              <a:spcPct val="90000"/>
            </a:lnSpc>
            <a:spcBef>
              <a:spcPct val="0"/>
            </a:spcBef>
            <a:spcAft>
              <a:spcPct val="35000"/>
            </a:spcAft>
            <a:buNone/>
          </a:pPr>
          <a:r>
            <a:rPr lang="es-ES" sz="1300" b="1" kern="1200" dirty="0"/>
            <a:t>-7,7 %</a:t>
          </a:r>
        </a:p>
      </dsp:txBody>
      <dsp:txXfrm>
        <a:off x="2743000" y="232682"/>
        <a:ext cx="990617" cy="535533"/>
      </dsp:txXfrm>
    </dsp:sp>
    <dsp:sp modelId="{F68D0DFF-763E-4F47-88AE-4ED375D3D7AD}">
      <dsp:nvSpPr>
        <dsp:cNvPr id="0" name=""/>
        <dsp:cNvSpPr/>
      </dsp:nvSpPr>
      <dsp:spPr>
        <a:xfrm>
          <a:off x="1927389" y="2425296"/>
          <a:ext cx="426641" cy="426641"/>
        </a:xfrm>
        <a:prstGeom prst="triangle">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815C57E-F5DA-4972-85CB-F6B8970AEB91}">
      <dsp:nvSpPr>
        <dsp:cNvPr id="0" name=""/>
        <dsp:cNvSpPr/>
      </dsp:nvSpPr>
      <dsp:spPr>
        <a:xfrm>
          <a:off x="860786" y="2246675"/>
          <a:ext cx="2559848" cy="172931"/>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A0440D9-132D-40ED-BC58-E82E2B7F0DE7}">
      <dsp:nvSpPr>
        <dsp:cNvPr id="0" name=""/>
        <dsp:cNvSpPr/>
      </dsp:nvSpPr>
      <dsp:spPr>
        <a:xfrm>
          <a:off x="142741" y="934125"/>
          <a:ext cx="2016290" cy="1012228"/>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a:solidFill>
                <a:schemeClr val="tx1"/>
              </a:solidFill>
            </a:rPr>
            <a:t>Total Imports’23</a:t>
          </a:r>
        </a:p>
        <a:p>
          <a:pPr marL="0" lvl="0" indent="0" algn="ctr" defTabSz="444500">
            <a:lnSpc>
              <a:spcPct val="90000"/>
            </a:lnSpc>
            <a:spcBef>
              <a:spcPct val="0"/>
            </a:spcBef>
            <a:spcAft>
              <a:spcPct val="35000"/>
            </a:spcAft>
            <a:buNone/>
          </a:pPr>
          <a:r>
            <a:rPr lang="es-ES" sz="1000" kern="1200">
              <a:solidFill>
                <a:schemeClr val="tx1"/>
              </a:solidFill>
            </a:rPr>
            <a:t>$ 15.680,6 millions</a:t>
          </a:r>
        </a:p>
        <a:p>
          <a:pPr marL="0" lvl="0" indent="0" algn="ctr" defTabSz="444500">
            <a:lnSpc>
              <a:spcPct val="90000"/>
            </a:lnSpc>
            <a:spcBef>
              <a:spcPct val="0"/>
            </a:spcBef>
            <a:spcAft>
              <a:spcPct val="35000"/>
            </a:spcAft>
            <a:buNone/>
          </a:pPr>
          <a:endParaRPr lang="es-ES" sz="1000" kern="1200">
            <a:solidFill>
              <a:schemeClr val="tx1"/>
            </a:solidFill>
          </a:endParaRPr>
        </a:p>
        <a:p>
          <a:pPr marL="0" lvl="0" indent="0" algn="ctr" defTabSz="444500">
            <a:lnSpc>
              <a:spcPct val="90000"/>
            </a:lnSpc>
            <a:spcBef>
              <a:spcPct val="0"/>
            </a:spcBef>
            <a:spcAft>
              <a:spcPct val="35000"/>
            </a:spcAft>
            <a:buNone/>
          </a:pPr>
          <a:r>
            <a:rPr lang="es-ES" sz="1000" b="1" kern="1200">
              <a:solidFill>
                <a:schemeClr val="tx1"/>
              </a:solidFill>
            </a:rPr>
            <a:t>Total Imports’24 </a:t>
          </a:r>
        </a:p>
        <a:p>
          <a:pPr marL="0" lvl="0" indent="0" algn="ctr" defTabSz="444500">
            <a:lnSpc>
              <a:spcPct val="90000"/>
            </a:lnSpc>
            <a:spcBef>
              <a:spcPct val="0"/>
            </a:spcBef>
            <a:spcAft>
              <a:spcPct val="35000"/>
            </a:spcAft>
            <a:buNone/>
          </a:pPr>
          <a:r>
            <a:rPr lang="es-ES" sz="1000" kern="1200">
              <a:solidFill>
                <a:schemeClr val="tx1"/>
              </a:solidFill>
            </a:rPr>
            <a:t>$ 16.379,4 millions</a:t>
          </a:r>
          <a:endParaRPr lang="es-ES" sz="1000" kern="1200" dirty="0">
            <a:solidFill>
              <a:schemeClr val="tx1"/>
            </a:solidFill>
          </a:endParaRPr>
        </a:p>
      </dsp:txBody>
      <dsp:txXfrm>
        <a:off x="192154" y="983538"/>
        <a:ext cx="1917464" cy="913402"/>
      </dsp:txXfrm>
    </dsp:sp>
    <dsp:sp modelId="{5D83BC53-8CE2-4AA5-A5E8-4F4FA2908AA1}">
      <dsp:nvSpPr>
        <dsp:cNvPr id="0" name=""/>
        <dsp:cNvSpPr/>
      </dsp:nvSpPr>
      <dsp:spPr>
        <a:xfrm>
          <a:off x="2234483" y="936541"/>
          <a:ext cx="2077583" cy="1007395"/>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1" kern="1200" dirty="0">
              <a:solidFill>
                <a:schemeClr val="tx1"/>
              </a:solidFill>
            </a:rPr>
            <a:t>T</a:t>
          </a:r>
          <a:r>
            <a:rPr lang="es-ES" sz="1000" b="1" kern="1200" dirty="0">
              <a:solidFill>
                <a:schemeClr val="tx1"/>
              </a:solidFill>
            </a:rPr>
            <a:t>otal Exports’23</a:t>
          </a:r>
        </a:p>
        <a:p>
          <a:pPr marL="0" lvl="0" indent="0" algn="ctr" defTabSz="577850">
            <a:lnSpc>
              <a:spcPct val="90000"/>
            </a:lnSpc>
            <a:spcBef>
              <a:spcPct val="0"/>
            </a:spcBef>
            <a:spcAft>
              <a:spcPct val="35000"/>
            </a:spcAft>
            <a:buNone/>
          </a:pPr>
          <a:r>
            <a:rPr lang="es-ES" sz="1000" kern="1200" dirty="0">
              <a:solidFill>
                <a:schemeClr val="tx1"/>
              </a:solidFill>
            </a:rPr>
            <a:t>$ 17.518,2 </a:t>
          </a:r>
          <a:r>
            <a:rPr lang="es-ES" sz="1000" kern="1200" dirty="0" err="1">
              <a:solidFill>
                <a:schemeClr val="tx1"/>
              </a:solidFill>
            </a:rPr>
            <a:t>millions</a:t>
          </a:r>
          <a:endParaRPr lang="es-ES" sz="1000" kern="1200" dirty="0">
            <a:solidFill>
              <a:schemeClr val="tx1"/>
            </a:solidFill>
          </a:endParaRPr>
        </a:p>
        <a:p>
          <a:pPr marL="0" lvl="0" indent="0" algn="ctr" defTabSz="577850">
            <a:lnSpc>
              <a:spcPct val="90000"/>
            </a:lnSpc>
            <a:spcBef>
              <a:spcPct val="0"/>
            </a:spcBef>
            <a:spcAft>
              <a:spcPct val="35000"/>
            </a:spcAft>
            <a:buNone/>
          </a:pPr>
          <a:endParaRPr lang="es-ES" sz="1000" kern="1200" dirty="0">
            <a:solidFill>
              <a:schemeClr val="tx1"/>
            </a:solidFill>
          </a:endParaRPr>
        </a:p>
        <a:p>
          <a:pPr marL="0" lvl="0" indent="0" algn="ctr" defTabSz="577850">
            <a:lnSpc>
              <a:spcPct val="90000"/>
            </a:lnSpc>
            <a:spcBef>
              <a:spcPct val="0"/>
            </a:spcBef>
            <a:spcAft>
              <a:spcPct val="35000"/>
            </a:spcAft>
            <a:buNone/>
          </a:pPr>
          <a:r>
            <a:rPr lang="es-ES" sz="1000" b="1" kern="1200" dirty="0">
              <a:solidFill>
                <a:schemeClr val="tx1"/>
              </a:solidFill>
            </a:rPr>
            <a:t>Total Exports’24</a:t>
          </a:r>
        </a:p>
        <a:p>
          <a:pPr marL="0" lvl="0" indent="0" algn="ctr" defTabSz="577850">
            <a:lnSpc>
              <a:spcPct val="90000"/>
            </a:lnSpc>
            <a:spcBef>
              <a:spcPct val="0"/>
            </a:spcBef>
            <a:spcAft>
              <a:spcPct val="35000"/>
            </a:spcAft>
            <a:buNone/>
          </a:pPr>
          <a:r>
            <a:rPr lang="es-ES" sz="1000" kern="1200" dirty="0">
              <a:solidFill>
                <a:schemeClr val="tx1"/>
              </a:solidFill>
            </a:rPr>
            <a:t>$ 15.840,6 </a:t>
          </a:r>
          <a:r>
            <a:rPr lang="es-ES" sz="1000" kern="1200" dirty="0" err="1">
              <a:solidFill>
                <a:schemeClr val="tx1"/>
              </a:solidFill>
            </a:rPr>
            <a:t>millions</a:t>
          </a:r>
          <a:endParaRPr lang="es-ES" sz="1000" kern="1200" dirty="0">
            <a:solidFill>
              <a:schemeClr val="tx1"/>
            </a:solidFill>
          </a:endParaRPr>
        </a:p>
      </dsp:txBody>
      <dsp:txXfrm>
        <a:off x="2283660" y="985718"/>
        <a:ext cx="1979229" cy="909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C5787-052E-4F6B-98A6-86F40FC8B4F1}">
      <dsp:nvSpPr>
        <dsp:cNvPr id="0" name=""/>
        <dsp:cNvSpPr/>
      </dsp:nvSpPr>
      <dsp:spPr>
        <a:xfrm>
          <a:off x="0" y="0"/>
          <a:ext cx="3923469" cy="35568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solidFill>
                <a:schemeClr val="tx1"/>
              </a:solidFill>
            </a:rPr>
            <a:t>EMC’ target’25 </a:t>
          </a:r>
          <a:r>
            <a:rPr lang="es-ES" sz="1200" kern="1200" dirty="0">
              <a:solidFill>
                <a:schemeClr val="tx1"/>
              </a:solidFill>
              <a:sym typeface="Wingdings" panose="05000000000000000000" pitchFamily="2" charset="2"/>
            </a:rPr>
            <a:t> 6,197 </a:t>
          </a:r>
          <a:r>
            <a:rPr lang="es-ES" sz="1200" kern="1200" dirty="0" err="1">
              <a:solidFill>
                <a:schemeClr val="tx1"/>
              </a:solidFill>
              <a:sym typeface="Wingdings" panose="05000000000000000000" pitchFamily="2" charset="2"/>
            </a:rPr>
            <a:t>teus</a:t>
          </a:r>
          <a:r>
            <a:rPr lang="es-ES" sz="1200" kern="1200" dirty="0">
              <a:solidFill>
                <a:schemeClr val="tx1"/>
              </a:solidFill>
              <a:sym typeface="Wingdings" panose="05000000000000000000" pitchFamily="2" charset="2"/>
            </a:rPr>
            <a:t> / – 4%          Res 2.024</a:t>
          </a:r>
          <a:endParaRPr lang="es-ES" sz="1200" kern="1200" dirty="0">
            <a:solidFill>
              <a:schemeClr val="tx1"/>
            </a:solidFill>
          </a:endParaRPr>
        </a:p>
      </dsp:txBody>
      <dsp:txXfrm>
        <a:off x="17363" y="17363"/>
        <a:ext cx="3888743" cy="320954"/>
      </dsp:txXfrm>
    </dsp:sp>
    <dsp:sp modelId="{D1D13BFD-7EFC-47D0-A966-9BC09FF563D8}">
      <dsp:nvSpPr>
        <dsp:cNvPr id="0" name=""/>
        <dsp:cNvSpPr/>
      </dsp:nvSpPr>
      <dsp:spPr>
        <a:xfrm>
          <a:off x="0" y="383760"/>
          <a:ext cx="392346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70"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s-ES" sz="1500" kern="1200" dirty="0"/>
        </a:p>
      </dsp:txBody>
      <dsp:txXfrm>
        <a:off x="0" y="383760"/>
        <a:ext cx="3923469" cy="314640"/>
      </dsp:txXfrm>
    </dsp:sp>
    <dsp:sp modelId="{D6B8015F-75BB-476B-AB15-28E6B9BAB927}">
      <dsp:nvSpPr>
        <dsp:cNvPr id="0" name=""/>
        <dsp:cNvSpPr/>
      </dsp:nvSpPr>
      <dsp:spPr>
        <a:xfrm>
          <a:off x="0" y="394273"/>
          <a:ext cx="3923469" cy="355680"/>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solidFill>
                <a:schemeClr val="tx1"/>
              </a:solidFill>
            </a:rPr>
            <a:t>F.E. </a:t>
          </a:r>
          <a:r>
            <a:rPr lang="es-ES" sz="1200" kern="1200" dirty="0" err="1">
              <a:solidFill>
                <a:schemeClr val="tx1"/>
              </a:solidFill>
            </a:rPr>
            <a:t>Market</a:t>
          </a:r>
          <a:r>
            <a:rPr lang="es-ES" sz="1200" kern="1200" dirty="0">
              <a:solidFill>
                <a:schemeClr val="tx1"/>
              </a:solidFill>
            </a:rPr>
            <a:t> target’25  </a:t>
          </a:r>
          <a:r>
            <a:rPr lang="es-ES" sz="1200" kern="1200" dirty="0">
              <a:solidFill>
                <a:schemeClr val="tx1"/>
              </a:solidFill>
              <a:sym typeface="Wingdings" panose="05000000000000000000" pitchFamily="2" charset="2"/>
            </a:rPr>
            <a:t>58.000 / 1%         Res 2.024 </a:t>
          </a:r>
          <a:endParaRPr lang="es-ES" sz="1200" kern="1200" dirty="0">
            <a:solidFill>
              <a:schemeClr val="tx1"/>
            </a:solidFill>
          </a:endParaRPr>
        </a:p>
      </dsp:txBody>
      <dsp:txXfrm>
        <a:off x="17363" y="411636"/>
        <a:ext cx="3888743" cy="320954"/>
      </dsp:txXfrm>
    </dsp:sp>
    <dsp:sp modelId="{EACC8586-CB40-411F-B0C1-3A0E74A3CBB2}">
      <dsp:nvSpPr>
        <dsp:cNvPr id="0" name=""/>
        <dsp:cNvSpPr/>
      </dsp:nvSpPr>
      <dsp:spPr>
        <a:xfrm>
          <a:off x="0" y="1054080"/>
          <a:ext cx="392346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70"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s-ES" sz="1500" kern="1200" dirty="0"/>
        </a:p>
      </dsp:txBody>
      <dsp:txXfrm>
        <a:off x="0" y="1054080"/>
        <a:ext cx="3923469" cy="314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C5787-052E-4F6B-98A6-86F40FC8B4F1}">
      <dsp:nvSpPr>
        <dsp:cNvPr id="0" name=""/>
        <dsp:cNvSpPr/>
      </dsp:nvSpPr>
      <dsp:spPr>
        <a:xfrm>
          <a:off x="81190" y="18682"/>
          <a:ext cx="3699298" cy="355680"/>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solidFill>
                <a:schemeClr val="tx1"/>
              </a:solidFill>
            </a:rPr>
            <a:t>EMC’ target’25 </a:t>
          </a:r>
          <a:r>
            <a:rPr lang="es-ES" sz="1200" kern="1200" dirty="0">
              <a:solidFill>
                <a:schemeClr val="tx1"/>
              </a:solidFill>
              <a:sym typeface="Wingdings" panose="05000000000000000000" pitchFamily="2" charset="2"/>
            </a:rPr>
            <a:t> 2,930 </a:t>
          </a:r>
          <a:r>
            <a:rPr lang="es-ES" sz="1200" kern="1200" dirty="0" err="1">
              <a:solidFill>
                <a:schemeClr val="tx1"/>
              </a:solidFill>
              <a:sym typeface="Wingdings" panose="05000000000000000000" pitchFamily="2" charset="2"/>
            </a:rPr>
            <a:t>teus</a:t>
          </a:r>
          <a:r>
            <a:rPr lang="es-ES" sz="1200" kern="1200" dirty="0">
              <a:solidFill>
                <a:schemeClr val="tx1"/>
              </a:solidFill>
              <a:sym typeface="Wingdings" panose="05000000000000000000" pitchFamily="2" charset="2"/>
            </a:rPr>
            <a:t> / -12 %         Res 2.024</a:t>
          </a:r>
          <a:endParaRPr lang="es-ES" sz="1200" kern="1200" dirty="0">
            <a:solidFill>
              <a:schemeClr val="tx1"/>
            </a:solidFill>
          </a:endParaRPr>
        </a:p>
      </dsp:txBody>
      <dsp:txXfrm>
        <a:off x="98553" y="36045"/>
        <a:ext cx="3664572" cy="320954"/>
      </dsp:txXfrm>
    </dsp:sp>
    <dsp:sp modelId="{D1D13BFD-7EFC-47D0-A966-9BC09FF563D8}">
      <dsp:nvSpPr>
        <dsp:cNvPr id="0" name=""/>
        <dsp:cNvSpPr/>
      </dsp:nvSpPr>
      <dsp:spPr>
        <a:xfrm>
          <a:off x="0" y="388119"/>
          <a:ext cx="388843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s-ES" sz="1500" kern="1200" dirty="0"/>
        </a:p>
      </dsp:txBody>
      <dsp:txXfrm>
        <a:off x="0" y="388119"/>
        <a:ext cx="3888432" cy="314640"/>
      </dsp:txXfrm>
    </dsp:sp>
    <dsp:sp modelId="{D6B8015F-75BB-476B-AB15-28E6B9BAB927}">
      <dsp:nvSpPr>
        <dsp:cNvPr id="0" name=""/>
        <dsp:cNvSpPr/>
      </dsp:nvSpPr>
      <dsp:spPr>
        <a:xfrm>
          <a:off x="89278" y="404577"/>
          <a:ext cx="3691210" cy="355680"/>
        </a:xfrm>
        <a:prstGeom prst="roundRect">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solidFill>
                <a:schemeClr val="tx1"/>
              </a:solidFill>
            </a:rPr>
            <a:t>F.E. </a:t>
          </a:r>
          <a:r>
            <a:rPr lang="es-ES" sz="1200" kern="1200" dirty="0" err="1">
              <a:solidFill>
                <a:schemeClr val="tx1"/>
              </a:solidFill>
            </a:rPr>
            <a:t>Market</a:t>
          </a:r>
          <a:r>
            <a:rPr lang="es-ES" sz="1200" kern="1200" dirty="0">
              <a:solidFill>
                <a:schemeClr val="tx1"/>
              </a:solidFill>
            </a:rPr>
            <a:t> target’25 </a:t>
          </a:r>
          <a:r>
            <a:rPr lang="es-ES" sz="1200" kern="1200" dirty="0">
              <a:solidFill>
                <a:schemeClr val="tx1"/>
              </a:solidFill>
              <a:sym typeface="Wingdings" panose="05000000000000000000" pitchFamily="2" charset="2"/>
            </a:rPr>
            <a:t>17.000 / -2            Res 2.024 </a:t>
          </a:r>
          <a:endParaRPr lang="es-ES" sz="1200" kern="1200" dirty="0">
            <a:solidFill>
              <a:schemeClr val="tx1"/>
            </a:solidFill>
          </a:endParaRPr>
        </a:p>
      </dsp:txBody>
      <dsp:txXfrm>
        <a:off x="106641" y="421940"/>
        <a:ext cx="3656484" cy="320954"/>
      </dsp:txXfrm>
    </dsp:sp>
    <dsp:sp modelId="{EACC8586-CB40-411F-B0C1-3A0E74A3CBB2}">
      <dsp:nvSpPr>
        <dsp:cNvPr id="0" name=""/>
        <dsp:cNvSpPr/>
      </dsp:nvSpPr>
      <dsp:spPr>
        <a:xfrm>
          <a:off x="0" y="1058439"/>
          <a:ext cx="388843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s-ES" sz="1500" kern="1200" dirty="0"/>
        </a:p>
      </dsp:txBody>
      <dsp:txXfrm>
        <a:off x="0" y="1058439"/>
        <a:ext cx="3888432" cy="314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C5787-052E-4F6B-98A6-86F40FC8B4F1}">
      <dsp:nvSpPr>
        <dsp:cNvPr id="0" name=""/>
        <dsp:cNvSpPr/>
      </dsp:nvSpPr>
      <dsp:spPr>
        <a:xfrm>
          <a:off x="112780" y="14324"/>
          <a:ext cx="3670915" cy="35568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t>EMC’ target’25 </a:t>
          </a:r>
          <a:r>
            <a:rPr lang="es-ES" sz="1200" kern="1200" dirty="0">
              <a:sym typeface="Wingdings" panose="05000000000000000000" pitchFamily="2" charset="2"/>
            </a:rPr>
            <a:t> 3.789 </a:t>
          </a:r>
          <a:r>
            <a:rPr lang="es-ES" sz="1200" kern="1200" dirty="0" err="1">
              <a:sym typeface="Wingdings" panose="05000000000000000000" pitchFamily="2" charset="2"/>
            </a:rPr>
            <a:t>teus</a:t>
          </a:r>
          <a:r>
            <a:rPr lang="es-ES" sz="1200" kern="1200" dirty="0">
              <a:sym typeface="Wingdings" panose="05000000000000000000" pitchFamily="2" charset="2"/>
            </a:rPr>
            <a:t> / 34%         Res 2.024</a:t>
          </a:r>
          <a:endParaRPr lang="es-ES" sz="1200" kern="1200" dirty="0"/>
        </a:p>
      </dsp:txBody>
      <dsp:txXfrm>
        <a:off x="130143" y="31687"/>
        <a:ext cx="3636189" cy="320954"/>
      </dsp:txXfrm>
    </dsp:sp>
    <dsp:sp modelId="{D1D13BFD-7EFC-47D0-A966-9BC09FF563D8}">
      <dsp:nvSpPr>
        <dsp:cNvPr id="0" name=""/>
        <dsp:cNvSpPr/>
      </dsp:nvSpPr>
      <dsp:spPr>
        <a:xfrm>
          <a:off x="0" y="383760"/>
          <a:ext cx="392346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70"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s-ES" sz="1500" kern="1200" dirty="0"/>
        </a:p>
      </dsp:txBody>
      <dsp:txXfrm>
        <a:off x="0" y="383760"/>
        <a:ext cx="3923469" cy="314640"/>
      </dsp:txXfrm>
    </dsp:sp>
    <dsp:sp modelId="{D6B8015F-75BB-476B-AB15-28E6B9BAB927}">
      <dsp:nvSpPr>
        <dsp:cNvPr id="0" name=""/>
        <dsp:cNvSpPr/>
      </dsp:nvSpPr>
      <dsp:spPr>
        <a:xfrm>
          <a:off x="120940" y="400219"/>
          <a:ext cx="3662754" cy="35568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t>F.E. </a:t>
          </a:r>
          <a:r>
            <a:rPr lang="es-ES" sz="1200" kern="1200" dirty="0" err="1"/>
            <a:t>Market</a:t>
          </a:r>
          <a:r>
            <a:rPr lang="es-ES" sz="1200" kern="1200" dirty="0"/>
            <a:t> target’24  </a:t>
          </a:r>
          <a:r>
            <a:rPr lang="es-ES" sz="1200" kern="1200" dirty="0">
              <a:sym typeface="Wingdings" panose="05000000000000000000" pitchFamily="2" charset="2"/>
            </a:rPr>
            <a:t>14.500 / 4%        Res 2.024 </a:t>
          </a:r>
          <a:endParaRPr lang="es-ES" sz="1200" kern="1200" dirty="0"/>
        </a:p>
      </dsp:txBody>
      <dsp:txXfrm>
        <a:off x="138303" y="417582"/>
        <a:ext cx="3628028" cy="320954"/>
      </dsp:txXfrm>
    </dsp:sp>
    <dsp:sp modelId="{EACC8586-CB40-411F-B0C1-3A0E74A3CBB2}">
      <dsp:nvSpPr>
        <dsp:cNvPr id="0" name=""/>
        <dsp:cNvSpPr/>
      </dsp:nvSpPr>
      <dsp:spPr>
        <a:xfrm>
          <a:off x="0" y="1054080"/>
          <a:ext cx="392346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70"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s-ES" sz="1500" kern="1200" dirty="0"/>
        </a:p>
      </dsp:txBody>
      <dsp:txXfrm>
        <a:off x="0" y="1054080"/>
        <a:ext cx="3923469" cy="314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C5787-052E-4F6B-98A6-86F40FC8B4F1}">
      <dsp:nvSpPr>
        <dsp:cNvPr id="0" name=""/>
        <dsp:cNvSpPr/>
      </dsp:nvSpPr>
      <dsp:spPr>
        <a:xfrm>
          <a:off x="81190" y="18682"/>
          <a:ext cx="3699298" cy="355680"/>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solidFill>
                <a:schemeClr val="tx1"/>
              </a:solidFill>
            </a:rPr>
            <a:t>EMC’ target’24 </a:t>
          </a:r>
          <a:r>
            <a:rPr lang="es-ES" sz="1200" kern="1200" dirty="0">
              <a:solidFill>
                <a:schemeClr val="tx1"/>
              </a:solidFill>
              <a:sym typeface="Wingdings" panose="05000000000000000000" pitchFamily="2" charset="2"/>
            </a:rPr>
            <a:t> N/A</a:t>
          </a:r>
          <a:endParaRPr lang="es-ES" sz="1200" kern="1200" dirty="0">
            <a:solidFill>
              <a:schemeClr val="tx1"/>
            </a:solidFill>
          </a:endParaRPr>
        </a:p>
      </dsp:txBody>
      <dsp:txXfrm>
        <a:off x="98553" y="36045"/>
        <a:ext cx="3664572" cy="320954"/>
      </dsp:txXfrm>
    </dsp:sp>
    <dsp:sp modelId="{D1D13BFD-7EFC-47D0-A966-9BC09FF563D8}">
      <dsp:nvSpPr>
        <dsp:cNvPr id="0" name=""/>
        <dsp:cNvSpPr/>
      </dsp:nvSpPr>
      <dsp:spPr>
        <a:xfrm>
          <a:off x="0" y="388119"/>
          <a:ext cx="388843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s-ES" sz="1500" kern="1200" dirty="0"/>
        </a:p>
      </dsp:txBody>
      <dsp:txXfrm>
        <a:off x="0" y="388119"/>
        <a:ext cx="3888432" cy="314640"/>
      </dsp:txXfrm>
    </dsp:sp>
    <dsp:sp modelId="{D6B8015F-75BB-476B-AB15-28E6B9BAB927}">
      <dsp:nvSpPr>
        <dsp:cNvPr id="0" name=""/>
        <dsp:cNvSpPr/>
      </dsp:nvSpPr>
      <dsp:spPr>
        <a:xfrm>
          <a:off x="89278" y="404577"/>
          <a:ext cx="3691210" cy="355680"/>
        </a:xfrm>
        <a:prstGeom prst="roundRect">
          <a:avLst/>
        </a:prstGeom>
        <a:solidFill>
          <a:schemeClr val="accent5">
            <a:hueOff val="-9933876"/>
            <a:satOff val="39811"/>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solidFill>
                <a:schemeClr val="tx1"/>
              </a:solidFill>
            </a:rPr>
            <a:t>F.E. </a:t>
          </a:r>
          <a:r>
            <a:rPr lang="es-ES" sz="1200" kern="1200" dirty="0" err="1">
              <a:solidFill>
                <a:schemeClr val="tx1"/>
              </a:solidFill>
            </a:rPr>
            <a:t>Market</a:t>
          </a:r>
          <a:r>
            <a:rPr lang="es-ES" sz="1200" kern="1200" dirty="0">
              <a:solidFill>
                <a:schemeClr val="tx1"/>
              </a:solidFill>
            </a:rPr>
            <a:t> target’24 </a:t>
          </a:r>
          <a:r>
            <a:rPr lang="es-ES" sz="1200" kern="1200" dirty="0">
              <a:solidFill>
                <a:schemeClr val="tx1"/>
              </a:solidFill>
              <a:sym typeface="Wingdings" panose="05000000000000000000" pitchFamily="2" charset="2"/>
            </a:rPr>
            <a:t>5.000 / 21%         Res 2.024 </a:t>
          </a:r>
          <a:endParaRPr lang="es-ES" sz="1200" kern="1200" dirty="0">
            <a:solidFill>
              <a:schemeClr val="tx1"/>
            </a:solidFill>
          </a:endParaRPr>
        </a:p>
      </dsp:txBody>
      <dsp:txXfrm>
        <a:off x="106641" y="421940"/>
        <a:ext cx="3656484" cy="320954"/>
      </dsp:txXfrm>
    </dsp:sp>
    <dsp:sp modelId="{EACC8586-CB40-411F-B0C1-3A0E74A3CBB2}">
      <dsp:nvSpPr>
        <dsp:cNvPr id="0" name=""/>
        <dsp:cNvSpPr/>
      </dsp:nvSpPr>
      <dsp:spPr>
        <a:xfrm>
          <a:off x="0" y="1058439"/>
          <a:ext cx="388843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s-ES" sz="1500" kern="1200" dirty="0"/>
        </a:p>
      </dsp:txBody>
      <dsp:txXfrm>
        <a:off x="0" y="1058439"/>
        <a:ext cx="3888432" cy="31464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63738-6897-FD09-DE2B-1D2FFB2F8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9D843-AA82-9BB9-F3BA-3670C74F6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E8067-C1F1-4229-CDC0-7D5C658D17E8}"/>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3B9E64B2-EF6B-F6A5-DDF4-1196C379851D}"/>
              </a:ext>
            </a:extLst>
          </p:cNvPr>
          <p:cNvSpPr>
            <a:spLocks noGrp="1"/>
          </p:cNvSpPr>
          <p:nvPr>
            <p:ph type="sldNum" sz="quarter" idx="10"/>
          </p:nvPr>
        </p:nvSpPr>
        <p:spPr/>
        <p:txBody>
          <a:bodyPr/>
          <a:lstStyle/>
          <a:p>
            <a:fld id="{772B93F9-0430-4295-A60B-76228A639C3D}" type="slidenum">
              <a:rPr lang="en-US" smtClean="0"/>
              <a:pPr/>
              <a:t>14</a:t>
            </a:fld>
            <a:endParaRPr lang="en-US" dirty="0"/>
          </a:p>
        </p:txBody>
      </p:sp>
    </p:spTree>
    <p:extLst>
      <p:ext uri="{BB962C8B-B14F-4D97-AF65-F5344CB8AC3E}">
        <p14:creationId xmlns:p14="http://schemas.microsoft.com/office/powerpoint/2010/main" val="1798088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C4CAD-6377-70BF-FC3A-4B4588E23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CE75A-FC29-804B-49FD-732BC102C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41719-AC62-69BD-AF83-D303D3862DE1}"/>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391F1251-67F2-7162-A787-4F2799EDE22F}"/>
              </a:ext>
            </a:extLst>
          </p:cNvPr>
          <p:cNvSpPr>
            <a:spLocks noGrp="1"/>
          </p:cNvSpPr>
          <p:nvPr>
            <p:ph type="sldNum" sz="quarter" idx="10"/>
          </p:nvPr>
        </p:nvSpPr>
        <p:spPr/>
        <p:txBody>
          <a:bodyPr/>
          <a:lstStyle/>
          <a:p>
            <a:fld id="{772B93F9-0430-4295-A60B-76228A639C3D}" type="slidenum">
              <a:rPr lang="en-US" smtClean="0"/>
              <a:pPr/>
              <a:t>15</a:t>
            </a:fld>
            <a:endParaRPr lang="en-US" dirty="0"/>
          </a:p>
        </p:txBody>
      </p:sp>
    </p:spTree>
    <p:extLst>
      <p:ext uri="{BB962C8B-B14F-4D97-AF65-F5344CB8AC3E}">
        <p14:creationId xmlns:p14="http://schemas.microsoft.com/office/powerpoint/2010/main" val="91898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B39EE-78A7-0D6B-CC55-B0FE7DB8D2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EFDF47-3071-4273-7A36-5C81269BA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F95A17-5876-EC77-652D-9A1004DD12AC}"/>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86D98020-FC9A-ACAC-B77F-C7DD969E1720}"/>
              </a:ext>
            </a:extLst>
          </p:cNvPr>
          <p:cNvSpPr>
            <a:spLocks noGrp="1"/>
          </p:cNvSpPr>
          <p:nvPr>
            <p:ph type="sldNum" sz="quarter" idx="10"/>
          </p:nvPr>
        </p:nvSpPr>
        <p:spPr/>
        <p:txBody>
          <a:bodyPr/>
          <a:lstStyle/>
          <a:p>
            <a:fld id="{772B93F9-0430-4295-A60B-76228A639C3D}" type="slidenum">
              <a:rPr lang="en-US" smtClean="0"/>
              <a:pPr/>
              <a:t>16</a:t>
            </a:fld>
            <a:endParaRPr lang="en-US" dirty="0"/>
          </a:p>
        </p:txBody>
      </p:sp>
    </p:spTree>
    <p:extLst>
      <p:ext uri="{BB962C8B-B14F-4D97-AF65-F5344CB8AC3E}">
        <p14:creationId xmlns:p14="http://schemas.microsoft.com/office/powerpoint/2010/main" val="1391196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20</a:t>
            </a:fld>
            <a:endParaRPr lang="en-US" dirty="0"/>
          </a:p>
        </p:txBody>
      </p:sp>
    </p:spTree>
    <p:extLst>
      <p:ext uri="{BB962C8B-B14F-4D97-AF65-F5344CB8AC3E}">
        <p14:creationId xmlns:p14="http://schemas.microsoft.com/office/powerpoint/2010/main" val="251147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7AEA7-F17A-B13D-D203-FDD1F1167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023E6-A48A-0E80-B9B1-EB9A42367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A0C8B-EBA8-F1BE-B28E-A2A2C0727DDE}"/>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B249A58A-94AD-5117-D757-A8CBC4A594BA}"/>
              </a:ext>
            </a:extLst>
          </p:cNvPr>
          <p:cNvSpPr>
            <a:spLocks noGrp="1"/>
          </p:cNvSpPr>
          <p:nvPr>
            <p:ph type="sldNum" sz="quarter" idx="10"/>
          </p:nvPr>
        </p:nvSpPr>
        <p:spPr/>
        <p:txBody>
          <a:bodyPr/>
          <a:lstStyle/>
          <a:p>
            <a:fld id="{772B93F9-0430-4295-A60B-76228A639C3D}" type="slidenum">
              <a:rPr lang="en-US" smtClean="0"/>
              <a:pPr/>
              <a:t>21</a:t>
            </a:fld>
            <a:endParaRPr lang="en-US" dirty="0"/>
          </a:p>
        </p:txBody>
      </p:sp>
    </p:spTree>
    <p:extLst>
      <p:ext uri="{BB962C8B-B14F-4D97-AF65-F5344CB8AC3E}">
        <p14:creationId xmlns:p14="http://schemas.microsoft.com/office/powerpoint/2010/main" val="194607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4366D-F524-B31C-238A-7BF954B0A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97CFD-B340-E218-BD33-81E345138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25361-79CE-F473-8110-A7776ABCCE08}"/>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90BEB818-2751-2DFC-971F-9A184C3FF18B}"/>
              </a:ext>
            </a:extLst>
          </p:cNvPr>
          <p:cNvSpPr>
            <a:spLocks noGrp="1"/>
          </p:cNvSpPr>
          <p:nvPr>
            <p:ph type="sldNum" sz="quarter" idx="10"/>
          </p:nvPr>
        </p:nvSpPr>
        <p:spPr/>
        <p:txBody>
          <a:bodyPr/>
          <a:lstStyle/>
          <a:p>
            <a:fld id="{772B93F9-0430-4295-A60B-76228A639C3D}" type="slidenum">
              <a:rPr lang="en-US" smtClean="0"/>
              <a:pPr/>
              <a:t>22</a:t>
            </a:fld>
            <a:endParaRPr lang="en-US" dirty="0"/>
          </a:p>
        </p:txBody>
      </p:sp>
    </p:spTree>
    <p:extLst>
      <p:ext uri="{BB962C8B-B14F-4D97-AF65-F5344CB8AC3E}">
        <p14:creationId xmlns:p14="http://schemas.microsoft.com/office/powerpoint/2010/main" val="2543742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23</a:t>
            </a:fld>
            <a:endParaRPr lang="en-US" dirty="0"/>
          </a:p>
        </p:txBody>
      </p:sp>
    </p:spTree>
    <p:extLst>
      <p:ext uri="{BB962C8B-B14F-4D97-AF65-F5344CB8AC3E}">
        <p14:creationId xmlns:p14="http://schemas.microsoft.com/office/powerpoint/2010/main" val="3661900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72B93F9-0430-4295-A60B-76228A639C3D}" type="slidenum">
              <a:rPr lang="en-US" smtClean="0"/>
              <a:pPr/>
              <a:t>24</a:t>
            </a:fld>
            <a:endParaRPr lang="en-US" dirty="0"/>
          </a:p>
        </p:txBody>
      </p:sp>
    </p:spTree>
    <p:extLst>
      <p:ext uri="{BB962C8B-B14F-4D97-AF65-F5344CB8AC3E}">
        <p14:creationId xmlns:p14="http://schemas.microsoft.com/office/powerpoint/2010/main" val="1388558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27</a:t>
            </a:fld>
            <a:endParaRPr lang="en-US" dirty="0"/>
          </a:p>
        </p:txBody>
      </p:sp>
    </p:spTree>
    <p:extLst>
      <p:ext uri="{BB962C8B-B14F-4D97-AF65-F5344CB8AC3E}">
        <p14:creationId xmlns:p14="http://schemas.microsoft.com/office/powerpoint/2010/main" val="26963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26755-470F-4263-123F-079AB4393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B38A8-7224-11D1-77D5-CAB86680F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7D1C7F-B7C4-75F2-3854-9D6EA240B35C}"/>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B01E4DDD-CE29-4549-03DB-ECB850C3BEB1}"/>
              </a:ext>
            </a:extLst>
          </p:cNvPr>
          <p:cNvSpPr>
            <a:spLocks noGrp="1"/>
          </p:cNvSpPr>
          <p:nvPr>
            <p:ph type="sldNum" sz="quarter" idx="10"/>
          </p:nvPr>
        </p:nvSpPr>
        <p:spPr/>
        <p:txBody>
          <a:bodyPr/>
          <a:lstStyle/>
          <a:p>
            <a:fld id="{772B93F9-0430-4295-A60B-76228A639C3D}" type="slidenum">
              <a:rPr lang="en-US" smtClean="0"/>
              <a:pPr/>
              <a:t>28</a:t>
            </a:fld>
            <a:endParaRPr lang="en-US" dirty="0"/>
          </a:p>
        </p:txBody>
      </p:sp>
    </p:spTree>
    <p:extLst>
      <p:ext uri="{BB962C8B-B14F-4D97-AF65-F5344CB8AC3E}">
        <p14:creationId xmlns:p14="http://schemas.microsoft.com/office/powerpoint/2010/main" val="1133709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6D46-62B6-9829-431B-6CE09B4C87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FCD5A-C24A-3BE9-F921-237B50A84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34669F-CB5F-E90A-6314-698BA591E476}"/>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D001DFF3-B04D-41C5-2D4F-646E0E26E6C7}"/>
              </a:ext>
            </a:extLst>
          </p:cNvPr>
          <p:cNvSpPr>
            <a:spLocks noGrp="1"/>
          </p:cNvSpPr>
          <p:nvPr>
            <p:ph type="sldNum" sz="quarter" idx="10"/>
          </p:nvPr>
        </p:nvSpPr>
        <p:spPr/>
        <p:txBody>
          <a:bodyPr/>
          <a:lstStyle/>
          <a:p>
            <a:fld id="{772B93F9-0430-4295-A60B-76228A639C3D}" type="slidenum">
              <a:rPr lang="en-US" smtClean="0"/>
              <a:pPr/>
              <a:t>29</a:t>
            </a:fld>
            <a:endParaRPr lang="en-US" dirty="0"/>
          </a:p>
        </p:txBody>
      </p:sp>
    </p:spTree>
    <p:extLst>
      <p:ext uri="{BB962C8B-B14F-4D97-AF65-F5344CB8AC3E}">
        <p14:creationId xmlns:p14="http://schemas.microsoft.com/office/powerpoint/2010/main" val="3662935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8A2E8-A639-7E09-D921-E8BA4AE93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00DF2-F26A-842A-CA7C-75714284B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125FC0-883D-A838-A892-2A83EFEF7B58}"/>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8600AB5B-51E1-6501-7449-4CE6F7103961}"/>
              </a:ext>
            </a:extLst>
          </p:cNvPr>
          <p:cNvSpPr>
            <a:spLocks noGrp="1"/>
          </p:cNvSpPr>
          <p:nvPr>
            <p:ph type="sldNum" sz="quarter" idx="10"/>
          </p:nvPr>
        </p:nvSpPr>
        <p:spPr/>
        <p:txBody>
          <a:bodyPr/>
          <a:lstStyle/>
          <a:p>
            <a:fld id="{772B93F9-0430-4295-A60B-76228A639C3D}" type="slidenum">
              <a:rPr lang="en-US" smtClean="0"/>
              <a:pPr/>
              <a:t>30</a:t>
            </a:fld>
            <a:endParaRPr lang="en-US" dirty="0"/>
          </a:p>
        </p:txBody>
      </p:sp>
    </p:spTree>
    <p:extLst>
      <p:ext uri="{BB962C8B-B14F-4D97-AF65-F5344CB8AC3E}">
        <p14:creationId xmlns:p14="http://schemas.microsoft.com/office/powerpoint/2010/main" val="1156825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CCB57-43BC-1F79-E5D3-E2A871512E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6E54AF-CF41-B0B9-1C86-DB93E6A9FB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DFDE4-3140-D8A4-8D26-70C12823911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71C5417B-367F-A259-32C5-2759A7FA41BF}"/>
              </a:ext>
            </a:extLst>
          </p:cNvPr>
          <p:cNvSpPr>
            <a:spLocks noGrp="1"/>
          </p:cNvSpPr>
          <p:nvPr>
            <p:ph type="sldNum" sz="quarter" idx="10"/>
          </p:nvPr>
        </p:nvSpPr>
        <p:spPr/>
        <p:txBody>
          <a:bodyPr/>
          <a:lstStyle/>
          <a:p>
            <a:fld id="{772B93F9-0430-4295-A60B-76228A639C3D}" type="slidenum">
              <a:rPr lang="en-US" smtClean="0"/>
              <a:pPr/>
              <a:t>31</a:t>
            </a:fld>
            <a:endParaRPr lang="en-US" dirty="0"/>
          </a:p>
        </p:txBody>
      </p:sp>
    </p:spTree>
    <p:extLst>
      <p:ext uri="{BB962C8B-B14F-4D97-AF65-F5344CB8AC3E}">
        <p14:creationId xmlns:p14="http://schemas.microsoft.com/office/powerpoint/2010/main" val="3526420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146150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BBF6-3CA3-C4AC-701D-CC9E1BE57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5DD11-5AE4-FF25-B2EC-6BB9FB7E1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419786-2635-B960-4E4C-8BDFDD6924E0}"/>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5848A56D-94F9-9E69-B8CF-B395377B280E}"/>
              </a:ext>
            </a:extLst>
          </p:cNvPr>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2030671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3F0A3-913D-9487-236D-9408889B6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159AD-B24A-2B79-651E-AC830E4E2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12124-B744-3249-5861-86C7B82BEE7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3C226A6-3604-1323-26E6-BCD56AA8FDC2}"/>
              </a:ext>
            </a:extLst>
          </p:cNvPr>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362922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3F0A3-913D-9487-236D-9408889B6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159AD-B24A-2B79-651E-AC830E4E2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12124-B744-3249-5861-86C7B82BEE7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3C226A6-3604-1323-26E6-BCD56AA8FDC2}"/>
              </a:ext>
            </a:extLst>
          </p:cNvPr>
          <p:cNvSpPr>
            <a:spLocks noGrp="1"/>
          </p:cNvSpPr>
          <p:nvPr>
            <p:ph type="sldNum" sz="quarter" idx="10"/>
          </p:nvPr>
        </p:nvSpPr>
        <p:spPr/>
        <p:txBody>
          <a:bodyPr/>
          <a:lstStyle/>
          <a:p>
            <a:fld id="{772B93F9-0430-4295-A60B-76228A639C3D}" type="slidenum">
              <a:rPr lang="en-US" smtClean="0"/>
              <a:pPr/>
              <a:t>9</a:t>
            </a:fld>
            <a:endParaRPr lang="en-US" dirty="0"/>
          </a:p>
        </p:txBody>
      </p:sp>
    </p:spTree>
    <p:extLst>
      <p:ext uri="{BB962C8B-B14F-4D97-AF65-F5344CB8AC3E}">
        <p14:creationId xmlns:p14="http://schemas.microsoft.com/office/powerpoint/2010/main" val="4175126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3F0A3-913D-9487-236D-9408889B6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159AD-B24A-2B79-651E-AC830E4E2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12124-B744-3249-5861-86C7B82BEE7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13C226A6-3604-1323-26E6-BCD56AA8FDC2}"/>
              </a:ext>
            </a:extLst>
          </p:cNvPr>
          <p:cNvSpPr>
            <a:spLocks noGrp="1"/>
          </p:cNvSpPr>
          <p:nvPr>
            <p:ph type="sldNum" sz="quarter" idx="10"/>
          </p:nvPr>
        </p:nvSpPr>
        <p:spPr/>
        <p:txBody>
          <a:bodyPr/>
          <a:lstStyle/>
          <a:p>
            <a:fld id="{772B93F9-0430-4295-A60B-76228A639C3D}" type="slidenum">
              <a:rPr lang="en-US" smtClean="0"/>
              <a:pPr/>
              <a:t>11</a:t>
            </a:fld>
            <a:endParaRPr lang="en-US" dirty="0"/>
          </a:p>
        </p:txBody>
      </p:sp>
    </p:spTree>
    <p:extLst>
      <p:ext uri="{BB962C8B-B14F-4D97-AF65-F5344CB8AC3E}">
        <p14:creationId xmlns:p14="http://schemas.microsoft.com/office/powerpoint/2010/main" val="1162653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13</a:t>
            </a:fld>
            <a:endParaRPr lang="en-US" dirty="0"/>
          </a:p>
        </p:txBody>
      </p:sp>
    </p:spTree>
    <p:extLst>
      <p:ext uri="{BB962C8B-B14F-4D97-AF65-F5344CB8AC3E}">
        <p14:creationId xmlns:p14="http://schemas.microsoft.com/office/powerpoint/2010/main" val="675761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xlsx"/><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package" Target="../embeddings/Microsoft_Excel_Worksheet1.xlsx"/><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package" Target="../embeddings/Microsoft_Excel_Worksheet2.xlsx"/><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7.xml"/><Relationship Id="rId16" Type="http://schemas.openxmlformats.org/officeDocument/2006/relationships/image" Target="../media/image17.emf"/><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package" Target="../embeddings/Microsoft_Excel_Worksheet3.xlsx"/><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16.emf"/></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package" Target="../embeddings/Microsoft_Excel_Worksheet4.xlsx"/><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8.xml"/><Relationship Id="rId16" Type="http://schemas.openxmlformats.org/officeDocument/2006/relationships/image" Target="../media/image19.emf"/><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package" Target="../embeddings/Microsoft_Excel_Worksheet5.xlsx"/><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Excel_Worksheet6.xlsx"/><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a:t>
            </a:r>
            <a:r>
              <a:rPr lang="en-US" altLang="zh-TW" sz="2800" b="1" dirty="0">
                <a:solidFill>
                  <a:srgbClr val="00B050"/>
                </a:solidFill>
                <a:latin typeface="Candara" panose="020E0502030303020204" pitchFamily="34" charset="0"/>
                <a:ea typeface="Candara"/>
                <a:cs typeface="Candara"/>
                <a:sym typeface="Candara"/>
              </a:rPr>
              <a:t>5</a:t>
            </a:r>
            <a:endParaRPr lang="en-US" sz="2800" b="1" dirty="0">
              <a:solidFill>
                <a:srgbClr val="00B050"/>
              </a:solidFill>
              <a:latin typeface="Candara" panose="020E0502030303020204" pitchFamily="34" charset="0"/>
              <a:ea typeface="Candara"/>
              <a:cs typeface="Candara"/>
              <a:sym typeface="Candara"/>
            </a:endParaRP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Meeting (ECSA)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Tree>
    <p:extLst>
      <p:ext uri="{BB962C8B-B14F-4D97-AF65-F5344CB8AC3E}">
        <p14:creationId xmlns:p14="http://schemas.microsoft.com/office/powerpoint/2010/main" val="264350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(AR)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961158802"/>
              </p:ext>
            </p:extLst>
          </p:nvPr>
        </p:nvGraphicFramePr>
        <p:xfrm>
          <a:off x="2" y="771551"/>
          <a:ext cx="9108503" cy="4043620"/>
        </p:xfrm>
        <a:graphic>
          <a:graphicData uri="http://schemas.openxmlformats.org/drawingml/2006/table">
            <a:tbl>
              <a:tblPr>
                <a:tableStyleId>{5C22544A-7EE6-4342-B048-85BDC9FD1C3A}</a:tableStyleId>
              </a:tblPr>
              <a:tblGrid>
                <a:gridCol w="849570">
                  <a:extLst>
                    <a:ext uri="{9D8B030D-6E8A-4147-A177-3AD203B41FA5}">
                      <a16:colId xmlns:a16="http://schemas.microsoft.com/office/drawing/2014/main" val="1096605092"/>
                    </a:ext>
                  </a:extLst>
                </a:gridCol>
                <a:gridCol w="986124">
                  <a:extLst>
                    <a:ext uri="{9D8B030D-6E8A-4147-A177-3AD203B41FA5}">
                      <a16:colId xmlns:a16="http://schemas.microsoft.com/office/drawing/2014/main" val="1714653431"/>
                    </a:ext>
                  </a:extLst>
                </a:gridCol>
                <a:gridCol w="864096">
                  <a:extLst>
                    <a:ext uri="{9D8B030D-6E8A-4147-A177-3AD203B41FA5}">
                      <a16:colId xmlns:a16="http://schemas.microsoft.com/office/drawing/2014/main" val="2905017876"/>
                    </a:ext>
                  </a:extLst>
                </a:gridCol>
                <a:gridCol w="864096">
                  <a:extLst>
                    <a:ext uri="{9D8B030D-6E8A-4147-A177-3AD203B41FA5}">
                      <a16:colId xmlns:a16="http://schemas.microsoft.com/office/drawing/2014/main" val="4291711140"/>
                    </a:ext>
                  </a:extLst>
                </a:gridCol>
                <a:gridCol w="878946">
                  <a:extLst>
                    <a:ext uri="{9D8B030D-6E8A-4147-A177-3AD203B41FA5}">
                      <a16:colId xmlns:a16="http://schemas.microsoft.com/office/drawing/2014/main" val="1668644550"/>
                    </a:ext>
                  </a:extLst>
                </a:gridCol>
                <a:gridCol w="4665671">
                  <a:extLst>
                    <a:ext uri="{9D8B030D-6E8A-4147-A177-3AD203B41FA5}">
                      <a16:colId xmlns:a16="http://schemas.microsoft.com/office/drawing/2014/main" val="3561485105"/>
                    </a:ext>
                  </a:extLst>
                </a:gridCol>
              </a:tblGrid>
              <a:tr h="180446">
                <a:tc>
                  <a:txBody>
                    <a:bodyPr/>
                    <a:lstStyle/>
                    <a:p>
                      <a:pPr algn="l" fontAlgn="ctr"/>
                      <a:r>
                        <a:rPr lang="zh-TW" altLang="en-US" sz="800" b="0" u="none" strike="noStrike" dirty="0">
                          <a:solidFill>
                            <a:schemeClr val="tx1"/>
                          </a:solidFill>
                          <a:effectLst/>
                          <a:latin typeface="Tahoma" panose="020B0604030504040204" pitchFamily="34" charset="0"/>
                          <a:cs typeface="Tahoma" panose="020B0604030504040204" pitchFamily="34" charset="0"/>
                        </a:rPr>
                        <a:t>　</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800" b="0" u="none" strike="noStrike" dirty="0">
                          <a:solidFill>
                            <a:schemeClr val="tx1"/>
                          </a:solidFill>
                          <a:effectLst/>
                          <a:latin typeface="Tahoma" panose="020B0604030504040204" pitchFamily="34" charset="0"/>
                          <a:cs typeface="Tahoma" panose="020B0604030504040204" pitchFamily="34" charset="0"/>
                        </a:rPr>
                        <a:t>　</a:t>
                      </a:r>
                      <a:endParaRPr lang="zh-TW" altLang="en-US" sz="800" b="0" i="0" u="none" strike="noStrike" dirty="0">
                        <a:solidFill>
                          <a:schemeClr val="tx1"/>
                        </a:solidFill>
                        <a:effectLst/>
                        <a:latin typeface="Tahoma" panose="020B0604030504040204" pitchFamily="34" charset="0"/>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2023</a:t>
                      </a:r>
                      <a:endParaRPr lang="en-U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2024</a:t>
                      </a:r>
                      <a:endParaRPr lang="en-US" altLang="zh-TW"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Diff</a:t>
                      </a:r>
                      <a:endParaRPr lang="en-US"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Action Plan</a:t>
                      </a:r>
                      <a:r>
                        <a:rPr lang="zh-TW" altLang="en-US" sz="800" b="0" u="none" strike="noStrike" dirty="0">
                          <a:solidFill>
                            <a:schemeClr val="tx1"/>
                          </a:solidFill>
                          <a:effectLst/>
                          <a:latin typeface="Tahoma" panose="020B0604030504040204" pitchFamily="34" charset="0"/>
                          <a:cs typeface="Tahoma" panose="020B0604030504040204" pitchFamily="34" charset="0"/>
                        </a:rPr>
                        <a:t> </a:t>
                      </a:r>
                      <a:r>
                        <a:rPr lang="en-US" altLang="zh-TW" sz="800" b="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in 2025</a:t>
                      </a:r>
                      <a:endParaRPr lang="en-US" sz="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672100">
                <a:tc rowSpan="3">
                  <a:txBody>
                    <a:bodyPr/>
                    <a:lstStyle/>
                    <a:p>
                      <a:pPr algn="ctr" fontAlgn="ctr"/>
                      <a:r>
                        <a:rPr lang="en-US" sz="8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OPD KPI</a:t>
                      </a:r>
                      <a:endPar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mn-lt"/>
                          <a:ea typeface="Tahoma" panose="020B0604030504040204" pitchFamily="34" charset="0"/>
                          <a:cs typeface="Tahoma" panose="020B0604030504040204" pitchFamily="34" charset="0"/>
                        </a:rPr>
                        <a:t>BOA</a:t>
                      </a:r>
                      <a:endParaRPr lang="en-US" sz="8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92,86</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100 %</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highlight>
                            <a:srgbClr val="FFFF00"/>
                          </a:highlight>
                          <a:latin typeface="+mn-lt"/>
                          <a:ea typeface="Tahoma" panose="020B0604030504040204" pitchFamily="34" charset="0"/>
                          <a:cs typeface="Tahoma" panose="020B0604030504040204" pitchFamily="34" charset="0"/>
                        </a:rPr>
                        <a:t>+7,14 %</a:t>
                      </a:r>
                      <a:endParaRPr lang="zh-TW" altLang="en-US" sz="800" b="0" i="0" u="none" strike="noStrike" dirty="0">
                        <a:solidFill>
                          <a:schemeClr val="tx1"/>
                        </a:solidFill>
                        <a:effectLst/>
                        <a:highlight>
                          <a:srgbClr val="FFFF00"/>
                        </a:highligh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ARBUE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Berth</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is free at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all</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times,</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for</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our</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svc</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vsls</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However</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1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vsl</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 time is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allowed</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for</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berthing</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in case of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own</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svc</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vsls</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overlap</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due</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to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out</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of Schedule.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Navigation</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Channel</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Traffic</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congestion</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is</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observed</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most</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of cases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beyond</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our</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control (20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own</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vsls</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operated</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in 2024,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all</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with</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Y BOA).</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71589">
                <a:tc vMerge="1">
                  <a:txBody>
                    <a:bodyPr/>
                    <a:lstStyle/>
                    <a:p>
                      <a:endParaRPr lang="zh-TW" altLang="en-US"/>
                    </a:p>
                  </a:txBody>
                  <a:tcPr/>
                </a:tc>
                <a:tc>
                  <a:txBody>
                    <a:bodyPr/>
                    <a:lstStyle/>
                    <a:p>
                      <a:pPr algn="ctr" fontAlgn="ctr"/>
                      <a:r>
                        <a:rPr lang="en-US" sz="800" b="1" u="none" strike="noStrike" dirty="0">
                          <a:solidFill>
                            <a:schemeClr val="tx1"/>
                          </a:solidFill>
                          <a:effectLst/>
                          <a:latin typeface="+mn-lt"/>
                          <a:ea typeface="Tahoma" panose="020B0604030504040204" pitchFamily="34" charset="0"/>
                          <a:cs typeface="Tahoma" panose="020B0604030504040204" pitchFamily="34" charset="0"/>
                        </a:rPr>
                        <a:t>Port Stay</a:t>
                      </a:r>
                      <a:endParaRPr lang="en-US" sz="8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100 %</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100 %</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highlight>
                            <a:srgbClr val="FFFF00"/>
                          </a:highlight>
                          <a:latin typeface="+mn-lt"/>
                          <a:ea typeface="Tahoma" panose="020B0604030504040204" pitchFamily="34" charset="0"/>
                          <a:cs typeface="Tahoma" panose="020B0604030504040204" pitchFamily="34" charset="0"/>
                        </a:rPr>
                        <a:t>NIL</a:t>
                      </a:r>
                      <a:endParaRPr lang="zh-TW" altLang="en-US" sz="800" b="0" i="0" u="none" strike="noStrike" dirty="0">
                        <a:solidFill>
                          <a:schemeClr val="tx1"/>
                        </a:solidFill>
                        <a:effectLst/>
                        <a:highlight>
                          <a:srgbClr val="FFFF00"/>
                        </a:highligh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To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keep</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promoting</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and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monitoring</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an</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efficient</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productivity</a:t>
                      </a:r>
                      <a:r>
                        <a:rPr lang="en-U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(20 own </a:t>
                      </a:r>
                      <a:r>
                        <a:rPr lang="en-U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vsls</a:t>
                      </a:r>
                      <a:r>
                        <a:rPr lang="en-U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operated in 2024, all with Y PORT STAY).</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23573">
                <a:tc vMerge="1">
                  <a:txBody>
                    <a:bodyPr/>
                    <a:lstStyle/>
                    <a:p>
                      <a:endParaRPr lang="zh-TW" altLang="en-US"/>
                    </a:p>
                  </a:txBody>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r>
                        <a:rPr lang="en-US" sz="800" b="1" u="none" strike="noStrike" dirty="0">
                          <a:solidFill>
                            <a:schemeClr val="tx1"/>
                          </a:solidFill>
                          <a:effectLst/>
                          <a:latin typeface="+mn-lt"/>
                          <a:ea typeface="Tahoma" panose="020B0604030504040204" pitchFamily="34" charset="0"/>
                          <a:cs typeface="Tahoma" panose="020B0604030504040204" pitchFamily="34" charset="0"/>
                        </a:rPr>
                        <a:t>Productivity </a:t>
                      </a:r>
                    </a:p>
                    <a:p>
                      <a:pPr marL="0" marR="0" indent="0" algn="ctr" defTabSz="914400" eaLnBrk="1" fontAlgn="ctr" latinLnBrk="0" hangingPunct="1">
                        <a:lnSpc>
                          <a:spcPct val="100000"/>
                        </a:lnSpc>
                        <a:spcBef>
                          <a:spcPts val="0"/>
                        </a:spcBef>
                        <a:spcAft>
                          <a:spcPts val="0"/>
                        </a:spcAft>
                        <a:buClrTx/>
                        <a:buSzTx/>
                        <a:buFontTx/>
                        <a:buNone/>
                        <a:tabLst/>
                        <a:defRPr/>
                      </a:pPr>
                      <a:r>
                        <a:rPr lang="en-US" sz="800" b="1" u="none" strike="noStrike" dirty="0">
                          <a:solidFill>
                            <a:schemeClr val="tx1"/>
                          </a:solidFill>
                          <a:effectLst/>
                          <a:latin typeface="+mn-lt"/>
                          <a:ea typeface="Tahoma" panose="020B0604030504040204" pitchFamily="34" charset="0"/>
                          <a:cs typeface="Tahoma" panose="020B0604030504040204" pitchFamily="34" charset="0"/>
                        </a:rPr>
                        <a:t>(Target</a:t>
                      </a:r>
                      <a:r>
                        <a:rPr lang="en-US" sz="800" b="1" u="none" strike="noStrike" baseline="0" dirty="0">
                          <a:solidFill>
                            <a:schemeClr val="tx1"/>
                          </a:solidFill>
                          <a:effectLst/>
                          <a:latin typeface="+mn-lt"/>
                          <a:ea typeface="Tahoma" panose="020B0604030504040204" pitchFamily="34" charset="0"/>
                          <a:cs typeface="Tahoma" panose="020B0604030504040204" pitchFamily="34" charset="0"/>
                        </a:rPr>
                        <a:t> is 57MPH)</a:t>
                      </a:r>
                      <a:endParaRPr lang="en-US" sz="800" b="1" i="0" u="none" strike="noStrike" dirty="0">
                        <a:solidFill>
                          <a:schemeClr val="tx1"/>
                        </a:solidFill>
                        <a:effectLst/>
                        <a:latin typeface="+mn-lt"/>
                        <a:ea typeface="Tahoma" panose="020B0604030504040204" pitchFamily="34" charset="0"/>
                        <a:cs typeface="Tahoma" panose="020B0604030504040204" pitchFamily="34" charset="0"/>
                      </a:endParaRPr>
                    </a:p>
                    <a:p>
                      <a:pPr algn="ctr" fontAlgn="ctr"/>
                      <a:endParaRPr lang="en-US" sz="8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100 % </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100 %</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highlight>
                            <a:srgbClr val="FFFF00"/>
                          </a:highlight>
                          <a:latin typeface="+mn-lt"/>
                          <a:ea typeface="Tahoma" panose="020B0604030504040204" pitchFamily="34" charset="0"/>
                          <a:cs typeface="Tahoma" panose="020B0604030504040204" pitchFamily="34" charset="0"/>
                        </a:rPr>
                        <a:t>NIL</a:t>
                      </a:r>
                      <a:endParaRPr lang="zh-TW" altLang="en-US" sz="800" b="0" i="0" u="none" strike="noStrike" dirty="0">
                        <a:solidFill>
                          <a:schemeClr val="tx1"/>
                        </a:solidFill>
                        <a:effectLst/>
                        <a:highlight>
                          <a:srgbClr val="FFFF00"/>
                        </a:highligh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For</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TPE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evaluation</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o</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ur</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Prod</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KPI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is</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a:t>
                      </a:r>
                      <a:r>
                        <a:rPr lang="en-US" sz="800" b="0" dirty="0">
                          <a:solidFill>
                            <a:schemeClr val="tx1"/>
                          </a:solidFill>
                          <a:effectLst/>
                          <a:latin typeface="+mn-lt"/>
                          <a:ea typeface="Tahoma" panose="020B0604030504040204" pitchFamily="34" charset="0"/>
                          <a:cs typeface="Tahoma" panose="020B0604030504040204" pitchFamily="34" charset="0"/>
                        </a:rPr>
                        <a:t>≥57 MPH.</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Our</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AVG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Product</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for</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2023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was</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62MPH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while</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for</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2024 </a:t>
                      </a:r>
                      <a:r>
                        <a:rPr lang="es-ES" altLang="zh-TW" sz="800" b="0" i="0" u="none" strike="noStrike" baseline="0" dirty="0" err="1">
                          <a:solidFill>
                            <a:schemeClr val="tx1"/>
                          </a:solidFill>
                          <a:effectLst/>
                          <a:latin typeface="+mn-lt"/>
                          <a:ea typeface="Tahoma" panose="020B0604030504040204" pitchFamily="34" charset="0"/>
                          <a:cs typeface="Tahoma" panose="020B0604030504040204" pitchFamily="34" charset="0"/>
                        </a:rPr>
                        <a:t>was</a:t>
                      </a:r>
                      <a:r>
                        <a:rPr lang="es-ES" altLang="zh-TW" sz="800" b="0" i="0" u="none" strike="noStrike" baseline="0">
                          <a:solidFill>
                            <a:schemeClr val="tx1"/>
                          </a:solidFill>
                          <a:effectLst/>
                          <a:latin typeface="+mn-lt"/>
                          <a:ea typeface="Tahoma" panose="020B0604030504040204" pitchFamily="34" charset="0"/>
                          <a:cs typeface="Tahoma" panose="020B0604030504040204" pitchFamily="34" charset="0"/>
                        </a:rPr>
                        <a:t> 58,6MPH</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Additionally</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as per Terminal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contract</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valid</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until</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2027,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another</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Productivity</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KPI set up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for</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cgo</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lifting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is</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70MPH</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AVG PRODUCT</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2024: 76,1MPH)</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881054">
                <a:tc rowSpan="3">
                  <a:txBody>
                    <a:bodyPr/>
                    <a:lstStyle/>
                    <a:p>
                      <a:pPr algn="ctr" fontAlgn="ctr"/>
                      <a:r>
                        <a:rPr lang="en-US" sz="800" b="1"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OCD KPI</a:t>
                      </a:r>
                      <a:endParaRPr lang="en-US" sz="800" b="1"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mn-lt"/>
                          <a:ea typeface="Tahoma" panose="020B0604030504040204" pitchFamily="34" charset="0"/>
                          <a:cs typeface="Tahoma" panose="020B0604030504040204" pitchFamily="34" charset="0"/>
                        </a:rPr>
                        <a:t>Incentive</a:t>
                      </a:r>
                      <a:endParaRPr lang="en-US" sz="8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ES" altLang="zh-TW" sz="800" b="0" u="none" strike="noStrike" dirty="0">
                        <a:solidFill>
                          <a:schemeClr val="tx1"/>
                        </a:solidFill>
                        <a:effectLst/>
                        <a:latin typeface="+mn-lt"/>
                        <a:ea typeface="Tahoma" panose="020B0604030504040204" pitchFamily="34" charset="0"/>
                        <a:cs typeface="Tahoma" panose="020B0604030504040204" pitchFamily="34" charset="0"/>
                      </a:endParaRPr>
                    </a:p>
                    <a:p>
                      <a:pPr algn="ctr" fontAlgn="ct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Fm May’23 24,047 </a:t>
                      </a:r>
                    </a:p>
                    <a:p>
                      <a:pPr algn="ctr" fontAlgn="ct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Boxes</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p>
                      <a:pPr algn="ctr" fontAlgn="ct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To</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Apr’24 24,047 Boxes</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highlight>
                            <a:srgbClr val="FFFF00"/>
                          </a:highlight>
                          <a:latin typeface="+mn-lt"/>
                          <a:ea typeface="Tahoma" panose="020B0604030504040204" pitchFamily="34" charset="0"/>
                          <a:cs typeface="Tahoma" panose="020B0604030504040204" pitchFamily="34" charset="0"/>
                        </a:rPr>
                        <a:t>N/A</a:t>
                      </a:r>
                      <a:endParaRPr lang="zh-TW" altLang="en-US" sz="800" b="0" i="0" u="none" strike="noStrike" dirty="0">
                        <a:solidFill>
                          <a:schemeClr val="tx1"/>
                        </a:solidFill>
                        <a:effectLst/>
                        <a:highlight>
                          <a:srgbClr val="FFFF00"/>
                        </a:highligh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800" b="0" i="0" dirty="0">
                          <a:solidFill>
                            <a:schemeClr val="tx1"/>
                          </a:solidFill>
                          <a:effectLst/>
                          <a:latin typeface="+mn-lt"/>
                          <a:ea typeface="Tahoma" panose="020B0604030504040204" pitchFamily="34" charset="0"/>
                          <a:cs typeface="Tahoma" panose="020B0604030504040204" pitchFamily="34" charset="0"/>
                        </a:rPr>
                        <a:t>From May 2023 to Apr 2024, the total bonus for the period achieved, was USD48.094 (24.047 x USD 2,00).</a:t>
                      </a:r>
                    </a:p>
                    <a:p>
                      <a:r>
                        <a:rPr lang="en-US" sz="800" b="0" i="0" dirty="0">
                          <a:solidFill>
                            <a:schemeClr val="tx1"/>
                          </a:solidFill>
                          <a:effectLst/>
                          <a:latin typeface="+mn-lt"/>
                          <a:ea typeface="Tahoma" panose="020B0604030504040204" pitchFamily="34" charset="0"/>
                          <a:cs typeface="Tahoma" panose="020B0604030504040204" pitchFamily="34" charset="0"/>
                        </a:rPr>
                        <a:t>Next bonus incentive period</a:t>
                      </a:r>
                      <a:r>
                        <a:rPr lang="en-US" sz="800" b="0" i="0" baseline="0" dirty="0">
                          <a:solidFill>
                            <a:schemeClr val="tx1"/>
                          </a:solidFill>
                          <a:effectLst/>
                          <a:latin typeface="+mn-lt"/>
                          <a:ea typeface="Tahoma" panose="020B0604030504040204" pitchFamily="34" charset="0"/>
                          <a:cs typeface="Tahoma" panose="020B0604030504040204" pitchFamily="34" charset="0"/>
                        </a:rPr>
                        <a:t> is set as from May 2024 up to April 2025, currently in process of </a:t>
                      </a:r>
                      <a:r>
                        <a:rPr lang="en-US" sz="800" b="0" i="0" baseline="0" dirty="0" err="1">
                          <a:solidFill>
                            <a:schemeClr val="tx1"/>
                          </a:solidFill>
                          <a:effectLst/>
                          <a:latin typeface="+mn-lt"/>
                          <a:ea typeface="Tahoma" panose="020B0604030504040204" pitchFamily="34" charset="0"/>
                          <a:cs typeface="Tahoma" panose="020B0604030504040204" pitchFamily="34" charset="0"/>
                        </a:rPr>
                        <a:t>cgo</a:t>
                      </a:r>
                      <a:r>
                        <a:rPr lang="en-US" sz="800" b="0" i="0" baseline="0" dirty="0">
                          <a:solidFill>
                            <a:schemeClr val="tx1"/>
                          </a:solidFill>
                          <a:effectLst/>
                          <a:latin typeface="+mn-lt"/>
                          <a:ea typeface="Tahoma" panose="020B0604030504040204" pitchFamily="34" charset="0"/>
                          <a:cs typeface="Tahoma" panose="020B0604030504040204" pitchFamily="34" charset="0"/>
                        </a:rPr>
                        <a:t> development. Due to volume drop in 2024 as consequence to banned abroad remittances, more conservative KPI volume of 1,600 boxes/month was settled.  However, volume is presently increasing. USD2 x box has been increased, in addition to former cost base on each scale. </a:t>
                      </a:r>
                      <a:endParaRPr lang="en-US" sz="800" b="0" i="0" dirty="0">
                        <a:solidFill>
                          <a:schemeClr val="tx1"/>
                        </a:solidFill>
                        <a:effectLst/>
                        <a:latin typeface="+mn-lt"/>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524080">
                <a:tc vMerge="1">
                  <a:txBody>
                    <a:bodyPr/>
                    <a:lstStyle/>
                    <a:p>
                      <a:endParaRPr lang="zh-TW" altLang="en-US"/>
                    </a:p>
                  </a:txBody>
                  <a:tcPr/>
                </a:tc>
                <a:tc>
                  <a:txBody>
                    <a:bodyPr/>
                    <a:lstStyle/>
                    <a:p>
                      <a:pPr algn="ctr" fontAlgn="ctr"/>
                      <a:r>
                        <a:rPr lang="en-US" sz="800" b="1" u="none" strike="noStrike" dirty="0">
                          <a:solidFill>
                            <a:schemeClr val="tx1"/>
                          </a:solidFill>
                          <a:effectLst/>
                          <a:latin typeface="+mn-lt"/>
                          <a:ea typeface="Tahoma" panose="020B0604030504040204" pitchFamily="34" charset="0"/>
                          <a:cs typeface="Tahoma" panose="020B0604030504040204" pitchFamily="34" charset="0"/>
                        </a:rPr>
                        <a:t>Empty Storage</a:t>
                      </a:r>
                      <a:endParaRPr lang="en-US" sz="8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1600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Teu</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1600 </a:t>
                      </a:r>
                      <a:r>
                        <a:rPr lang="es-ES" altLang="zh-TW" sz="800" b="0" i="0" u="none" strike="noStrike" dirty="0" err="1">
                          <a:solidFill>
                            <a:schemeClr val="tx1"/>
                          </a:solidFill>
                          <a:effectLst/>
                          <a:latin typeface="+mn-lt"/>
                          <a:ea typeface="Tahoma" panose="020B0604030504040204" pitchFamily="34" charset="0"/>
                          <a:cs typeface="Tahoma" panose="020B0604030504040204" pitchFamily="34" charset="0"/>
                        </a:rPr>
                        <a:t>Teu</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highlight>
                            <a:srgbClr val="FFFF00"/>
                          </a:highlight>
                          <a:latin typeface="+mn-lt"/>
                          <a:ea typeface="Tahoma" panose="020B0604030504040204" pitchFamily="34" charset="0"/>
                          <a:cs typeface="Tahoma" panose="020B0604030504040204" pitchFamily="34" charset="0"/>
                        </a:rPr>
                        <a:t>NIL</a:t>
                      </a:r>
                      <a:endParaRPr lang="zh-TW" altLang="en-US" sz="800" b="0" i="0" u="none" strike="noStrike" dirty="0">
                        <a:solidFill>
                          <a:schemeClr val="tx1"/>
                        </a:solidFill>
                        <a:effectLst/>
                        <a:highlight>
                          <a:srgbClr val="FFFF00"/>
                        </a:highligh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1600Teus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is</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the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Free pool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quota</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settled</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ARBUE.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We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will</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keep</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promoting</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the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usage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of this Terminal pool, in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order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not</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to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incur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in extra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costs</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in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outer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Depot</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Eventual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increase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of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quota</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due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to Schedule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disorder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is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beyond</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our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control. Monitor and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reinforce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our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REPO OUT.</a:t>
                      </a:r>
                      <a:endParaRPr kumimoji="0" lang="zh-TW" altLang="en-US" sz="800" b="0" i="0" u="none" strike="noStrike" kern="0" cap="none" spc="0" normalizeH="0" baseline="0" noProof="0" dirty="0">
                        <a:ln>
                          <a:noFill/>
                        </a:ln>
                        <a:solidFill>
                          <a:schemeClr val="tx1"/>
                        </a:solidFill>
                        <a:effectLst/>
                        <a:uLnTx/>
                        <a:uFillTx/>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990778">
                <a:tc vMerge="1">
                  <a:txBody>
                    <a:bodyPr/>
                    <a:lstStyle/>
                    <a:p>
                      <a:endParaRPr lang="zh-TW" altLang="en-US"/>
                    </a:p>
                  </a:txBody>
                  <a:tcPr/>
                </a:tc>
                <a:tc>
                  <a:txBody>
                    <a:bodyPr/>
                    <a:lstStyle/>
                    <a:p>
                      <a:pPr algn="ctr" fontAlgn="ctr"/>
                      <a:r>
                        <a:rPr lang="en-US" sz="800" b="1" u="none" strike="noStrike" dirty="0">
                          <a:solidFill>
                            <a:schemeClr val="tx1"/>
                          </a:solidFill>
                          <a:effectLst/>
                          <a:latin typeface="+mn-lt"/>
                          <a:ea typeface="Tahoma" panose="020B0604030504040204" pitchFamily="34" charset="0"/>
                          <a:cs typeface="Tahoma" panose="020B0604030504040204" pitchFamily="34" charset="0"/>
                        </a:rPr>
                        <a:t>Rate Reduction</a:t>
                      </a:r>
                      <a:endParaRPr lang="en-US" sz="8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 USD</a:t>
                      </a:r>
                    </a:p>
                    <a:p>
                      <a:pPr algn="ctr" fontAlgn="ct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212,153.40</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USD 96,355.34</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highlight>
                            <a:srgbClr val="FFFF00"/>
                          </a:highlight>
                          <a:latin typeface="+mn-lt"/>
                          <a:ea typeface="Tahoma" panose="020B0604030504040204" pitchFamily="34" charset="0"/>
                          <a:cs typeface="Tahoma" panose="020B0604030504040204" pitchFamily="34" charset="0"/>
                        </a:rPr>
                        <a:t>-USD 115,798.06</a:t>
                      </a:r>
                      <a:endParaRPr lang="zh-TW" altLang="en-US" sz="800" b="0" i="0" u="none" strike="noStrike" dirty="0">
                        <a:solidFill>
                          <a:schemeClr val="tx1"/>
                        </a:solidFill>
                        <a:effectLst/>
                        <a:highlight>
                          <a:srgbClr val="FFFF00"/>
                        </a:highligh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It</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was</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recently</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achieved</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competitive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THC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rate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extensión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until</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2027,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not</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applying</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any</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increase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on</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other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Terminal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rates</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Furthermore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in the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usage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of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Outer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Depot</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(GAMMA)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for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VIP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customer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TOYOTA,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we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achieved</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that</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the terminal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does</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not</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invoice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to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us</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Gates in/</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out</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GAMMA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nor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TRP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Gate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in;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when</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repo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out</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Mties</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returned</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by</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TOYOTA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into</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outer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depot</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Additionally</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to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this</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benefit</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40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transportations</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per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month</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were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achieved</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as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well</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to be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under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Terminal’s</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account</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service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Potential</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additional</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GATES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saving</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of USD111,888 per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year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has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been</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achieved</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in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addition</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to 2024 figure.</a:t>
                      </a:r>
                      <a:endParaRPr kumimoji="0" lang="zh-TW" altLang="en-US" sz="800" b="0" i="0" u="none" strike="noStrike" kern="0" cap="none" spc="0" normalizeH="0" baseline="0" noProof="0" dirty="0">
                        <a:ln>
                          <a:noFill/>
                        </a:ln>
                        <a:solidFill>
                          <a:schemeClr val="tx1"/>
                        </a:solidFill>
                        <a:effectLst/>
                        <a:uLnTx/>
                        <a:uFillTx/>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4573920C-B669-28BB-FEBF-1FF768642580}"/>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endParaRPr lang="en-US" sz="1000" dirty="0"/>
          </a:p>
        </p:txBody>
      </p:sp>
    </p:spTree>
    <p:extLst>
      <p:ext uri="{BB962C8B-B14F-4D97-AF65-F5344CB8AC3E}">
        <p14:creationId xmlns:p14="http://schemas.microsoft.com/office/powerpoint/2010/main" val="311107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8087-1D3A-A83C-5749-85093BA0A5C4}"/>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23208F7E-FD84-938B-43DA-B6400429FE7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11</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C9FDE74-877D-28E2-FCE6-06CDE3C1F867}"/>
              </a:ext>
            </a:extLst>
          </p:cNvPr>
          <p:cNvSpPr txBox="1"/>
          <p:nvPr/>
        </p:nvSpPr>
        <p:spPr>
          <a:xfrm>
            <a:off x="107950" y="771550"/>
            <a:ext cx="8784976" cy="3231654"/>
          </a:xfrm>
          <a:prstGeom prst="rect">
            <a:avLst/>
          </a:prstGeom>
          <a:noFill/>
        </p:spPr>
        <p:txBody>
          <a:bodyPr wrap="square" rtlCol="0" anchor="t">
            <a:spAutoFit/>
          </a:bodyPr>
          <a:lstStyle/>
          <a:p>
            <a:r>
              <a:rPr lang="en-US" altLang="zh-TW" sz="1600" b="1" dirty="0">
                <a:latin typeface="+mj-lt"/>
              </a:rPr>
              <a:t>Terminal info update (expansion/dredge/crane)</a:t>
            </a:r>
          </a:p>
          <a:p>
            <a:pPr marL="285750" indent="-285750">
              <a:buFont typeface="Arial" panose="020B0604020202020204" pitchFamily="34" charset="0"/>
              <a:buChar char="•"/>
            </a:pPr>
            <a:endParaRPr lang="en-US" altLang="zh-TW" sz="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v"/>
            </a:pPr>
            <a:r>
              <a:rPr lang="en-US" altLang="zh-TW" sz="1200" dirty="0">
                <a:ea typeface="DFKai-SB" pitchFamily="65" charset="-120"/>
              </a:rPr>
              <a:t>Since the change of Government by 20th December 2023, the new port project has been freeze. There are no news about the tender for the refurbishing of the port Terminals, and new &amp; deeper berths constructions.                                                    </a:t>
            </a:r>
          </a:p>
          <a:p>
            <a:r>
              <a:rPr lang="en-US" altLang="zh-TW" sz="1200" dirty="0">
                <a:ea typeface="DFKai-SB" pitchFamily="65" charset="-120"/>
              </a:rPr>
              <a:t>       There are no plans for terminals investment on cranes, or other issues under this scenario.                                                                          </a:t>
            </a:r>
          </a:p>
          <a:p>
            <a:r>
              <a:rPr lang="en-US" altLang="zh-TW" sz="1200" dirty="0">
                <a:ea typeface="DFKai-SB" pitchFamily="65" charset="-120"/>
              </a:rPr>
              <a:t>       The surrounding area of the two terminals located within the City of Buenos Aires (TRP &amp; APM), is improving, experiencing </a:t>
            </a:r>
          </a:p>
          <a:p>
            <a:r>
              <a:rPr lang="en-US" altLang="zh-TW" sz="1200" dirty="0">
                <a:ea typeface="DFKai-SB" pitchFamily="65" charset="-120"/>
              </a:rPr>
              <a:t>       important changes helping to elevate the condition of the connecting surrounding roads and highways.</a:t>
            </a:r>
          </a:p>
          <a:p>
            <a:endParaRPr lang="en-US" altLang="zh-TW" sz="1200" dirty="0">
              <a:ea typeface="DFKai-SB" pitchFamily="65" charset="-120"/>
            </a:endParaRPr>
          </a:p>
          <a:p>
            <a:pPr marL="285750" indent="-285750">
              <a:buFont typeface="Wingdings" panose="05000000000000000000" pitchFamily="2" charset="2"/>
              <a:buChar char="v"/>
            </a:pPr>
            <a:r>
              <a:rPr lang="en-US" altLang="zh-TW" sz="1200" dirty="0">
                <a:ea typeface="DFKai-SB" pitchFamily="65" charset="-120"/>
              </a:rPr>
              <a:t>There are deeper depth areas all along the ARBUE Access channel, however, the Draft limitation at ARBUE keeps being 10Mts (at Zero tidal value) which is located at Basins berths (quay walls at 10mts basement construction).                                                                                    Our current vessels type have the green light from our Pilots to reach a maximum draft of 10,20mts in/out subject to high/slack tide to proceed.</a:t>
            </a:r>
          </a:p>
          <a:p>
            <a:pPr marL="285750" indent="-285750">
              <a:buFont typeface="Arial" panose="020B0604020202020204" pitchFamily="34" charset="0"/>
              <a:buChar char="•"/>
            </a:pPr>
            <a:endParaRPr lang="en-US" altLang="zh-TW" sz="1200" dirty="0">
              <a:ea typeface="DFKai-SB" pitchFamily="65" charset="-120"/>
            </a:endParaRPr>
          </a:p>
          <a:p>
            <a:pPr marL="285750" indent="-285750">
              <a:buFont typeface="Wingdings" panose="05000000000000000000" pitchFamily="2" charset="2"/>
              <a:buChar char="v"/>
            </a:pPr>
            <a:r>
              <a:rPr lang="en-US" altLang="zh-TW" sz="1200" dirty="0">
                <a:ea typeface="DFKai-SB" pitchFamily="65" charset="-120"/>
              </a:rPr>
              <a:t>TRP &amp; APM have concessions valid until year 2027. Our Terminal contract is in fact valid until this deadline at the moment. According to a recent renewal process which included additional benefits for the Principal (new cash bonus + waive outer Depot gates in/out and TRP gate in for TOYOTA containers as per special agreement, freeze current terminal rates and increase cash back scales in volume incentive).</a:t>
            </a:r>
          </a:p>
        </p:txBody>
      </p:sp>
      <p:sp>
        <p:nvSpPr>
          <p:cNvPr id="6" name="Title 11">
            <a:extLst>
              <a:ext uri="{FF2B5EF4-FFF2-40B4-BE49-F238E27FC236}">
                <a16:creationId xmlns:a16="http://schemas.microsoft.com/office/drawing/2014/main" id="{9D07FD97-BCDB-CFF1-4F44-A9FEEA238FD8}"/>
              </a:ext>
            </a:extLst>
          </p:cNvPr>
          <p:cNvSpPr txBox="1">
            <a:spLocks noGrp="1"/>
          </p:cNvSpPr>
          <p:nvPr>
            <p:ph type="title"/>
          </p:nvPr>
        </p:nvSpPr>
        <p:spPr>
          <a:xfrm>
            <a:off x="107950" y="123825"/>
            <a:ext cx="8928100"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(AR)</a:t>
            </a:r>
            <a:endParaRPr lang="en-US" sz="2400" b="1" kern="0"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1759643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11</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EBR</a:t>
            </a:r>
          </a:p>
          <a:p>
            <a:pPr lvl="0" algn="ctr">
              <a:defRPr/>
            </a:pPr>
            <a:r>
              <a:rPr lang="en-US" altLang="zh-CN" sz="2400" b="1" dirty="0">
                <a:solidFill>
                  <a:prstClr val="black">
                    <a:lumMod val="85000"/>
                    <a:lumOff val="15000"/>
                  </a:prstClr>
                </a:solidFill>
                <a:latin typeface="DFKai-SB" pitchFamily="65" charset="-120"/>
                <a:ea typeface="DFKai-SB" pitchFamily="65" charset="-120"/>
              </a:rPr>
              <a:t>(BRAZIL)</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6754911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82591604"/>
              </p:ext>
            </p:extLst>
          </p:nvPr>
        </p:nvGraphicFramePr>
        <p:xfrm>
          <a:off x="132314" y="699542"/>
          <a:ext cx="8883832" cy="4349871"/>
        </p:xfrm>
        <a:graphic>
          <a:graphicData uri="http://schemas.openxmlformats.org/drawingml/2006/table">
            <a:tbl>
              <a:tblPr/>
              <a:tblGrid>
                <a:gridCol w="55125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2045207659"/>
                    </a:ext>
                  </a:extLst>
                </a:gridCol>
                <a:gridCol w="3580050">
                  <a:extLst>
                    <a:ext uri="{9D8B030D-6E8A-4147-A177-3AD203B41FA5}">
                      <a16:colId xmlns:a16="http://schemas.microsoft.com/office/drawing/2014/main" val="20005"/>
                    </a:ext>
                  </a:extLst>
                </a:gridCol>
              </a:tblGrid>
              <a:tr h="56488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44498">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0356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n-lt"/>
                          <a:ea typeface="DFKai-SB" pitchFamily="65" charset="-120"/>
                        </a:rPr>
                        <a:t>F.E. =&gt; </a:t>
                      </a:r>
                      <a:r>
                        <a:rPr lang="en-US" altLang="zh-TW" sz="800" b="1" i="0" u="none" strike="noStrike" dirty="0">
                          <a:solidFill>
                            <a:srgbClr val="FF0000"/>
                          </a:solidFill>
                          <a:effectLst/>
                          <a:latin typeface="+mn-lt"/>
                          <a:ea typeface="DFKai-SB" pitchFamily="65" charset="-120"/>
                        </a:rPr>
                        <a:t>BR</a:t>
                      </a:r>
                      <a:r>
                        <a:rPr lang="en-US" altLang="zh-TW" sz="800" b="1" i="0" u="none" strike="noStrike" baseline="0" dirty="0">
                          <a:solidFill>
                            <a:schemeClr val="tx1"/>
                          </a:solidFill>
                          <a:effectLst/>
                          <a:latin typeface="+mn-lt"/>
                          <a:ea typeface="DFKai-SB" pitchFamily="65" charset="-120"/>
                        </a:rPr>
                        <a:t> IMP.</a:t>
                      </a:r>
                    </a:p>
                    <a:p>
                      <a:pPr algn="ctr" rtl="0" fontAlgn="ctr"/>
                      <a:r>
                        <a:rPr lang="en-US" altLang="zh-TW" sz="800" b="0" i="0" u="none" strike="noStrike" baseline="0" dirty="0">
                          <a:solidFill>
                            <a:schemeClr val="tx1"/>
                          </a:solidFill>
                          <a:effectLst/>
                          <a:latin typeface="+mn-lt"/>
                          <a:ea typeface="DFKai-SB" pitchFamily="65" charset="-120"/>
                        </a:rPr>
                        <a:t>(5</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a:solidFill>
                            <a:schemeClr val="tx1"/>
                          </a:solidFill>
                          <a:effectLst/>
                          <a:latin typeface="+mn-lt"/>
                          <a:ea typeface="DFKai-SB" pitchFamily="65" charset="-120"/>
                        </a:rPr>
                        <a:t>ade)</a:t>
                      </a:r>
                      <a:endParaRPr lang="de-DE" altLang="zh-TW" sz="800" b="0" i="0" u="none" strike="noStrike" dirty="0">
                        <a:solidFill>
                          <a:schemeClr val="tx1"/>
                        </a:solidFill>
                        <a:effectLst/>
                        <a:latin typeface="+mn-lt"/>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chemeClr val="dk1"/>
                          </a:solidFill>
                          <a:latin typeface="+mn-lt"/>
                          <a:ea typeface="DFKai-SB"/>
                          <a:cs typeface="DFKai-SB"/>
                          <a:sym typeface="DFKai-SB"/>
                        </a:rPr>
                        <a:t>10,006</a:t>
                      </a:r>
                      <a:endParaRPr sz="800" b="0" i="0" u="none" strike="noStrike" dirty="0">
                        <a:solidFill>
                          <a:schemeClr val="dk1"/>
                        </a:solidFill>
                        <a:latin typeface="+mn-lt"/>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10,071</a:t>
                      </a:r>
                      <a:endParaRPr sz="800" b="0" i="0" u="none" strike="noStrike" dirty="0">
                        <a:solidFill>
                          <a:schemeClr val="dk1"/>
                        </a:solidFill>
                        <a:latin typeface="+mn-lt"/>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101%</a:t>
                      </a:r>
                      <a:endParaRPr sz="800" b="0" i="0" u="none" strike="noStrike" dirty="0">
                        <a:solidFill>
                          <a:schemeClr val="dk1"/>
                        </a:solidFill>
                        <a:latin typeface="+mn-lt"/>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13,000</a:t>
                      </a:r>
                      <a:endParaRPr sz="800" b="0" i="0" u="none" strike="noStrike" dirty="0">
                        <a:solidFill>
                          <a:schemeClr val="dk1"/>
                        </a:solidFill>
                        <a:latin typeface="+mn-lt"/>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TW" sz="800" b="1" u="none" kern="1200" dirty="0">
                          <a:solidFill>
                            <a:schemeClr val="tx1"/>
                          </a:solidFill>
                          <a:effectLst/>
                          <a:latin typeface="+mn-lt"/>
                          <a:ea typeface="DFKai-SB" panose="03000509000000000000"/>
                          <a:cs typeface="Calibri" panose="020F0502020204030204" pitchFamily="34" charset="0"/>
                        </a:rPr>
                        <a:t>CKD &amp; TIRE</a:t>
                      </a:r>
                      <a:r>
                        <a:rPr lang="zh-TW" altLang="en-US" sz="800" b="0" u="none" kern="1200" dirty="0">
                          <a:solidFill>
                            <a:schemeClr val="tx1"/>
                          </a:solidFill>
                          <a:effectLst/>
                          <a:latin typeface="+mn-lt"/>
                          <a:ea typeface="DFKai-SB" panose="03000509000000000000"/>
                          <a:cs typeface="Calibri" panose="020F0502020204030204" pitchFamily="34" charset="0"/>
                        </a:rPr>
                        <a:t>：</a:t>
                      </a:r>
                      <a:r>
                        <a:rPr lang="en-US" altLang="zh-TW" sz="800" b="0" u="none" kern="1200" dirty="0">
                          <a:solidFill>
                            <a:schemeClr val="tx1"/>
                          </a:solidFill>
                          <a:effectLst/>
                          <a:latin typeface="+mn-lt"/>
                          <a:ea typeface="DFKai-SB" panose="03000509000000000000"/>
                          <a:cs typeface="Calibri" panose="020F0502020204030204" pitchFamily="34" charset="0"/>
                        </a:rPr>
                        <a:t> HPE (Mitsubishi) and tire importers expect good forecast in 2025 as car industry will be continue boosted.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TW" sz="800" b="1" u="none" kern="1200" dirty="0">
                          <a:solidFill>
                            <a:schemeClr val="tx1"/>
                          </a:solidFill>
                          <a:effectLst/>
                          <a:latin typeface="+mn-lt"/>
                          <a:ea typeface="DFKai-SB" panose="03000509000000000000"/>
                          <a:cs typeface="Calibri" panose="020F0502020204030204" pitchFamily="34" charset="0"/>
                        </a:rPr>
                        <a:t>SOLAR PANEL</a:t>
                      </a:r>
                      <a:r>
                        <a:rPr lang="en-US" altLang="zh-TW" sz="800" b="0" u="none" kern="1200" dirty="0">
                          <a:solidFill>
                            <a:schemeClr val="tx1"/>
                          </a:solidFill>
                          <a:effectLst/>
                          <a:latin typeface="+mn-lt"/>
                          <a:ea typeface="DFKai-SB" panose="03000509000000000000"/>
                          <a:cs typeface="Calibri" panose="020F0502020204030204" pitchFamily="34" charset="0"/>
                        </a:rPr>
                        <a:t>:  Brazil still has strong demand of solar panel import from China as the price is cheaper, we will increase the volume from the A/C WEG.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TW" sz="800" b="1" u="none" kern="1200" dirty="0">
                          <a:solidFill>
                            <a:schemeClr val="tx1"/>
                          </a:solidFill>
                          <a:effectLst/>
                          <a:latin typeface="+mn-lt"/>
                          <a:ea typeface="DFKai-SB" panose="03000509000000000000"/>
                          <a:cs typeface="Calibri" panose="020F0502020204030204" pitchFamily="34" charset="0"/>
                        </a:rPr>
                        <a:t>POD </a:t>
                      </a:r>
                      <a:r>
                        <a:rPr lang="en-US" altLang="zh-TW" sz="800" b="0" u="none" kern="1200" dirty="0">
                          <a:solidFill>
                            <a:schemeClr val="tx1"/>
                          </a:solidFill>
                          <a:effectLst/>
                          <a:latin typeface="+mn-lt"/>
                          <a:ea typeface="DFKai-SB" panose="03000509000000000000"/>
                          <a:cs typeface="Calibri" panose="020F0502020204030204" pitchFamily="34" charset="0"/>
                        </a:rPr>
                        <a:t>:Target more Santos &amp; Rio cargo which combine with share 40% of import from ASIA, to reduce the draft issue in river plate also to provide sufficient empties to cater for export from Santos.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TW" sz="800" b="1" u="none" kern="1200" dirty="0">
                          <a:solidFill>
                            <a:schemeClr val="tx1"/>
                          </a:solidFill>
                          <a:effectLst/>
                          <a:latin typeface="+mn-lt"/>
                          <a:ea typeface="DFKai-SB" panose="03000509000000000000"/>
                          <a:cs typeface="Calibri" panose="020F0502020204030204" pitchFamily="34" charset="0"/>
                        </a:rPr>
                        <a:t>POD </a:t>
                      </a:r>
                      <a:r>
                        <a:rPr lang="en-US" altLang="zh-TW" sz="800" b="0" u="none" kern="1200" dirty="0">
                          <a:solidFill>
                            <a:schemeClr val="tx1"/>
                          </a:solidFill>
                          <a:effectLst/>
                          <a:latin typeface="+mn-lt"/>
                          <a:ea typeface="DFKai-SB" panose="03000509000000000000"/>
                          <a:cs typeface="Calibri" panose="020F0502020204030204" pitchFamily="34" charset="0"/>
                        </a:rPr>
                        <a:t>: The cargo from India, Vietnam, Indonesia, Thailand, Singapore account for around 15% of total from ASIA market which have material growth in 2024, the YoY all above 20% increase.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tLang="zh-TW" sz="800" b="1" u="none" kern="1200" dirty="0">
                          <a:solidFill>
                            <a:schemeClr val="tx1"/>
                          </a:solidFill>
                          <a:effectLst/>
                          <a:latin typeface="+mn-lt"/>
                          <a:ea typeface="DFKai-SB" panose="03000509000000000000"/>
                          <a:cs typeface="Calibri" panose="020F0502020204030204" pitchFamily="34" charset="0"/>
                        </a:rPr>
                        <a:t>NOR cargo</a:t>
                      </a:r>
                      <a:r>
                        <a:rPr lang="en-US" altLang="zh-TW" sz="800" b="0" u="none" kern="1200" dirty="0">
                          <a:solidFill>
                            <a:schemeClr val="tx1"/>
                          </a:solidFill>
                          <a:effectLst/>
                          <a:latin typeface="+mn-lt"/>
                          <a:ea typeface="DFKai-SB" panose="03000509000000000000"/>
                          <a:cs typeface="Calibri" panose="020F0502020204030204" pitchFamily="34" charset="0"/>
                        </a:rPr>
                        <a:t>: Promote NOR cargo to demand place for export demand, like BRPNP.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800" b="1" u="none" dirty="0">
                          <a:solidFill>
                            <a:schemeClr val="tx1"/>
                          </a:solidFill>
                          <a:effectLst/>
                          <a:latin typeface="+mn-lt"/>
                          <a:ea typeface="DFKai-SB" panose="03000509000000000000"/>
                          <a:cs typeface="Calibri" panose="020F0502020204030204" pitchFamily="34" charset="0"/>
                        </a:rPr>
                        <a:t>Space protection</a:t>
                      </a:r>
                      <a:r>
                        <a:rPr lang="en-US" altLang="zh-TW" sz="800" b="0" u="none" kern="1200" dirty="0">
                          <a:solidFill>
                            <a:schemeClr val="tx1"/>
                          </a:solidFill>
                          <a:effectLst/>
                          <a:latin typeface="+mn-lt"/>
                          <a:ea typeface="DFKai-SB" panose="03000509000000000000"/>
                          <a:cs typeface="Calibri" panose="020F0502020204030204" pitchFamily="34" charset="0"/>
                        </a:rPr>
                        <a:t>:</a:t>
                      </a:r>
                      <a:r>
                        <a:rPr lang="en-US" sz="800" b="1" u="none" dirty="0">
                          <a:solidFill>
                            <a:schemeClr val="tx1"/>
                          </a:solidFill>
                          <a:effectLst/>
                          <a:latin typeface="+mn-lt"/>
                          <a:ea typeface="DFKai-SB" panose="03000509000000000000"/>
                          <a:cs typeface="Calibri" panose="020F0502020204030204" pitchFamily="34" charset="0"/>
                        </a:rPr>
                        <a:t> </a:t>
                      </a:r>
                      <a:r>
                        <a:rPr lang="en-US" sz="800" b="0" u="none" dirty="0">
                          <a:solidFill>
                            <a:schemeClr val="tx1"/>
                          </a:solidFill>
                          <a:effectLst/>
                          <a:latin typeface="+mn-lt"/>
                          <a:ea typeface="DFKai-SB" panose="03000509000000000000"/>
                          <a:cs typeface="Calibri" panose="020F0502020204030204" pitchFamily="34" charset="0"/>
                        </a:rPr>
                        <a:t>for OWN SQ promotion.</a:t>
                      </a:r>
                      <a:endParaRPr lang="de-DE" sz="800" b="0" i="0" u="none" strike="noStrike" baseline="0" dirty="0">
                        <a:solidFill>
                          <a:schemeClr val="tx1"/>
                        </a:solidFill>
                        <a:effectLst/>
                        <a:latin typeface="+mn-lt"/>
                        <a:ea typeface="DFKai-SB" panose="03000509000000000000"/>
                        <a:cs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726467">
                <a:tc vMerge="1">
                  <a:txBody>
                    <a:bodyPr/>
                    <a:lstStyle/>
                    <a:p>
                      <a:endParaRPr lang="de-DE"/>
                    </a:p>
                  </a:txBody>
                  <a:tcPr/>
                </a:tc>
                <a:tc>
                  <a:txBody>
                    <a:bodyPr/>
                    <a:lstStyle/>
                    <a:p>
                      <a:pPr algn="ctr" rtl="0" fontAlgn="ctr"/>
                      <a:r>
                        <a:rPr lang="en-US" altLang="zh-TW" sz="800" b="1" i="0" u="none" strike="noStrike" dirty="0">
                          <a:solidFill>
                            <a:srgbClr val="FF0000"/>
                          </a:solidFill>
                          <a:effectLst/>
                          <a:latin typeface="+mn-lt"/>
                          <a:ea typeface="DFKai-SB" pitchFamily="65" charset="-120"/>
                        </a:rPr>
                        <a:t>BR</a:t>
                      </a:r>
                      <a:r>
                        <a:rPr lang="en-US" altLang="zh-TW" sz="800" b="1" i="0" u="none" strike="noStrike" dirty="0">
                          <a:solidFill>
                            <a:schemeClr val="tx1"/>
                          </a:solidFill>
                          <a:effectLst/>
                          <a:latin typeface="+mn-lt"/>
                          <a:ea typeface="DFKai-SB" pitchFamily="65" charset="-120"/>
                        </a:rPr>
                        <a:t> EXP. </a:t>
                      </a:r>
                      <a:r>
                        <a:rPr lang="fr-FR" altLang="zh-TW" sz="800" b="1" i="0" u="none" strike="noStrike" dirty="0">
                          <a:solidFill>
                            <a:schemeClr val="tx1"/>
                          </a:solidFill>
                          <a:effectLst/>
                          <a:latin typeface="+mn-lt"/>
                          <a:ea typeface="DFKai-SB" pitchFamily="65" charset="-120"/>
                        </a:rPr>
                        <a:t>=&gt; F.E.</a:t>
                      </a:r>
                    </a:p>
                    <a:p>
                      <a:pPr algn="ctr" rtl="0" fontAlgn="ctr"/>
                      <a:r>
                        <a:rPr lang="en-US" altLang="zh-TW" sz="800" b="0" i="0" u="none" strike="noStrike" dirty="0">
                          <a:solidFill>
                            <a:schemeClr val="tx1"/>
                          </a:solidFill>
                          <a:effectLst/>
                          <a:latin typeface="+mn-lt"/>
                          <a:ea typeface="DFKai-SB" pitchFamily="65" charset="-120"/>
                        </a:rPr>
                        <a:t>(6</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a:solidFill>
                            <a:schemeClr val="tx1"/>
                          </a:solidFill>
                          <a:effectLst/>
                          <a:latin typeface="+mn-lt"/>
                          <a:ea typeface="DFKai-SB" pitchFamily="65" charset="-120"/>
                        </a:rPr>
                        <a:t>ade)</a:t>
                      </a:r>
                      <a:endParaRPr lang="de-DE" altLang="zh-TW" sz="800" b="0" i="0" u="none" strike="noStrike" dirty="0">
                        <a:solidFill>
                          <a:schemeClr val="tx1"/>
                        </a:solidFill>
                        <a:effectLst/>
                        <a:latin typeface="+mn-lt"/>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55,052</a:t>
                      </a:r>
                      <a:endParaRPr sz="800" b="0" i="0" u="none" strike="noStrike" dirty="0">
                        <a:solidFill>
                          <a:schemeClr val="dk1"/>
                        </a:solidFill>
                        <a:latin typeface="+mn-lt"/>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59,540</a:t>
                      </a:r>
                      <a:endParaRPr sz="800" b="0" i="0" u="none" strike="noStrike" dirty="0">
                        <a:solidFill>
                          <a:schemeClr val="dk1"/>
                        </a:solidFill>
                        <a:latin typeface="+mn-lt"/>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tx1"/>
                          </a:solidFill>
                          <a:latin typeface="+mn-lt"/>
                          <a:ea typeface="DFKai-SB"/>
                          <a:cs typeface="DFKai-SB"/>
                          <a:sym typeface="DFKai-SB"/>
                        </a:rPr>
                        <a:t>108%</a:t>
                      </a:r>
                      <a:endParaRPr sz="800" b="0" i="0" u="none" strike="noStrike" dirty="0">
                        <a:solidFill>
                          <a:schemeClr val="tx1"/>
                        </a:solidFill>
                        <a:latin typeface="+mn-lt"/>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61,250</a:t>
                      </a:r>
                      <a:endParaRPr sz="800" b="0" i="0" u="none" strike="noStrike" dirty="0">
                        <a:solidFill>
                          <a:schemeClr val="dk1"/>
                        </a:solidFill>
                        <a:latin typeface="+mn-lt"/>
                        <a:ea typeface="DFKai-SB"/>
                        <a:cs typeface="DFKai-SB"/>
                        <a:sym typeface="DFKai-SB"/>
                      </a:endParaRPr>
                    </a:p>
                  </a:txBody>
                  <a:tcPr marL="7150" marR="7150" marT="71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800" b="1" dirty="0">
                          <a:solidFill>
                            <a:schemeClr val="tx1"/>
                          </a:solidFill>
                          <a:effectLst/>
                          <a:latin typeface="+mn-lt"/>
                          <a:ea typeface="DFKai-SB" panose="03000509000000000000"/>
                          <a:cs typeface="Calibri" panose="020F0502020204030204" pitchFamily="34" charset="0"/>
                        </a:rPr>
                        <a:t>Reefer cargo </a:t>
                      </a:r>
                      <a:r>
                        <a:rPr lang="en-US" sz="800" b="0" dirty="0">
                          <a:solidFill>
                            <a:schemeClr val="tx1"/>
                          </a:solidFill>
                          <a:effectLst/>
                          <a:latin typeface="+mn-lt"/>
                          <a:ea typeface="DFKai-SB" panose="03000509000000000000"/>
                          <a:cs typeface="Calibri" panose="020F0502020204030204" pitchFamily="34" charset="0"/>
                        </a:rPr>
                        <a:t>: In 2024, our reefer volume hit 7,309 units, 22% increase YoY driving by the A/C </a:t>
                      </a:r>
                      <a:r>
                        <a:rPr lang="en-US" altLang="zh-TW" sz="800" b="0" dirty="0">
                          <a:solidFill>
                            <a:schemeClr val="tx1"/>
                          </a:solidFill>
                          <a:effectLst/>
                          <a:latin typeface="+mn-lt"/>
                          <a:ea typeface="DFKai-SB" panose="03000509000000000000"/>
                          <a:cs typeface="Calibri" panose="020F0502020204030204" pitchFamily="34" charset="0"/>
                        </a:rPr>
                        <a:t>Aurora’S standing out with a 169% increase compared to 2023 as well as Cotriguaçu and the beginning of its participation with JBS, but our market share just increase from 2.5% to 3% which still a big room to improve.</a:t>
                      </a:r>
                    </a:p>
                    <a:p>
                      <a:pPr marL="228600" indent="-228600" algn="l" rtl="0" fontAlgn="ctr">
                        <a:buFont typeface="+mj-lt"/>
                        <a:buAutoNum type="arabicPeriod"/>
                      </a:pPr>
                      <a:r>
                        <a:rPr lang="en-US" altLang="zh-TW" sz="800" b="1" dirty="0">
                          <a:solidFill>
                            <a:schemeClr val="tx1"/>
                          </a:solidFill>
                          <a:effectLst/>
                          <a:latin typeface="+mn-lt"/>
                          <a:ea typeface="DFKai-SB" panose="03000509000000000000"/>
                          <a:cs typeface="Calibri" panose="020F0502020204030204" pitchFamily="34" charset="0"/>
                        </a:rPr>
                        <a:t>Coffee </a:t>
                      </a:r>
                      <a:r>
                        <a:rPr lang="en-US" altLang="zh-TW" sz="800" b="0" dirty="0">
                          <a:solidFill>
                            <a:schemeClr val="tx1"/>
                          </a:solidFill>
                          <a:effectLst/>
                          <a:latin typeface="+mn-lt"/>
                          <a:ea typeface="DFKai-SB" panose="03000509000000000000"/>
                          <a:cs typeface="Calibri" panose="020F0502020204030204" pitchFamily="34" charset="0"/>
                        </a:rPr>
                        <a:t>: In addition to JP, VN market, the China market is very potential, the coffee chain LUCKIN confirm to purchase 15,000TEUS in the coming 4 year. </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altLang="zh-TW" sz="800" b="1" dirty="0">
                          <a:solidFill>
                            <a:schemeClr val="tx1"/>
                          </a:solidFill>
                          <a:effectLst/>
                          <a:latin typeface="+mn-lt"/>
                          <a:ea typeface="DFKai-SB" panose="03000509000000000000"/>
                          <a:cs typeface="Calibri" panose="020F0502020204030204" pitchFamily="34" charset="0"/>
                        </a:rPr>
                        <a:t>Santos export</a:t>
                      </a:r>
                      <a:r>
                        <a:rPr lang="en-US" altLang="zh-TW" sz="800" b="0" dirty="0">
                          <a:solidFill>
                            <a:schemeClr val="tx1"/>
                          </a:solidFill>
                          <a:effectLst/>
                          <a:latin typeface="+mn-lt"/>
                          <a:ea typeface="DFKai-SB" panose="03000509000000000000"/>
                          <a:cs typeface="Calibri" panose="020F0502020204030204" pitchFamily="34" charset="0"/>
                        </a:rPr>
                        <a:t>: Santos : Woodpulp, Cotton for the base cargo there is a positive expectations for an increase in cotton by 11%.</a:t>
                      </a:r>
                      <a:r>
                        <a:rPr lang="en-US" sz="800" b="0" dirty="0">
                          <a:solidFill>
                            <a:schemeClr val="tx1"/>
                          </a:solidFill>
                          <a:effectLst/>
                          <a:latin typeface="+mn-lt"/>
                          <a:ea typeface="DFKai-SB" panose="03000509000000000000"/>
                          <a:cs typeface="Calibri" panose="020F0502020204030204" pitchFamily="34" charset="0"/>
                        </a:rPr>
                        <a:t> </a:t>
                      </a:r>
                      <a:endParaRPr lang="de-DE" sz="800" b="0" i="0" u="none" strike="noStrike" dirty="0">
                        <a:solidFill>
                          <a:schemeClr val="tx1"/>
                        </a:solidFill>
                        <a:effectLst/>
                        <a:latin typeface="+mn-lt"/>
                        <a:ea typeface="DFKai-SB" pitchFamily="65" charset="-12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13</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8CB6995B-E480-991C-EFD0-0542F2BF7E4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(BR)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01174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2AEA1-A597-FB28-5DB3-B4BD966C3B0D}"/>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D0960189-27B9-F064-0CFD-2AA31E566078}"/>
              </a:ext>
            </a:extLst>
          </p:cNvPr>
          <p:cNvSpPr txBox="1"/>
          <p:nvPr/>
        </p:nvSpPr>
        <p:spPr>
          <a:xfrm>
            <a:off x="0" y="656878"/>
            <a:ext cx="9036496" cy="4308872"/>
          </a:xfrm>
          <a:prstGeom prst="rect">
            <a:avLst/>
          </a:prstGeom>
          <a:noFill/>
        </p:spPr>
        <p:txBody>
          <a:bodyPr wrap="square">
            <a:spAutoFit/>
          </a:bodyPr>
          <a:lstStyle/>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endParaRPr lang="en-US" altLang="zh-TW" sz="900" b="1" kern="1200" dirty="0">
              <a:solidFill>
                <a:srgbClr val="0070C0"/>
              </a:solidFill>
              <a:effectLst/>
              <a:latin typeface="DFKai-SB" panose="03000509000000000000" pitchFamily="65" charset="-120"/>
              <a:ea typeface="DFKai-SB" panose="03000509000000000000" pitchFamily="65" charset="-120"/>
              <a:cs typeface="+mn-cs"/>
            </a:endParaRPr>
          </a:p>
          <a:p>
            <a:pPr marR="0" lvl="0" defTabSz="914400" rtl="0" eaLnBrk="1" fontAlgn="ctr" latinLnBrk="0" hangingPunct="1">
              <a:lnSpc>
                <a:spcPct val="100000"/>
              </a:lnSpc>
              <a:spcBef>
                <a:spcPts val="0"/>
              </a:spcBef>
              <a:spcAft>
                <a:spcPts val="0"/>
              </a:spcAft>
              <a:buClrTx/>
              <a:buSzTx/>
              <a:tabLst/>
              <a:defRPr/>
            </a:pPr>
            <a:r>
              <a:rPr lang="en-US" altLang="zh-TW" sz="1000" b="1" kern="1200" dirty="0">
                <a:effectLst/>
                <a:latin typeface="Calibri" panose="020F0502020204030204" pitchFamily="34" charset="0"/>
                <a:ea typeface="Calibri" panose="020F0502020204030204" pitchFamily="34" charset="0"/>
                <a:cs typeface="Calibri" panose="020F0502020204030204" pitchFamily="34" charset="0"/>
              </a:rPr>
              <a:t>EXPORT </a:t>
            </a:r>
          </a:p>
          <a:p>
            <a:pPr marL="171450" marR="0" lvl="0" indent="-171450" defTabSz="914400" rtl="0" eaLnBrk="1" fontAlgn="ctr" latinLnBrk="0" hangingPunct="1">
              <a:lnSpc>
                <a:spcPct val="100000"/>
              </a:lnSpc>
              <a:spcBef>
                <a:spcPts val="0"/>
              </a:spcBef>
              <a:spcAft>
                <a:spcPts val="0"/>
              </a:spcAft>
              <a:buClrTx/>
              <a:buSzTx/>
              <a:buFont typeface="Wingdings" panose="05000000000000000000" pitchFamily="2" charset="2"/>
              <a:buChar char="v"/>
              <a:tabLst/>
              <a:defRPr/>
            </a:pPr>
            <a:r>
              <a:rPr lang="pt-BR" sz="1000" b="1" dirty="0" err="1">
                <a:effectLst/>
                <a:latin typeface="Calibri" panose="020F0502020204030204" pitchFamily="34" charset="0"/>
                <a:ea typeface="Calibri" panose="020F0502020204030204" pitchFamily="34" charset="0"/>
                <a:cs typeface="Calibri" panose="020F0502020204030204" pitchFamily="34" charset="0"/>
              </a:rPr>
              <a:t>Increase</a:t>
            </a:r>
            <a:r>
              <a:rPr lang="pt-BR" sz="1000" b="1" dirty="0">
                <a:effectLst/>
                <a:latin typeface="Calibri" panose="020F0502020204030204" pitchFamily="34" charset="0"/>
                <a:ea typeface="Calibri" panose="020F0502020204030204" pitchFamily="34" charset="0"/>
                <a:cs typeface="Calibri" panose="020F0502020204030204" pitchFamily="34" charset="0"/>
              </a:rPr>
              <a:t> volume </a:t>
            </a:r>
            <a:r>
              <a:rPr lang="pt-BR" sz="1000" b="1" dirty="0">
                <a:latin typeface="Calibri" panose="020F0502020204030204" pitchFamily="34" charset="0"/>
                <a:ea typeface="Calibri" panose="020F0502020204030204" pitchFamily="34" charset="0"/>
                <a:cs typeface="Calibri" panose="020F0502020204030204" pitchFamily="34" charset="0"/>
              </a:rPr>
              <a:t>for</a:t>
            </a:r>
            <a:r>
              <a:rPr lang="pt-BR" sz="1000" b="1" dirty="0">
                <a:effectLst/>
                <a:latin typeface="Calibri" panose="020F0502020204030204" pitchFamily="34" charset="0"/>
                <a:ea typeface="Calibri" panose="020F0502020204030204" pitchFamily="34" charset="0"/>
                <a:cs typeface="Calibri" panose="020F0502020204030204" pitchFamily="34" charset="0"/>
              </a:rPr>
              <a:t> export cotton customer, like ADM... </a:t>
            </a:r>
            <a:endParaRPr lang="pt-BR" sz="1000" b="1" dirty="0">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914400" rtl="0" eaLnBrk="1" fontAlgn="ctr" latinLnBrk="0" hangingPunct="1">
              <a:lnSpc>
                <a:spcPct val="100000"/>
              </a:lnSpc>
              <a:spcBef>
                <a:spcPts val="0"/>
              </a:spcBef>
              <a:spcAft>
                <a:spcPts val="0"/>
              </a:spcAft>
              <a:buClrTx/>
              <a:buSzTx/>
              <a:buFont typeface="Wingdings" panose="05000000000000000000" pitchFamily="2" charset="2"/>
              <a:buChar char="v"/>
              <a:tabLst/>
              <a:defRPr/>
            </a:pPr>
            <a:r>
              <a:rPr lang="en-US" altLang="zh-TW" sz="1000" b="1" kern="1200" dirty="0">
                <a:effectLst/>
                <a:latin typeface="Calibri" panose="020F0502020204030204" pitchFamily="34" charset="0"/>
                <a:ea typeface="Calibri" panose="020F0502020204030204" pitchFamily="34" charset="0"/>
                <a:cs typeface="Calibri" panose="020F0502020204030204" pitchFamily="34" charset="0"/>
              </a:rPr>
              <a:t>Additional space to PKKHI</a:t>
            </a:r>
            <a:r>
              <a:rPr lang="en-US" altLang="zh-TW" sz="1000" b="1" dirty="0">
                <a:latin typeface="Calibri" panose="020F0502020204030204" pitchFamily="34" charset="0"/>
                <a:ea typeface="Calibri" panose="020F0502020204030204" pitchFamily="34" charset="0"/>
                <a:cs typeface="Calibri" panose="020F0502020204030204" pitchFamily="34" charset="0"/>
              </a:rPr>
              <a:t>, BDCGG and JPYKH.</a:t>
            </a:r>
          </a:p>
          <a:p>
            <a:pPr marL="171450" marR="0" lvl="0" indent="-171450" defTabSz="914400" rtl="0" eaLnBrk="1" fontAlgn="ctr" latinLnBrk="0" hangingPunct="1">
              <a:lnSpc>
                <a:spcPct val="100000"/>
              </a:lnSpc>
              <a:spcBef>
                <a:spcPts val="0"/>
              </a:spcBef>
              <a:spcAft>
                <a:spcPts val="0"/>
              </a:spcAft>
              <a:buClrTx/>
              <a:buSzTx/>
              <a:buFont typeface="Wingdings" panose="05000000000000000000" pitchFamily="2" charset="2"/>
              <a:buChar char="v"/>
              <a:tabLst/>
              <a:defRPr/>
            </a:pPr>
            <a:r>
              <a:rPr lang="en-US" altLang="zh-TW" sz="1000" b="1" dirty="0">
                <a:latin typeface="Calibri" panose="020F0502020204030204" pitchFamily="34" charset="0"/>
                <a:ea typeface="Calibri" panose="020F0502020204030204" pitchFamily="34" charset="0"/>
                <a:cs typeface="Calibri" panose="020F0502020204030204" pitchFamily="34" charset="0"/>
              </a:rPr>
              <a:t>ESA3 plug increase.</a:t>
            </a:r>
          </a:p>
          <a:p>
            <a:pPr marL="171450" marR="0" lvl="0" indent="-171450" defTabSz="914400" rtl="0" eaLnBrk="1" fontAlgn="ctr" latinLnBrk="0" hangingPunct="1">
              <a:lnSpc>
                <a:spcPct val="100000"/>
              </a:lnSpc>
              <a:spcBef>
                <a:spcPts val="0"/>
              </a:spcBef>
              <a:spcAft>
                <a:spcPts val="0"/>
              </a:spcAft>
              <a:buClrTx/>
              <a:buSzTx/>
              <a:buFont typeface="Wingdings" panose="05000000000000000000" pitchFamily="2" charset="2"/>
              <a:buChar char="v"/>
              <a:tabLst/>
              <a:defRPr/>
            </a:pPr>
            <a:r>
              <a:rPr lang="en-US" altLang="zh-TW" sz="1000" b="1" kern="1200" dirty="0">
                <a:effectLst/>
                <a:latin typeface="Calibri" panose="020F0502020204030204" pitchFamily="34" charset="0"/>
                <a:ea typeface="Calibri" panose="020F0502020204030204" pitchFamily="34" charset="0"/>
                <a:cs typeface="Calibri" panose="020F0502020204030204" pitchFamily="34" charset="0"/>
              </a:rPr>
              <a:t>RIO export.</a:t>
            </a:r>
          </a:p>
          <a:p>
            <a:pPr marL="628650" lvl="1" indent="-171450" fontAlgn="ctr">
              <a:buFont typeface="Wingdings" panose="05000000000000000000" pitchFamily="2" charset="2"/>
              <a:buChar char="v"/>
              <a:defRPr/>
            </a:pPr>
            <a:endParaRPr lang="en-US" altLang="zh-TW" sz="1000" b="1" kern="1200" dirty="0">
              <a:effectLst/>
              <a:latin typeface="Calibri" panose="020F0502020204030204" pitchFamily="34" charset="0"/>
              <a:ea typeface="Calibri" panose="020F0502020204030204" pitchFamily="34" charset="0"/>
              <a:cs typeface="Calibri" panose="020F0502020204030204" pitchFamily="34" charset="0"/>
            </a:endParaRPr>
          </a:p>
          <a:p>
            <a:pPr marR="0" lvl="0" defTabSz="914400" rtl="0" eaLnBrk="1" fontAlgn="ctr" latinLnBrk="0" hangingPunct="1">
              <a:lnSpc>
                <a:spcPct val="100000"/>
              </a:lnSpc>
              <a:spcBef>
                <a:spcPts val="0"/>
              </a:spcBef>
              <a:spcAft>
                <a:spcPts val="0"/>
              </a:spcAft>
              <a:buClrTx/>
              <a:buSzTx/>
              <a:tabLst/>
              <a:defRPr/>
            </a:pPr>
            <a:r>
              <a:rPr lang="en-US" altLang="zh-TW" sz="1000" b="1" dirty="0">
                <a:latin typeface="Calibri" panose="020F0502020204030204" pitchFamily="34" charset="0"/>
                <a:ea typeface="Calibri" panose="020F0502020204030204" pitchFamily="34" charset="0"/>
                <a:cs typeface="Calibri" panose="020F0502020204030204" pitchFamily="34" charset="0"/>
              </a:rPr>
              <a:t>IMPORT</a:t>
            </a:r>
          </a:p>
          <a:p>
            <a:pPr marL="171450" marR="0" lvl="0" indent="-171450" defTabSz="914400" rtl="0" eaLnBrk="1" fontAlgn="ctr" latinLnBrk="0" hangingPunct="1">
              <a:lnSpc>
                <a:spcPct val="100000"/>
              </a:lnSpc>
              <a:spcBef>
                <a:spcPts val="0"/>
              </a:spcBef>
              <a:spcAft>
                <a:spcPts val="0"/>
              </a:spcAft>
              <a:buClrTx/>
              <a:buSzTx/>
              <a:buFont typeface="Wingdings" panose="05000000000000000000" pitchFamily="2" charset="2"/>
              <a:buChar char="v"/>
              <a:tabLst/>
              <a:defRPr/>
            </a:pPr>
            <a:r>
              <a:rPr kumimoji="0" lang="en-US" altLang="zh-TW" sz="1000" b="1" i="0" u="none" strike="noStrike" kern="1200" baseline="0" dirty="0">
                <a:latin typeface="Calibri" panose="020F0502020204030204" pitchFamily="34" charset="0"/>
                <a:ea typeface="Calibri" panose="020F0502020204030204" pitchFamily="34" charset="0"/>
                <a:cs typeface="Calibri" panose="020F0502020204030204" pitchFamily="34" charset="0"/>
              </a:rPr>
              <a:t>CKD business still increasing</a:t>
            </a:r>
          </a:p>
          <a:p>
            <a:pPr marL="171450" marR="0" lvl="0" indent="-171450" defTabSz="914400" rtl="0" eaLnBrk="1" fontAlgn="ctr" latinLnBrk="0" hangingPunct="1">
              <a:lnSpc>
                <a:spcPct val="100000"/>
              </a:lnSpc>
              <a:spcBef>
                <a:spcPts val="0"/>
              </a:spcBef>
              <a:spcAft>
                <a:spcPts val="0"/>
              </a:spcAft>
              <a:buClrTx/>
              <a:buSzTx/>
              <a:buFont typeface="Wingdings" panose="05000000000000000000" pitchFamily="2" charset="2"/>
              <a:buChar char="v"/>
              <a:tabLst/>
              <a:defRPr/>
            </a:pPr>
            <a:endParaRPr lang="en-US" altLang="zh-TW" sz="1000" b="1" dirty="0">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914400" rtl="0" eaLnBrk="1" fontAlgn="ctr" latinLnBrk="0" hangingPunct="1">
              <a:lnSpc>
                <a:spcPct val="100000"/>
              </a:lnSpc>
              <a:spcBef>
                <a:spcPts val="0"/>
              </a:spcBef>
              <a:spcAft>
                <a:spcPts val="0"/>
              </a:spcAft>
              <a:buClrTx/>
              <a:buSzTx/>
              <a:buFont typeface="Wingdings" panose="05000000000000000000" pitchFamily="2" charset="2"/>
              <a:buChar char="v"/>
              <a:tabLst/>
              <a:defRPr/>
            </a:pPr>
            <a:endParaRPr kumimoji="0" lang="en-US" altLang="zh-TW" sz="1000" b="1" i="0" u="none" strike="noStrike" kern="1200" baseline="0" dirty="0">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914400" rtl="0" eaLnBrk="1" fontAlgn="ctr" latinLnBrk="0" hangingPunct="1">
              <a:lnSpc>
                <a:spcPct val="100000"/>
              </a:lnSpc>
              <a:spcBef>
                <a:spcPts val="0"/>
              </a:spcBef>
              <a:spcAft>
                <a:spcPts val="0"/>
              </a:spcAft>
              <a:buClrTx/>
              <a:buSzTx/>
              <a:buFont typeface="Wingdings" panose="05000000000000000000" pitchFamily="2" charset="2"/>
              <a:buChar char="v"/>
              <a:tabLst/>
              <a:defRPr/>
            </a:pPr>
            <a:endParaRPr lang="en-US" altLang="zh-TW" sz="1000" b="1" dirty="0">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914400" rtl="0" eaLnBrk="1" fontAlgn="ctr" latinLnBrk="0" hangingPunct="1">
              <a:lnSpc>
                <a:spcPct val="100000"/>
              </a:lnSpc>
              <a:spcBef>
                <a:spcPts val="0"/>
              </a:spcBef>
              <a:spcAft>
                <a:spcPts val="0"/>
              </a:spcAft>
              <a:buClrTx/>
              <a:buSzTx/>
              <a:buFont typeface="Wingdings" panose="05000000000000000000" pitchFamily="2" charset="2"/>
              <a:buChar char="v"/>
              <a:tabLst/>
              <a:defRPr/>
            </a:pPr>
            <a:endParaRPr kumimoji="0" lang="en-US" altLang="zh-TW" sz="1000" b="1" i="0" u="none" strike="noStrike" kern="1200" baseline="0" dirty="0">
              <a:latin typeface="Calibri" panose="020F0502020204030204" pitchFamily="34" charset="0"/>
              <a:ea typeface="Calibri" panose="020F0502020204030204" pitchFamily="34" charset="0"/>
              <a:cs typeface="Calibri" panose="020F0502020204030204" pitchFamily="34" charset="0"/>
            </a:endParaRPr>
          </a:p>
          <a:p>
            <a:pPr marR="0" lvl="0" defTabSz="914400" rtl="0" eaLnBrk="1" fontAlgn="ctr" latinLnBrk="0" hangingPunct="1">
              <a:lnSpc>
                <a:spcPct val="100000"/>
              </a:lnSpc>
              <a:spcBef>
                <a:spcPts val="0"/>
              </a:spcBef>
              <a:spcAft>
                <a:spcPts val="0"/>
              </a:spcAft>
              <a:buClrTx/>
              <a:buSzTx/>
              <a:tabLst/>
              <a:defRPr/>
            </a:pPr>
            <a:r>
              <a:rPr kumimoji="0" lang="en-US" altLang="zh-TW" sz="1000" b="1" i="0" u="none" strike="noStrike" kern="1200" baseline="0" dirty="0">
                <a:latin typeface="Calibri" panose="020F0502020204030204" pitchFamily="34" charset="0"/>
                <a:ea typeface="Calibri" panose="020F0502020204030204" pitchFamily="34" charset="0"/>
                <a:cs typeface="Calibri" panose="020F0502020204030204" pitchFamily="34" charset="0"/>
              </a:rPr>
              <a:t> </a:t>
            </a:r>
            <a:endParaRPr lang="en-US" altLang="zh-TW" sz="1000" b="1" dirty="0">
              <a:latin typeface="Calibri" panose="020F0502020204030204" pitchFamily="34" charset="0"/>
              <a:ea typeface="Calibri" panose="020F0502020204030204" pitchFamily="34" charset="0"/>
              <a:cs typeface="Calibri" panose="020F0502020204030204" pitchFamily="34" charset="0"/>
            </a:endParaRPr>
          </a:p>
          <a:p>
            <a:pPr marL="171450" marR="0" lvl="0" indent="-171450" defTabSz="914400" rtl="0" eaLnBrk="1" fontAlgn="ctr" latinLnBrk="0" hangingPunct="1">
              <a:lnSpc>
                <a:spcPct val="100000"/>
              </a:lnSpc>
              <a:spcBef>
                <a:spcPts val="0"/>
              </a:spcBef>
              <a:spcAft>
                <a:spcPts val="0"/>
              </a:spcAft>
              <a:buClrTx/>
              <a:buSzTx/>
              <a:buFont typeface="Wingdings" panose="05000000000000000000" pitchFamily="2" charset="2"/>
              <a:buChar char="v"/>
              <a:tabLst/>
              <a:defRPr/>
            </a:pPr>
            <a:r>
              <a:rPr kumimoji="0" lang="en-US" altLang="zh-TW" sz="1000" b="1" i="0" u="none" strike="noStrike" kern="1200" baseline="0" dirty="0">
                <a:latin typeface="Calibri" panose="020F0502020204030204" pitchFamily="34" charset="0"/>
                <a:ea typeface="Calibri" panose="020F0502020204030204" pitchFamily="34" charset="0"/>
                <a:cs typeface="Calibri" panose="020F0502020204030204" pitchFamily="34" charset="0"/>
              </a:rPr>
              <a:t>The new OWN SQ proposed target from 240 to 260 on monthly basis is well accepted, but need space protection</a:t>
            </a:r>
            <a:r>
              <a:rPr lang="en-US" altLang="zh-TW" sz="1000" b="1" dirty="0">
                <a:latin typeface="Calibri" panose="020F0502020204030204" pitchFamily="34" charset="0"/>
                <a:ea typeface="Calibri" panose="020F0502020204030204" pitchFamily="34" charset="0"/>
                <a:cs typeface="Calibri" panose="020F0502020204030204" pitchFamily="34" charset="0"/>
              </a:rPr>
              <a:t>.</a:t>
            </a:r>
          </a:p>
          <a:p>
            <a:pPr marL="171450" marR="0" lvl="0" indent="-171450" defTabSz="914400" rtl="0" eaLnBrk="1" fontAlgn="ctr" latinLnBrk="0" hangingPunct="1">
              <a:lnSpc>
                <a:spcPct val="100000"/>
              </a:lnSpc>
              <a:spcBef>
                <a:spcPts val="0"/>
              </a:spcBef>
              <a:spcAft>
                <a:spcPts val="0"/>
              </a:spcAft>
              <a:buClrTx/>
              <a:buSzTx/>
              <a:buFont typeface="Wingdings" panose="05000000000000000000" pitchFamily="2" charset="2"/>
              <a:buChar char="v"/>
              <a:tabLst/>
              <a:defRPr/>
            </a:pPr>
            <a:r>
              <a:rPr lang="en-US" altLang="zh-TW" sz="1000" b="1" dirty="0">
                <a:latin typeface="Calibri" panose="020F0502020204030204" pitchFamily="34" charset="0"/>
                <a:ea typeface="Calibri" panose="020F0502020204030204" pitchFamily="34" charset="0"/>
                <a:cs typeface="Calibri" panose="020F0502020204030204" pitchFamily="34" charset="0"/>
              </a:rPr>
              <a:t>Increase liftings from Southeast Asia and India. </a:t>
            </a:r>
          </a:p>
          <a:p>
            <a:pPr marR="0" lvl="0" defTabSz="914400" rtl="0" eaLnBrk="1" fontAlgn="ctr" latinLnBrk="0" hangingPunct="1">
              <a:lnSpc>
                <a:spcPct val="100000"/>
              </a:lnSpc>
              <a:spcBef>
                <a:spcPts val="0"/>
              </a:spcBef>
              <a:spcAft>
                <a:spcPts val="0"/>
              </a:spcAft>
              <a:buClrTx/>
              <a:buSzTx/>
              <a:tabLst/>
              <a:defRPr/>
            </a:pPr>
            <a:endParaRPr lang="en-US" altLang="zh-TW" sz="1000" b="1" dirty="0">
              <a:latin typeface="Calibri" panose="020F0502020204030204" pitchFamily="34" charset="0"/>
              <a:ea typeface="Calibri" panose="020F0502020204030204" pitchFamily="34" charset="0"/>
              <a:cs typeface="Calibri" panose="020F0502020204030204" pitchFamily="34" charset="0"/>
            </a:endParaRPr>
          </a:p>
          <a:p>
            <a:pPr lvl="1" fontAlgn="ctr">
              <a:defRPr/>
            </a:pPr>
            <a:endParaRPr lang="en-US" altLang="zh-TW" sz="10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lvl="1" fontAlgn="ctr">
              <a:defRPr/>
            </a:pPr>
            <a:endParaRPr lang="en-US" altLang="zh-TW" sz="10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lvl="1" fontAlgn="ctr">
              <a:defRPr/>
            </a:pPr>
            <a:endParaRPr lang="en-US" altLang="zh-TW" sz="10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R="0" lvl="0" algn="just" defTabSz="914400" rtl="0" eaLnBrk="1" fontAlgn="ctr" latinLnBrk="0" hangingPunct="1">
              <a:lnSpc>
                <a:spcPct val="100000"/>
              </a:lnSpc>
              <a:spcBef>
                <a:spcPts val="0"/>
              </a:spcBef>
              <a:spcAft>
                <a:spcPts val="0"/>
              </a:spcAft>
              <a:buClrTx/>
              <a:buSzTx/>
              <a:tabLst/>
              <a:defRPr/>
            </a:pPr>
            <a:endParaRPr lang="en-US" altLang="zh-TW" sz="900" b="1" dirty="0">
              <a:solidFill>
                <a:srgbClr val="0070C0"/>
              </a:solidFill>
              <a:latin typeface="+mj-lt"/>
              <a:ea typeface="DFKai-SB" panose="03000509000000000000" pitchFamily="65" charset="-120"/>
            </a:endParaRPr>
          </a:p>
          <a:p>
            <a:pPr marR="0" lvl="0" algn="just" defTabSz="914400" rtl="0" eaLnBrk="1" fontAlgn="ctr" latinLnBrk="0" hangingPunct="1">
              <a:lnSpc>
                <a:spcPct val="100000"/>
              </a:lnSpc>
              <a:spcBef>
                <a:spcPts val="0"/>
              </a:spcBef>
              <a:spcAft>
                <a:spcPts val="0"/>
              </a:spcAft>
              <a:buClrTx/>
              <a:buSzTx/>
              <a:tabLst/>
              <a:defRPr/>
            </a:pPr>
            <a:endParaRPr lang="en-US" altLang="zh-TW" sz="900" b="1" dirty="0">
              <a:solidFill>
                <a:srgbClr val="0070C0"/>
              </a:solidFill>
              <a:latin typeface="+mj-lt"/>
              <a:ea typeface="DFKai-SB" panose="03000509000000000000" pitchFamily="65" charset="-120"/>
            </a:endParaRPr>
          </a:p>
          <a:p>
            <a:pPr marR="0" lvl="0" algn="just" defTabSz="914400" rtl="0" eaLnBrk="1" fontAlgn="ctr" latinLnBrk="0" hangingPunct="1">
              <a:lnSpc>
                <a:spcPct val="100000"/>
              </a:lnSpc>
              <a:spcBef>
                <a:spcPts val="0"/>
              </a:spcBef>
              <a:spcAft>
                <a:spcPts val="0"/>
              </a:spcAft>
              <a:buClrTx/>
              <a:buSzTx/>
              <a:tabLst/>
              <a:defRPr/>
            </a:pPr>
            <a:endParaRPr lang="en-US" altLang="zh-TW" sz="900" b="1" dirty="0">
              <a:solidFill>
                <a:srgbClr val="0070C0"/>
              </a:solidFill>
              <a:latin typeface="+mj-lt"/>
              <a:ea typeface="DFKai-SB" panose="03000509000000000000" pitchFamily="65" charset="-120"/>
            </a:endParaRPr>
          </a:p>
          <a:p>
            <a:pPr marR="0" lvl="0" algn="just" defTabSz="914400" rtl="0" eaLnBrk="1" fontAlgn="ctr" latinLnBrk="0" hangingPunct="1">
              <a:lnSpc>
                <a:spcPct val="100000"/>
              </a:lnSpc>
              <a:spcBef>
                <a:spcPts val="0"/>
              </a:spcBef>
              <a:spcAft>
                <a:spcPts val="0"/>
              </a:spcAft>
              <a:buClrTx/>
              <a:buSzTx/>
              <a:tabLst/>
              <a:defRPr/>
            </a:pPr>
            <a:endParaRPr lang="en-US" altLang="zh-TW" sz="900" b="1" dirty="0">
              <a:solidFill>
                <a:srgbClr val="0070C0"/>
              </a:solidFill>
              <a:latin typeface="+mj-lt"/>
              <a:ea typeface="DFKai-SB" panose="03000509000000000000" pitchFamily="65" charset="-120"/>
            </a:endParaRPr>
          </a:p>
          <a:p>
            <a:pPr marL="228600" marR="0" lvl="0" indent="-228600" algn="just" defTabSz="914400" rtl="0" eaLnBrk="1" fontAlgn="ctr" latinLnBrk="0" hangingPunct="1">
              <a:lnSpc>
                <a:spcPct val="100000"/>
              </a:lnSpc>
              <a:spcBef>
                <a:spcPts val="0"/>
              </a:spcBef>
              <a:spcAft>
                <a:spcPts val="0"/>
              </a:spcAft>
              <a:buClrTx/>
              <a:buSzTx/>
              <a:buFont typeface="+mj-lt"/>
              <a:buAutoNum type="arabicPeriod"/>
              <a:tabLst/>
              <a:defRPr/>
            </a:pPr>
            <a:endParaRPr lang="en-US" altLang="zh-TW" sz="900" b="1" dirty="0">
              <a:solidFill>
                <a:srgbClr val="0070C0"/>
              </a:solidFill>
              <a:ea typeface="DFKai-SB" panose="03000509000000000000" pitchFamily="65" charset="-120"/>
            </a:endParaRPr>
          </a:p>
          <a:p>
            <a:pPr marL="228600" marR="0" lvl="0" indent="-228600" algn="just" defTabSz="914400" rtl="0" eaLnBrk="1" fontAlgn="ctr" latinLnBrk="0" hangingPunct="1">
              <a:lnSpc>
                <a:spcPct val="100000"/>
              </a:lnSpc>
              <a:spcBef>
                <a:spcPts val="0"/>
              </a:spcBef>
              <a:spcAft>
                <a:spcPts val="0"/>
              </a:spcAft>
              <a:buClrTx/>
              <a:buSzTx/>
              <a:buFont typeface="Wingdings" panose="05000000000000000000" pitchFamily="2" charset="2"/>
              <a:buChar char="v"/>
              <a:tabLst/>
              <a:defRPr/>
            </a:pPr>
            <a:r>
              <a:rPr lang="en-US" altLang="zh-TW" sz="1000" b="1" dirty="0">
                <a:latin typeface="Calibri" panose="020F0502020204030204" pitchFamily="34" charset="0"/>
                <a:ea typeface="Calibri" panose="020F0502020204030204" pitchFamily="34" charset="0"/>
                <a:cs typeface="Calibri" panose="020F0502020204030204" pitchFamily="34" charset="0"/>
              </a:rPr>
              <a:t>Feeder service to attend other alternative ports such as SDR and VTO, taking advantage of both services calling BRRIO 1</a:t>
            </a:r>
            <a:r>
              <a:rPr lang="en-US" altLang="zh-TW" sz="1000" b="1" baseline="30000" dirty="0">
                <a:latin typeface="Calibri" panose="020F0502020204030204" pitchFamily="34" charset="0"/>
                <a:ea typeface="Calibri" panose="020F0502020204030204" pitchFamily="34" charset="0"/>
                <a:cs typeface="Calibri" panose="020F0502020204030204" pitchFamily="34" charset="0"/>
              </a:rPr>
              <a:t>st</a:t>
            </a:r>
            <a:r>
              <a:rPr lang="en-US" altLang="zh-TW" sz="1000" b="1" dirty="0">
                <a:latin typeface="Calibri" panose="020F0502020204030204" pitchFamily="34" charset="0"/>
                <a:ea typeface="Calibri" panose="020F0502020204030204" pitchFamily="34" charset="0"/>
                <a:cs typeface="Calibri" panose="020F0502020204030204" pitchFamily="34" charset="0"/>
              </a:rPr>
              <a:t>, and with draft to take more light cargo .</a:t>
            </a:r>
          </a:p>
          <a:p>
            <a:pPr marL="228600" indent="-228600" algn="just" fontAlgn="ctr">
              <a:buFont typeface="Wingdings" panose="05000000000000000000" pitchFamily="2" charset="2"/>
              <a:buChar char="v"/>
              <a:defRPr/>
            </a:pPr>
            <a:r>
              <a:rPr lang="en-US" altLang="zh-TW" sz="1000" b="1" dirty="0">
                <a:latin typeface="Calibri" panose="020F0502020204030204" pitchFamily="34" charset="0"/>
                <a:ea typeface="Calibri" panose="020F0502020204030204" pitchFamily="34" charset="0"/>
                <a:cs typeface="Calibri" panose="020F0502020204030204" pitchFamily="34" charset="0"/>
              </a:rPr>
              <a:t>BYD prospects to Salvador.</a:t>
            </a:r>
          </a:p>
          <a:p>
            <a:pPr marL="228600" indent="-228600" algn="just" fontAlgn="ctr">
              <a:buFont typeface="Wingdings" panose="05000000000000000000" pitchFamily="2" charset="2"/>
              <a:buChar char="v"/>
              <a:defRPr/>
            </a:pPr>
            <a:r>
              <a:rPr lang="en-US" altLang="zh-TW" sz="1000" b="1" dirty="0">
                <a:latin typeface="Calibri" panose="020F0502020204030204" pitchFamily="34" charset="0"/>
                <a:ea typeface="Calibri" panose="020F0502020204030204" pitchFamily="34" charset="0"/>
                <a:cs typeface="Calibri" panose="020F0502020204030204" pitchFamily="34" charset="0"/>
              </a:rPr>
              <a:t>Maintain the Rio Grande market.</a:t>
            </a:r>
          </a:p>
        </p:txBody>
      </p:sp>
      <p:sp>
        <p:nvSpPr>
          <p:cNvPr id="7" name="Title 11">
            <a:extLst>
              <a:ext uri="{FF2B5EF4-FFF2-40B4-BE49-F238E27FC236}">
                <a16:creationId xmlns:a16="http://schemas.microsoft.com/office/drawing/2014/main" id="{0537F7E0-2F1B-90C5-68DC-D83F67AA0EFA}"/>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0721AB69-ADFF-4235-6E1F-E82A1C2E8B4F}"/>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14</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A8E436A9-4AC5-635E-E75A-3F5992BAD281}"/>
              </a:ext>
            </a:extLst>
          </p:cNvPr>
          <p:cNvSpPr txBox="1"/>
          <p:nvPr/>
        </p:nvSpPr>
        <p:spPr>
          <a:xfrm>
            <a:off x="-55" y="596416"/>
            <a:ext cx="1734770" cy="338554"/>
          </a:xfrm>
          <a:prstGeom prst="rect">
            <a:avLst/>
          </a:prstGeom>
          <a:noFill/>
        </p:spPr>
        <p:txBody>
          <a:bodyPr wrap="none" rtlCol="0">
            <a:spAutoFit/>
          </a:bodyPr>
          <a:lstStyle/>
          <a:p>
            <a:r>
              <a:rPr lang="en-US" sz="1600" b="1" dirty="0">
                <a:latin typeface="Candara" panose="020E0502030303020204" pitchFamily="34" charset="0"/>
              </a:rPr>
              <a:t>Commercial side: </a:t>
            </a:r>
          </a:p>
        </p:txBody>
      </p:sp>
      <p:sp>
        <p:nvSpPr>
          <p:cNvPr id="8" name="文字方塊 7">
            <a:extLst>
              <a:ext uri="{FF2B5EF4-FFF2-40B4-BE49-F238E27FC236}">
                <a16:creationId xmlns:a16="http://schemas.microsoft.com/office/drawing/2014/main" id="{BEA44FCC-7717-EE24-6D23-3E15EA9D9694}"/>
              </a:ext>
            </a:extLst>
          </p:cNvPr>
          <p:cNvSpPr txBox="1"/>
          <p:nvPr/>
        </p:nvSpPr>
        <p:spPr>
          <a:xfrm>
            <a:off x="0" y="3114800"/>
            <a:ext cx="2321469" cy="338554"/>
          </a:xfrm>
          <a:prstGeom prst="rect">
            <a:avLst/>
          </a:prstGeom>
          <a:noFill/>
        </p:spPr>
        <p:txBody>
          <a:bodyPr wrap="none" rtlCol="0">
            <a:spAutoFit/>
          </a:bodyPr>
          <a:lstStyle/>
          <a:p>
            <a:r>
              <a:rPr lang="en-US" sz="1600" b="1" dirty="0">
                <a:latin typeface="Candara" panose="020E0502030303020204" pitchFamily="34" charset="0"/>
              </a:rPr>
              <a:t>Future Plan Suggestion: </a:t>
            </a:r>
          </a:p>
        </p:txBody>
      </p:sp>
      <p:graphicFrame>
        <p:nvGraphicFramePr>
          <p:cNvPr id="6" name="Objeto 21">
            <a:extLst>
              <a:ext uri="{FF2B5EF4-FFF2-40B4-BE49-F238E27FC236}">
                <a16:creationId xmlns:a16="http://schemas.microsoft.com/office/drawing/2014/main" id="{52C0D20B-56FF-2C8D-B270-61CF4252A829}"/>
              </a:ext>
            </a:extLst>
          </p:cNvPr>
          <p:cNvGraphicFramePr>
            <a:graphicFrameLocks noChangeAspect="1"/>
          </p:cNvGraphicFramePr>
          <p:nvPr>
            <p:extLst>
              <p:ext uri="{D42A27DB-BD31-4B8C-83A1-F6EECF244321}">
                <p14:modId xmlns:p14="http://schemas.microsoft.com/office/powerpoint/2010/main" val="1344734560"/>
              </p:ext>
            </p:extLst>
          </p:nvPr>
        </p:nvGraphicFramePr>
        <p:xfrm>
          <a:off x="1979712" y="1538760"/>
          <a:ext cx="3084671" cy="1287568"/>
        </p:xfrm>
        <a:graphic>
          <a:graphicData uri="http://schemas.openxmlformats.org/presentationml/2006/ole">
            <mc:AlternateContent xmlns:mc="http://schemas.openxmlformats.org/markup-compatibility/2006">
              <mc:Choice xmlns:v="urn:schemas-microsoft-com:vml" Requires="v">
                <p:oleObj name="Worksheet" r:id="rId3" imgW="4814279" imgH="2010312" progId="Excel.Sheet.12">
                  <p:embed/>
                </p:oleObj>
              </mc:Choice>
              <mc:Fallback>
                <p:oleObj name="Worksheet" r:id="rId3" imgW="4814279" imgH="2010312" progId="Excel.Sheet.12">
                  <p:embed/>
                  <p:pic>
                    <p:nvPicPr>
                      <p:cNvPr id="22" name="Objeto 21">
                        <a:extLst>
                          <a:ext uri="{FF2B5EF4-FFF2-40B4-BE49-F238E27FC236}">
                            <a16:creationId xmlns:a16="http://schemas.microsoft.com/office/drawing/2014/main" id="{857C65F3-3507-53FA-1582-03AD6964C380}"/>
                          </a:ext>
                        </a:extLst>
                      </p:cNvPr>
                      <p:cNvPicPr/>
                      <p:nvPr/>
                    </p:nvPicPr>
                    <p:blipFill>
                      <a:blip r:embed="rId4"/>
                      <a:stretch>
                        <a:fillRect/>
                      </a:stretch>
                    </p:blipFill>
                    <p:spPr>
                      <a:xfrm>
                        <a:off x="1979712" y="1538760"/>
                        <a:ext cx="3084671" cy="1287568"/>
                      </a:xfrm>
                      <a:prstGeom prst="rect">
                        <a:avLst/>
                      </a:prstGeom>
                    </p:spPr>
                  </p:pic>
                </p:oleObj>
              </mc:Fallback>
            </mc:AlternateContent>
          </a:graphicData>
        </a:graphic>
      </p:graphicFrame>
      <p:graphicFrame>
        <p:nvGraphicFramePr>
          <p:cNvPr id="9" name="Objeto 14">
            <a:extLst>
              <a:ext uri="{FF2B5EF4-FFF2-40B4-BE49-F238E27FC236}">
                <a16:creationId xmlns:a16="http://schemas.microsoft.com/office/drawing/2014/main" id="{62379D3E-D369-5798-226D-ED160CEAD512}"/>
              </a:ext>
            </a:extLst>
          </p:cNvPr>
          <p:cNvGraphicFramePr>
            <a:graphicFrameLocks noChangeAspect="1"/>
          </p:cNvGraphicFramePr>
          <p:nvPr>
            <p:extLst>
              <p:ext uri="{D42A27DB-BD31-4B8C-83A1-F6EECF244321}">
                <p14:modId xmlns:p14="http://schemas.microsoft.com/office/powerpoint/2010/main" val="1341073042"/>
              </p:ext>
            </p:extLst>
          </p:nvPr>
        </p:nvGraphicFramePr>
        <p:xfrm>
          <a:off x="5724128" y="1622036"/>
          <a:ext cx="2872356" cy="1121017"/>
        </p:xfrm>
        <a:graphic>
          <a:graphicData uri="http://schemas.openxmlformats.org/presentationml/2006/ole">
            <mc:AlternateContent xmlns:mc="http://schemas.openxmlformats.org/markup-compatibility/2006">
              <mc:Choice xmlns:v="urn:schemas-microsoft-com:vml" Requires="v">
                <p:oleObj name="Worksheet" r:id="rId5" imgW="4571981" imgH="1784584" progId="Excel.Sheet.12">
                  <p:embed/>
                </p:oleObj>
              </mc:Choice>
              <mc:Fallback>
                <p:oleObj name="Worksheet" r:id="rId5" imgW="4571981" imgH="1784584" progId="Excel.Sheet.12">
                  <p:embed/>
                  <p:pic>
                    <p:nvPicPr>
                      <p:cNvPr id="15" name="Objeto 14">
                        <a:extLst>
                          <a:ext uri="{FF2B5EF4-FFF2-40B4-BE49-F238E27FC236}">
                            <a16:creationId xmlns:a16="http://schemas.microsoft.com/office/drawing/2014/main" id="{DA297F2B-47E7-1DE4-9B00-5B7859F620D1}"/>
                          </a:ext>
                        </a:extLst>
                      </p:cNvPr>
                      <p:cNvPicPr/>
                      <p:nvPr/>
                    </p:nvPicPr>
                    <p:blipFill>
                      <a:blip r:embed="rId6"/>
                      <a:stretch>
                        <a:fillRect/>
                      </a:stretch>
                    </p:blipFill>
                    <p:spPr>
                      <a:xfrm>
                        <a:off x="5724128" y="1622036"/>
                        <a:ext cx="2872356" cy="1121017"/>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3954B390-957E-FAD6-31E2-2584C94D306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3425548"/>
            <a:ext cx="2156809" cy="86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65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26B17-F208-5F2E-B36C-FDA532C1B380}"/>
            </a:ext>
          </a:extLst>
        </p:cNvPr>
        <p:cNvGrpSpPr/>
        <p:nvPr/>
      </p:nvGrpSpPr>
      <p:grpSpPr>
        <a:xfrm>
          <a:off x="0" y="0"/>
          <a:ext cx="0" cy="0"/>
          <a:chOff x="0" y="0"/>
          <a:chExt cx="0" cy="0"/>
        </a:xfrm>
      </p:grpSpPr>
      <p:pic>
        <p:nvPicPr>
          <p:cNvPr id="11" name="Imagem 10">
            <a:extLst>
              <a:ext uri="{FF2B5EF4-FFF2-40B4-BE49-F238E27FC236}">
                <a16:creationId xmlns:a16="http://schemas.microsoft.com/office/drawing/2014/main" id="{3A1754D2-8825-2030-B85E-AF7BAD5B44E5}"/>
              </a:ext>
            </a:extLst>
          </p:cNvPr>
          <p:cNvPicPr>
            <a:picLocks noChangeAspect="1"/>
          </p:cNvPicPr>
          <p:nvPr/>
        </p:nvPicPr>
        <p:blipFill>
          <a:blip r:embed="rId3"/>
          <a:stretch>
            <a:fillRect/>
          </a:stretch>
        </p:blipFill>
        <p:spPr>
          <a:xfrm>
            <a:off x="107504" y="1947772"/>
            <a:ext cx="2713436" cy="1465824"/>
          </a:xfrm>
          <a:prstGeom prst="rect">
            <a:avLst/>
          </a:prstGeom>
        </p:spPr>
      </p:pic>
      <p:sp>
        <p:nvSpPr>
          <p:cNvPr id="7" name="Title 11">
            <a:extLst>
              <a:ext uri="{FF2B5EF4-FFF2-40B4-BE49-F238E27FC236}">
                <a16:creationId xmlns:a16="http://schemas.microsoft.com/office/drawing/2014/main" id="{72B1548C-541A-BF48-9A17-AF80C8B96141}"/>
              </a:ext>
            </a:extLst>
          </p:cNvPr>
          <p:cNvSpPr>
            <a:spLocks noGrp="1"/>
          </p:cNvSpPr>
          <p:nvPr>
            <p:ph type="title"/>
          </p:nvPr>
        </p:nvSpPr>
        <p:spPr>
          <a:xfrm>
            <a:off x="107504" y="54639"/>
            <a:ext cx="8928992" cy="500887"/>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DCDF89DD-FFEC-5F94-BE82-B3B262AE08CB}"/>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15</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ADBF837-E876-C546-7DC1-1E5DD6735B79}"/>
              </a:ext>
            </a:extLst>
          </p:cNvPr>
          <p:cNvSpPr txBox="1"/>
          <p:nvPr/>
        </p:nvSpPr>
        <p:spPr>
          <a:xfrm>
            <a:off x="35496" y="555526"/>
            <a:ext cx="8928992" cy="4431983"/>
          </a:xfrm>
          <a:prstGeom prst="rect">
            <a:avLst/>
          </a:prstGeom>
          <a:noFill/>
        </p:spPr>
        <p:txBody>
          <a:bodyPr wrap="square" rtlCol="0" anchor="t">
            <a:spAutoFit/>
          </a:bodyPr>
          <a:lstStyle/>
          <a:p>
            <a:r>
              <a:rPr lang="en-US" sz="1600" b="1" dirty="0"/>
              <a:t>Future market forecast</a:t>
            </a:r>
            <a:r>
              <a:rPr lang="zh-TW" altLang="en-US" sz="1600" b="1" dirty="0"/>
              <a:t> </a:t>
            </a:r>
            <a:r>
              <a:rPr lang="en-US" altLang="zh-TW" sz="1600" b="1" dirty="0"/>
              <a:t>in 2025</a:t>
            </a:r>
            <a:r>
              <a:rPr lang="en-US" sz="1600" b="1" dirty="0"/>
              <a:t> (Pessimistic / Optimistic / Remain the same)?</a:t>
            </a:r>
          </a:p>
          <a:p>
            <a:pPr marL="285750" indent="-285750">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sz="1600" b="1" dirty="0">
                <a:latin typeface="+mj-lt"/>
              </a:rPr>
              <a:t>E</a:t>
            </a:r>
            <a:r>
              <a:rPr lang="en-US" sz="1600" b="1" dirty="0">
                <a:latin typeface="+mj-lt"/>
              </a:rPr>
              <a:t>conomic background.</a:t>
            </a:r>
          </a:p>
          <a:p>
            <a:pPr marL="285750" indent="-285750">
              <a:buFont typeface="Arial" pitchFamily="34" charset="0"/>
              <a:buChar char="•"/>
            </a:pPr>
            <a:endParaRPr lang="en-US" sz="1200" dirty="0">
              <a:latin typeface="Candara" panose="020E0502030303020204" pitchFamily="34" charset="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lvl="1" algn="just"/>
            <a:endParaRPr lang="en-US" sz="1000" dirty="0">
              <a:latin typeface="Candara" panose="020E0502030303020204" pitchFamily="34" charset="0"/>
            </a:endParaRPr>
          </a:p>
          <a:p>
            <a:pPr marL="285750" indent="-285750">
              <a:buFont typeface="Arial" pitchFamily="34" charset="0"/>
              <a:buChar char="•"/>
            </a:pPr>
            <a:endParaRPr lang="en-US" dirty="0">
              <a:latin typeface="Candara" panose="020E0502030303020204" pitchFamily="34" charset="0"/>
            </a:endParaRPr>
          </a:p>
          <a:p>
            <a:r>
              <a:rPr lang="en-US" sz="1600" b="1" dirty="0">
                <a:latin typeface="Candara" panose="020E0502030303020204" pitchFamily="34" charset="0"/>
              </a:rPr>
              <a:t>Market share and Loading volume prospect </a:t>
            </a:r>
            <a:r>
              <a:rPr lang="en-US" altLang="zh-TW" sz="1600" b="1" dirty="0">
                <a:latin typeface="Candara" panose="020E0502030303020204" pitchFamily="34" charset="0"/>
              </a:rPr>
              <a:t>2025</a:t>
            </a:r>
            <a:r>
              <a:rPr lang="en-US" sz="1600" b="1" dirty="0">
                <a:latin typeface="Candara" panose="020E0502030303020204" pitchFamily="34" charset="0"/>
              </a:rPr>
              <a:t> (Long Haul)</a:t>
            </a: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a:extLst>
              <a:ext uri="{FF2B5EF4-FFF2-40B4-BE49-F238E27FC236}">
                <a16:creationId xmlns:a16="http://schemas.microsoft.com/office/drawing/2014/main" id="{A0DC3E12-7566-F1B6-0D45-0478B764998E}"/>
              </a:ext>
            </a:extLst>
          </p:cNvPr>
          <p:cNvGraphicFramePr>
            <a:graphicFrameLocks noGrp="1"/>
          </p:cNvGraphicFramePr>
          <p:nvPr/>
        </p:nvGraphicFramePr>
        <p:xfrm>
          <a:off x="467544" y="908419"/>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Imagem 5">
            <a:extLst>
              <a:ext uri="{FF2B5EF4-FFF2-40B4-BE49-F238E27FC236}">
                <a16:creationId xmlns:a16="http://schemas.microsoft.com/office/drawing/2014/main" id="{8938F15E-7B73-D7F6-A49D-E37CCF6D812E}"/>
              </a:ext>
            </a:extLst>
          </p:cNvPr>
          <p:cNvPicPr>
            <a:picLocks noChangeAspect="1"/>
          </p:cNvPicPr>
          <p:nvPr/>
        </p:nvPicPr>
        <p:blipFill>
          <a:blip r:embed="rId4"/>
          <a:stretch>
            <a:fillRect/>
          </a:stretch>
        </p:blipFill>
        <p:spPr>
          <a:xfrm>
            <a:off x="2892948" y="1707654"/>
            <a:ext cx="3256752" cy="1520188"/>
          </a:xfrm>
          <a:prstGeom prst="rect">
            <a:avLst/>
          </a:prstGeom>
        </p:spPr>
      </p:pic>
      <p:pic>
        <p:nvPicPr>
          <p:cNvPr id="10" name="Imagem 9">
            <a:extLst>
              <a:ext uri="{FF2B5EF4-FFF2-40B4-BE49-F238E27FC236}">
                <a16:creationId xmlns:a16="http://schemas.microsoft.com/office/drawing/2014/main" id="{AC347D02-FC37-CABD-DE30-AC6D9FCA8BEB}"/>
              </a:ext>
            </a:extLst>
          </p:cNvPr>
          <p:cNvPicPr>
            <a:picLocks noChangeAspect="1"/>
          </p:cNvPicPr>
          <p:nvPr/>
        </p:nvPicPr>
        <p:blipFill>
          <a:blip r:embed="rId5"/>
          <a:stretch>
            <a:fillRect/>
          </a:stretch>
        </p:blipFill>
        <p:spPr>
          <a:xfrm>
            <a:off x="6221707" y="1852687"/>
            <a:ext cx="2814789" cy="1520188"/>
          </a:xfrm>
          <a:prstGeom prst="rect">
            <a:avLst/>
          </a:prstGeom>
        </p:spPr>
      </p:pic>
      <p:pic>
        <p:nvPicPr>
          <p:cNvPr id="2" name="Imagem 1">
            <a:extLst>
              <a:ext uri="{FF2B5EF4-FFF2-40B4-BE49-F238E27FC236}">
                <a16:creationId xmlns:a16="http://schemas.microsoft.com/office/drawing/2014/main" id="{C18D2319-7818-82F1-0393-8B3FD76626B3}"/>
              </a:ext>
            </a:extLst>
          </p:cNvPr>
          <p:cNvPicPr>
            <a:picLocks noChangeAspect="1"/>
          </p:cNvPicPr>
          <p:nvPr/>
        </p:nvPicPr>
        <p:blipFill>
          <a:blip r:embed="rId6"/>
          <a:stretch>
            <a:fillRect/>
          </a:stretch>
        </p:blipFill>
        <p:spPr>
          <a:xfrm>
            <a:off x="315650" y="3606713"/>
            <a:ext cx="3577210" cy="1518894"/>
          </a:xfrm>
          <a:prstGeom prst="rect">
            <a:avLst/>
          </a:prstGeom>
        </p:spPr>
      </p:pic>
      <p:pic>
        <p:nvPicPr>
          <p:cNvPr id="8" name="Imagem 7">
            <a:extLst>
              <a:ext uri="{FF2B5EF4-FFF2-40B4-BE49-F238E27FC236}">
                <a16:creationId xmlns:a16="http://schemas.microsoft.com/office/drawing/2014/main" id="{151EDDFA-3DEE-3715-7B48-4BBF00415AC6}"/>
              </a:ext>
            </a:extLst>
          </p:cNvPr>
          <p:cNvPicPr>
            <a:picLocks noChangeAspect="1"/>
          </p:cNvPicPr>
          <p:nvPr/>
        </p:nvPicPr>
        <p:blipFill>
          <a:blip r:embed="rId7"/>
          <a:stretch>
            <a:fillRect/>
          </a:stretch>
        </p:blipFill>
        <p:spPr>
          <a:xfrm>
            <a:off x="4932040" y="3606713"/>
            <a:ext cx="3577208" cy="1518894"/>
          </a:xfrm>
          <a:prstGeom prst="rect">
            <a:avLst/>
          </a:prstGeom>
        </p:spPr>
      </p:pic>
    </p:spTree>
    <p:extLst>
      <p:ext uri="{BB962C8B-B14F-4D97-AF65-F5344CB8AC3E}">
        <p14:creationId xmlns:p14="http://schemas.microsoft.com/office/powerpoint/2010/main" val="4160879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7B409-AE4A-3E29-86F5-3769996D27C1}"/>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E97C377-D955-396C-CFB9-F7022F936AF9}"/>
              </a:ext>
            </a:extLst>
          </p:cNvPr>
          <p:cNvSpPr>
            <a:spLocks noGrp="1"/>
          </p:cNvSpPr>
          <p:nvPr>
            <p:ph type="title"/>
          </p:nvPr>
        </p:nvSpPr>
        <p:spPr>
          <a:xfrm>
            <a:off x="107504" y="54639"/>
            <a:ext cx="8928992" cy="500887"/>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(BR)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8581289E-2B9D-1B8E-7B69-61E65D137412}"/>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16</a:t>
            </a:fld>
            <a:endParaRPr lang="en-US" sz="1200" dirty="0">
              <a:solidFill>
                <a:prstClr val="black"/>
              </a:solidFill>
              <a:latin typeface="Calibri"/>
            </a:endParaRPr>
          </a:p>
        </p:txBody>
      </p:sp>
      <p:pic>
        <p:nvPicPr>
          <p:cNvPr id="13" name="Imagem 12">
            <a:extLst>
              <a:ext uri="{FF2B5EF4-FFF2-40B4-BE49-F238E27FC236}">
                <a16:creationId xmlns:a16="http://schemas.microsoft.com/office/drawing/2014/main" id="{A8347E13-6B8B-C44D-5E56-EAA7CCD3DA88}"/>
              </a:ext>
            </a:extLst>
          </p:cNvPr>
          <p:cNvPicPr>
            <a:picLocks noChangeAspect="1"/>
          </p:cNvPicPr>
          <p:nvPr/>
        </p:nvPicPr>
        <p:blipFill>
          <a:blip r:embed="rId3"/>
          <a:stretch>
            <a:fillRect/>
          </a:stretch>
        </p:blipFill>
        <p:spPr>
          <a:xfrm>
            <a:off x="104106" y="574080"/>
            <a:ext cx="4910401" cy="2285702"/>
          </a:xfrm>
          <a:prstGeom prst="rect">
            <a:avLst/>
          </a:prstGeom>
        </p:spPr>
      </p:pic>
      <p:pic>
        <p:nvPicPr>
          <p:cNvPr id="14" name="Imagem 13">
            <a:extLst>
              <a:ext uri="{FF2B5EF4-FFF2-40B4-BE49-F238E27FC236}">
                <a16:creationId xmlns:a16="http://schemas.microsoft.com/office/drawing/2014/main" id="{43532C9F-C8FA-7738-0B95-F0B64E0FDF54}"/>
              </a:ext>
            </a:extLst>
          </p:cNvPr>
          <p:cNvPicPr>
            <a:picLocks noChangeAspect="1"/>
          </p:cNvPicPr>
          <p:nvPr/>
        </p:nvPicPr>
        <p:blipFill>
          <a:blip r:embed="rId4"/>
          <a:stretch>
            <a:fillRect/>
          </a:stretch>
        </p:blipFill>
        <p:spPr>
          <a:xfrm>
            <a:off x="104105" y="2878336"/>
            <a:ext cx="4905139" cy="2265164"/>
          </a:xfrm>
          <a:prstGeom prst="rect">
            <a:avLst/>
          </a:prstGeom>
        </p:spPr>
      </p:pic>
      <p:pic>
        <p:nvPicPr>
          <p:cNvPr id="15" name="Imagem 14">
            <a:extLst>
              <a:ext uri="{FF2B5EF4-FFF2-40B4-BE49-F238E27FC236}">
                <a16:creationId xmlns:a16="http://schemas.microsoft.com/office/drawing/2014/main" id="{8AF0E84E-02E1-586C-701F-D01CD562A5FB}"/>
              </a:ext>
            </a:extLst>
          </p:cNvPr>
          <p:cNvPicPr>
            <a:picLocks noChangeAspect="1"/>
          </p:cNvPicPr>
          <p:nvPr/>
        </p:nvPicPr>
        <p:blipFill>
          <a:blip r:embed="rId5"/>
          <a:stretch>
            <a:fillRect/>
          </a:stretch>
        </p:blipFill>
        <p:spPr>
          <a:xfrm>
            <a:off x="5148064" y="776436"/>
            <a:ext cx="3130126" cy="1880990"/>
          </a:xfrm>
          <a:prstGeom prst="rect">
            <a:avLst/>
          </a:prstGeom>
        </p:spPr>
      </p:pic>
      <p:pic>
        <p:nvPicPr>
          <p:cNvPr id="16" name="Imagem 15">
            <a:extLst>
              <a:ext uri="{FF2B5EF4-FFF2-40B4-BE49-F238E27FC236}">
                <a16:creationId xmlns:a16="http://schemas.microsoft.com/office/drawing/2014/main" id="{5DF22299-6D9B-0877-86A9-DB2D1F3EC0A6}"/>
              </a:ext>
            </a:extLst>
          </p:cNvPr>
          <p:cNvPicPr>
            <a:picLocks noChangeAspect="1"/>
          </p:cNvPicPr>
          <p:nvPr/>
        </p:nvPicPr>
        <p:blipFill>
          <a:blip r:embed="rId6"/>
          <a:stretch>
            <a:fillRect/>
          </a:stretch>
        </p:blipFill>
        <p:spPr>
          <a:xfrm>
            <a:off x="5148064" y="3070422"/>
            <a:ext cx="3130819" cy="1880991"/>
          </a:xfrm>
          <a:prstGeom prst="rect">
            <a:avLst/>
          </a:prstGeom>
        </p:spPr>
      </p:pic>
    </p:spTree>
    <p:extLst>
      <p:ext uri="{BB962C8B-B14F-4D97-AF65-F5344CB8AC3E}">
        <p14:creationId xmlns:p14="http://schemas.microsoft.com/office/powerpoint/2010/main" val="247635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ABB35-616D-2BD8-6DCD-DD395734BA29}"/>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8E51DB06-91E9-9405-E999-177F2B79D78F}"/>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(BR)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7DC58E42-F23F-9925-4460-A5FA4D9E1E83}"/>
              </a:ext>
            </a:extLst>
          </p:cNvPr>
          <p:cNvGraphicFramePr>
            <a:graphicFrameLocks noGrp="1"/>
          </p:cNvGraphicFramePr>
          <p:nvPr>
            <p:extLst>
              <p:ext uri="{D42A27DB-BD31-4B8C-83A1-F6EECF244321}">
                <p14:modId xmlns:p14="http://schemas.microsoft.com/office/powerpoint/2010/main" val="3423739958"/>
              </p:ext>
            </p:extLst>
          </p:nvPr>
        </p:nvGraphicFramePr>
        <p:xfrm>
          <a:off x="107504" y="771551"/>
          <a:ext cx="8928993" cy="36382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mj-lt"/>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800" u="none" strike="noStrike" dirty="0">
                          <a:solidFill>
                            <a:schemeClr val="tx1"/>
                          </a:solidFill>
                          <a:effectLst/>
                          <a:latin typeface="+mj-lt"/>
                        </a:rPr>
                        <a:t>　</a:t>
                      </a:r>
                      <a:r>
                        <a:rPr lang="pt-BR" altLang="zh-TW" sz="800" u="none" strike="noStrike" dirty="0">
                          <a:solidFill>
                            <a:schemeClr val="tx1"/>
                          </a:solidFill>
                          <a:effectLst/>
                          <a:latin typeface="+mj-lt"/>
                        </a:rPr>
                        <a:t>$</a:t>
                      </a:r>
                      <a:r>
                        <a:rPr lang="pt-BR" altLang="zh-TW" sz="800" b="0" i="0" u="none" strike="noStrike" dirty="0">
                          <a:solidFill>
                            <a:schemeClr val="tx1"/>
                          </a:solidFill>
                          <a:effectLst/>
                          <a:latin typeface="+mj-lt"/>
                          <a:ea typeface="新細明體" panose="02020500000000000000" pitchFamily="18" charset="-120"/>
                        </a:rPr>
                        <a:t> 39,677</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800" u="none" strike="noStrike" dirty="0">
                          <a:solidFill>
                            <a:schemeClr val="tx1"/>
                          </a:solidFill>
                          <a:effectLst/>
                          <a:latin typeface="+mj-lt"/>
                        </a:rPr>
                        <a:t>　</a:t>
                      </a:r>
                      <a:r>
                        <a:rPr lang="pt-BR" altLang="zh-TW" sz="800" u="none" strike="noStrike" dirty="0">
                          <a:solidFill>
                            <a:schemeClr val="tx1"/>
                          </a:solidFill>
                          <a:effectLst/>
                          <a:latin typeface="+mj-lt"/>
                        </a:rPr>
                        <a:t>$</a:t>
                      </a:r>
                      <a:r>
                        <a:rPr lang="pt-BR" altLang="zh-TW" sz="800" b="0" i="0" u="none" strike="noStrike" dirty="0">
                          <a:solidFill>
                            <a:schemeClr val="tx1"/>
                          </a:solidFill>
                          <a:effectLst/>
                          <a:latin typeface="+mj-lt"/>
                          <a:ea typeface="新細明體" panose="02020500000000000000" pitchFamily="18" charset="-120"/>
                        </a:rPr>
                        <a:t> 62,031</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pt-BR" altLang="zh-TW" sz="800" u="none" strike="noStrike" dirty="0">
                          <a:solidFill>
                            <a:schemeClr val="tx1"/>
                          </a:solidFill>
                          <a:effectLst/>
                          <a:highlight>
                            <a:srgbClr val="FFFF00"/>
                          </a:highlight>
                          <a:latin typeface="+mj-lt"/>
                        </a:rPr>
                        <a:t>$ 25,523 </a:t>
                      </a:r>
                      <a:r>
                        <a:rPr lang="pt-BR" altLang="zh-TW" sz="800" u="none" strike="noStrike" dirty="0">
                          <a:solidFill>
                            <a:srgbClr val="FF0000"/>
                          </a:solidFill>
                          <a:effectLst/>
                          <a:highlight>
                            <a:srgbClr val="FFFF00"/>
                          </a:highlight>
                          <a:latin typeface="+mj-lt"/>
                        </a:rPr>
                        <a:t>(63%)</a:t>
                      </a:r>
                      <a:endParaRPr lang="zh-TW" altLang="en-US" sz="800" b="0" i="0" u="none" strike="noStrike" dirty="0">
                        <a:solidFill>
                          <a:srgbClr val="FF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sz="800" dirty="0">
                          <a:solidFill>
                            <a:schemeClr val="dk1"/>
                          </a:solidFill>
                          <a:effectLst/>
                          <a:latin typeface="+mj-lt"/>
                          <a:ea typeface="+mn-ea"/>
                          <a:cs typeface="+mn-cs"/>
                        </a:rPr>
                        <a:t>Due to current situation on BRRIO/BRNVT/BRRIOA where is being very difficult evacuate the empties due to several omissions, cut run and restrictions from terminal our free pool is exceeded generating empty storage costs, and also with free pool closed we don’t have other option and we need to return the empties to the Depot’s, which are also over capacity and generating storage costs. Another fact is Import cargo is very strong in this areas, so very quickly our Depot's are getting above capacity. The solution would be have vessels available to empty loading more often and evacuate this areas.</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800" b="0" i="0" u="none" strike="noStrike" dirty="0">
                          <a:solidFill>
                            <a:schemeClr val="tx1"/>
                          </a:solidFill>
                          <a:effectLst/>
                          <a:latin typeface="+mj-lt"/>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800" u="none" strike="noStrike" dirty="0">
                          <a:solidFill>
                            <a:schemeClr val="tx1"/>
                          </a:solidFill>
                          <a:effectLst/>
                          <a:latin typeface="+mj-lt"/>
                        </a:rPr>
                        <a:t>　</a:t>
                      </a:r>
                      <a:r>
                        <a:rPr lang="pt-BR" altLang="zh-TW" sz="800" u="none" strike="noStrike" dirty="0">
                          <a:solidFill>
                            <a:schemeClr val="tx1"/>
                          </a:solidFill>
                          <a:effectLst/>
                          <a:latin typeface="+mj-lt"/>
                        </a:rPr>
                        <a:t>$ </a:t>
                      </a:r>
                      <a:r>
                        <a:rPr lang="pt-BR" altLang="zh-TW" sz="800" b="0" i="0" u="none" strike="noStrike" dirty="0">
                          <a:solidFill>
                            <a:schemeClr val="tx1"/>
                          </a:solidFill>
                          <a:effectLst/>
                          <a:latin typeface="+mj-lt"/>
                          <a:ea typeface="新細明體" panose="02020500000000000000" pitchFamily="18" charset="-120"/>
                        </a:rPr>
                        <a:t>205,053</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800" u="none" strike="noStrike" dirty="0">
                          <a:solidFill>
                            <a:schemeClr val="tx1"/>
                          </a:solidFill>
                          <a:effectLst/>
                          <a:latin typeface="+mj-lt"/>
                        </a:rPr>
                        <a:t>　</a:t>
                      </a:r>
                      <a:r>
                        <a:rPr lang="pt-BR" altLang="zh-TW" sz="800" u="none" strike="noStrike" dirty="0">
                          <a:solidFill>
                            <a:schemeClr val="tx1"/>
                          </a:solidFill>
                          <a:effectLst/>
                          <a:latin typeface="+mj-lt"/>
                        </a:rPr>
                        <a:t>$ 336</a:t>
                      </a:r>
                      <a:r>
                        <a:rPr lang="pt-BR" altLang="zh-TW" sz="800" b="0" i="0" u="none" strike="noStrike" dirty="0">
                          <a:solidFill>
                            <a:schemeClr val="tx1"/>
                          </a:solidFill>
                          <a:effectLst/>
                          <a:latin typeface="+mj-lt"/>
                          <a:ea typeface="新細明體" panose="02020500000000000000" pitchFamily="18" charset="-120"/>
                        </a:rPr>
                        <a:t>,719</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pt-BR" altLang="zh-TW" sz="800" b="0" i="0" u="none" strike="noStrike" dirty="0">
                          <a:solidFill>
                            <a:schemeClr val="tx1"/>
                          </a:solidFill>
                          <a:effectLst/>
                          <a:highlight>
                            <a:srgbClr val="FFFF00"/>
                          </a:highlight>
                          <a:latin typeface="+mj-lt"/>
                          <a:ea typeface="新細明體" panose="02020500000000000000" pitchFamily="18" charset="-120"/>
                        </a:rPr>
                        <a:t>$ 131,666 </a:t>
                      </a:r>
                      <a:r>
                        <a:rPr lang="pt-BR" altLang="zh-TW" sz="800" b="0" i="0" u="none" strike="noStrike" dirty="0">
                          <a:solidFill>
                            <a:srgbClr val="FF0000"/>
                          </a:solidFill>
                          <a:effectLst/>
                          <a:highlight>
                            <a:srgbClr val="FFFF00"/>
                          </a:highlight>
                          <a:latin typeface="+mj-lt"/>
                          <a:ea typeface="新細明體" panose="02020500000000000000" pitchFamily="18" charset="-120"/>
                        </a:rPr>
                        <a:t>(60%)</a:t>
                      </a:r>
                      <a:endParaRPr lang="zh-TW" altLang="en-US" sz="800" b="0" i="0" u="none" strike="noStrike" dirty="0">
                        <a:solidFill>
                          <a:srgbClr val="FF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sz="800" dirty="0">
                          <a:solidFill>
                            <a:schemeClr val="dk1"/>
                          </a:solidFill>
                          <a:effectLst/>
                          <a:latin typeface="+mj-lt"/>
                          <a:ea typeface="+mn-ea"/>
                          <a:cs typeface="+mn-cs"/>
                        </a:rPr>
                        <a:t>Due to limitation of space in ours free pools all empties are being returned to our Depot’s and consequently LOLO is increasing. The solution would be use totally our free pool.</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800" b="0" i="0" u="none" strike="noStrike" dirty="0">
                          <a:solidFill>
                            <a:schemeClr val="tx1"/>
                          </a:solidFill>
                          <a:effectLst/>
                          <a:latin typeface="+mj-lt"/>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800" u="none" strike="noStrike" dirty="0">
                          <a:solidFill>
                            <a:schemeClr val="tx1"/>
                          </a:solidFill>
                          <a:effectLst/>
                          <a:latin typeface="+mj-lt"/>
                        </a:rPr>
                        <a:t>　</a:t>
                      </a:r>
                      <a:r>
                        <a:rPr lang="pt-BR" altLang="zh-TW" sz="800" u="none" strike="noStrike" dirty="0">
                          <a:solidFill>
                            <a:schemeClr val="tx1"/>
                          </a:solidFill>
                          <a:effectLst/>
                          <a:latin typeface="+mj-lt"/>
                        </a:rPr>
                        <a:t>$ 986,946</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800" u="none" strike="noStrike" dirty="0">
                          <a:solidFill>
                            <a:schemeClr val="tx1"/>
                          </a:solidFill>
                          <a:effectLst/>
                          <a:latin typeface="+mj-lt"/>
                        </a:rPr>
                        <a:t>　</a:t>
                      </a:r>
                      <a:r>
                        <a:rPr lang="pt-BR" altLang="zh-TW" sz="800" u="none" strike="noStrike" dirty="0">
                          <a:solidFill>
                            <a:schemeClr val="tx1"/>
                          </a:solidFill>
                          <a:effectLst/>
                          <a:latin typeface="+mj-lt"/>
                        </a:rPr>
                        <a:t>$ 1.947,830</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pt-BR" altLang="zh-TW" sz="800" u="none" strike="noStrike" dirty="0">
                          <a:solidFill>
                            <a:schemeClr val="tx1"/>
                          </a:solidFill>
                          <a:effectLst/>
                          <a:highlight>
                            <a:srgbClr val="FFFF00"/>
                          </a:highlight>
                          <a:latin typeface="+mj-lt"/>
                        </a:rPr>
                        <a:t>$ 960,884 </a:t>
                      </a:r>
                      <a:r>
                        <a:rPr lang="pt-BR" altLang="zh-TW" sz="800" u="none" strike="noStrike" dirty="0">
                          <a:solidFill>
                            <a:srgbClr val="FF0000"/>
                          </a:solidFill>
                          <a:effectLst/>
                          <a:highlight>
                            <a:srgbClr val="FFFF00"/>
                          </a:highlight>
                          <a:latin typeface="+mj-lt"/>
                        </a:rPr>
                        <a:t>(50%)</a:t>
                      </a:r>
                      <a:endParaRPr lang="zh-TW" altLang="en-US" sz="800" b="0" i="0" u="none" strike="noStrike" dirty="0">
                        <a:solidFill>
                          <a:srgbClr val="FF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US" sz="800" dirty="0">
                          <a:solidFill>
                            <a:schemeClr val="dk1"/>
                          </a:solidFill>
                          <a:effectLst/>
                          <a:latin typeface="+mj-lt"/>
                          <a:ea typeface="+mn-ea"/>
                          <a:cs typeface="+mn-cs"/>
                        </a:rPr>
                        <a:t>In an attempt to evacuate our Depot’s it was necessary transport empties from Depot to sea terminal on vessels in that we had opportunity, therefore, this is the reason to the increase on shunting cost. The solution would be use totally our free pool but due to space limitation from them we don’t have other option and we need to return the empties to the Depot’s.</a:t>
                      </a:r>
                      <a:r>
                        <a:rPr lang="zh-TW" altLang="en-US" sz="800" u="none" strike="noStrike" dirty="0">
                          <a:solidFill>
                            <a:schemeClr val="tx1"/>
                          </a:solidFill>
                          <a:effectLst/>
                          <a:latin typeface="+mj-lt"/>
                        </a:rPr>
                        <a:t>　</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800" b="0" i="0" u="none" strike="noStrike" dirty="0">
                          <a:solidFill>
                            <a:schemeClr val="tx1"/>
                          </a:solidFill>
                          <a:effectLst/>
                          <a:latin typeface="+mj-lt"/>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800" u="none" strike="noStrike" dirty="0">
                          <a:solidFill>
                            <a:schemeClr val="tx1"/>
                          </a:solidFill>
                          <a:effectLst/>
                          <a:latin typeface="+mj-lt"/>
                        </a:rPr>
                        <a:t>　</a:t>
                      </a:r>
                      <a:r>
                        <a:rPr lang="pt-BR" altLang="zh-TW" sz="800" u="none" strike="noStrike" dirty="0">
                          <a:solidFill>
                            <a:schemeClr val="tx1"/>
                          </a:solidFill>
                          <a:effectLst/>
                          <a:latin typeface="+mj-lt"/>
                        </a:rPr>
                        <a:t>$ 117,099</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800" u="none" strike="noStrike" dirty="0">
                          <a:solidFill>
                            <a:schemeClr val="tx1"/>
                          </a:solidFill>
                          <a:effectLst/>
                          <a:latin typeface="+mj-lt"/>
                        </a:rPr>
                        <a:t>　</a:t>
                      </a:r>
                      <a:r>
                        <a:rPr lang="pt-BR" altLang="zh-TW" sz="800" u="none" strike="noStrike" dirty="0">
                          <a:solidFill>
                            <a:schemeClr val="tx1"/>
                          </a:solidFill>
                          <a:effectLst/>
                          <a:latin typeface="+mj-lt"/>
                        </a:rPr>
                        <a:t>$ 82,378</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pt-BR" altLang="zh-TW" sz="800" u="none" strike="noStrike" dirty="0">
                          <a:solidFill>
                            <a:schemeClr val="tx1"/>
                          </a:solidFill>
                          <a:effectLst/>
                          <a:highlight>
                            <a:srgbClr val="FFFF00"/>
                          </a:highlight>
                          <a:latin typeface="+mj-lt"/>
                        </a:rPr>
                        <a:t>$ 347,721 </a:t>
                      </a:r>
                      <a:r>
                        <a:rPr lang="pt-BR" altLang="zh-TW" sz="800" u="none" strike="noStrike" dirty="0">
                          <a:solidFill>
                            <a:srgbClr val="FF0000"/>
                          </a:solidFill>
                          <a:effectLst/>
                          <a:highlight>
                            <a:srgbClr val="FFFF00"/>
                          </a:highlight>
                          <a:latin typeface="+mj-lt"/>
                        </a:rPr>
                        <a:t>(100%)</a:t>
                      </a:r>
                      <a:endParaRPr lang="zh-TW" altLang="en-US" sz="800" b="0" i="0" u="none" strike="noStrike" dirty="0">
                        <a:solidFill>
                          <a:srgbClr val="FF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chemeClr val="tx1"/>
                          </a:solidFill>
                          <a:effectLst/>
                          <a:latin typeface="+mj-lt"/>
                          <a:ea typeface="新細明體" panose="02020500000000000000" pitchFamily="18" charset="-120"/>
                        </a:rPr>
                        <a:t>We got decrease in M&amp;R cost regarding last year, is good, we are constantly instructing our Depot's to repair just the necessary in order to save costs to Line. We will continue monitoring in order to improve this KPI.</a:t>
                      </a:r>
                      <a:endParaRPr lang="zh-TW" altLang="en-US" sz="800" b="0" i="0" u="none" strike="noStrike" dirty="0">
                        <a:solidFill>
                          <a:schemeClr val="tx1"/>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j-lt"/>
                          <a:ea typeface="新細明體" panose="02020500000000000000" pitchFamily="18" charset="-120"/>
                        </a:rPr>
                        <a:t>Cost </a:t>
                      </a:r>
                      <a:r>
                        <a:rPr lang="en-US" altLang="zh-TW" sz="800" b="0" i="0" u="none" strike="noStrike" dirty="0">
                          <a:solidFill>
                            <a:srgbClr val="000000"/>
                          </a:solidFill>
                          <a:effectLst/>
                          <a:latin typeface="+mj-lt"/>
                          <a:ea typeface="新細明體" panose="02020500000000000000" pitchFamily="18" charset="-120"/>
                        </a:rPr>
                        <a:t>Saving Project</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j-lt"/>
                        </a:rPr>
                        <a:t>　</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latin typeface="+mj-lt"/>
                        </a:rPr>
                        <a:t>　</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highlight>
                            <a:srgbClr val="FFFF00"/>
                          </a:highlight>
                          <a:latin typeface="+mj-lt"/>
                        </a:rPr>
                        <a:t>　</a:t>
                      </a: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TW" altLang="en-US" sz="800" u="none" strike="noStrike" dirty="0">
                          <a:effectLst/>
                          <a:latin typeface="+mj-lt"/>
                        </a:rPr>
                        <a:t>　</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800" b="0" i="0" u="none" strike="noStrike" dirty="0">
                          <a:solidFill>
                            <a:srgbClr val="000000"/>
                          </a:solidFill>
                          <a:effectLst/>
                          <a:latin typeface="+mj-lt"/>
                          <a:ea typeface="新細明體" panose="02020500000000000000" pitchFamily="18" charset="-120"/>
                        </a:rPr>
                        <a:t>90% Onboard </a:t>
                      </a:r>
                    </a:p>
                    <a:p>
                      <a:pPr algn="ctr" fontAlgn="ctr"/>
                      <a:r>
                        <a:rPr lang="en-US" sz="800" b="0" i="0" u="none" strike="noStrike" dirty="0">
                          <a:solidFill>
                            <a:srgbClr val="000000"/>
                          </a:solidFill>
                          <a:effectLst/>
                          <a:latin typeface="+mj-lt"/>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j-lt"/>
                        </a:rPr>
                        <a:t>　</a:t>
                      </a:r>
                      <a:r>
                        <a:rPr lang="pt-BR" altLang="zh-TW" sz="800" u="none" strike="noStrike" dirty="0">
                          <a:effectLst/>
                          <a:latin typeface="+mj-lt"/>
                        </a:rPr>
                        <a:t>100%</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pt-BR" altLang="zh-TW" sz="800" u="none" strike="noStrike" dirty="0">
                          <a:effectLst/>
                          <a:latin typeface="+mj-lt"/>
                        </a:rPr>
                        <a:t>100%</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highlight>
                            <a:srgbClr val="FFFF00"/>
                          </a:highlight>
                          <a:latin typeface="+mj-lt"/>
                        </a:rPr>
                        <a:t>　</a:t>
                      </a: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n-US" altLang="zh-TW" sz="800" b="0" i="0" u="none" strike="noStrike" dirty="0">
                          <a:solidFill>
                            <a:srgbClr val="000000"/>
                          </a:solidFill>
                          <a:effectLst/>
                          <a:latin typeface="+mj-lt"/>
                          <a:ea typeface="新細明體" panose="02020500000000000000" pitchFamily="18" charset="-120"/>
                        </a:rPr>
                        <a:t>We will continue to supervision of business and closely cooperate with ELA MKD/LOG on transshipment operations in order to all process occur in accordance.</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800" b="0" i="0" u="none" strike="noStrike" dirty="0">
                          <a:solidFill>
                            <a:srgbClr val="000000"/>
                          </a:solidFill>
                          <a:effectLst/>
                          <a:latin typeface="+mj-lt"/>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mj-lt"/>
                        </a:rPr>
                        <a:t>　</a:t>
                      </a:r>
                      <a:r>
                        <a:rPr lang="pt-BR" altLang="zh-TW" sz="800" u="none" strike="noStrike" dirty="0">
                          <a:effectLst/>
                          <a:latin typeface="+mj-lt"/>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latin typeface="+mj-lt"/>
                        </a:rPr>
                        <a:t>　</a:t>
                      </a:r>
                      <a:r>
                        <a:rPr lang="pt-BR" altLang="zh-TW" sz="800" u="none" strike="noStrike" dirty="0">
                          <a:effectLst/>
                          <a:latin typeface="+mj-lt"/>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highlight>
                            <a:srgbClr val="FFFF00"/>
                          </a:highlight>
                          <a:latin typeface="+mj-lt"/>
                        </a:rPr>
                        <a:t>　</a:t>
                      </a: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pt-BR" altLang="zh-TW" sz="800" u="none" strike="noStrike" dirty="0">
                          <a:solidFill>
                            <a:schemeClr val="dk1"/>
                          </a:solidFill>
                          <a:effectLst/>
                          <a:latin typeface="+mj-lt"/>
                          <a:ea typeface="+mn-ea"/>
                          <a:cs typeface="+mn-cs"/>
                        </a:rPr>
                        <a:t>N/A</a:t>
                      </a: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80E4C437-041A-7BAD-00B4-2E8F81AA141E}"/>
              </a:ext>
            </a:extLst>
          </p:cNvPr>
          <p:cNvSpPr txBox="1"/>
          <p:nvPr/>
        </p:nvSpPr>
        <p:spPr>
          <a:xfrm>
            <a:off x="111870" y="4371949"/>
            <a:ext cx="8928992" cy="830997"/>
          </a:xfrm>
          <a:prstGeom prst="rect">
            <a:avLst/>
          </a:prstGeom>
          <a:noFill/>
        </p:spPr>
        <p:txBody>
          <a:bodyPr wrap="square" rtlCol="0">
            <a:spAutoFit/>
          </a:bodyPr>
          <a:lstStyle/>
          <a:p>
            <a:r>
              <a:rPr lang="en-US" altLang="zh-TW" sz="1200" dirty="0"/>
              <a:t>The assistance to TPE HQ in sale of hundreds of used </a:t>
            </a:r>
            <a:r>
              <a:rPr lang="en-US" altLang="zh-TW" sz="1200" dirty="0" err="1"/>
              <a:t>cntrs</a:t>
            </a:r>
            <a:r>
              <a:rPr lang="en-US" altLang="zh-TW" sz="1200" dirty="0"/>
              <a:t> in local market, demands a lot of time and extra job from team, as well as controlling transit cargo from other countries and flag waiver due to omissions, without the respective recognition on the performance evaluation of the area. We suggest that above jobs have its function properly evaluated in the department performance evaluation.</a:t>
            </a:r>
          </a:p>
        </p:txBody>
      </p:sp>
      <p:sp>
        <p:nvSpPr>
          <p:cNvPr id="5" name="Google Shape;452;p46">
            <a:extLst>
              <a:ext uri="{FF2B5EF4-FFF2-40B4-BE49-F238E27FC236}">
                <a16:creationId xmlns:a16="http://schemas.microsoft.com/office/drawing/2014/main" id="{B4D34BB6-2E92-4502-2318-6EC556A7EA89}"/>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17</a:t>
            </a:fld>
            <a:endParaRPr lang="en-US" sz="1000" dirty="0"/>
          </a:p>
        </p:txBody>
      </p:sp>
    </p:spTree>
    <p:extLst>
      <p:ext uri="{BB962C8B-B14F-4D97-AF65-F5344CB8AC3E}">
        <p14:creationId xmlns:p14="http://schemas.microsoft.com/office/powerpoint/2010/main" val="3124466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7476D-B9B4-F1C4-A44C-BE86F765A25C}"/>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651833F9-3544-0808-246D-57B308B21123}"/>
              </a:ext>
            </a:extLst>
          </p:cNvPr>
          <p:cNvSpPr txBox="1">
            <a:spLocks/>
          </p:cNvSpPr>
          <p:nvPr/>
        </p:nvSpPr>
        <p:spPr>
          <a:xfrm>
            <a:off x="107504" y="51470"/>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(BR)</a:t>
            </a:r>
            <a:endParaRPr lang="en-US" sz="2400" b="1" kern="0" dirty="0">
              <a:solidFill>
                <a:srgbClr val="FFFF00"/>
              </a:solidFill>
              <a:latin typeface="DFKai-SB" pitchFamily="65" charset="-120"/>
              <a:ea typeface="DFKai-SB" pitchFamily="65" charset="-120"/>
            </a:endParaRPr>
          </a:p>
        </p:txBody>
      </p:sp>
      <p:sp>
        <p:nvSpPr>
          <p:cNvPr id="5" name="Google Shape;452;p46">
            <a:extLst>
              <a:ext uri="{FF2B5EF4-FFF2-40B4-BE49-F238E27FC236}">
                <a16:creationId xmlns:a16="http://schemas.microsoft.com/office/drawing/2014/main" id="{E3565AC9-1368-748D-9884-71A748943ED1}"/>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18</a:t>
            </a:fld>
            <a:endParaRPr lang="en-US" sz="1000" dirty="0"/>
          </a:p>
        </p:txBody>
      </p:sp>
      <p:graphicFrame>
        <p:nvGraphicFramePr>
          <p:cNvPr id="8" name="表格 1">
            <a:extLst>
              <a:ext uri="{FF2B5EF4-FFF2-40B4-BE49-F238E27FC236}">
                <a16:creationId xmlns:a16="http://schemas.microsoft.com/office/drawing/2014/main" id="{D863E034-E9AF-CBD0-249A-2E0344719AE1}"/>
              </a:ext>
            </a:extLst>
          </p:cNvPr>
          <p:cNvGraphicFramePr>
            <a:graphicFrameLocks noGrp="1"/>
          </p:cNvGraphicFramePr>
          <p:nvPr>
            <p:extLst>
              <p:ext uri="{D42A27DB-BD31-4B8C-83A1-F6EECF244321}">
                <p14:modId xmlns:p14="http://schemas.microsoft.com/office/powerpoint/2010/main" val="3107579892"/>
              </p:ext>
            </p:extLst>
          </p:nvPr>
        </p:nvGraphicFramePr>
        <p:xfrm>
          <a:off x="116683" y="693246"/>
          <a:ext cx="8928991" cy="3186632"/>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1096605092"/>
                    </a:ext>
                  </a:extLst>
                </a:gridCol>
                <a:gridCol w="720080">
                  <a:extLst>
                    <a:ext uri="{9D8B030D-6E8A-4147-A177-3AD203B41FA5}">
                      <a16:colId xmlns:a16="http://schemas.microsoft.com/office/drawing/2014/main" val="1714653431"/>
                    </a:ext>
                  </a:extLst>
                </a:gridCol>
                <a:gridCol w="1152128">
                  <a:extLst>
                    <a:ext uri="{9D8B030D-6E8A-4147-A177-3AD203B41FA5}">
                      <a16:colId xmlns:a16="http://schemas.microsoft.com/office/drawing/2014/main" val="2905017876"/>
                    </a:ext>
                  </a:extLst>
                </a:gridCol>
                <a:gridCol w="1152128">
                  <a:extLst>
                    <a:ext uri="{9D8B030D-6E8A-4147-A177-3AD203B41FA5}">
                      <a16:colId xmlns:a16="http://schemas.microsoft.com/office/drawing/2014/main" val="4291711140"/>
                    </a:ext>
                  </a:extLst>
                </a:gridCol>
                <a:gridCol w="504056">
                  <a:extLst>
                    <a:ext uri="{9D8B030D-6E8A-4147-A177-3AD203B41FA5}">
                      <a16:colId xmlns:a16="http://schemas.microsoft.com/office/drawing/2014/main" val="1668644550"/>
                    </a:ext>
                  </a:extLst>
                </a:gridCol>
                <a:gridCol w="5040559">
                  <a:extLst>
                    <a:ext uri="{9D8B030D-6E8A-4147-A177-3AD203B41FA5}">
                      <a16:colId xmlns:a16="http://schemas.microsoft.com/office/drawing/2014/main" val="3561485105"/>
                    </a:ext>
                  </a:extLst>
                </a:gridCol>
              </a:tblGrid>
              <a:tr h="152409">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effectLst/>
                          <a:latin typeface="Candara" panose="020E0502030303020204" pitchFamily="34" charset="0"/>
                        </a:rPr>
                        <a:t>2023</a:t>
                      </a:r>
                      <a:endParaRPr lang="en-US" altLang="zh-TW"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00" b="1" u="none" strike="noStrike" dirty="0">
                          <a:effectLst/>
                          <a:latin typeface="Candara" panose="020E0502030303020204" pitchFamily="34" charset="0"/>
                        </a:rPr>
                        <a:t>2024</a:t>
                      </a:r>
                      <a:endParaRPr lang="en-US" altLang="zh-TW"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effectLst/>
                          <a:latin typeface="Candara" panose="020E0502030303020204" pitchFamily="34" charset="0"/>
                        </a:rPr>
                        <a:t>Diff</a:t>
                      </a:r>
                      <a:endParaRPr lang="en-US" sz="10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1" u="none" strike="noStrike" dirty="0">
                          <a:solidFill>
                            <a:schemeClr val="tx1"/>
                          </a:solidFill>
                          <a:effectLst/>
                          <a:latin typeface="Candara" panose="020E0502030303020204" pitchFamily="34" charset="0"/>
                        </a:rPr>
                        <a:t>Action Plan</a:t>
                      </a:r>
                      <a:r>
                        <a:rPr lang="zh-TW" altLang="en-US" sz="1000" b="1" u="none" strike="noStrike" dirty="0">
                          <a:solidFill>
                            <a:schemeClr val="tx1"/>
                          </a:solidFill>
                          <a:effectLst/>
                          <a:latin typeface="Candara" panose="020E0502030303020204" pitchFamily="34" charset="0"/>
                        </a:rPr>
                        <a:t> </a:t>
                      </a:r>
                      <a:r>
                        <a:rPr lang="en-US" altLang="zh-TW" sz="1000" b="1" u="none" strike="noStrike" dirty="0">
                          <a:solidFill>
                            <a:schemeClr val="tx1"/>
                          </a:solidFill>
                          <a:effectLst/>
                          <a:latin typeface="Candara" panose="020E0502030303020204" pitchFamily="34" charset="0"/>
                        </a:rPr>
                        <a:t>in 2025</a:t>
                      </a:r>
                      <a:endParaRPr lang="en-US" sz="10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272610">
                <a:tc rowSpan="3">
                  <a:txBody>
                    <a:bodyPr/>
                    <a:lstStyle/>
                    <a:p>
                      <a:pPr algn="ctr" fontAlgn="ctr"/>
                      <a:r>
                        <a:rPr lang="en-US" sz="1000" b="0" u="none" strike="noStrike" dirty="0">
                          <a:effectLst/>
                          <a:latin typeface="Candara" panose="020E0502030303020204" pitchFamily="34" charset="0"/>
                        </a:rPr>
                        <a:t>OPD KPI</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u="none" strike="noStrike" dirty="0">
                          <a:effectLst/>
                          <a:latin typeface="Candara" panose="020E0502030303020204" pitchFamily="34" charset="0"/>
                        </a:rPr>
                        <a:t>BOA</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Candara" panose="020E0502030303020204" pitchFamily="34" charset="0"/>
                        </a:rPr>
                        <a:t>　</a:t>
                      </a:r>
                      <a:r>
                        <a:rPr lang="pt-BR" altLang="zh-TW" sz="800" u="none" strike="noStrike" dirty="0">
                          <a:effectLst/>
                          <a:latin typeface="Candara" panose="020E0502030303020204" pitchFamily="34" charset="0"/>
                        </a:rPr>
                        <a:t>OUT 68%</a:t>
                      </a:r>
                    </a:p>
                    <a:p>
                      <a:pPr algn="ctr" fontAlgn="ctr"/>
                      <a:r>
                        <a:rPr lang="pt-BR" altLang="zh-TW" sz="800" b="0" i="0" u="none" strike="noStrike" dirty="0">
                          <a:solidFill>
                            <a:srgbClr val="000000"/>
                          </a:solidFill>
                          <a:effectLst/>
                          <a:latin typeface="Candara" panose="020E0502030303020204" pitchFamily="34" charset="0"/>
                          <a:ea typeface="新細明體" panose="02020500000000000000" pitchFamily="18" charset="-120"/>
                        </a:rPr>
                        <a:t>   ON 71% </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zh-TW" altLang="en-US" sz="800" u="none" strike="noStrike" dirty="0">
                          <a:effectLst/>
                          <a:latin typeface="Candara" panose="020E0502030303020204" pitchFamily="34" charset="0"/>
                        </a:rPr>
                        <a:t>　</a:t>
                      </a:r>
                      <a:r>
                        <a:rPr lang="pt-BR" altLang="zh-TW" sz="800" u="none" strike="noStrike" dirty="0">
                          <a:effectLst/>
                          <a:latin typeface="Candara" panose="020E0502030303020204" pitchFamily="34" charset="0"/>
                        </a:rPr>
                        <a:t>OUT </a:t>
                      </a:r>
                      <a:r>
                        <a:rPr lang="pt-BR" altLang="zh-TW" sz="800" u="none" strike="noStrike" dirty="0">
                          <a:solidFill>
                            <a:schemeClr val="tx1"/>
                          </a:solidFill>
                          <a:effectLst/>
                          <a:latin typeface="Candara" panose="020E0502030303020204" pitchFamily="34" charset="0"/>
                        </a:rPr>
                        <a:t>80</a:t>
                      </a:r>
                      <a:r>
                        <a:rPr lang="pt-BR" altLang="zh-TW" sz="800" u="none" strike="noStrike" dirty="0">
                          <a:effectLst/>
                          <a:latin typeface="Candara" panose="020E0502030303020204" pitchFamily="34" charset="0"/>
                        </a:rPr>
                        <a:t>%</a:t>
                      </a:r>
                    </a:p>
                    <a:p>
                      <a:pPr algn="ctr" fontAlgn="ctr"/>
                      <a:r>
                        <a:rPr lang="pt-BR" altLang="zh-TW" sz="800" b="0" i="0" u="none" strike="noStrike" dirty="0">
                          <a:solidFill>
                            <a:srgbClr val="000000"/>
                          </a:solidFill>
                          <a:effectLst/>
                          <a:latin typeface="Candara" panose="020E0502030303020204" pitchFamily="34" charset="0"/>
                          <a:ea typeface="新細明體" panose="02020500000000000000" pitchFamily="18" charset="-120"/>
                        </a:rPr>
                        <a:t>   ON </a:t>
                      </a:r>
                      <a:r>
                        <a:rPr lang="pt-BR" altLang="zh-TW" sz="800" b="0" i="0" u="none" strike="noStrike" dirty="0">
                          <a:solidFill>
                            <a:schemeClr val="tx1"/>
                          </a:solidFill>
                          <a:effectLst/>
                          <a:latin typeface="Candara" panose="020E0502030303020204" pitchFamily="34" charset="0"/>
                          <a:ea typeface="新細明體" panose="02020500000000000000" pitchFamily="18" charset="-120"/>
                        </a:rPr>
                        <a:t>63</a:t>
                      </a:r>
                      <a:r>
                        <a:rPr lang="pt-BR" altLang="zh-TW" sz="800" b="0" i="0" u="none" strike="noStrike" dirty="0">
                          <a:solidFill>
                            <a:srgbClr val="000000"/>
                          </a:solidFill>
                          <a:effectLst/>
                          <a:latin typeface="Candara" panose="020E0502030303020204" pitchFamily="34" charset="0"/>
                          <a:ea typeface="新細明體" panose="02020500000000000000" pitchFamily="18" charset="-120"/>
                        </a:rPr>
                        <a:t>% </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altLang="zh-TW" sz="8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12%</a:t>
                      </a:r>
                    </a:p>
                    <a:p>
                      <a:pPr marL="0" marR="0" lvl="0" indent="0" algn="ctr" defTabSz="914400" eaLnBrk="1" fontAlgn="ctr" latinLnBrk="0" hangingPunct="1">
                        <a:lnSpc>
                          <a:spcPct val="100000"/>
                        </a:lnSpc>
                        <a:spcBef>
                          <a:spcPts val="0"/>
                        </a:spcBef>
                        <a:spcAft>
                          <a:spcPts val="0"/>
                        </a:spcAft>
                        <a:buClrTx/>
                        <a:buSzTx/>
                        <a:buFontTx/>
                        <a:buNone/>
                        <a:tabLst/>
                        <a:defRPr/>
                      </a:pPr>
                      <a:r>
                        <a:rPr lang="pt-BR" altLang="zh-TW" sz="8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rPr>
                        <a:t>(8%)</a:t>
                      </a:r>
                      <a:endParaRPr lang="zh-TW" altLang="en-US" sz="8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altLang="zh-TW" sz="800" b="0" i="0" u="none" strike="noStrike" dirty="0">
                          <a:solidFill>
                            <a:srgbClr val="000000"/>
                          </a:solidFill>
                          <a:effectLst/>
                          <a:latin typeface="Candara" panose="020E0502030303020204" pitchFamily="34" charset="0"/>
                          <a:ea typeface="+mn-ea"/>
                        </a:rPr>
                        <a:t>Monitor </a:t>
                      </a:r>
                      <a:r>
                        <a:rPr lang="pt-BR" altLang="zh-TW" sz="800" b="0" i="0" u="none" strike="noStrike" dirty="0" err="1">
                          <a:solidFill>
                            <a:srgbClr val="000000"/>
                          </a:solidFill>
                          <a:effectLst/>
                          <a:latin typeface="Candara" panose="020E0502030303020204" pitchFamily="34" charset="0"/>
                          <a:ea typeface="+mn-ea"/>
                        </a:rPr>
                        <a:t>vessels</a:t>
                      </a:r>
                      <a:r>
                        <a:rPr lang="pt-BR" altLang="zh-TW" sz="800" b="0" i="0" u="none" strike="noStrike" dirty="0">
                          <a:solidFill>
                            <a:srgbClr val="000000"/>
                          </a:solidFill>
                          <a:effectLst/>
                          <a:latin typeface="Candara" panose="020E0502030303020204" pitchFamily="34" charset="0"/>
                          <a:ea typeface="+mn-ea"/>
                        </a:rPr>
                        <a:t> that arrive out </a:t>
                      </a:r>
                      <a:r>
                        <a:rPr lang="pt-BR" altLang="zh-TW" sz="800" b="0" i="0" u="none" strike="noStrike" dirty="0" err="1">
                          <a:solidFill>
                            <a:srgbClr val="000000"/>
                          </a:solidFill>
                          <a:effectLst/>
                          <a:latin typeface="Candara" panose="020E0502030303020204" pitchFamily="34" charset="0"/>
                          <a:ea typeface="+mn-ea"/>
                        </a:rPr>
                        <a:t>of</a:t>
                      </a:r>
                      <a:r>
                        <a:rPr lang="pt-BR" altLang="zh-TW" sz="800" b="0" i="0" u="none" strike="noStrike" dirty="0">
                          <a:solidFill>
                            <a:srgbClr val="000000"/>
                          </a:solidFill>
                          <a:effectLst/>
                          <a:latin typeface="Candara" panose="020E0502030303020204" pitchFamily="34" charset="0"/>
                          <a:ea typeface="+mn-ea"/>
                        </a:rPr>
                        <a:t> berthing window, </a:t>
                      </a:r>
                      <a:r>
                        <a:rPr lang="pt-BR" altLang="zh-TW" sz="800" b="0" i="0" u="none" strike="noStrike" dirty="0" err="1">
                          <a:solidFill>
                            <a:srgbClr val="000000"/>
                          </a:solidFill>
                          <a:effectLst/>
                          <a:latin typeface="Candara" panose="020E0502030303020204" pitchFamily="34" charset="0"/>
                          <a:ea typeface="+mn-ea"/>
                        </a:rPr>
                        <a:t>evaluating</a:t>
                      </a:r>
                      <a:r>
                        <a:rPr lang="pt-BR" altLang="zh-TW" sz="800" b="0" i="0" u="none" strike="noStrike" dirty="0">
                          <a:solidFill>
                            <a:srgbClr val="000000"/>
                          </a:solidFill>
                          <a:effectLst/>
                          <a:latin typeface="Candara" panose="020E0502030303020204" pitchFamily="34" charset="0"/>
                          <a:ea typeface="+mn-ea"/>
                        </a:rPr>
                        <a:t> C.O.R </a:t>
                      </a:r>
                      <a:r>
                        <a:rPr lang="pt-BR" altLang="zh-TW" sz="800" b="0" i="0" u="none" strike="noStrike" dirty="0" err="1">
                          <a:solidFill>
                            <a:srgbClr val="000000"/>
                          </a:solidFill>
                          <a:effectLst/>
                          <a:latin typeface="Candara" panose="020E0502030303020204" pitchFamily="34" charset="0"/>
                          <a:ea typeface="+mn-ea"/>
                        </a:rPr>
                        <a:t>and</a:t>
                      </a:r>
                      <a:r>
                        <a:rPr lang="pt-BR" altLang="zh-TW" sz="800" b="0" i="0" u="none" strike="noStrike" dirty="0">
                          <a:solidFill>
                            <a:srgbClr val="000000"/>
                          </a:solidFill>
                          <a:effectLst/>
                          <a:latin typeface="Candara" panose="020E0502030303020204" pitchFamily="34" charset="0"/>
                          <a:ea typeface="+mn-ea"/>
                        </a:rPr>
                        <a:t>/</a:t>
                      </a:r>
                      <a:r>
                        <a:rPr lang="pt-BR" altLang="zh-TW" sz="800" b="0" i="0" u="none" strike="noStrike" dirty="0" err="1">
                          <a:solidFill>
                            <a:srgbClr val="000000"/>
                          </a:solidFill>
                          <a:effectLst/>
                          <a:latin typeface="Candara" panose="020E0502030303020204" pitchFamily="34" charset="0"/>
                          <a:ea typeface="+mn-ea"/>
                        </a:rPr>
                        <a:t>or</a:t>
                      </a:r>
                      <a:r>
                        <a:rPr lang="pt-BR" altLang="zh-TW" sz="800" b="0" i="0" u="none" strike="noStrike" dirty="0">
                          <a:solidFill>
                            <a:srgbClr val="000000"/>
                          </a:solidFill>
                          <a:effectLst/>
                          <a:latin typeface="Candara" panose="020E0502030303020204" pitchFamily="34" charset="0"/>
                          <a:ea typeface="+mn-ea"/>
                        </a:rPr>
                        <a:t> berthing in </a:t>
                      </a:r>
                      <a:r>
                        <a:rPr lang="pt-BR" altLang="zh-TW" sz="800" b="0" i="0" u="none" strike="noStrike" dirty="0" err="1">
                          <a:solidFill>
                            <a:srgbClr val="000000"/>
                          </a:solidFill>
                          <a:effectLst/>
                          <a:latin typeface="Candara" panose="020E0502030303020204" pitchFamily="34" charset="0"/>
                          <a:ea typeface="+mn-ea"/>
                        </a:rPr>
                        <a:t>neighbours</a:t>
                      </a:r>
                      <a:r>
                        <a:rPr lang="pt-BR" altLang="zh-TW" sz="800" b="0" i="0" u="none" strike="noStrike" dirty="0">
                          <a:solidFill>
                            <a:srgbClr val="000000"/>
                          </a:solidFill>
                          <a:effectLst/>
                          <a:latin typeface="Candara" panose="020E0502030303020204" pitchFamily="34" charset="0"/>
                          <a:ea typeface="+mn-ea"/>
                        </a:rPr>
                        <a:t> </a:t>
                      </a:r>
                      <a:r>
                        <a:rPr lang="pt-BR" altLang="zh-TW" sz="800" b="0" i="0" u="none" strike="noStrike" dirty="0" err="1">
                          <a:solidFill>
                            <a:srgbClr val="000000"/>
                          </a:solidFill>
                          <a:effectLst/>
                          <a:latin typeface="Candara" panose="020E0502030303020204" pitchFamily="34" charset="0"/>
                          <a:ea typeface="+mn-ea"/>
                        </a:rPr>
                        <a:t>terminals</a:t>
                      </a:r>
                      <a:r>
                        <a:rPr lang="pt-BR" altLang="zh-TW" sz="800" b="0" i="0" u="none" strike="noStrike" dirty="0">
                          <a:solidFill>
                            <a:srgbClr val="000000"/>
                          </a:solidFill>
                          <a:effectLst/>
                          <a:latin typeface="Candara" panose="020E0502030303020204" pitchFamily="34" charset="0"/>
                          <a:ea typeface="+mn-ea"/>
                        </a:rPr>
                        <a:t>.</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288032">
                <a:tc vMerge="1">
                  <a:txBody>
                    <a:bodyPr/>
                    <a:lstStyle/>
                    <a:p>
                      <a:endParaRPr lang="zh-TW" altLang="en-US"/>
                    </a:p>
                  </a:txBody>
                  <a:tcPr/>
                </a:tc>
                <a:tc>
                  <a:txBody>
                    <a:bodyPr/>
                    <a:lstStyle/>
                    <a:p>
                      <a:pPr algn="ctr" fontAlgn="ctr"/>
                      <a:r>
                        <a:rPr lang="en-US" sz="1000" b="0" u="none" strike="noStrike" dirty="0">
                          <a:effectLst/>
                          <a:latin typeface="Candara" panose="020E0502030303020204" pitchFamily="34" charset="0"/>
                        </a:rPr>
                        <a:t>Port Stay</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Candara" panose="020E0502030303020204" pitchFamily="34" charset="0"/>
                        </a:rPr>
                        <a:t>　</a:t>
                      </a:r>
                      <a:r>
                        <a:rPr lang="pt-BR" altLang="zh-TW" sz="800" u="none" strike="noStrike" dirty="0">
                          <a:effectLst/>
                          <a:latin typeface="Candara" panose="020E0502030303020204" pitchFamily="34" charset="0"/>
                        </a:rPr>
                        <a:t>90%</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pt-BR" altLang="zh-TW" sz="800" b="0" i="0" u="none" strike="noStrike" dirty="0">
                          <a:solidFill>
                            <a:schemeClr val="tx1"/>
                          </a:solidFill>
                          <a:effectLst/>
                          <a:latin typeface="Candara" panose="020E0502030303020204" pitchFamily="34" charset="0"/>
                          <a:ea typeface="新細明體" panose="02020500000000000000" pitchFamily="18" charset="-120"/>
                        </a:rPr>
                        <a:t>91%</a:t>
                      </a:r>
                      <a:endParaRPr lang="zh-TW" altLang="en-US" sz="8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altLang="zh-TW" sz="8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5%</a:t>
                      </a:r>
                      <a:endParaRPr lang="zh-TW" altLang="en-US" sz="8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pt-BR" altLang="zh-TW" sz="800" b="0" i="0" u="none" strike="noStrike" dirty="0">
                          <a:solidFill>
                            <a:srgbClr val="000000"/>
                          </a:solidFill>
                          <a:effectLst/>
                          <a:latin typeface="Candara" panose="020E0502030303020204" pitchFamily="34" charset="0"/>
                          <a:ea typeface="+mn-ea"/>
                        </a:rPr>
                        <a:t>Monitor </a:t>
                      </a:r>
                      <a:r>
                        <a:rPr lang="pt-BR" altLang="zh-TW" sz="800" u="none" strike="noStrike" kern="1200" dirty="0" err="1">
                          <a:solidFill>
                            <a:schemeClr val="dk1"/>
                          </a:solidFill>
                          <a:effectLst/>
                          <a:latin typeface="Candara" panose="020E0502030303020204" pitchFamily="34" charset="0"/>
                          <a:ea typeface="+mn-ea"/>
                          <a:cs typeface="+mn-cs"/>
                        </a:rPr>
                        <a:t>along</a:t>
                      </a:r>
                      <a:r>
                        <a:rPr lang="pt-BR" altLang="zh-TW" sz="800" u="none" strike="noStrike" kern="1200" dirty="0">
                          <a:solidFill>
                            <a:schemeClr val="dk1"/>
                          </a:solidFill>
                          <a:effectLst/>
                          <a:latin typeface="Candara" panose="020E0502030303020204" pitchFamily="34" charset="0"/>
                          <a:ea typeface="+mn-ea"/>
                          <a:cs typeface="+mn-cs"/>
                        </a:rPr>
                        <a:t> ELA-OCD/TPE-PJD/TPE-OCD for </a:t>
                      </a:r>
                      <a:r>
                        <a:rPr lang="pt-BR" altLang="zh-TW" sz="800" u="none" strike="noStrike" kern="1200" dirty="0" err="1">
                          <a:solidFill>
                            <a:schemeClr val="dk1"/>
                          </a:solidFill>
                          <a:effectLst/>
                          <a:latin typeface="Candara" panose="020E0502030303020204" pitchFamily="34" charset="0"/>
                          <a:ea typeface="+mn-ea"/>
                          <a:cs typeface="+mn-cs"/>
                        </a:rPr>
                        <a:t>vessels</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arriving</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within</a:t>
                      </a:r>
                      <a:r>
                        <a:rPr lang="pt-BR" altLang="zh-TW" sz="800" u="none" strike="noStrike" kern="1200" dirty="0">
                          <a:solidFill>
                            <a:schemeClr val="dk1"/>
                          </a:solidFill>
                          <a:effectLst/>
                          <a:latin typeface="Candara" panose="020E0502030303020204" pitchFamily="34" charset="0"/>
                          <a:ea typeface="+mn-ea"/>
                          <a:cs typeface="+mn-cs"/>
                        </a:rPr>
                        <a:t> PFM window </a:t>
                      </a:r>
                      <a:r>
                        <a:rPr lang="pt-BR" altLang="zh-TW" sz="800" u="none" strike="noStrike" kern="1200" dirty="0" err="1">
                          <a:solidFill>
                            <a:schemeClr val="dk1"/>
                          </a:solidFill>
                          <a:effectLst/>
                          <a:latin typeface="Candara" panose="020E0502030303020204" pitchFamily="34" charset="0"/>
                          <a:ea typeface="+mn-ea"/>
                          <a:cs typeface="+mn-cs"/>
                        </a:rPr>
                        <a:t>to</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fully</a:t>
                      </a:r>
                      <a:r>
                        <a:rPr lang="pt-BR" altLang="zh-TW" sz="800" u="none" strike="noStrike" kern="1200" dirty="0">
                          <a:solidFill>
                            <a:schemeClr val="dk1"/>
                          </a:solidFill>
                          <a:effectLst/>
                          <a:latin typeface="Candara" panose="020E0502030303020204" pitchFamily="34" charset="0"/>
                          <a:ea typeface="+mn-ea"/>
                          <a:cs typeface="+mn-cs"/>
                        </a:rPr>
                        <a:t> utilize terminal </a:t>
                      </a:r>
                      <a:r>
                        <a:rPr lang="pt-BR" altLang="zh-TW" sz="800" u="none" strike="noStrike" kern="1200" dirty="0" err="1">
                          <a:solidFill>
                            <a:schemeClr val="dk1"/>
                          </a:solidFill>
                          <a:effectLst/>
                          <a:latin typeface="Candara" panose="020E0502030303020204" pitchFamily="34" charset="0"/>
                          <a:ea typeface="+mn-ea"/>
                          <a:cs typeface="+mn-cs"/>
                        </a:rPr>
                        <a:t>resources</a:t>
                      </a:r>
                      <a:endParaRPr lang="pt-BR" altLang="zh-TW" sz="800" u="none" strike="noStrike" kern="1200" dirty="0">
                        <a:solidFill>
                          <a:schemeClr val="dk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247094">
                <a:tc vMerge="1">
                  <a:txBody>
                    <a:bodyPr/>
                    <a:lstStyle/>
                    <a:p>
                      <a:endParaRPr lang="zh-TW" altLang="en-US"/>
                    </a:p>
                  </a:txBody>
                  <a:tcPr/>
                </a:tc>
                <a:tc>
                  <a:txBody>
                    <a:bodyPr/>
                    <a:lstStyle/>
                    <a:p>
                      <a:pPr algn="ctr" fontAlgn="ctr"/>
                      <a:r>
                        <a:rPr lang="en-US" sz="1000" b="0" u="none" strike="noStrike" dirty="0">
                          <a:effectLst/>
                          <a:latin typeface="Candara" panose="020E0502030303020204" pitchFamily="34" charset="0"/>
                        </a:rPr>
                        <a:t>Productivity</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800" u="none" strike="noStrike" dirty="0">
                          <a:effectLst/>
                          <a:latin typeface="Candara" panose="020E0502030303020204" pitchFamily="34" charset="0"/>
                        </a:rPr>
                        <a:t>　</a:t>
                      </a:r>
                      <a:r>
                        <a:rPr lang="pt-BR" altLang="zh-TW" sz="800" b="0" u="none" strike="noStrike" dirty="0">
                          <a:solidFill>
                            <a:schemeClr val="tx1"/>
                          </a:solidFill>
                          <a:effectLst/>
                          <a:latin typeface="Candara" panose="020E0502030303020204" pitchFamily="34" charset="0"/>
                        </a:rPr>
                        <a:t>97,1</a:t>
                      </a:r>
                      <a:r>
                        <a:rPr lang="pt-BR" altLang="zh-TW" sz="800" u="none" strike="noStrike" dirty="0">
                          <a:effectLst/>
                          <a:latin typeface="Candara" panose="020E0502030303020204" pitchFamily="34" charset="0"/>
                        </a:rPr>
                        <a:t>%</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altLang="zh-TW" sz="800" b="0" i="0" u="none" strike="noStrike" dirty="0">
                          <a:solidFill>
                            <a:schemeClr val="tx1"/>
                          </a:solidFill>
                          <a:effectLst/>
                          <a:latin typeface="Candara" panose="020E0502030303020204" pitchFamily="34" charset="0"/>
                          <a:ea typeface="新細明體" panose="02020500000000000000" pitchFamily="18" charset="-120"/>
                        </a:rPr>
                        <a:t>95</a:t>
                      </a:r>
                      <a:r>
                        <a:rPr lang="pt-BR" altLang="zh-TW" sz="800" b="0" i="0" u="none" strike="noStrike" dirty="0">
                          <a:solidFill>
                            <a:srgbClr val="000000"/>
                          </a:solidFill>
                          <a:effectLst/>
                          <a:latin typeface="Candara" panose="020E0502030303020204" pitchFamily="34" charset="0"/>
                          <a:ea typeface="新細明體" panose="02020500000000000000" pitchFamily="18" charset="-120"/>
                        </a:rPr>
                        <a:t>%</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altLang="zh-TW" sz="8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rPr>
                        <a:t>(2,1%)</a:t>
                      </a:r>
                      <a:endParaRPr lang="zh-TW" altLang="en-US" sz="800" b="0" i="0" u="none" strike="noStrike" dirty="0">
                        <a:solidFill>
                          <a:srgbClr val="FF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pt-BR" altLang="zh-TW" sz="800" u="none" strike="noStrike" kern="1200" dirty="0">
                          <a:solidFill>
                            <a:schemeClr val="dk1"/>
                          </a:solidFill>
                          <a:effectLst/>
                          <a:latin typeface="Candara" panose="020E0502030303020204" pitchFamily="34" charset="0"/>
                          <a:ea typeface="+mn-ea"/>
                          <a:cs typeface="+mn-cs"/>
                        </a:rPr>
                        <a:t>DPW: </a:t>
                      </a:r>
                      <a:r>
                        <a:rPr lang="pt-BR" altLang="zh-TW" sz="800" u="none" strike="noStrike" kern="1200" dirty="0" err="1">
                          <a:solidFill>
                            <a:schemeClr val="dk1"/>
                          </a:solidFill>
                          <a:effectLst/>
                          <a:latin typeface="Candara" panose="020E0502030303020204" pitchFamily="34" charset="0"/>
                          <a:ea typeface="+mn-ea"/>
                          <a:cs typeface="+mn-cs"/>
                        </a:rPr>
                        <a:t>Push</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vendor</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to</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deploy</a:t>
                      </a:r>
                      <a:r>
                        <a:rPr lang="pt-BR" altLang="zh-TW" sz="800" u="none" strike="noStrike" kern="1200" dirty="0">
                          <a:solidFill>
                            <a:schemeClr val="dk1"/>
                          </a:solidFill>
                          <a:effectLst/>
                          <a:latin typeface="Candara" panose="020E0502030303020204" pitchFamily="34" charset="0"/>
                          <a:ea typeface="+mn-ea"/>
                          <a:cs typeface="+mn-cs"/>
                        </a:rPr>
                        <a:t> more gangs, monitor </a:t>
                      </a:r>
                      <a:r>
                        <a:rPr lang="pt-BR" altLang="zh-TW" sz="800" u="none" strike="noStrike" kern="1200" dirty="0" err="1">
                          <a:solidFill>
                            <a:schemeClr val="dk1"/>
                          </a:solidFill>
                          <a:effectLst/>
                          <a:latin typeface="Candara" panose="020E0502030303020204" pitchFamily="34" charset="0"/>
                          <a:ea typeface="+mn-ea"/>
                          <a:cs typeface="+mn-cs"/>
                        </a:rPr>
                        <a:t>vessels</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to</a:t>
                      </a:r>
                      <a:r>
                        <a:rPr lang="pt-BR" altLang="zh-TW" sz="800" u="none" strike="noStrike" kern="1200" dirty="0">
                          <a:solidFill>
                            <a:schemeClr val="dk1"/>
                          </a:solidFill>
                          <a:effectLst/>
                          <a:latin typeface="Candara" panose="020E0502030303020204" pitchFamily="34" charset="0"/>
                          <a:ea typeface="+mn-ea"/>
                          <a:cs typeface="+mn-cs"/>
                        </a:rPr>
                        <a:t> arrive </a:t>
                      </a:r>
                      <a:r>
                        <a:rPr lang="pt-BR" altLang="zh-TW" sz="800" u="none" strike="noStrike" kern="1200" dirty="0" err="1">
                          <a:solidFill>
                            <a:schemeClr val="dk1"/>
                          </a:solidFill>
                          <a:effectLst/>
                          <a:latin typeface="Candara" panose="020E0502030303020204" pitchFamily="34" charset="0"/>
                          <a:ea typeface="+mn-ea"/>
                          <a:cs typeface="+mn-cs"/>
                        </a:rPr>
                        <a:t>on</a:t>
                      </a:r>
                      <a:r>
                        <a:rPr lang="pt-BR" altLang="zh-TW" sz="800" u="none" strike="noStrike" kern="1200" dirty="0">
                          <a:solidFill>
                            <a:schemeClr val="dk1"/>
                          </a:solidFill>
                          <a:effectLst/>
                          <a:latin typeface="Candara" panose="020E0502030303020204" pitchFamily="34" charset="0"/>
                          <a:ea typeface="+mn-ea"/>
                          <a:cs typeface="+mn-cs"/>
                        </a:rPr>
                        <a:t> window </a:t>
                      </a:r>
                      <a:r>
                        <a:rPr lang="pt-BR" altLang="zh-TW" sz="800" u="none" strike="noStrike" kern="1200" dirty="0" err="1">
                          <a:solidFill>
                            <a:schemeClr val="dk1"/>
                          </a:solidFill>
                          <a:effectLst/>
                          <a:latin typeface="Candara" panose="020E0502030303020204" pitchFamily="34" charset="0"/>
                          <a:ea typeface="+mn-ea"/>
                          <a:cs typeface="+mn-cs"/>
                        </a:rPr>
                        <a:t>to</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fully</a:t>
                      </a:r>
                      <a:r>
                        <a:rPr lang="pt-BR" altLang="zh-TW" sz="800" u="none" strike="noStrike" kern="1200" dirty="0">
                          <a:solidFill>
                            <a:schemeClr val="dk1"/>
                          </a:solidFill>
                          <a:effectLst/>
                          <a:latin typeface="Candara" panose="020E0502030303020204" pitchFamily="34" charset="0"/>
                          <a:ea typeface="+mn-ea"/>
                          <a:cs typeface="+mn-cs"/>
                        </a:rPr>
                        <a:t> utilize terminal </a:t>
                      </a:r>
                      <a:r>
                        <a:rPr lang="pt-BR" altLang="zh-TW" sz="800" u="none" strike="noStrike" kern="1200" dirty="0" err="1">
                          <a:solidFill>
                            <a:schemeClr val="dk1"/>
                          </a:solidFill>
                          <a:effectLst/>
                          <a:latin typeface="Candara" panose="020E0502030303020204" pitchFamily="34" charset="0"/>
                          <a:ea typeface="+mn-ea"/>
                          <a:cs typeface="+mn-cs"/>
                        </a:rPr>
                        <a:t>resources</a:t>
                      </a:r>
                      <a:r>
                        <a:rPr lang="pt-BR" altLang="zh-TW" sz="800" u="none" strike="noStrike" kern="1200" dirty="0">
                          <a:solidFill>
                            <a:schemeClr val="dk1"/>
                          </a:solidFill>
                          <a:effectLst/>
                          <a:latin typeface="Candara" panose="020E0502030303020204" pitchFamily="34" charset="0"/>
                          <a:ea typeface="+mn-ea"/>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pt-BR" altLang="zh-TW" sz="800" u="none" strike="noStrike" kern="1200" dirty="0">
                          <a:solidFill>
                            <a:schemeClr val="dk1"/>
                          </a:solidFill>
                          <a:effectLst/>
                          <a:latin typeface="Candara" panose="020E0502030303020204" pitchFamily="34" charset="0"/>
                          <a:ea typeface="+mn-ea"/>
                          <a:cs typeface="+mn-cs"/>
                        </a:rPr>
                        <a:t>TCP: </a:t>
                      </a:r>
                      <a:r>
                        <a:rPr lang="pt-BR" altLang="zh-TW" sz="800" u="none" strike="noStrike" kern="1200" dirty="0" err="1">
                          <a:solidFill>
                            <a:schemeClr val="dk1"/>
                          </a:solidFill>
                          <a:effectLst/>
                          <a:latin typeface="Candara" panose="020E0502030303020204" pitchFamily="34" charset="0"/>
                          <a:ea typeface="+mn-ea"/>
                          <a:cs typeface="+mn-cs"/>
                        </a:rPr>
                        <a:t>Push</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vendor</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to</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deploy</a:t>
                      </a:r>
                      <a:r>
                        <a:rPr lang="pt-BR" altLang="zh-TW" sz="800" u="none" strike="noStrike" kern="1200" dirty="0">
                          <a:solidFill>
                            <a:schemeClr val="dk1"/>
                          </a:solidFill>
                          <a:effectLst/>
                          <a:latin typeface="Candara" panose="020E0502030303020204" pitchFamily="34" charset="0"/>
                          <a:ea typeface="+mn-ea"/>
                          <a:cs typeface="+mn-cs"/>
                        </a:rPr>
                        <a:t> more gangs, monitor </a:t>
                      </a:r>
                      <a:r>
                        <a:rPr lang="pt-BR" altLang="zh-TW" sz="800" u="none" strike="noStrike" kern="1200" dirty="0" err="1">
                          <a:solidFill>
                            <a:schemeClr val="dk1"/>
                          </a:solidFill>
                          <a:effectLst/>
                          <a:latin typeface="Candara" panose="020E0502030303020204" pitchFamily="34" charset="0"/>
                          <a:ea typeface="+mn-ea"/>
                          <a:cs typeface="+mn-cs"/>
                        </a:rPr>
                        <a:t>vessels</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to</a:t>
                      </a:r>
                      <a:r>
                        <a:rPr lang="pt-BR" altLang="zh-TW" sz="800" u="none" strike="noStrike" kern="1200" dirty="0">
                          <a:solidFill>
                            <a:schemeClr val="dk1"/>
                          </a:solidFill>
                          <a:effectLst/>
                          <a:latin typeface="Candara" panose="020E0502030303020204" pitchFamily="34" charset="0"/>
                          <a:ea typeface="+mn-ea"/>
                          <a:cs typeface="+mn-cs"/>
                        </a:rPr>
                        <a:t> arrive </a:t>
                      </a:r>
                      <a:r>
                        <a:rPr lang="pt-BR" altLang="zh-TW" sz="800" u="none" strike="noStrike" kern="1200" dirty="0" err="1">
                          <a:solidFill>
                            <a:schemeClr val="dk1"/>
                          </a:solidFill>
                          <a:effectLst/>
                          <a:latin typeface="Candara" panose="020E0502030303020204" pitchFamily="34" charset="0"/>
                          <a:ea typeface="+mn-ea"/>
                          <a:cs typeface="+mn-cs"/>
                        </a:rPr>
                        <a:t>on</a:t>
                      </a:r>
                      <a:r>
                        <a:rPr lang="pt-BR" altLang="zh-TW" sz="800" u="none" strike="noStrike" kern="1200" dirty="0">
                          <a:solidFill>
                            <a:schemeClr val="dk1"/>
                          </a:solidFill>
                          <a:effectLst/>
                          <a:latin typeface="Candara" panose="020E0502030303020204" pitchFamily="34" charset="0"/>
                          <a:ea typeface="+mn-ea"/>
                          <a:cs typeface="+mn-cs"/>
                        </a:rPr>
                        <a:t> window </a:t>
                      </a:r>
                      <a:r>
                        <a:rPr lang="pt-BR" altLang="zh-TW" sz="800" u="none" strike="noStrike" kern="1200" dirty="0" err="1">
                          <a:solidFill>
                            <a:schemeClr val="dk1"/>
                          </a:solidFill>
                          <a:effectLst/>
                          <a:latin typeface="Candara" panose="020E0502030303020204" pitchFamily="34" charset="0"/>
                          <a:ea typeface="+mn-ea"/>
                          <a:cs typeface="+mn-cs"/>
                        </a:rPr>
                        <a:t>to</a:t>
                      </a:r>
                      <a:r>
                        <a:rPr lang="pt-BR" altLang="zh-TW" sz="800" u="none" strike="noStrike" kern="1200" dirty="0">
                          <a:solidFill>
                            <a:schemeClr val="dk1"/>
                          </a:solidFill>
                          <a:effectLst/>
                          <a:latin typeface="Candara" panose="020E0502030303020204" pitchFamily="34" charset="0"/>
                          <a:ea typeface="+mn-ea"/>
                          <a:cs typeface="+mn-cs"/>
                        </a:rPr>
                        <a:t> </a:t>
                      </a:r>
                      <a:r>
                        <a:rPr lang="pt-BR" altLang="zh-TW" sz="800" u="none" strike="noStrike" kern="1200" dirty="0" err="1">
                          <a:solidFill>
                            <a:schemeClr val="dk1"/>
                          </a:solidFill>
                          <a:effectLst/>
                          <a:latin typeface="Candara" panose="020E0502030303020204" pitchFamily="34" charset="0"/>
                          <a:ea typeface="+mn-ea"/>
                          <a:cs typeface="+mn-cs"/>
                        </a:rPr>
                        <a:t>fully</a:t>
                      </a:r>
                      <a:r>
                        <a:rPr lang="pt-BR" altLang="zh-TW" sz="800" u="none" strike="noStrike" kern="1200" dirty="0">
                          <a:solidFill>
                            <a:schemeClr val="dk1"/>
                          </a:solidFill>
                          <a:effectLst/>
                          <a:latin typeface="Candara" panose="020E0502030303020204" pitchFamily="34" charset="0"/>
                          <a:ea typeface="+mn-ea"/>
                          <a:cs typeface="+mn-cs"/>
                        </a:rPr>
                        <a:t> utilize terminal </a:t>
                      </a:r>
                      <a:r>
                        <a:rPr lang="pt-BR" altLang="zh-TW" sz="800" u="none" strike="noStrike" kern="1200" dirty="0" err="1">
                          <a:solidFill>
                            <a:schemeClr val="dk1"/>
                          </a:solidFill>
                          <a:effectLst/>
                          <a:latin typeface="Candara" panose="020E0502030303020204" pitchFamily="34" charset="0"/>
                          <a:ea typeface="+mn-ea"/>
                          <a:cs typeface="+mn-cs"/>
                        </a:rPr>
                        <a:t>resources</a:t>
                      </a:r>
                      <a:endParaRPr lang="pt-BR" altLang="zh-TW" sz="800" u="none" strike="noStrike" kern="1200" dirty="0">
                        <a:solidFill>
                          <a:schemeClr val="dk1"/>
                        </a:solidFill>
                        <a:effectLst/>
                        <a:latin typeface="Candara" panose="020E0502030303020204" pitchFamily="34" charset="0"/>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sz="1000" b="0" u="none" strike="noStrike" dirty="0">
                          <a:effectLst/>
                          <a:latin typeface="Candara" panose="020E0502030303020204" pitchFamily="34" charset="0"/>
                        </a:rPr>
                        <a:t>OCD KPI</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b="0" u="none" strike="noStrike" dirty="0">
                          <a:effectLst/>
                          <a:latin typeface="Candara" panose="020E0502030303020204" pitchFamily="34" charset="0"/>
                        </a:rPr>
                        <a:t>Incentive</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altLang="zh-TW" sz="800" b="0" u="none" strike="noStrike" dirty="0">
                          <a:solidFill>
                            <a:schemeClr val="tx1"/>
                          </a:solidFill>
                          <a:effectLst/>
                          <a:latin typeface="Candara" panose="020E0502030303020204" pitchFamily="34" charset="0"/>
                        </a:rPr>
                        <a:t>- RIO: U</a:t>
                      </a:r>
                      <a:r>
                        <a:rPr lang="pt-BR" altLang="zh-TW" sz="800" b="0" i="0" u="none" strike="noStrike" dirty="0">
                          <a:solidFill>
                            <a:schemeClr val="tx1"/>
                          </a:solidFill>
                          <a:effectLst/>
                          <a:latin typeface="Candara" panose="020E0502030303020204" pitchFamily="34" charset="0"/>
                          <a:ea typeface="+mn-ea"/>
                        </a:rPr>
                        <a:t>$58.070</a:t>
                      </a:r>
                      <a:endParaRPr lang="pt-BR" altLang="zh-TW" sz="800" b="0" u="none" strike="noStrike" dirty="0">
                        <a:solidFill>
                          <a:schemeClr val="tx1"/>
                        </a:solidFill>
                        <a:effectLst/>
                        <a:latin typeface="Candara" panose="020E0502030303020204" pitchFamily="34" charset="0"/>
                      </a:endParaRPr>
                    </a:p>
                    <a:p>
                      <a:pPr marL="0" indent="0" algn="l" fontAlgn="ctr">
                        <a:buFontTx/>
                        <a:buNone/>
                      </a:pPr>
                      <a:r>
                        <a:rPr lang="pt-BR" altLang="zh-TW" sz="800" b="0" i="0" u="none" strike="noStrike" dirty="0">
                          <a:solidFill>
                            <a:schemeClr val="tx1"/>
                          </a:solidFill>
                          <a:effectLst/>
                          <a:latin typeface="Candara" panose="020E0502030303020204" pitchFamily="34" charset="0"/>
                          <a:ea typeface="+mn-ea"/>
                        </a:rPr>
                        <a:t>- STO: $0</a:t>
                      </a:r>
                    </a:p>
                    <a:p>
                      <a:pPr marL="0" indent="0" algn="l" fontAlgn="ctr">
                        <a:buFontTx/>
                        <a:buNone/>
                      </a:pPr>
                      <a:r>
                        <a:rPr lang="pt-BR" altLang="zh-TW" sz="800" b="0" i="0" u="none" strike="noStrike" dirty="0">
                          <a:solidFill>
                            <a:schemeClr val="tx1"/>
                          </a:solidFill>
                          <a:effectLst/>
                          <a:latin typeface="Candara" panose="020E0502030303020204" pitchFamily="34" charset="0"/>
                          <a:ea typeface="+mn-ea"/>
                        </a:rPr>
                        <a:t>- PNP: $0</a:t>
                      </a:r>
                    </a:p>
                    <a:p>
                      <a:pPr algn="l" fontAlgn="ctr"/>
                      <a:r>
                        <a:rPr lang="pt-BR" altLang="zh-TW" sz="800" b="0" i="0" u="none" strike="noStrike" dirty="0">
                          <a:solidFill>
                            <a:schemeClr val="tx1"/>
                          </a:solidFill>
                          <a:effectLst/>
                          <a:latin typeface="Candara" panose="020E0502030303020204" pitchFamily="34" charset="0"/>
                          <a:ea typeface="+mn-ea"/>
                        </a:rPr>
                        <a:t>- IOA: Slide </a:t>
                      </a:r>
                      <a:r>
                        <a:rPr lang="pt-BR" altLang="zh-TW" sz="800" b="0" i="0" u="none" strike="noStrike" dirty="0" err="1">
                          <a:solidFill>
                            <a:schemeClr val="tx1"/>
                          </a:solidFill>
                          <a:effectLst/>
                          <a:latin typeface="Candara" panose="020E0502030303020204" pitchFamily="34" charset="0"/>
                          <a:ea typeface="+mn-ea"/>
                        </a:rPr>
                        <a:t>scale</a:t>
                      </a:r>
                      <a:endParaRPr lang="pt-BR" altLang="zh-TW" sz="800" b="0" i="0" u="none" strike="noStrike" dirty="0">
                        <a:solidFill>
                          <a:schemeClr val="tx1"/>
                        </a:solidFill>
                        <a:effectLst/>
                        <a:latin typeface="Candara" panose="020E0502030303020204" pitchFamily="34" charset="0"/>
                        <a:ea typeface="+mn-ea"/>
                      </a:endParaRPr>
                    </a:p>
                    <a:p>
                      <a:pPr algn="l" fontAlgn="ctr"/>
                      <a:r>
                        <a:rPr lang="pt-BR" altLang="zh-TW" sz="800" b="0" i="0" u="none" strike="noStrike" dirty="0">
                          <a:solidFill>
                            <a:schemeClr val="tx1"/>
                          </a:solidFill>
                          <a:effectLst/>
                          <a:latin typeface="Candara" panose="020E0502030303020204" pitchFamily="34" charset="0"/>
                          <a:ea typeface="+mn-ea"/>
                        </a:rPr>
                        <a:t>   1st – </a:t>
                      </a:r>
                      <a:r>
                        <a:rPr lang="pt-BR" altLang="zh-TW" sz="800" b="0" i="0" u="none" strike="noStrike" dirty="0" err="1">
                          <a:solidFill>
                            <a:schemeClr val="tx1"/>
                          </a:solidFill>
                          <a:effectLst/>
                          <a:latin typeface="Candara" panose="020E0502030303020204" pitchFamily="34" charset="0"/>
                          <a:ea typeface="+mn-ea"/>
                        </a:rPr>
                        <a:t>jun</a:t>
                      </a:r>
                      <a:r>
                        <a:rPr lang="pt-BR" altLang="zh-TW" sz="800" b="0" i="0" u="none" strike="noStrike" dirty="0">
                          <a:solidFill>
                            <a:schemeClr val="tx1"/>
                          </a:solidFill>
                          <a:effectLst/>
                          <a:latin typeface="Candara" panose="020E0502030303020204" pitchFamily="34" charset="0"/>
                          <a:ea typeface="+mn-ea"/>
                        </a:rPr>
                        <a:t>/19/2023</a:t>
                      </a:r>
                    </a:p>
                    <a:p>
                      <a:pPr algn="l" fontAlgn="ctr"/>
                      <a:r>
                        <a:rPr lang="pt-BR" altLang="zh-TW" sz="800" b="0" i="0" u="none" strike="noStrike" dirty="0">
                          <a:solidFill>
                            <a:schemeClr val="tx1"/>
                          </a:solidFill>
                          <a:effectLst/>
                          <a:latin typeface="Candara" panose="020E0502030303020204" pitchFamily="34" charset="0"/>
                          <a:ea typeface="+mn-ea"/>
                        </a:rPr>
                        <a:t>   2nd – </a:t>
                      </a:r>
                      <a:r>
                        <a:rPr lang="pt-BR" altLang="zh-TW" sz="800" b="0" i="0" u="none" strike="noStrike" dirty="0" err="1">
                          <a:solidFill>
                            <a:schemeClr val="tx1"/>
                          </a:solidFill>
                          <a:effectLst/>
                          <a:latin typeface="Candara" panose="020E0502030303020204" pitchFamily="34" charset="0"/>
                          <a:ea typeface="+mn-ea"/>
                        </a:rPr>
                        <a:t>aug</a:t>
                      </a:r>
                      <a:r>
                        <a:rPr lang="pt-BR" altLang="zh-TW" sz="800" b="0" i="0" u="none" strike="noStrike" dirty="0">
                          <a:solidFill>
                            <a:schemeClr val="tx1"/>
                          </a:solidFill>
                          <a:effectLst/>
                          <a:latin typeface="Candara" panose="020E0502030303020204" pitchFamily="34" charset="0"/>
                          <a:ea typeface="+mn-ea"/>
                        </a:rPr>
                        <a:t>/20/2023</a:t>
                      </a:r>
                    </a:p>
                    <a:p>
                      <a:pPr algn="l" fontAlgn="ctr"/>
                      <a:r>
                        <a:rPr lang="pt-BR" altLang="zh-TW" sz="800" b="0" i="0" u="none" strike="noStrike" dirty="0">
                          <a:solidFill>
                            <a:schemeClr val="tx1"/>
                          </a:solidFill>
                          <a:effectLst/>
                          <a:latin typeface="Candara" panose="020E0502030303020204" pitchFamily="34" charset="0"/>
                          <a:ea typeface="+mn-ea"/>
                        </a:rPr>
                        <a:t>- NVT(</a:t>
                      </a:r>
                      <a:r>
                        <a:rPr lang="pt-BR" altLang="zh-TW" sz="800" b="0" i="0" u="none" strike="noStrike" dirty="0" err="1">
                          <a:solidFill>
                            <a:schemeClr val="tx1"/>
                          </a:solidFill>
                          <a:effectLst/>
                          <a:latin typeface="Candara" panose="020E0502030303020204" pitchFamily="34" charset="0"/>
                          <a:ea typeface="+mn-ea"/>
                        </a:rPr>
                        <a:t>tug</a:t>
                      </a:r>
                      <a:r>
                        <a:rPr lang="pt-BR" altLang="zh-TW" sz="800" b="0" i="0" u="none" strike="noStrike" dirty="0">
                          <a:solidFill>
                            <a:schemeClr val="tx1"/>
                          </a:solidFill>
                          <a:effectLst/>
                          <a:latin typeface="Candara" panose="020E0502030303020204" pitchFamily="34" charset="0"/>
                          <a:ea typeface="+mn-ea"/>
                        </a:rPr>
                        <a:t>): U$14.207</a:t>
                      </a:r>
                      <a:endParaRPr lang="zh-TW" altLang="en-US" sz="8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pt-BR" altLang="zh-TW" sz="800" b="0" u="none" strike="noStrike" dirty="0">
                          <a:solidFill>
                            <a:schemeClr val="tx1"/>
                          </a:solidFill>
                          <a:effectLst/>
                          <a:latin typeface="Candara" panose="020E0502030303020204" pitchFamily="34" charset="0"/>
                        </a:rPr>
                        <a:t>- RIO: U</a:t>
                      </a:r>
                      <a:r>
                        <a:rPr lang="pt-BR" altLang="zh-TW" sz="800" b="0" i="0" u="none" strike="noStrike" dirty="0">
                          <a:solidFill>
                            <a:schemeClr val="tx1"/>
                          </a:solidFill>
                          <a:effectLst/>
                          <a:latin typeface="Candara" panose="020E0502030303020204" pitchFamily="34" charset="0"/>
                          <a:ea typeface="+mn-ea"/>
                        </a:rPr>
                        <a:t>$58.200</a:t>
                      </a:r>
                      <a:endParaRPr lang="pt-BR" altLang="zh-TW" sz="800" b="0" u="none" strike="noStrike" dirty="0">
                        <a:solidFill>
                          <a:schemeClr val="tx1"/>
                        </a:solidFill>
                        <a:effectLst/>
                        <a:latin typeface="Candara" panose="020E0502030303020204" pitchFamily="34" charset="0"/>
                      </a:endParaRPr>
                    </a:p>
                    <a:p>
                      <a:pPr algn="l" fontAlgn="ctr"/>
                      <a:r>
                        <a:rPr lang="pt-BR" altLang="zh-TW" sz="800" b="0" i="0" u="none" strike="noStrike" dirty="0">
                          <a:solidFill>
                            <a:schemeClr val="tx1"/>
                          </a:solidFill>
                          <a:effectLst/>
                          <a:latin typeface="Candara" panose="020E0502030303020204" pitchFamily="34" charset="0"/>
                          <a:ea typeface="+mn-ea"/>
                        </a:rPr>
                        <a:t>- STO: U$2.194</a:t>
                      </a:r>
                    </a:p>
                    <a:p>
                      <a:pPr algn="l" fontAlgn="ctr"/>
                      <a:r>
                        <a:rPr lang="pt-BR" altLang="zh-TW" sz="800" b="0" i="0" u="none" strike="noStrike" dirty="0">
                          <a:solidFill>
                            <a:schemeClr val="tx1"/>
                          </a:solidFill>
                          <a:effectLst/>
                          <a:latin typeface="Candara" panose="020E0502030303020204" pitchFamily="34" charset="0"/>
                          <a:ea typeface="+mn-ea"/>
                        </a:rPr>
                        <a:t>- PNP: $0 (TBC in </a:t>
                      </a:r>
                      <a:r>
                        <a:rPr lang="pt-BR" altLang="zh-TW" sz="800" b="0" i="0" u="none" strike="noStrike" dirty="0" err="1">
                          <a:solidFill>
                            <a:schemeClr val="tx1"/>
                          </a:solidFill>
                          <a:effectLst/>
                          <a:latin typeface="Candara" panose="020E0502030303020204" pitchFamily="34" charset="0"/>
                          <a:ea typeface="+mn-ea"/>
                        </a:rPr>
                        <a:t>march</a:t>
                      </a:r>
                      <a:r>
                        <a:rPr lang="pt-BR" altLang="zh-TW" sz="800" b="0" i="0" u="none" strike="noStrike" dirty="0">
                          <a:solidFill>
                            <a:schemeClr val="tx1"/>
                          </a:solidFill>
                          <a:effectLst/>
                          <a:latin typeface="Candara" panose="020E0502030303020204" pitchFamily="34" charset="0"/>
                          <a:ea typeface="+mn-ea"/>
                        </a:rPr>
                        <a:t>)</a:t>
                      </a:r>
                    </a:p>
                    <a:p>
                      <a:pPr algn="l" fontAlgn="ctr"/>
                      <a:r>
                        <a:rPr lang="pt-BR" altLang="zh-TW" sz="800" b="0" i="0" u="none" strike="noStrike" dirty="0">
                          <a:solidFill>
                            <a:schemeClr val="tx1"/>
                          </a:solidFill>
                          <a:effectLst/>
                          <a:latin typeface="Candara" panose="020E0502030303020204" pitchFamily="34" charset="0"/>
                          <a:ea typeface="+mn-ea"/>
                        </a:rPr>
                        <a:t>- IOA: Slide </a:t>
                      </a:r>
                      <a:r>
                        <a:rPr lang="pt-BR" altLang="zh-TW" sz="800" b="0" i="0" u="none" strike="noStrike" dirty="0" err="1">
                          <a:solidFill>
                            <a:schemeClr val="tx1"/>
                          </a:solidFill>
                          <a:effectLst/>
                          <a:latin typeface="Candara" panose="020E0502030303020204" pitchFamily="34" charset="0"/>
                          <a:ea typeface="+mn-ea"/>
                        </a:rPr>
                        <a:t>scale</a:t>
                      </a:r>
                      <a:endParaRPr lang="pt-BR" altLang="zh-TW" sz="800" b="0" i="0" u="none" strike="noStrike" dirty="0">
                        <a:solidFill>
                          <a:schemeClr val="tx1"/>
                        </a:solidFill>
                        <a:effectLst/>
                        <a:latin typeface="Candara" panose="020E0502030303020204" pitchFamily="34" charset="0"/>
                        <a:ea typeface="+mn-ea"/>
                      </a:endParaRPr>
                    </a:p>
                    <a:p>
                      <a:pPr algn="l" fontAlgn="ctr"/>
                      <a:r>
                        <a:rPr lang="pt-BR" altLang="zh-TW" sz="800" b="0" i="0" u="none" strike="noStrike" dirty="0">
                          <a:solidFill>
                            <a:schemeClr val="tx1"/>
                          </a:solidFill>
                          <a:effectLst/>
                          <a:latin typeface="Candara" panose="020E0502030303020204" pitchFamily="34" charset="0"/>
                          <a:ea typeface="+mn-ea"/>
                        </a:rPr>
                        <a:t>   1st - </a:t>
                      </a:r>
                      <a:r>
                        <a:rPr lang="pt-BR" altLang="zh-TW" sz="800" b="0" i="0" u="none" strike="noStrike" dirty="0" err="1">
                          <a:solidFill>
                            <a:schemeClr val="tx1"/>
                          </a:solidFill>
                          <a:effectLst/>
                          <a:latin typeface="Candara" panose="020E0502030303020204" pitchFamily="34" charset="0"/>
                          <a:ea typeface="+mn-ea"/>
                        </a:rPr>
                        <a:t>apr</a:t>
                      </a:r>
                      <a:r>
                        <a:rPr lang="pt-BR" altLang="zh-TW" sz="800" b="0" i="0" u="none" strike="noStrike" dirty="0">
                          <a:solidFill>
                            <a:schemeClr val="tx1"/>
                          </a:solidFill>
                          <a:effectLst/>
                          <a:latin typeface="Candara" panose="020E0502030303020204" pitchFamily="34" charset="0"/>
                          <a:ea typeface="+mn-ea"/>
                        </a:rPr>
                        <a:t>/24/2024 </a:t>
                      </a:r>
                    </a:p>
                    <a:p>
                      <a:pPr algn="l" fontAlgn="ctr"/>
                      <a:r>
                        <a:rPr lang="pt-BR" altLang="zh-TW" sz="800" b="0" i="0" u="none" strike="noStrike" dirty="0">
                          <a:solidFill>
                            <a:schemeClr val="tx1"/>
                          </a:solidFill>
                          <a:effectLst/>
                          <a:latin typeface="Candara" panose="020E0502030303020204" pitchFamily="34" charset="0"/>
                          <a:ea typeface="+mn-ea"/>
                        </a:rPr>
                        <a:t>   2nd - </a:t>
                      </a:r>
                      <a:r>
                        <a:rPr lang="pt-BR" altLang="zh-TW" sz="800" b="0" i="0" u="none" strike="noStrike" dirty="0" err="1">
                          <a:solidFill>
                            <a:schemeClr val="tx1"/>
                          </a:solidFill>
                          <a:effectLst/>
                          <a:latin typeface="Candara" panose="020E0502030303020204" pitchFamily="34" charset="0"/>
                          <a:ea typeface="+mn-ea"/>
                        </a:rPr>
                        <a:t>may</a:t>
                      </a:r>
                      <a:r>
                        <a:rPr lang="pt-BR" altLang="zh-TW" sz="800" b="0" i="0" u="none" strike="noStrike" dirty="0">
                          <a:solidFill>
                            <a:schemeClr val="tx1"/>
                          </a:solidFill>
                          <a:effectLst/>
                          <a:latin typeface="Candara" panose="020E0502030303020204" pitchFamily="34" charset="0"/>
                          <a:ea typeface="+mn-ea"/>
                        </a:rPr>
                        <a:t>/28/2024</a:t>
                      </a:r>
                    </a:p>
                    <a:p>
                      <a:pPr algn="l" fontAlgn="ctr"/>
                      <a:r>
                        <a:rPr lang="pt-BR" altLang="zh-TW" sz="800" b="0" i="0" u="none" strike="noStrike" dirty="0">
                          <a:solidFill>
                            <a:schemeClr val="tx1"/>
                          </a:solidFill>
                          <a:effectLst/>
                          <a:latin typeface="Candara" panose="020E0502030303020204" pitchFamily="34" charset="0"/>
                          <a:ea typeface="+mn-ea"/>
                        </a:rPr>
                        <a:t>- NVT(</a:t>
                      </a:r>
                      <a:r>
                        <a:rPr lang="pt-BR" altLang="zh-TW" sz="800" b="0" i="0" u="none" strike="noStrike" dirty="0" err="1">
                          <a:solidFill>
                            <a:schemeClr val="tx1"/>
                          </a:solidFill>
                          <a:effectLst/>
                          <a:latin typeface="Candara" panose="020E0502030303020204" pitchFamily="34" charset="0"/>
                          <a:ea typeface="+mn-ea"/>
                        </a:rPr>
                        <a:t>tug</a:t>
                      </a:r>
                      <a:r>
                        <a:rPr lang="pt-BR" altLang="zh-TW" sz="800" b="0" i="0" u="none" strike="noStrike" dirty="0">
                          <a:solidFill>
                            <a:schemeClr val="tx1"/>
                          </a:solidFill>
                          <a:effectLst/>
                          <a:latin typeface="Candara" panose="020E0502030303020204" pitchFamily="34" charset="0"/>
                          <a:ea typeface="+mn-ea"/>
                        </a:rPr>
                        <a:t>): U$11.812</a:t>
                      </a:r>
                      <a:endParaRPr lang="zh-TW" altLang="en-US" sz="8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Negotiate</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with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vendors</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reacheable</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incentives in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order</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to</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set up extra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revenues</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to</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the</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line</a:t>
                      </a:r>
                      <a:endParaRPr kumimoji="0" lang="zh-TW" altLang="en-US"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291650">
                <a:tc vMerge="1">
                  <a:txBody>
                    <a:bodyPr/>
                    <a:lstStyle/>
                    <a:p>
                      <a:endParaRPr lang="zh-TW" altLang="en-US"/>
                    </a:p>
                  </a:txBody>
                  <a:tcPr/>
                </a:tc>
                <a:tc>
                  <a:txBody>
                    <a:bodyPr/>
                    <a:lstStyle/>
                    <a:p>
                      <a:pPr algn="ctr" fontAlgn="ctr"/>
                      <a:r>
                        <a:rPr lang="en-US" sz="1000" b="0" u="none" strike="noStrike" dirty="0">
                          <a:effectLst/>
                          <a:latin typeface="Candara" panose="020E0502030303020204" pitchFamily="34" charset="0"/>
                        </a:rPr>
                        <a:t>Empty Storage</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altLang="zh-TW" sz="800" u="none" strike="noStrike" dirty="0">
                          <a:effectLst/>
                          <a:latin typeface="Candara" panose="020E0502030303020204" pitchFamily="34" charset="0"/>
                        </a:rPr>
                        <a:t>U$24.518</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altLang="zh-TW" sz="800" u="none" strike="noStrike" dirty="0">
                          <a:effectLst/>
                          <a:latin typeface="Candara" panose="020E0502030303020204" pitchFamily="34" charset="0"/>
                        </a:rPr>
                        <a:t>U$53.016</a:t>
                      </a:r>
                      <a:endParaRPr lang="zh-TW" altLang="en-US" sz="800" b="1" i="0" u="none" strike="noStrike" dirty="0">
                        <a:solidFill>
                          <a:srgbClr val="FF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t-BR" altLang="zh-TW" sz="8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U$28.498</a:t>
                      </a:r>
                      <a:endParaRPr lang="zh-TW" altLang="en-US" sz="8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BRSTOS – LKIN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unexpectedly</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discharged</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250 teus due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to</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stowage</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plan issue.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Also</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SBSA pool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exceeded</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due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to</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lack</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of</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space</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in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other</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depots</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Look for new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depots</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at</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STO.</a:t>
                      </a:r>
                    </a:p>
                    <a:p>
                      <a:pPr marL="0" marR="0" lvl="0" indent="0" algn="l" defTabSz="914400" eaLnBrk="1" fontAlgn="ctr" latinLnBrk="0" hangingPunct="1">
                        <a:lnSpc>
                          <a:spcPct val="100000"/>
                        </a:lnSpc>
                        <a:spcBef>
                          <a:spcPts val="0"/>
                        </a:spcBef>
                        <a:spcAft>
                          <a:spcPts val="0"/>
                        </a:spcAft>
                        <a:buClrTx/>
                        <a:buSzTx/>
                        <a:buFontTx/>
                        <a:buNone/>
                        <a:tabLst/>
                        <a:defRPr/>
                      </a:pP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BRSTOP –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Push</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terminal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to</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increase</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free pool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capacity</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in 25%</a:t>
                      </a:r>
                    </a:p>
                    <a:p>
                      <a:pPr marL="0" marR="0" lvl="0" indent="0" algn="l" defTabSz="914400" eaLnBrk="1" fontAlgn="ctr" latinLnBrk="0" hangingPunct="1">
                        <a:lnSpc>
                          <a:spcPct val="100000"/>
                        </a:lnSpc>
                        <a:spcBef>
                          <a:spcPts val="0"/>
                        </a:spcBef>
                        <a:spcAft>
                          <a:spcPts val="0"/>
                        </a:spcAft>
                        <a:buClrTx/>
                        <a:buSzTx/>
                        <a:buFontTx/>
                        <a:buNone/>
                        <a:tabLst/>
                        <a:defRPr/>
                      </a:pP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BRPNPP –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Vessels</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omissions</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impacted</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repositioning</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generating</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storage</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costs</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Look for new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depots</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a:t>
                      </a:r>
                      <a:r>
                        <a:rPr kumimoji="0" lang="pt-BR" altLang="zh-TW" sz="800" b="0" i="0" u="none" strike="noStrike" kern="0" cap="none" spc="0" normalizeH="0" baseline="0" noProof="0" dirty="0" err="1">
                          <a:ln>
                            <a:noFill/>
                          </a:ln>
                          <a:solidFill>
                            <a:srgbClr val="000000"/>
                          </a:solidFill>
                          <a:effectLst/>
                          <a:uLnTx/>
                          <a:uFillTx/>
                          <a:latin typeface="Candara" panose="020E0502030303020204" pitchFamily="34" charset="0"/>
                          <a:ea typeface="新細明體" panose="02020500000000000000" pitchFamily="18" charset="-120"/>
                        </a:rPr>
                        <a:t>at</a:t>
                      </a:r>
                      <a:r>
                        <a:rPr kumimoji="0" lang="pt-BR" altLang="zh-TW"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rPr>
                        <a:t> PNP</a:t>
                      </a:r>
                      <a:endParaRPr kumimoji="0" lang="zh-TW" altLang="en-US" sz="800" b="0" i="0" u="none" strike="noStrike" kern="0" cap="none" spc="0" normalizeH="0" baseline="0" noProof="0" dirty="0">
                        <a:ln>
                          <a:noFill/>
                        </a:ln>
                        <a:solidFill>
                          <a:srgbClr val="000000"/>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230050">
                <a:tc vMerge="1">
                  <a:txBody>
                    <a:bodyPr/>
                    <a:lstStyle/>
                    <a:p>
                      <a:endParaRPr lang="zh-TW" altLang="en-US"/>
                    </a:p>
                  </a:txBody>
                  <a:tcPr/>
                </a:tc>
                <a:tc>
                  <a:txBody>
                    <a:bodyPr/>
                    <a:lstStyle/>
                    <a:p>
                      <a:pPr algn="ctr" fontAlgn="ctr"/>
                      <a:r>
                        <a:rPr lang="en-US" sz="1000" b="0" u="none" strike="noStrike" dirty="0">
                          <a:effectLst/>
                          <a:latin typeface="Candara" panose="020E0502030303020204" pitchFamily="34" charset="0"/>
                        </a:rPr>
                        <a:t>Rate Reduction</a:t>
                      </a:r>
                      <a:endParaRPr lang="en-US" sz="10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altLang="zh-TW" sz="800" b="1" i="0" u="none" strike="noStrike" dirty="0">
                          <a:solidFill>
                            <a:schemeClr val="tx1"/>
                          </a:solidFill>
                          <a:effectLst/>
                          <a:latin typeface="Candara" panose="020E0502030303020204" pitchFamily="34" charset="0"/>
                          <a:ea typeface="+mn-ea"/>
                        </a:rPr>
                        <a:t>Original (1st </a:t>
                      </a:r>
                      <a:r>
                        <a:rPr lang="pt-BR" altLang="zh-TW" sz="800" b="1" i="0" u="none" strike="noStrike" dirty="0" err="1">
                          <a:solidFill>
                            <a:schemeClr val="tx1"/>
                          </a:solidFill>
                          <a:effectLst/>
                          <a:latin typeface="Candara" panose="020E0502030303020204" pitchFamily="34" charset="0"/>
                          <a:ea typeface="+mn-ea"/>
                        </a:rPr>
                        <a:t>offer</a:t>
                      </a:r>
                      <a:r>
                        <a:rPr lang="pt-BR" altLang="zh-TW" sz="800" b="1" i="0" u="none" strike="noStrike" dirty="0">
                          <a:solidFill>
                            <a:schemeClr val="tx1"/>
                          </a:solidFill>
                          <a:effectLst/>
                          <a:latin typeface="Candara" panose="020E0502030303020204" pitchFamily="34" charset="0"/>
                          <a:ea typeface="+mn-ea"/>
                        </a:rPr>
                        <a:t>) / Final</a:t>
                      </a:r>
                      <a:endParaRPr lang="pt-BR" altLang="zh-TW" sz="800" b="0" i="0" u="none" strike="noStrike" dirty="0">
                        <a:solidFill>
                          <a:schemeClr val="tx1"/>
                        </a:solidFill>
                        <a:effectLst/>
                        <a:latin typeface="Candara" panose="020E0502030303020204" pitchFamily="34" charset="0"/>
                        <a:ea typeface="+mn-ea"/>
                      </a:endParaRPr>
                    </a:p>
                    <a:p>
                      <a:pPr algn="l" fontAlgn="ctr"/>
                      <a:r>
                        <a:rPr lang="pt-BR" altLang="zh-TW" sz="800" b="0" i="0" u="none" strike="noStrike" dirty="0">
                          <a:solidFill>
                            <a:schemeClr val="tx1"/>
                          </a:solidFill>
                          <a:effectLst/>
                          <a:latin typeface="Candara" panose="020E0502030303020204" pitchFamily="34" charset="0"/>
                          <a:ea typeface="+mn-ea"/>
                        </a:rPr>
                        <a:t>BRRIOR - na / na </a:t>
                      </a:r>
                    </a:p>
                    <a:p>
                      <a:pPr algn="l" fontAlgn="ctr"/>
                      <a:r>
                        <a:rPr lang="pt-BR" altLang="zh-TW" sz="800" b="0" i="0" u="none" strike="noStrike" dirty="0">
                          <a:solidFill>
                            <a:schemeClr val="tx1"/>
                          </a:solidFill>
                          <a:effectLst/>
                          <a:latin typeface="Candara" panose="020E0502030303020204" pitchFamily="34" charset="0"/>
                          <a:ea typeface="+mn-ea"/>
                        </a:rPr>
                        <a:t>BRSTOP -  na / na</a:t>
                      </a:r>
                    </a:p>
                    <a:p>
                      <a:pPr algn="l" fontAlgn="ctr"/>
                      <a:r>
                        <a:rPr lang="pt-BR" altLang="zh-TW" sz="800" b="0" i="0" u="none" strike="noStrike" dirty="0">
                          <a:solidFill>
                            <a:schemeClr val="tx1"/>
                          </a:solidFill>
                          <a:effectLst/>
                          <a:latin typeface="Candara" panose="020E0502030303020204" pitchFamily="34" charset="0"/>
                          <a:ea typeface="+mn-ea"/>
                        </a:rPr>
                        <a:t>BRPNPP – 7,5% / 5,79%</a:t>
                      </a:r>
                    </a:p>
                    <a:p>
                      <a:pPr algn="l" fontAlgn="ctr"/>
                      <a:r>
                        <a:rPr lang="pt-BR" altLang="zh-TW" sz="800" b="0" i="0" u="none" strike="noStrike" dirty="0">
                          <a:solidFill>
                            <a:schemeClr val="tx1"/>
                          </a:solidFill>
                          <a:effectLst/>
                          <a:latin typeface="Candara" panose="020E0502030303020204" pitchFamily="34" charset="0"/>
                          <a:ea typeface="+mn-ea"/>
                        </a:rPr>
                        <a:t>BRIOAI - 5,79% / 4,78%</a:t>
                      </a:r>
                    </a:p>
                    <a:p>
                      <a:pPr algn="l" fontAlgn="ctr"/>
                      <a:r>
                        <a:rPr lang="pt-BR" altLang="zh-TW" sz="800" b="0" i="0" u="none" strike="noStrike" dirty="0">
                          <a:solidFill>
                            <a:schemeClr val="tx1"/>
                          </a:solidFill>
                          <a:effectLst/>
                          <a:latin typeface="Candara" panose="020E0502030303020204" pitchFamily="34" charset="0"/>
                          <a:ea typeface="+mn-ea"/>
                        </a:rPr>
                        <a:t>BRRGRR - 8,31% / 3,98%</a:t>
                      </a:r>
                    </a:p>
                    <a:p>
                      <a:pPr algn="l" fontAlgn="ctr"/>
                      <a:r>
                        <a:rPr lang="pt-BR" altLang="zh-TW" sz="800" u="none" strike="noStrike" dirty="0">
                          <a:effectLst/>
                          <a:latin typeface="Candara" panose="020E0502030303020204" pitchFamily="34" charset="0"/>
                        </a:rPr>
                        <a:t>(T/S </a:t>
                      </a:r>
                      <a:r>
                        <a:rPr lang="pt-BR" altLang="zh-TW" sz="800" u="none" strike="noStrike" dirty="0" err="1">
                          <a:effectLst/>
                          <a:latin typeface="Candara" panose="020E0502030303020204" pitchFamily="34" charset="0"/>
                        </a:rPr>
                        <a:t>cost</a:t>
                      </a:r>
                      <a:r>
                        <a:rPr lang="pt-BR" altLang="zh-TW" sz="800" u="none" strike="noStrike" dirty="0">
                          <a:effectLst/>
                          <a:latin typeface="Candara" panose="020E0502030303020204" pitchFamily="34" charset="0"/>
                        </a:rPr>
                        <a:t> </a:t>
                      </a:r>
                      <a:r>
                        <a:rPr lang="pt-BR" altLang="zh-TW" sz="800" u="none" strike="noStrike" dirty="0" err="1">
                          <a:effectLst/>
                          <a:latin typeface="Candara" panose="020E0502030303020204" pitchFamily="34" charset="0"/>
                        </a:rPr>
                        <a:t>reduced</a:t>
                      </a:r>
                      <a:r>
                        <a:rPr lang="pt-BR" altLang="zh-TW" sz="800" u="none" strike="noStrike" dirty="0">
                          <a:effectLst/>
                          <a:latin typeface="Candara" panose="020E0502030303020204" pitchFamily="34" charset="0"/>
                        </a:rPr>
                        <a:t> 100%)</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pt-BR" altLang="zh-TW" sz="800" b="1" i="0" u="none" strike="noStrike" dirty="0">
                          <a:solidFill>
                            <a:schemeClr val="tx1"/>
                          </a:solidFill>
                          <a:effectLst/>
                          <a:latin typeface="Candara" panose="020E0502030303020204" pitchFamily="34" charset="0"/>
                          <a:ea typeface="+mn-ea"/>
                        </a:rPr>
                        <a:t>Original (1st </a:t>
                      </a:r>
                      <a:r>
                        <a:rPr lang="pt-BR" altLang="zh-TW" sz="800" b="1" i="0" u="none" strike="noStrike" dirty="0" err="1">
                          <a:solidFill>
                            <a:schemeClr val="tx1"/>
                          </a:solidFill>
                          <a:effectLst/>
                          <a:latin typeface="Candara" panose="020E0502030303020204" pitchFamily="34" charset="0"/>
                          <a:ea typeface="+mn-ea"/>
                        </a:rPr>
                        <a:t>offer</a:t>
                      </a:r>
                      <a:r>
                        <a:rPr lang="pt-BR" altLang="zh-TW" sz="800" b="1" i="0" u="none" strike="noStrike" dirty="0">
                          <a:solidFill>
                            <a:schemeClr val="tx1"/>
                          </a:solidFill>
                          <a:effectLst/>
                          <a:latin typeface="Candara" panose="020E0502030303020204" pitchFamily="34" charset="0"/>
                          <a:ea typeface="+mn-ea"/>
                        </a:rPr>
                        <a:t>) / Final</a:t>
                      </a:r>
                    </a:p>
                    <a:p>
                      <a:pPr algn="l" fontAlgn="ctr"/>
                      <a:r>
                        <a:rPr lang="pt-BR" altLang="zh-TW" sz="800" b="0" i="0" u="none" strike="noStrike" dirty="0">
                          <a:solidFill>
                            <a:schemeClr val="tx1"/>
                          </a:solidFill>
                          <a:effectLst/>
                          <a:latin typeface="Candara" panose="020E0502030303020204" pitchFamily="34" charset="0"/>
                          <a:ea typeface="+mn-ea"/>
                        </a:rPr>
                        <a:t>BRRIO – 40% / 32%</a:t>
                      </a:r>
                    </a:p>
                    <a:p>
                      <a:pPr algn="l" fontAlgn="ctr"/>
                      <a:r>
                        <a:rPr lang="pt-BR" altLang="zh-TW" sz="800" b="0" i="0" u="none" strike="noStrike" dirty="0">
                          <a:solidFill>
                            <a:schemeClr val="tx1"/>
                          </a:solidFill>
                          <a:effectLst/>
                          <a:latin typeface="Candara" panose="020E0502030303020204" pitchFamily="34" charset="0"/>
                          <a:ea typeface="+mn-ea"/>
                        </a:rPr>
                        <a:t>BRSTOP -  112% / 92%</a:t>
                      </a:r>
                    </a:p>
                    <a:p>
                      <a:pPr algn="l" fontAlgn="ctr"/>
                      <a:r>
                        <a:rPr lang="pt-BR" altLang="zh-TW" sz="800" b="0" i="0" u="none" strike="noStrike" dirty="0">
                          <a:solidFill>
                            <a:schemeClr val="tx1"/>
                          </a:solidFill>
                          <a:effectLst/>
                          <a:latin typeface="Candara" panose="020E0502030303020204" pitchFamily="34" charset="0"/>
                          <a:ea typeface="+mn-ea"/>
                        </a:rPr>
                        <a:t>BRPNPP – 9,89% / 5,87%</a:t>
                      </a:r>
                    </a:p>
                    <a:p>
                      <a:pPr algn="l" fontAlgn="ctr"/>
                      <a:r>
                        <a:rPr lang="pt-BR" altLang="zh-TW" sz="800" b="0" i="0" u="none" strike="noStrike" dirty="0">
                          <a:solidFill>
                            <a:schemeClr val="tx1"/>
                          </a:solidFill>
                          <a:effectLst/>
                          <a:latin typeface="Candara" panose="020E0502030303020204" pitchFamily="34" charset="0"/>
                          <a:ea typeface="+mn-ea"/>
                        </a:rPr>
                        <a:t>BRIOAI – 7,00% / 5,50%</a:t>
                      </a:r>
                    </a:p>
                    <a:p>
                      <a:pPr algn="l" fontAlgn="ctr"/>
                      <a:r>
                        <a:rPr lang="pt-BR" altLang="zh-TW" sz="800" b="0" i="0" u="none" strike="noStrike" dirty="0">
                          <a:solidFill>
                            <a:schemeClr val="tx1"/>
                          </a:solidFill>
                          <a:effectLst/>
                          <a:latin typeface="Candara" panose="020E0502030303020204" pitchFamily="34" charset="0"/>
                          <a:ea typeface="+mn-ea"/>
                        </a:rPr>
                        <a:t>BRRGRR - 10,43% / 5%</a:t>
                      </a:r>
                    </a:p>
                    <a:p>
                      <a:pPr algn="l" fontAlgn="ct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indent="0" algn="l" fontAlgn="ctr">
                        <a:buFontTx/>
                        <a:buNone/>
                      </a:pPr>
                      <a:r>
                        <a:rPr lang="pt-BR" altLang="zh-TW" sz="800" b="0" i="0" u="none" strike="noStrike" dirty="0">
                          <a:solidFill>
                            <a:srgbClr val="000000"/>
                          </a:solidFill>
                          <a:effectLst/>
                          <a:latin typeface="Candara" panose="020E0502030303020204" pitchFamily="34" charset="0"/>
                          <a:ea typeface="+mn-ea"/>
                        </a:rPr>
                        <a:t>For 2025, </a:t>
                      </a:r>
                      <a:r>
                        <a:rPr lang="pt-BR" altLang="zh-TW" sz="800" b="0" i="0" u="none" strike="noStrike" dirty="0" err="1">
                          <a:solidFill>
                            <a:srgbClr val="000000"/>
                          </a:solidFill>
                          <a:effectLst/>
                          <a:latin typeface="Candara" panose="020E0502030303020204" pitchFamily="34" charset="0"/>
                          <a:ea typeface="+mn-ea"/>
                        </a:rPr>
                        <a:t>Rejecting</a:t>
                      </a:r>
                      <a:r>
                        <a:rPr lang="pt-BR" altLang="zh-TW" sz="800" b="0" i="0" u="none" strike="noStrike" dirty="0">
                          <a:solidFill>
                            <a:srgbClr val="000000"/>
                          </a:solidFill>
                          <a:effectLst/>
                          <a:latin typeface="Candara" panose="020E0502030303020204" pitchFamily="34" charset="0"/>
                          <a:ea typeface="+mn-ea"/>
                        </a:rPr>
                        <a:t> </a:t>
                      </a:r>
                      <a:r>
                        <a:rPr lang="pt-BR" altLang="zh-TW" sz="800" b="0" i="0" u="none" strike="noStrike" dirty="0" err="1">
                          <a:solidFill>
                            <a:srgbClr val="000000"/>
                          </a:solidFill>
                          <a:effectLst/>
                          <a:latin typeface="Candara" panose="020E0502030303020204" pitchFamily="34" charset="0"/>
                          <a:ea typeface="+mn-ea"/>
                        </a:rPr>
                        <a:t>all</a:t>
                      </a:r>
                      <a:r>
                        <a:rPr lang="pt-BR" altLang="zh-TW" sz="800" b="0" i="0" u="none" strike="noStrike" dirty="0">
                          <a:solidFill>
                            <a:srgbClr val="000000"/>
                          </a:solidFill>
                          <a:effectLst/>
                          <a:latin typeface="Candara" panose="020E0502030303020204" pitchFamily="34" charset="0"/>
                          <a:ea typeface="+mn-ea"/>
                        </a:rPr>
                        <a:t> </a:t>
                      </a:r>
                      <a:r>
                        <a:rPr lang="pt-BR" altLang="zh-TW" sz="800" b="0" i="0" u="none" strike="noStrike" dirty="0" err="1">
                          <a:solidFill>
                            <a:srgbClr val="000000"/>
                          </a:solidFill>
                          <a:effectLst/>
                          <a:latin typeface="Candara" panose="020E0502030303020204" pitchFamily="34" charset="0"/>
                          <a:ea typeface="+mn-ea"/>
                        </a:rPr>
                        <a:t>offers</a:t>
                      </a:r>
                      <a:r>
                        <a:rPr lang="pt-BR" altLang="zh-TW" sz="800" b="0" i="0" u="none" strike="noStrike" dirty="0">
                          <a:solidFill>
                            <a:srgbClr val="000000"/>
                          </a:solidFill>
                          <a:effectLst/>
                          <a:latin typeface="Candara" panose="020E0502030303020204" pitchFamily="34" charset="0"/>
                          <a:ea typeface="+mn-ea"/>
                        </a:rPr>
                        <a:t> that </a:t>
                      </a:r>
                      <a:r>
                        <a:rPr lang="pt-BR" altLang="zh-TW" sz="800" b="0" i="0" u="none" strike="noStrike" dirty="0" err="1">
                          <a:solidFill>
                            <a:srgbClr val="000000"/>
                          </a:solidFill>
                          <a:effectLst/>
                          <a:latin typeface="Candara" panose="020E0502030303020204" pitchFamily="34" charset="0"/>
                          <a:ea typeface="+mn-ea"/>
                        </a:rPr>
                        <a:t>surpass</a:t>
                      </a:r>
                      <a:r>
                        <a:rPr lang="pt-BR" altLang="zh-TW" sz="800" b="0" i="0" u="none" strike="noStrike" dirty="0">
                          <a:solidFill>
                            <a:srgbClr val="000000"/>
                          </a:solidFill>
                          <a:effectLst/>
                          <a:latin typeface="Candara" panose="020E0502030303020204" pitchFamily="34" charset="0"/>
                          <a:ea typeface="+mn-ea"/>
                        </a:rPr>
                        <a:t> </a:t>
                      </a:r>
                      <a:r>
                        <a:rPr lang="pt-BR" altLang="zh-TW" sz="800" b="0" i="0" u="none" strike="noStrike" dirty="0" err="1">
                          <a:solidFill>
                            <a:srgbClr val="000000"/>
                          </a:solidFill>
                          <a:effectLst/>
                          <a:latin typeface="Candara" panose="020E0502030303020204" pitchFamily="34" charset="0"/>
                          <a:ea typeface="+mn-ea"/>
                        </a:rPr>
                        <a:t>the</a:t>
                      </a:r>
                      <a:r>
                        <a:rPr lang="pt-BR" altLang="zh-TW" sz="800" b="0" i="0" u="none" strike="noStrike" dirty="0">
                          <a:solidFill>
                            <a:srgbClr val="000000"/>
                          </a:solidFill>
                          <a:effectLst/>
                          <a:latin typeface="Candara" panose="020E0502030303020204" pitchFamily="34" charset="0"/>
                          <a:ea typeface="+mn-ea"/>
                        </a:rPr>
                        <a:t> </a:t>
                      </a:r>
                      <a:r>
                        <a:rPr lang="pt-BR" altLang="zh-TW" sz="800" b="0" i="0" u="none" strike="noStrike" dirty="0" err="1">
                          <a:solidFill>
                            <a:srgbClr val="000000"/>
                          </a:solidFill>
                          <a:effectLst/>
                          <a:latin typeface="Candara" panose="020E0502030303020204" pitchFamily="34" charset="0"/>
                          <a:ea typeface="+mn-ea"/>
                        </a:rPr>
                        <a:t>annual</a:t>
                      </a:r>
                      <a:r>
                        <a:rPr lang="pt-BR" altLang="zh-TW" sz="800" b="0" i="0" u="none" strike="noStrike" dirty="0">
                          <a:solidFill>
                            <a:srgbClr val="000000"/>
                          </a:solidFill>
                          <a:effectLst/>
                          <a:latin typeface="Candara" panose="020E0502030303020204" pitchFamily="34" charset="0"/>
                          <a:ea typeface="+mn-ea"/>
                        </a:rPr>
                        <a:t> local CPI </a:t>
                      </a:r>
                      <a:r>
                        <a:rPr lang="pt-BR" altLang="zh-TW" sz="800" b="0" i="0" u="none" strike="noStrike" dirty="0" err="1">
                          <a:solidFill>
                            <a:srgbClr val="000000"/>
                          </a:solidFill>
                          <a:effectLst/>
                          <a:latin typeface="Candara" panose="020E0502030303020204" pitchFamily="34" charset="0"/>
                          <a:ea typeface="+mn-ea"/>
                        </a:rPr>
                        <a:t>and</a:t>
                      </a:r>
                      <a:r>
                        <a:rPr lang="pt-BR" altLang="zh-TW" sz="800" b="0" i="0" u="none" strike="noStrike" dirty="0">
                          <a:solidFill>
                            <a:srgbClr val="000000"/>
                          </a:solidFill>
                          <a:effectLst/>
                          <a:latin typeface="Candara" panose="020E0502030303020204" pitchFamily="34" charset="0"/>
                          <a:ea typeface="+mn-ea"/>
                        </a:rPr>
                        <a:t> </a:t>
                      </a:r>
                      <a:r>
                        <a:rPr lang="pt-BR" altLang="zh-TW" sz="800" b="0" i="0" u="none" strike="noStrike" dirty="0" err="1">
                          <a:solidFill>
                            <a:srgbClr val="000000"/>
                          </a:solidFill>
                          <a:effectLst/>
                          <a:latin typeface="Candara" panose="020E0502030303020204" pitchFamily="34" charset="0"/>
                          <a:ea typeface="+mn-ea"/>
                        </a:rPr>
                        <a:t>freezing</a:t>
                      </a:r>
                      <a:r>
                        <a:rPr lang="pt-BR" altLang="zh-TW" sz="800" b="0" i="0" u="none" strike="noStrike" dirty="0">
                          <a:solidFill>
                            <a:srgbClr val="000000"/>
                          </a:solidFill>
                          <a:effectLst/>
                          <a:latin typeface="Candara" panose="020E0502030303020204" pitchFamily="34" charset="0"/>
                          <a:ea typeface="+mn-ea"/>
                        </a:rPr>
                        <a:t> </a:t>
                      </a:r>
                      <a:r>
                        <a:rPr lang="pt-BR" altLang="zh-TW" sz="800" b="0" i="0" u="none" strike="noStrike" dirty="0" err="1">
                          <a:solidFill>
                            <a:srgbClr val="000000"/>
                          </a:solidFill>
                          <a:effectLst/>
                          <a:latin typeface="Candara" panose="020E0502030303020204" pitchFamily="34" charset="0"/>
                          <a:ea typeface="+mn-ea"/>
                        </a:rPr>
                        <a:t>operational</a:t>
                      </a:r>
                      <a:r>
                        <a:rPr lang="pt-BR" altLang="zh-TW" sz="800" b="0" i="0" u="none" strike="noStrike" dirty="0">
                          <a:solidFill>
                            <a:srgbClr val="000000"/>
                          </a:solidFill>
                          <a:effectLst/>
                          <a:latin typeface="Candara" panose="020E0502030303020204" pitchFamily="34" charset="0"/>
                          <a:ea typeface="+mn-ea"/>
                        </a:rPr>
                        <a:t> </a:t>
                      </a:r>
                      <a:r>
                        <a:rPr lang="pt-BR" altLang="zh-TW" sz="800" b="0" i="0" u="none" strike="noStrike" dirty="0" err="1">
                          <a:solidFill>
                            <a:srgbClr val="000000"/>
                          </a:solidFill>
                          <a:effectLst/>
                          <a:latin typeface="Candara" panose="020E0502030303020204" pitchFamily="34" charset="0"/>
                          <a:ea typeface="+mn-ea"/>
                        </a:rPr>
                        <a:t>costs</a:t>
                      </a:r>
                      <a:endParaRPr lang="pt-BR" altLang="zh-TW" sz="800" b="0" i="0" u="none" strike="noStrike" dirty="0">
                        <a:solidFill>
                          <a:srgbClr val="000000"/>
                        </a:solidFill>
                        <a:effectLst/>
                        <a:latin typeface="Candara" panose="020E0502030303020204" pitchFamily="34" charset="0"/>
                        <a:ea typeface="+mn-ea"/>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9" name="文字方塊 2">
            <a:extLst>
              <a:ext uri="{FF2B5EF4-FFF2-40B4-BE49-F238E27FC236}">
                <a16:creationId xmlns:a16="http://schemas.microsoft.com/office/drawing/2014/main" id="{EFD41279-FFF7-2125-9E43-82D44AF88529}"/>
              </a:ext>
            </a:extLst>
          </p:cNvPr>
          <p:cNvSpPr txBox="1"/>
          <p:nvPr/>
        </p:nvSpPr>
        <p:spPr>
          <a:xfrm>
            <a:off x="116683" y="3978077"/>
            <a:ext cx="8928992" cy="1046440"/>
          </a:xfrm>
          <a:prstGeom prst="rect">
            <a:avLst/>
          </a:prstGeom>
          <a:noFill/>
        </p:spPr>
        <p:txBody>
          <a:bodyPr wrap="square" rtlCol="0">
            <a:spAutoFit/>
          </a:bodyPr>
          <a:lstStyle/>
          <a:p>
            <a:r>
              <a:rPr lang="en-US" altLang="zh-TW" sz="1200" b="1" dirty="0">
                <a:latin typeface="Arial Narrow" panose="020B0606020202030204" pitchFamily="34" charset="0"/>
              </a:rPr>
              <a:t>Terminal info update (expansion/dredge/crane)</a:t>
            </a:r>
          </a:p>
          <a:p>
            <a:pPr marL="128588" indent="-128588">
              <a:buFont typeface="Wingdings" panose="05000000000000000000" pitchFamily="2" charset="2"/>
              <a:buChar char="l"/>
            </a:pPr>
            <a:r>
              <a:rPr lang="en-US" altLang="zh-TW" sz="1000" b="1" dirty="0">
                <a:latin typeface="Arial Narrow" panose="020B0606020202030204" pitchFamily="34" charset="0"/>
              </a:rPr>
              <a:t>BRRIOR</a:t>
            </a:r>
            <a:r>
              <a:rPr lang="en-US" altLang="zh-TW" sz="1000" dirty="0">
                <a:latin typeface="Arial Narrow" panose="020B0606020202030204" pitchFamily="34" charset="0"/>
              </a:rPr>
              <a:t>: Dredging completed increasing draft to 15,3m (high tide) + extra 85m quay (total 800m) pending port authority approval in 1Q25. 02 new STSs to be delivered in 4Q26.</a:t>
            </a:r>
          </a:p>
          <a:p>
            <a:pPr marL="128588" indent="-128588">
              <a:buFont typeface="Wingdings" panose="05000000000000000000" pitchFamily="2" charset="2"/>
              <a:buChar char="l"/>
            </a:pPr>
            <a:r>
              <a:rPr lang="en-US" altLang="zh-TW" sz="1000" b="1" dirty="0">
                <a:latin typeface="Arial Narrow" panose="020B0606020202030204" pitchFamily="34" charset="0"/>
              </a:rPr>
              <a:t>BRSTOP</a:t>
            </a:r>
            <a:r>
              <a:rPr lang="en-US" altLang="zh-TW" sz="1000" dirty="0">
                <a:latin typeface="Arial Narrow" panose="020B0606020202030204" pitchFamily="34" charset="0"/>
              </a:rPr>
              <a:t>: Intermediate shift to be launched in 2Q25 (4 gangs w/ 6h shift). Pier extension (190m) pending only IBAMA authorization by 1H26. 02 new STSs + 6 RTG to be delivered in 2Q26.</a:t>
            </a:r>
          </a:p>
          <a:p>
            <a:pPr marL="128588" indent="-128588">
              <a:buFont typeface="Wingdings" panose="05000000000000000000" pitchFamily="2" charset="2"/>
              <a:buChar char="l"/>
            </a:pPr>
            <a:r>
              <a:rPr lang="en-US" altLang="zh-TW" sz="1000" b="1" dirty="0">
                <a:latin typeface="Arial Narrow" panose="020B0606020202030204" pitchFamily="34" charset="0"/>
              </a:rPr>
              <a:t>BRPNPP</a:t>
            </a:r>
            <a:r>
              <a:rPr lang="en-US" altLang="zh-TW" sz="1000" dirty="0">
                <a:latin typeface="Arial Narrow" panose="020B0606020202030204" pitchFamily="34" charset="0"/>
              </a:rPr>
              <a:t>: </a:t>
            </a:r>
            <a:r>
              <a:rPr lang="en-US" sz="1000" dirty="0">
                <a:effectLst/>
                <a:latin typeface="Arial Narrow" panose="020B0606020202030204" pitchFamily="34" charset="0"/>
                <a:ea typeface="PMingLiU" panose="02020500000000000000" pitchFamily="18" charset="-120"/>
              </a:rPr>
              <a:t>Dredging works in order to increase draft to 13,0m by 1H25.</a:t>
            </a:r>
            <a:endParaRPr lang="en-US" altLang="zh-TW" sz="1000" dirty="0">
              <a:latin typeface="Arial Narrow" panose="020B0606020202030204" pitchFamily="34" charset="0"/>
            </a:endParaRPr>
          </a:p>
          <a:p>
            <a:pPr marL="128588" indent="-128588">
              <a:buFont typeface="Wingdings" panose="05000000000000000000" pitchFamily="2" charset="2"/>
              <a:buChar char="l"/>
            </a:pPr>
            <a:r>
              <a:rPr lang="en-US" altLang="zh-TW" sz="1000" b="1" dirty="0">
                <a:latin typeface="Arial Narrow" panose="020B0606020202030204" pitchFamily="34" charset="0"/>
              </a:rPr>
              <a:t>BRNVTP</a:t>
            </a:r>
            <a:r>
              <a:rPr lang="en-US" altLang="zh-TW" sz="1000" dirty="0">
                <a:latin typeface="Arial Narrow" panose="020B0606020202030204" pitchFamily="34" charset="0"/>
              </a:rPr>
              <a:t>: Civil works to fortify quays in order to receive next gen vessels due in 1Q26. Acquisition of 02 STSs without restriction.</a:t>
            </a:r>
          </a:p>
          <a:p>
            <a:pPr marL="128588" indent="-128588">
              <a:buFont typeface="Wingdings" panose="05000000000000000000" pitchFamily="2" charset="2"/>
              <a:buChar char="l"/>
            </a:pPr>
            <a:r>
              <a:rPr lang="en-US" altLang="zh-TW" sz="1000" b="1" dirty="0">
                <a:latin typeface="Arial Narrow" panose="020B0606020202030204" pitchFamily="34" charset="0"/>
              </a:rPr>
              <a:t>BRIOAI</a:t>
            </a:r>
            <a:r>
              <a:rPr lang="en-US" altLang="zh-TW" sz="1000" dirty="0">
                <a:latin typeface="Arial Narrow" panose="020B0606020202030204" pitchFamily="34" charset="0"/>
              </a:rPr>
              <a:t>: 180.000 sqm yard capacity, acquisition of 01 STS, 540 plugs and dredging Babitonga bay, all for 4Q25. Extra 410m quay by 2Q27 (total 1210m)</a:t>
            </a:r>
            <a:endParaRPr lang="zh-TW" altLang="en-US" sz="1000" dirty="0">
              <a:latin typeface="Arial Narrow" panose="020B0606020202030204" pitchFamily="34" charset="0"/>
            </a:endParaRPr>
          </a:p>
        </p:txBody>
      </p:sp>
    </p:spTree>
    <p:extLst>
      <p:ext uri="{BB962C8B-B14F-4D97-AF65-F5344CB8AC3E}">
        <p14:creationId xmlns:p14="http://schemas.microsoft.com/office/powerpoint/2010/main" val="997127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12</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UMR</a:t>
            </a:r>
          </a:p>
          <a:p>
            <a:pPr lvl="0" algn="ctr">
              <a:defRPr/>
            </a:pPr>
            <a:r>
              <a:rPr lang="en-US" altLang="zh-CN" sz="2400" b="1" dirty="0">
                <a:solidFill>
                  <a:prstClr val="black">
                    <a:lumMod val="85000"/>
                    <a:lumOff val="15000"/>
                  </a:prstClr>
                </a:solidFill>
                <a:latin typeface="DFKai-SB" pitchFamily="65" charset="-120"/>
                <a:ea typeface="DFKai-SB" pitchFamily="65" charset="-120"/>
              </a:rPr>
              <a:t>(PARAGUAY)</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9951326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4" name="圖片 3">
            <a:extLst>
              <a:ext uri="{FF2B5EF4-FFF2-40B4-BE49-F238E27FC236}">
                <a16:creationId xmlns:a16="http://schemas.microsoft.com/office/drawing/2014/main" id="{E511C390-604F-1025-6227-E25316897DEF}"/>
              </a:ext>
            </a:extLst>
          </p:cNvPr>
          <p:cNvPicPr>
            <a:picLocks noChangeAspect="1"/>
          </p:cNvPicPr>
          <p:nvPr/>
        </p:nvPicPr>
        <p:blipFill>
          <a:blip r:embed="rId2"/>
          <a:stretch>
            <a:fillRect/>
          </a:stretch>
        </p:blipFill>
        <p:spPr>
          <a:xfrm>
            <a:off x="622926" y="0"/>
            <a:ext cx="7898147" cy="5143500"/>
          </a:xfrm>
          <a:prstGeom prst="rect">
            <a:avLst/>
          </a:prstGeom>
        </p:spPr>
      </p:pic>
    </p:spTree>
    <p:extLst>
      <p:ext uri="{BB962C8B-B14F-4D97-AF65-F5344CB8AC3E}">
        <p14:creationId xmlns:p14="http://schemas.microsoft.com/office/powerpoint/2010/main" val="3071952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18734795"/>
              </p:ext>
            </p:extLst>
          </p:nvPr>
        </p:nvGraphicFramePr>
        <p:xfrm>
          <a:off x="122664" y="643261"/>
          <a:ext cx="8883832" cy="4377381"/>
        </p:xfrm>
        <a:graphic>
          <a:graphicData uri="http://schemas.openxmlformats.org/drawingml/2006/table">
            <a:tbl>
              <a:tblPr/>
              <a:tblGrid>
                <a:gridCol w="55125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432048">
                  <a:extLst>
                    <a:ext uri="{9D8B030D-6E8A-4147-A177-3AD203B41FA5}">
                      <a16:colId xmlns:a16="http://schemas.microsoft.com/office/drawing/2014/main" val="20006"/>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64096">
                  <a:extLst>
                    <a:ext uri="{9D8B030D-6E8A-4147-A177-3AD203B41FA5}">
                      <a16:colId xmlns:a16="http://schemas.microsoft.com/office/drawing/2014/main" val="2045207659"/>
                    </a:ext>
                  </a:extLst>
                </a:gridCol>
                <a:gridCol w="3580050">
                  <a:extLst>
                    <a:ext uri="{9D8B030D-6E8A-4147-A177-3AD203B41FA5}">
                      <a16:colId xmlns:a16="http://schemas.microsoft.com/office/drawing/2014/main" val="20005"/>
                    </a:ext>
                  </a:extLst>
                </a:gridCol>
              </a:tblGrid>
              <a:tr h="56488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44498">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03561">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n-lt"/>
                          <a:ea typeface="DFKai-SB" pitchFamily="65" charset="-120"/>
                        </a:rPr>
                        <a:t>F.E. =&gt; </a:t>
                      </a:r>
                      <a:r>
                        <a:rPr lang="en-US" altLang="zh-TW" sz="800" b="1" i="0" u="none" strike="noStrike" dirty="0">
                          <a:solidFill>
                            <a:srgbClr val="FF0000"/>
                          </a:solidFill>
                          <a:effectLst/>
                          <a:latin typeface="+mn-lt"/>
                          <a:ea typeface="DFKai-SB" pitchFamily="65" charset="-120"/>
                        </a:rPr>
                        <a:t>PY</a:t>
                      </a:r>
                      <a:r>
                        <a:rPr lang="en-US" altLang="zh-TW" sz="800" b="1" i="0" u="none" strike="noStrike" baseline="0" dirty="0">
                          <a:solidFill>
                            <a:schemeClr val="tx1"/>
                          </a:solidFill>
                          <a:effectLst/>
                          <a:latin typeface="+mn-lt"/>
                          <a:ea typeface="DFKai-SB" pitchFamily="65" charset="-120"/>
                        </a:rPr>
                        <a:t> IMP.</a:t>
                      </a:r>
                    </a:p>
                    <a:p>
                      <a:pPr algn="ctr" rtl="0" fontAlgn="ctr"/>
                      <a:r>
                        <a:rPr lang="en-US" altLang="zh-TW" sz="800" b="0" i="0" u="none" strike="noStrike" baseline="0" dirty="0">
                          <a:solidFill>
                            <a:schemeClr val="tx1"/>
                          </a:solidFill>
                          <a:effectLst/>
                          <a:latin typeface="+mn-lt"/>
                          <a:ea typeface="DFKai-SB" pitchFamily="65" charset="-120"/>
                        </a:rPr>
                        <a:t>(5</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chemeClr val="dk1"/>
                          </a:solidFill>
                          <a:latin typeface="+mn-lt"/>
                          <a:ea typeface="DFKai-SB"/>
                          <a:cs typeface="DFKai-SB"/>
                          <a:sym typeface="DFKai-SB"/>
                        </a:rPr>
                        <a:t>1,333</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s-PY" sz="800" b="0" i="0" u="none" strike="noStrike" dirty="0">
                          <a:solidFill>
                            <a:schemeClr val="dk1"/>
                          </a:solidFill>
                          <a:latin typeface="+mn-lt"/>
                          <a:ea typeface="DFKai-SB"/>
                          <a:cs typeface="DFKai-SB"/>
                          <a:sym typeface="DFKai-SB"/>
                        </a:rPr>
                        <a:t>1,298</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rgbClr val="FF0000"/>
                          </a:solidFill>
                          <a:latin typeface="+mn-lt"/>
                          <a:ea typeface="DFKai-SB"/>
                          <a:cs typeface="DFKai-SB"/>
                          <a:sym typeface="DFKai-SB"/>
                        </a:rPr>
                        <a:t>97%</a:t>
                      </a:r>
                      <a:endParaRPr sz="800" b="0" i="0" u="none" strike="noStrike" dirty="0">
                        <a:solidFill>
                          <a:srgbClr val="FF0000"/>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2,050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Font typeface="+mj-lt"/>
                        <a:buAutoNum type="arabicPeriod"/>
                      </a:pPr>
                      <a:r>
                        <a:rPr lang="de-DE" sz="800" b="0" i="0" u="none" strike="noStrike" baseline="0" dirty="0">
                          <a:solidFill>
                            <a:schemeClr val="tx1"/>
                          </a:solidFill>
                          <a:effectLst/>
                          <a:latin typeface="+mn-lt"/>
                          <a:ea typeface="DFKai-SB" pitchFamily="65" charset="-120"/>
                        </a:rPr>
                        <a:t>Keep promoting light cargo/POL: Base as first priority.</a:t>
                      </a:r>
                    </a:p>
                    <a:p>
                      <a:pPr marL="228600" indent="-228600" algn="l" rtl="0" fontAlgn="ctr">
                        <a:buAutoNum type="arabicPeriod"/>
                      </a:pPr>
                      <a:r>
                        <a:rPr lang="de-DE" sz="800" b="0" i="0" u="none" strike="noStrike" baseline="0" dirty="0">
                          <a:solidFill>
                            <a:schemeClr val="tx1"/>
                          </a:solidFill>
                          <a:effectLst/>
                          <a:latin typeface="+mn-lt"/>
                          <a:ea typeface="DFKai-SB" pitchFamily="65" charset="-120"/>
                        </a:rPr>
                        <a:t>Secure support with POL about GD MIDEA shipment which is the biggest shipper of e-goods for PYASU.</a:t>
                      </a:r>
                    </a:p>
                    <a:p>
                      <a:pPr marL="228600" indent="-228600" algn="l" rtl="0" fontAlgn="ctr">
                        <a:buAutoNum type="arabicPeriod"/>
                      </a:pPr>
                      <a:r>
                        <a:rPr lang="de-DE" sz="800" b="0" i="0" u="none" strike="noStrike" baseline="0" dirty="0">
                          <a:solidFill>
                            <a:schemeClr val="tx1"/>
                          </a:solidFill>
                          <a:effectLst/>
                          <a:latin typeface="+mn-lt"/>
                          <a:ea typeface="DFKai-SB" pitchFamily="65" charset="-120"/>
                        </a:rPr>
                        <a:t>Get support thru strategic alliance with main F/F like ETERNITY, FEIDA, AC GROUP, CRAFT M. Amonth other</a:t>
                      </a:r>
                    </a:p>
                    <a:p>
                      <a:pPr marL="228600" indent="-228600" algn="l" rtl="0" fontAlgn="ctr">
                        <a:buAutoNum type="arabicPeriod"/>
                      </a:pPr>
                      <a:r>
                        <a:rPr lang="de-DE" sz="800" b="0" i="0" u="none" strike="noStrike" baseline="0" dirty="0">
                          <a:solidFill>
                            <a:schemeClr val="tx1"/>
                          </a:solidFill>
                          <a:effectLst/>
                          <a:latin typeface="+mn-lt"/>
                          <a:ea typeface="DFKai-SB" pitchFamily="65" charset="-120"/>
                        </a:rPr>
                        <a:t>Protect and increase volume of local SQ‘s negotiaton in order to achieve not only KPI but to increase liftting.</a:t>
                      </a:r>
                    </a:p>
                    <a:p>
                      <a:pPr marL="228600" indent="-228600" algn="l" rtl="0" fontAlgn="ctr">
                        <a:buAutoNum type="arabicPeriod"/>
                      </a:pPr>
                      <a:r>
                        <a:rPr lang="de-DE" sz="800" b="0" i="0" u="none" strike="noStrike" baseline="0" dirty="0">
                          <a:solidFill>
                            <a:schemeClr val="tx1"/>
                          </a:solidFill>
                          <a:effectLst/>
                          <a:latin typeface="+mn-lt"/>
                          <a:ea typeface="DFKai-SB" pitchFamily="65" charset="-120"/>
                        </a:rPr>
                        <a:t>Propose spot and special biz to BCC for consideration about rate/volume specially for EMC‘s own vessel</a:t>
                      </a:r>
                    </a:p>
                    <a:p>
                      <a:pPr marL="228600" indent="-228600" algn="l" rtl="0" fontAlgn="ctr">
                        <a:buAutoNum type="arabicPeriod"/>
                      </a:pPr>
                      <a:r>
                        <a:rPr lang="de-DE" sz="800" b="0" i="0" u="none" strike="noStrike" baseline="0" dirty="0">
                          <a:solidFill>
                            <a:schemeClr val="tx1"/>
                          </a:solidFill>
                          <a:effectLst/>
                          <a:latin typeface="+mn-lt"/>
                          <a:ea typeface="DFKai-SB" pitchFamily="65" charset="-120"/>
                        </a:rPr>
                        <a:t>Competitive rates offered by BCC in due time to confirm bookings.</a:t>
                      </a:r>
                    </a:p>
                    <a:p>
                      <a:pPr marL="228600" indent="-228600" algn="l" rtl="0" fontAlgn="ctr">
                        <a:buAutoNum type="arabicPeriod"/>
                      </a:pPr>
                      <a:r>
                        <a:rPr lang="de-DE" sz="800" b="0" i="0" u="none" strike="noStrike" baseline="0" dirty="0">
                          <a:solidFill>
                            <a:schemeClr val="tx1"/>
                          </a:solidFill>
                          <a:effectLst/>
                          <a:latin typeface="+mn-lt"/>
                          <a:ea typeface="DFKai-SB" pitchFamily="65" charset="-120"/>
                        </a:rPr>
                        <a:t>Space and containers availability for PYASU cargo.</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864440">
                <a:tc vMerge="1">
                  <a:txBody>
                    <a:bodyPr/>
                    <a:lstStyle/>
                    <a:p>
                      <a:endParaRPr lang="de-DE"/>
                    </a:p>
                  </a:txBody>
                  <a:tcPr/>
                </a:tc>
                <a:tc>
                  <a:txBody>
                    <a:bodyPr/>
                    <a:lstStyle/>
                    <a:p>
                      <a:pPr algn="ctr" rtl="0" fontAlgn="ctr"/>
                      <a:r>
                        <a:rPr lang="en-US" altLang="zh-TW" sz="800" b="1" i="0" u="none" strike="noStrike" dirty="0">
                          <a:solidFill>
                            <a:srgbClr val="FF0000"/>
                          </a:solidFill>
                          <a:effectLst/>
                          <a:latin typeface="+mn-lt"/>
                          <a:ea typeface="DFKai-SB" pitchFamily="65" charset="-120"/>
                        </a:rPr>
                        <a:t>PY</a:t>
                      </a:r>
                      <a:r>
                        <a:rPr lang="en-US" altLang="zh-TW" sz="800" b="1" i="0" u="none" strike="noStrike" dirty="0">
                          <a:solidFill>
                            <a:schemeClr val="tx1"/>
                          </a:solidFill>
                          <a:effectLst/>
                          <a:latin typeface="+mn-lt"/>
                          <a:ea typeface="DFKai-SB" pitchFamily="65" charset="-120"/>
                        </a:rPr>
                        <a:t> EXP.</a:t>
                      </a:r>
                      <a:r>
                        <a:rPr lang="fr-FR" altLang="zh-TW" sz="800" b="1" i="0" u="none" strike="noStrike" baseline="0" dirty="0">
                          <a:solidFill>
                            <a:schemeClr val="tx1"/>
                          </a:solidFill>
                          <a:effectLst/>
                          <a:latin typeface="+mn-lt"/>
                          <a:ea typeface="DFKai-SB" pitchFamily="65" charset="-120"/>
                        </a:rPr>
                        <a:t> =&gt;</a:t>
                      </a:r>
                      <a:r>
                        <a:rPr lang="fr-FR" altLang="zh-TW" sz="800" b="1" i="0" u="none" strike="noStrike" dirty="0">
                          <a:solidFill>
                            <a:schemeClr val="tx1"/>
                          </a:solidFill>
                          <a:effectLst/>
                          <a:latin typeface="+mn-lt"/>
                          <a:ea typeface="DFKai-SB" pitchFamily="65" charset="-120"/>
                        </a:rPr>
                        <a:t> F.E.</a:t>
                      </a:r>
                    </a:p>
                    <a:p>
                      <a:pPr algn="ctr" rtl="0" fontAlgn="ctr"/>
                      <a:r>
                        <a:rPr lang="en-US" altLang="zh-TW" sz="800" b="0" i="0" u="none" strike="noStrike" dirty="0">
                          <a:solidFill>
                            <a:schemeClr val="tx1"/>
                          </a:solidFill>
                          <a:effectLst/>
                          <a:latin typeface="+mn-lt"/>
                          <a:ea typeface="DFKai-SB" pitchFamily="65" charset="-120"/>
                        </a:rPr>
                        <a:t>(6</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2,691</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3,092</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tx1"/>
                          </a:solidFill>
                          <a:latin typeface="+mn-lt"/>
                          <a:ea typeface="DFKai-SB"/>
                          <a:cs typeface="DFKai-SB"/>
                          <a:sym typeface="DFKai-SB"/>
                        </a:rPr>
                        <a:t>115%</a:t>
                      </a:r>
                      <a:endParaRPr sz="800" b="0" i="0" u="none" strike="noStrike" dirty="0">
                        <a:solidFill>
                          <a:schemeClr val="tx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3,500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28600" indent="-228600" algn="l" rtl="0" fontAlgn="ctr">
                        <a:buFont typeface="+mj-lt"/>
                        <a:buAutoNum type="arabicPeriod"/>
                      </a:pPr>
                      <a:r>
                        <a:rPr lang="de-DE" sz="800" b="0" i="0" u="none" strike="noStrike" dirty="0">
                          <a:solidFill>
                            <a:schemeClr val="tx1"/>
                          </a:solidFill>
                          <a:effectLst/>
                          <a:latin typeface="+mn-lt"/>
                          <a:ea typeface="DFKai-SB" pitchFamily="65" charset="-120"/>
                        </a:rPr>
                        <a:t>Maintain support for cotton‘s trader/shippers in order to be carrier #1 to load this comm to F.E. Destination. </a:t>
                      </a:r>
                    </a:p>
                    <a:p>
                      <a:pPr marL="228600" indent="-228600" algn="l" rtl="0" fontAlgn="ctr">
                        <a:buFont typeface="+mj-lt"/>
                        <a:buAutoNum type="arabicPeriod"/>
                      </a:pPr>
                      <a:r>
                        <a:rPr lang="de-DE" sz="800" b="0" i="0" u="none" strike="noStrike" dirty="0">
                          <a:solidFill>
                            <a:schemeClr val="tx1"/>
                          </a:solidFill>
                          <a:effectLst/>
                          <a:latin typeface="+mn-lt"/>
                          <a:ea typeface="DFKai-SB" pitchFamily="65" charset="-120"/>
                        </a:rPr>
                        <a:t>Keep promoting seed shipments like sesame, DDGS, soybeans, chia.</a:t>
                      </a:r>
                    </a:p>
                    <a:p>
                      <a:pPr marL="228600" indent="-228600" algn="l" rtl="0" fontAlgn="ctr">
                        <a:buFont typeface="+mj-lt"/>
                        <a:buAutoNum type="arabicPeriod"/>
                      </a:pPr>
                      <a:r>
                        <a:rPr lang="de-DE" sz="800" b="0" i="0" u="none" strike="noStrike" dirty="0">
                          <a:solidFill>
                            <a:schemeClr val="tx1"/>
                          </a:solidFill>
                          <a:effectLst/>
                          <a:latin typeface="+mn-lt"/>
                          <a:ea typeface="DFKai-SB" pitchFamily="65" charset="-120"/>
                        </a:rPr>
                        <a:t>Try to work together with BCC in order to analyze resume back shipments of bone meal to VN destination. </a:t>
                      </a:r>
                    </a:p>
                    <a:p>
                      <a:pPr marL="228600" indent="-228600" algn="l" rtl="0" fontAlgn="ctr">
                        <a:buFont typeface="+mj-lt"/>
                        <a:buAutoNum type="arabicPeriod"/>
                      </a:pPr>
                      <a:r>
                        <a:rPr lang="de-DE" sz="800" b="0" i="0" u="none" strike="noStrike" dirty="0">
                          <a:solidFill>
                            <a:schemeClr val="tx1"/>
                          </a:solidFill>
                          <a:effectLst/>
                          <a:latin typeface="+mn-lt"/>
                          <a:ea typeface="DFKai-SB" pitchFamily="65" charset="-120"/>
                        </a:rPr>
                        <a:t>Keep working with BCC to improve 2nd leg connection to Indian ports, to promote metal scraps shipments.</a:t>
                      </a:r>
                    </a:p>
                    <a:p>
                      <a:pPr marL="228600" indent="-228600" algn="l" rtl="0" fontAlgn="ctr">
                        <a:buFont typeface="+mj-lt"/>
                        <a:buAutoNum type="arabicPeriod"/>
                      </a:pPr>
                      <a:r>
                        <a:rPr lang="de-DE" sz="800" b="0" i="0" u="none" strike="noStrike" dirty="0">
                          <a:solidFill>
                            <a:schemeClr val="tx1"/>
                          </a:solidFill>
                          <a:effectLst/>
                          <a:latin typeface="+mn-lt"/>
                          <a:ea typeface="DFKai-SB" pitchFamily="65" charset="-120"/>
                        </a:rPr>
                        <a:t>onsider opening Red Sea destination in order to recover back lifting lost. </a:t>
                      </a:r>
                    </a:p>
                    <a:p>
                      <a:pPr marL="228600" indent="-228600" algn="l" rtl="0" fontAlgn="ctr">
                        <a:buFont typeface="+mj-lt"/>
                        <a:buAutoNum type="arabicPeriod"/>
                      </a:pPr>
                      <a:r>
                        <a:rPr lang="de-DE" sz="800" b="0" i="0" u="none" strike="noStrike" dirty="0">
                          <a:solidFill>
                            <a:schemeClr val="tx1"/>
                          </a:solidFill>
                          <a:effectLst/>
                          <a:latin typeface="+mn-lt"/>
                          <a:ea typeface="DFKai-SB" pitchFamily="65" charset="-120"/>
                        </a:rPr>
                        <a:t>Try to have permanent repo in/NOR shipment to PYASU in order to keep increasing participation in RH shipments.</a:t>
                      </a:r>
                    </a:p>
                    <a:p>
                      <a:pPr marL="228600" indent="-228600" algn="l" rtl="0" fontAlgn="ctr">
                        <a:buFont typeface="+mj-lt"/>
                        <a:buAutoNum type="arabicPeriod"/>
                      </a:pPr>
                      <a:r>
                        <a:rPr lang="de-DE" sz="800" b="0" i="0" u="none" strike="noStrike" dirty="0">
                          <a:solidFill>
                            <a:schemeClr val="tx1"/>
                          </a:solidFill>
                          <a:effectLst/>
                          <a:latin typeface="+mn-lt"/>
                          <a:ea typeface="DFKai-SB" pitchFamily="65" charset="-120"/>
                        </a:rPr>
                        <a:t>Protect PYASU mv space avoiding too much roll over cases and clients complaints.</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92280" y="4933903"/>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20</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8CB6995B-E480-991C-EFD0-0542F2BF7E4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(PY)</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15945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4F5E3-01CD-0DBB-A8EC-8F71DACD0E3B}"/>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533E638C-E8B6-56E8-62E7-7A505EA56860}"/>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(PY)</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FABD68BC-F5E4-2832-8718-6E3A2B0EFDCF}"/>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21</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F8785BBE-8914-BCE0-A671-3A3E4490A7CC}"/>
              </a:ext>
            </a:extLst>
          </p:cNvPr>
          <p:cNvSpPr txBox="1"/>
          <p:nvPr/>
        </p:nvSpPr>
        <p:spPr>
          <a:xfrm>
            <a:off x="114400" y="646349"/>
            <a:ext cx="1954381" cy="338554"/>
          </a:xfrm>
          <a:prstGeom prst="rect">
            <a:avLst/>
          </a:prstGeom>
          <a:noFill/>
        </p:spPr>
        <p:txBody>
          <a:bodyPr wrap="none" rtlCol="0">
            <a:spAutoFit/>
          </a:bodyPr>
          <a:lstStyle/>
          <a:p>
            <a:r>
              <a:rPr lang="en-US" sz="1600" b="1" dirty="0">
                <a:latin typeface="+mj-lt"/>
              </a:rPr>
              <a:t>Commercial side: </a:t>
            </a:r>
          </a:p>
        </p:txBody>
      </p:sp>
      <p:sp>
        <p:nvSpPr>
          <p:cNvPr id="8" name="文字方塊 7">
            <a:extLst>
              <a:ext uri="{FF2B5EF4-FFF2-40B4-BE49-F238E27FC236}">
                <a16:creationId xmlns:a16="http://schemas.microsoft.com/office/drawing/2014/main" id="{658ADAAE-7046-D85C-B5DA-01ECFBD896C7}"/>
              </a:ext>
            </a:extLst>
          </p:cNvPr>
          <p:cNvSpPr txBox="1"/>
          <p:nvPr/>
        </p:nvSpPr>
        <p:spPr>
          <a:xfrm>
            <a:off x="107503" y="3793837"/>
            <a:ext cx="2613216" cy="338554"/>
          </a:xfrm>
          <a:prstGeom prst="rect">
            <a:avLst/>
          </a:prstGeom>
          <a:noFill/>
        </p:spPr>
        <p:txBody>
          <a:bodyPr wrap="none" rtlCol="0">
            <a:spAutoFit/>
          </a:bodyPr>
          <a:lstStyle/>
          <a:p>
            <a:r>
              <a:rPr lang="en-US" sz="1600" b="1" dirty="0">
                <a:latin typeface="+mj-lt"/>
              </a:rPr>
              <a:t>Future Plan Suggestion: </a:t>
            </a:r>
          </a:p>
        </p:txBody>
      </p:sp>
      <p:sp>
        <p:nvSpPr>
          <p:cNvPr id="2" name="文字方塊 2">
            <a:extLst>
              <a:ext uri="{FF2B5EF4-FFF2-40B4-BE49-F238E27FC236}">
                <a16:creationId xmlns:a16="http://schemas.microsoft.com/office/drawing/2014/main" id="{7B0E5152-6CFF-16FA-154C-280333F42D05}"/>
              </a:ext>
            </a:extLst>
          </p:cNvPr>
          <p:cNvSpPr txBox="1"/>
          <p:nvPr/>
        </p:nvSpPr>
        <p:spPr>
          <a:xfrm>
            <a:off x="251521" y="984903"/>
            <a:ext cx="8784976" cy="3046988"/>
          </a:xfrm>
          <a:prstGeom prst="rect">
            <a:avLst/>
          </a:prstGeom>
          <a:noFill/>
        </p:spPr>
        <p:txBody>
          <a:bodyPr wrap="square" rtlCol="0">
            <a:spAutoFit/>
          </a:bodyPr>
          <a:lstStyle/>
          <a:p>
            <a:r>
              <a:rPr lang="en-US" sz="1200" b="1" u="sng" dirty="0">
                <a:ea typeface="DFKai-SB" pitchFamily="65" charset="-120"/>
              </a:rPr>
              <a:t>Import</a:t>
            </a:r>
          </a:p>
          <a:p>
            <a:pPr marL="171450" indent="-171450">
              <a:buFont typeface="Wingdings" panose="05000000000000000000" pitchFamily="2" charset="2"/>
              <a:buChar char="v"/>
            </a:pPr>
            <a:r>
              <a:rPr lang="en-US" sz="1200" dirty="0"/>
              <a:t>Strengthen our participation with e-goods shipments CIF &amp; FOB, as it’s voluminous/light cargo as we did in 2,024 with very success</a:t>
            </a:r>
          </a:p>
          <a:p>
            <a:pPr marL="171450" indent="-171450">
              <a:buFont typeface="Wingdings" panose="05000000000000000000" pitchFamily="2" charset="2"/>
              <a:buChar char="v"/>
            </a:pPr>
            <a:r>
              <a:rPr lang="en-US" sz="1200" dirty="0"/>
              <a:t>Rate policy/adjustment in due time to respond to market trend.</a:t>
            </a:r>
          </a:p>
          <a:p>
            <a:pPr marL="171450" indent="-171450">
              <a:buFont typeface="Wingdings" panose="05000000000000000000" pitchFamily="2" charset="2"/>
              <a:buChar char="v"/>
            </a:pPr>
            <a:r>
              <a:rPr lang="en-US" sz="1200" dirty="0"/>
              <a:t>Matching rate offer between POL and POD.</a:t>
            </a:r>
          </a:p>
          <a:p>
            <a:pPr marL="171450" indent="-171450">
              <a:buFont typeface="Wingdings" panose="05000000000000000000" pitchFamily="2" charset="2"/>
              <a:buChar char="v"/>
            </a:pPr>
            <a:r>
              <a:rPr lang="en-US" sz="1200" dirty="0"/>
              <a:t>Include PYASU for tender and negotiation with global a/c to secure lifting. </a:t>
            </a:r>
          </a:p>
          <a:p>
            <a:pPr marL="171450" indent="-171450">
              <a:buFont typeface="Wingdings" panose="05000000000000000000" pitchFamily="2" charset="2"/>
              <a:buChar char="v"/>
            </a:pPr>
            <a:r>
              <a:rPr lang="en-US" sz="1200" dirty="0"/>
              <a:t>Consider to get participation on tires shipments negotiated at POL QND/SHG.</a:t>
            </a:r>
          </a:p>
          <a:p>
            <a:endParaRPr lang="en-US" sz="1200" dirty="0"/>
          </a:p>
          <a:p>
            <a:r>
              <a:rPr lang="en-US" sz="1200" b="1" u="sng" dirty="0"/>
              <a:t>Export</a:t>
            </a:r>
          </a:p>
          <a:p>
            <a:pPr marL="171450" indent="-171450">
              <a:buFont typeface="Wingdings" panose="05000000000000000000" pitchFamily="2" charset="2"/>
              <a:buChar char="v"/>
            </a:pPr>
            <a:r>
              <a:rPr lang="en-US" sz="1200" dirty="0"/>
              <a:t>Protect our current main commodity: Cotton in order to support them as carrier #1 as we did last year.</a:t>
            </a:r>
          </a:p>
          <a:p>
            <a:pPr marL="171450" indent="-171450">
              <a:buFont typeface="Wingdings" panose="05000000000000000000" pitchFamily="2" charset="2"/>
              <a:buChar char="v"/>
            </a:pPr>
            <a:r>
              <a:rPr lang="en-US" sz="1200" dirty="0"/>
              <a:t>Resume back bone meal shipments to VN destination, as it is 100% send to this country considering F.E. trade.</a:t>
            </a:r>
          </a:p>
          <a:p>
            <a:pPr marL="171450" indent="-171450">
              <a:buFont typeface="Wingdings" panose="05000000000000000000" pitchFamily="2" charset="2"/>
              <a:buChar char="v"/>
            </a:pPr>
            <a:r>
              <a:rPr lang="en-US" sz="1200" dirty="0"/>
              <a:t>Promote metal scrap to Indian ports, mainly Nhava Sheva and Mumbai which are the main destination, to increase lifting.</a:t>
            </a:r>
          </a:p>
          <a:p>
            <a:pPr marL="171450" indent="-171450">
              <a:buFont typeface="Wingdings" panose="05000000000000000000" pitchFamily="2" charset="2"/>
              <a:buChar char="v"/>
            </a:pPr>
            <a:r>
              <a:rPr lang="en-US" sz="1200" dirty="0"/>
              <a:t>Permanent 4RH repo-in program to PYASU </a:t>
            </a:r>
            <a:r>
              <a:rPr lang="en-US" sz="1200" dirty="0" err="1"/>
              <a:t>fm</a:t>
            </a:r>
            <a:r>
              <a:rPr lang="en-US" sz="1200" dirty="0"/>
              <a:t> F.E and/or AR o UY, not only  NOR, because there are very few in the trade, also not stable volume.</a:t>
            </a:r>
          </a:p>
          <a:p>
            <a:pPr marL="171450" indent="-171450">
              <a:buFont typeface="Wingdings" panose="05000000000000000000" pitchFamily="2" charset="2"/>
              <a:buChar char="v"/>
            </a:pPr>
            <a:r>
              <a:rPr lang="en-US" sz="1200" dirty="0"/>
              <a:t>Keep promoting seeds shipment as sesame, DDGS, soybeans, chia, among others. </a:t>
            </a:r>
          </a:p>
          <a:p>
            <a:r>
              <a:rPr lang="en-US" sz="1200" dirty="0"/>
              <a:t>  </a:t>
            </a:r>
            <a:endParaRPr lang="en-US" sz="1200" dirty="0">
              <a:ea typeface="DFKai-SB" pitchFamily="65" charset="-120"/>
            </a:endParaRPr>
          </a:p>
        </p:txBody>
      </p:sp>
      <p:sp>
        <p:nvSpPr>
          <p:cNvPr id="4" name="文字方塊 2">
            <a:extLst>
              <a:ext uri="{FF2B5EF4-FFF2-40B4-BE49-F238E27FC236}">
                <a16:creationId xmlns:a16="http://schemas.microsoft.com/office/drawing/2014/main" id="{D2E580EA-37C1-609A-9DFC-9C46DEB6E836}"/>
              </a:ext>
            </a:extLst>
          </p:cNvPr>
          <p:cNvSpPr txBox="1"/>
          <p:nvPr/>
        </p:nvSpPr>
        <p:spPr>
          <a:xfrm>
            <a:off x="251521" y="3968811"/>
            <a:ext cx="8928993" cy="1200329"/>
          </a:xfrm>
          <a:prstGeom prst="rect">
            <a:avLst/>
          </a:prstGeom>
          <a:noFill/>
        </p:spPr>
        <p:txBody>
          <a:bodyPr wrap="square" rtlCol="0">
            <a:spAutoFit/>
          </a:bodyPr>
          <a:lstStyle/>
          <a:p>
            <a:endParaRPr lang="en-US" sz="1200" b="1" u="sng" dirty="0">
              <a:ea typeface="DFKai-SB" pitchFamily="65" charset="-120"/>
            </a:endParaRPr>
          </a:p>
          <a:p>
            <a:pPr marL="171450" indent="-171450">
              <a:buFont typeface="Wingdings" panose="05000000000000000000" pitchFamily="2" charset="2"/>
              <a:buChar char="v"/>
            </a:pPr>
            <a:r>
              <a:rPr lang="en-US" sz="1200" dirty="0">
                <a:ea typeface="DFKai-SB" pitchFamily="65" charset="-120"/>
              </a:rPr>
              <a:t>As a new cargo source, c</a:t>
            </a:r>
            <a:r>
              <a:rPr lang="en-US" sz="1200" dirty="0"/>
              <a:t>onsider transit cargo F/E to CL, with final destination PY by </a:t>
            </a:r>
            <a:r>
              <a:rPr lang="en-US" sz="1200" dirty="0" err="1"/>
              <a:t>cnee’s</a:t>
            </a:r>
            <a:r>
              <a:rPr lang="en-US" sz="1200" dirty="0"/>
              <a:t> risk and count, in same condition of agent/commission as we do with ECSA ports.</a:t>
            </a:r>
          </a:p>
          <a:p>
            <a:pPr marL="171450" indent="-171450">
              <a:buFont typeface="Wingdings" panose="05000000000000000000" pitchFamily="2" charset="2"/>
              <a:buChar char="v"/>
            </a:pPr>
            <a:r>
              <a:rPr lang="en-US" sz="1200" dirty="0"/>
              <a:t>Enlarge EMC’s service to other trades. </a:t>
            </a:r>
          </a:p>
          <a:p>
            <a:endParaRPr lang="en-US" sz="1200" dirty="0"/>
          </a:p>
          <a:p>
            <a:r>
              <a:rPr lang="en-US" sz="1200" dirty="0"/>
              <a:t> </a:t>
            </a:r>
            <a:endParaRPr lang="en-US" sz="1200" dirty="0">
              <a:ea typeface="DFKai-SB" pitchFamily="65" charset="-120"/>
            </a:endParaRPr>
          </a:p>
        </p:txBody>
      </p:sp>
    </p:spTree>
    <p:extLst>
      <p:ext uri="{BB962C8B-B14F-4D97-AF65-F5344CB8AC3E}">
        <p14:creationId xmlns:p14="http://schemas.microsoft.com/office/powerpoint/2010/main" val="1369716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E26E0-7F3D-29D3-F0A7-860EB3EFADF1}"/>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EC073DD-F1B0-79E9-DE54-C282CD5B5E59}"/>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(PY)</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DFB65C07-B622-88D2-D443-8A4F6BEC58CB}"/>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22</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56E8DF33-3446-FC32-74CB-FB7F4CB727A8}"/>
              </a:ext>
            </a:extLst>
          </p:cNvPr>
          <p:cNvSpPr txBox="1"/>
          <p:nvPr/>
        </p:nvSpPr>
        <p:spPr>
          <a:xfrm>
            <a:off x="179512" y="771550"/>
            <a:ext cx="8784976" cy="3385542"/>
          </a:xfrm>
          <a:prstGeom prst="rect">
            <a:avLst/>
          </a:prstGeom>
          <a:noFill/>
        </p:spPr>
        <p:txBody>
          <a:bodyPr wrap="square" rtlCol="0" anchor="t">
            <a:spAutoFit/>
          </a:bodyPr>
          <a:lstStyle/>
          <a:p>
            <a:pPr marL="285750" indent="-285750">
              <a:buFont typeface="Arial" panose="020B0604020202020204" pitchFamily="34" charset="0"/>
              <a:buChar char="•"/>
            </a:pPr>
            <a:r>
              <a:rPr lang="en-US" sz="1600" b="1" dirty="0"/>
              <a:t>Future market forecast</a:t>
            </a:r>
            <a:r>
              <a:rPr lang="zh-TW" altLang="en-US" sz="1600" b="1" dirty="0"/>
              <a:t> </a:t>
            </a:r>
            <a:r>
              <a:rPr lang="en-US" altLang="zh-TW" sz="1600" b="1" dirty="0"/>
              <a:t>in 2025</a:t>
            </a:r>
            <a:r>
              <a:rPr lang="en-US" sz="1600" b="1" dirty="0"/>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sz="1600" b="1" dirty="0"/>
              <a:t>E</a:t>
            </a:r>
            <a:r>
              <a:rPr lang="en-US" sz="1600" b="1" dirty="0"/>
              <a:t>conomic background:</a:t>
            </a:r>
          </a:p>
          <a:p>
            <a:pPr marL="285750" indent="-285750">
              <a:buFont typeface="Arial" pitchFamily="34" charset="0"/>
              <a:buChar char="•"/>
            </a:pPr>
            <a:endParaRPr lang="en-US" sz="1200" dirty="0">
              <a:latin typeface="Candara" panose="020E0502030303020204" pitchFamily="34" charset="0"/>
            </a:endParaRPr>
          </a:p>
          <a:p>
            <a:pPr lvl="1" algn="just"/>
            <a:endParaRPr lang="en-US" sz="1000" dirty="0">
              <a:latin typeface="Candara" panose="020E0502030303020204" pitchFamily="34" charset="0"/>
            </a:endParaRP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a:extLst>
              <a:ext uri="{FF2B5EF4-FFF2-40B4-BE49-F238E27FC236}">
                <a16:creationId xmlns:a16="http://schemas.microsoft.com/office/drawing/2014/main" id="{8477EEFA-CD75-3FD5-C50B-04C9E7038988}"/>
              </a:ext>
            </a:extLst>
          </p:cNvPr>
          <p:cNvGraphicFramePr>
            <a:graphicFrameLocks noGrp="1"/>
          </p:cNvGraphicFramePr>
          <p:nvPr>
            <p:extLst>
              <p:ext uri="{D42A27DB-BD31-4B8C-83A1-F6EECF244321}">
                <p14:modId xmlns:p14="http://schemas.microsoft.com/office/powerpoint/2010/main" val="2564905174"/>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Rectángulo 1">
            <a:extLst>
              <a:ext uri="{FF2B5EF4-FFF2-40B4-BE49-F238E27FC236}">
                <a16:creationId xmlns:a16="http://schemas.microsoft.com/office/drawing/2014/main" id="{CD1F8CA3-4054-8CF0-1EE5-1516F2E25148}"/>
              </a:ext>
            </a:extLst>
          </p:cNvPr>
          <p:cNvSpPr/>
          <p:nvPr/>
        </p:nvSpPr>
        <p:spPr>
          <a:xfrm>
            <a:off x="179512" y="3219822"/>
            <a:ext cx="1296144" cy="43204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sz="1000" dirty="0">
                <a:ln w="0"/>
                <a:solidFill>
                  <a:schemeClr val="tx1"/>
                </a:solidFill>
                <a:effectLst>
                  <a:outerShdw blurRad="38100" dist="19050" dir="2700000" algn="tl" rotWithShape="0">
                    <a:schemeClr val="dk1">
                      <a:alpha val="40000"/>
                    </a:schemeClr>
                  </a:outerShdw>
                </a:effectLst>
              </a:rPr>
              <a:t>GDP</a:t>
            </a:r>
            <a:endParaRPr lang="es-PY" sz="1000" dirty="0">
              <a:ln w="0"/>
              <a:solidFill>
                <a:schemeClr val="tx1"/>
              </a:solidFill>
              <a:effectLst>
                <a:outerShdw blurRad="38100" dist="19050" dir="2700000" algn="tl" rotWithShape="0">
                  <a:schemeClr val="dk1">
                    <a:alpha val="40000"/>
                  </a:schemeClr>
                </a:outerShdw>
              </a:effectLst>
            </a:endParaRPr>
          </a:p>
        </p:txBody>
      </p:sp>
      <p:sp>
        <p:nvSpPr>
          <p:cNvPr id="6" name="Rectángulo 5">
            <a:extLst>
              <a:ext uri="{FF2B5EF4-FFF2-40B4-BE49-F238E27FC236}">
                <a16:creationId xmlns:a16="http://schemas.microsoft.com/office/drawing/2014/main" id="{51E9F156-CC0B-F9C4-4AAC-DD761E621351}"/>
              </a:ext>
            </a:extLst>
          </p:cNvPr>
          <p:cNvSpPr/>
          <p:nvPr/>
        </p:nvSpPr>
        <p:spPr>
          <a:xfrm>
            <a:off x="168553" y="3750812"/>
            <a:ext cx="1296145" cy="405114"/>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sz="1000" dirty="0">
                <a:ln w="0"/>
                <a:solidFill>
                  <a:schemeClr val="tx1"/>
                </a:solidFill>
                <a:effectLst>
                  <a:outerShdw blurRad="38100" dist="19050" dir="2700000" algn="tl" rotWithShape="0">
                    <a:schemeClr val="dk1">
                      <a:alpha val="40000"/>
                    </a:schemeClr>
                  </a:outerShdw>
                </a:effectLst>
              </a:rPr>
              <a:t>INFLATION - </a:t>
            </a:r>
            <a:r>
              <a:rPr lang="es-MX" sz="1000" dirty="0" err="1">
                <a:ln w="0"/>
                <a:solidFill>
                  <a:schemeClr val="tx1"/>
                </a:solidFill>
                <a:effectLst>
                  <a:outerShdw blurRad="38100" dist="19050" dir="2700000" algn="tl" rotWithShape="0">
                    <a:schemeClr val="dk1">
                      <a:alpha val="40000"/>
                    </a:schemeClr>
                  </a:outerShdw>
                </a:effectLst>
              </a:rPr>
              <a:t>Projection</a:t>
            </a:r>
            <a:endParaRPr lang="es-PY" sz="1000" dirty="0">
              <a:ln w="0"/>
              <a:solidFill>
                <a:schemeClr val="tx1"/>
              </a:solidFill>
              <a:effectLst>
                <a:outerShdw blurRad="38100" dist="19050" dir="2700000" algn="tl" rotWithShape="0">
                  <a:schemeClr val="dk1">
                    <a:alpha val="40000"/>
                  </a:schemeClr>
                </a:outerShdw>
              </a:effectLst>
            </a:endParaRPr>
          </a:p>
        </p:txBody>
      </p:sp>
      <p:sp>
        <p:nvSpPr>
          <p:cNvPr id="8" name="Rectángulo 7">
            <a:extLst>
              <a:ext uri="{FF2B5EF4-FFF2-40B4-BE49-F238E27FC236}">
                <a16:creationId xmlns:a16="http://schemas.microsoft.com/office/drawing/2014/main" id="{3A20763D-6223-6663-1A89-2F5F471BE1B8}"/>
              </a:ext>
            </a:extLst>
          </p:cNvPr>
          <p:cNvSpPr/>
          <p:nvPr/>
        </p:nvSpPr>
        <p:spPr>
          <a:xfrm>
            <a:off x="168553" y="4297532"/>
            <a:ext cx="1296144" cy="43445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MX" sz="1000" dirty="0">
                <a:ln w="0"/>
                <a:solidFill>
                  <a:schemeClr val="tx1"/>
                </a:solidFill>
                <a:effectLst>
                  <a:outerShdw blurRad="38100" dist="19050" dir="2700000" algn="tl" rotWithShape="0">
                    <a:schemeClr val="dk1">
                      <a:alpha val="40000"/>
                    </a:schemeClr>
                  </a:outerShdw>
                </a:effectLst>
              </a:rPr>
              <a:t>INFLATION Interanual </a:t>
            </a:r>
            <a:r>
              <a:rPr lang="es-MX" sz="1000" dirty="0" err="1">
                <a:ln w="0"/>
                <a:solidFill>
                  <a:schemeClr val="tx1"/>
                </a:solidFill>
                <a:effectLst>
                  <a:outerShdw blurRad="38100" dist="19050" dir="2700000" algn="tl" rotWithShape="0">
                    <a:schemeClr val="dk1">
                      <a:alpha val="40000"/>
                    </a:schemeClr>
                  </a:outerShdw>
                </a:effectLst>
              </a:rPr>
              <a:t>acum</a:t>
            </a:r>
            <a:r>
              <a:rPr lang="es-MX" sz="1000" dirty="0">
                <a:ln w="0"/>
                <a:solidFill>
                  <a:schemeClr val="tx1"/>
                </a:solidFill>
                <a:effectLst>
                  <a:outerShdw blurRad="38100" dist="19050" dir="2700000" algn="tl" rotWithShape="0">
                    <a:schemeClr val="dk1">
                      <a:alpha val="40000"/>
                    </a:schemeClr>
                  </a:outerShdw>
                </a:effectLst>
              </a:rPr>
              <a:t> </a:t>
            </a:r>
            <a:r>
              <a:rPr lang="es-MX" sz="1000" dirty="0" err="1">
                <a:ln w="0"/>
                <a:solidFill>
                  <a:schemeClr val="tx1"/>
                </a:solidFill>
                <a:effectLst>
                  <a:outerShdw blurRad="38100" dist="19050" dir="2700000" algn="tl" rotWithShape="0">
                    <a:schemeClr val="dk1">
                      <a:alpha val="40000"/>
                    </a:schemeClr>
                  </a:outerShdw>
                </a:effectLst>
              </a:rPr>
              <a:t>till</a:t>
            </a:r>
            <a:r>
              <a:rPr lang="es-MX" sz="1000" dirty="0">
                <a:ln w="0"/>
                <a:solidFill>
                  <a:schemeClr val="tx1"/>
                </a:solidFill>
                <a:effectLst>
                  <a:outerShdw blurRad="38100" dist="19050" dir="2700000" algn="tl" rotWithShape="0">
                    <a:schemeClr val="dk1">
                      <a:alpha val="40000"/>
                    </a:schemeClr>
                  </a:outerShdw>
                </a:effectLst>
              </a:rPr>
              <a:t> </a:t>
            </a:r>
            <a:r>
              <a:rPr lang="es-MX" sz="1000" dirty="0" err="1">
                <a:ln w="0"/>
                <a:solidFill>
                  <a:schemeClr val="tx1"/>
                </a:solidFill>
                <a:effectLst>
                  <a:outerShdw blurRad="38100" dist="19050" dir="2700000" algn="tl" rotWithShape="0">
                    <a:schemeClr val="dk1">
                      <a:alpha val="40000"/>
                    </a:schemeClr>
                  </a:outerShdw>
                </a:effectLst>
              </a:rPr>
              <a:t>Dec</a:t>
            </a:r>
            <a:endParaRPr lang="es-PY" sz="1000" dirty="0">
              <a:ln w="0"/>
              <a:solidFill>
                <a:schemeClr val="tx1"/>
              </a:solidFill>
              <a:effectLst>
                <a:outerShdw blurRad="38100" dist="19050" dir="2700000" algn="tl" rotWithShape="0">
                  <a:schemeClr val="dk1">
                    <a:alpha val="40000"/>
                  </a:schemeClr>
                </a:outerShdw>
              </a:effectLst>
            </a:endParaRPr>
          </a:p>
        </p:txBody>
      </p:sp>
      <p:graphicFrame>
        <p:nvGraphicFramePr>
          <p:cNvPr id="9" name="Diagrama 8">
            <a:extLst>
              <a:ext uri="{FF2B5EF4-FFF2-40B4-BE49-F238E27FC236}">
                <a16:creationId xmlns:a16="http://schemas.microsoft.com/office/drawing/2014/main" id="{49DF10B7-0D62-8755-71D5-5FDE87B8B7BC}"/>
              </a:ext>
            </a:extLst>
          </p:cNvPr>
          <p:cNvGraphicFramePr/>
          <p:nvPr>
            <p:extLst>
              <p:ext uri="{D42A27DB-BD31-4B8C-83A1-F6EECF244321}">
                <p14:modId xmlns:p14="http://schemas.microsoft.com/office/powerpoint/2010/main" val="425552936"/>
              </p:ext>
            </p:extLst>
          </p:nvPr>
        </p:nvGraphicFramePr>
        <p:xfrm>
          <a:off x="1619672" y="2610869"/>
          <a:ext cx="2592288" cy="220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a:extLst>
              <a:ext uri="{FF2B5EF4-FFF2-40B4-BE49-F238E27FC236}">
                <a16:creationId xmlns:a16="http://schemas.microsoft.com/office/drawing/2014/main" id="{19E0839C-5052-9EC2-5C7F-2CBB20C1203C}"/>
              </a:ext>
            </a:extLst>
          </p:cNvPr>
          <p:cNvGraphicFramePr/>
          <p:nvPr>
            <p:extLst>
              <p:ext uri="{D42A27DB-BD31-4B8C-83A1-F6EECF244321}">
                <p14:modId xmlns:p14="http://schemas.microsoft.com/office/powerpoint/2010/main" val="2286369500"/>
              </p:ext>
            </p:extLst>
          </p:nvPr>
        </p:nvGraphicFramePr>
        <p:xfrm>
          <a:off x="4509953" y="2211710"/>
          <a:ext cx="4312067" cy="28595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49410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(PY)</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23</a:t>
            </a:fld>
            <a:endParaRPr lang="en-US" sz="1200" dirty="0">
              <a:solidFill>
                <a:prstClr val="black"/>
              </a:solidFill>
              <a:latin typeface="Calibri"/>
            </a:endParaRPr>
          </a:p>
        </p:txBody>
      </p:sp>
      <p:sp>
        <p:nvSpPr>
          <p:cNvPr id="3" name="文字方塊 2"/>
          <p:cNvSpPr txBox="1"/>
          <p:nvPr/>
        </p:nvSpPr>
        <p:spPr>
          <a:xfrm>
            <a:off x="251520" y="281340"/>
            <a:ext cx="8784976" cy="2585323"/>
          </a:xfrm>
          <a:prstGeom prst="rect">
            <a:avLst/>
          </a:prstGeom>
          <a:noFill/>
        </p:spPr>
        <p:txBody>
          <a:bodyPr wrap="square" rtlCol="0">
            <a:spAutoFit/>
          </a:bodyPr>
          <a:lstStyle/>
          <a:p>
            <a:endParaRPr lang="en-US" dirty="0"/>
          </a:p>
          <a:p>
            <a:endParaRPr lang="en-US" dirty="0"/>
          </a:p>
          <a:p>
            <a:pPr marL="285750" indent="-285750">
              <a:buFont typeface="Arial" pitchFamily="34" charset="0"/>
              <a:buChar char="•"/>
            </a:pPr>
            <a:r>
              <a:rPr lang="en-US" sz="1600" b="1" dirty="0"/>
              <a:t>Market share and Loading volume prospect </a:t>
            </a:r>
            <a:r>
              <a:rPr lang="en-US" altLang="zh-TW" sz="1600" b="1" dirty="0"/>
              <a:t>2025</a:t>
            </a:r>
            <a:r>
              <a:rPr lang="en-US" sz="1600" b="1" dirty="0"/>
              <a:t> (Long Haul)</a:t>
            </a:r>
          </a:p>
          <a:p>
            <a:r>
              <a:rPr lang="en-US" dirty="0"/>
              <a:t> </a:t>
            </a:r>
          </a:p>
          <a:p>
            <a:endParaRPr lang="en-US" dirty="0"/>
          </a:p>
          <a:p>
            <a:endParaRPr lang="en-US" dirty="0"/>
          </a:p>
          <a:p>
            <a:endParaRPr lang="en-US" dirty="0"/>
          </a:p>
          <a:p>
            <a:endParaRPr lang="en-US" dirty="0"/>
          </a:p>
          <a:p>
            <a:pPr marL="285750" indent="-285750">
              <a:buFont typeface="Arial" pitchFamily="34" charset="0"/>
              <a:buChar char="•"/>
            </a:pPr>
            <a:endParaRPr lang="en-US" dirty="0"/>
          </a:p>
        </p:txBody>
      </p:sp>
      <p:sp>
        <p:nvSpPr>
          <p:cNvPr id="6" name="Rectángulo 5"/>
          <p:cNvSpPr/>
          <p:nvPr/>
        </p:nvSpPr>
        <p:spPr>
          <a:xfrm>
            <a:off x="1403648" y="1234320"/>
            <a:ext cx="1825820" cy="338554"/>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s-ES"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IMPORT F.E/ASU</a:t>
            </a:r>
          </a:p>
        </p:txBody>
      </p:sp>
      <p:sp>
        <p:nvSpPr>
          <p:cNvPr id="9" name="Rectángulo 8"/>
          <p:cNvSpPr/>
          <p:nvPr/>
        </p:nvSpPr>
        <p:spPr>
          <a:xfrm>
            <a:off x="6012160" y="1239093"/>
            <a:ext cx="1814599" cy="338554"/>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s-ES"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IMPORT F.E/UDZ</a:t>
            </a:r>
          </a:p>
        </p:txBody>
      </p:sp>
      <p:graphicFrame>
        <p:nvGraphicFramePr>
          <p:cNvPr id="13" name="Diagrama 12"/>
          <p:cNvGraphicFramePr/>
          <p:nvPr/>
        </p:nvGraphicFramePr>
        <p:xfrm>
          <a:off x="395536" y="4199348"/>
          <a:ext cx="3923469" cy="1396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Flecha arriba 13"/>
          <p:cNvSpPr/>
          <p:nvPr/>
        </p:nvSpPr>
        <p:spPr>
          <a:xfrm rot="10800000">
            <a:off x="3013444" y="4297841"/>
            <a:ext cx="262412" cy="21602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dirty="0">
                <a:solidFill>
                  <a:srgbClr val="FF0000"/>
                </a:solidFill>
              </a:rPr>
              <a:t> </a:t>
            </a:r>
            <a:endParaRPr lang="en-US" dirty="0">
              <a:solidFill>
                <a:srgbClr val="FF0000"/>
              </a:solidFill>
            </a:endParaRPr>
          </a:p>
        </p:txBody>
      </p:sp>
      <p:graphicFrame>
        <p:nvGraphicFramePr>
          <p:cNvPr id="16" name="Diagrama 15"/>
          <p:cNvGraphicFramePr/>
          <p:nvPr/>
        </p:nvGraphicFramePr>
        <p:xfrm>
          <a:off x="4788024" y="4196199"/>
          <a:ext cx="3888432" cy="14055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Objeto 10">
            <a:extLst>
              <a:ext uri="{FF2B5EF4-FFF2-40B4-BE49-F238E27FC236}">
                <a16:creationId xmlns:a16="http://schemas.microsoft.com/office/drawing/2014/main" id="{119D7B64-18E4-C3C1-B002-49FAB260F5BF}"/>
              </a:ext>
            </a:extLst>
          </p:cNvPr>
          <p:cNvGraphicFramePr>
            <a:graphicFrameLocks noChangeAspect="1"/>
          </p:cNvGraphicFramePr>
          <p:nvPr/>
        </p:nvGraphicFramePr>
        <p:xfrm>
          <a:off x="4770505" y="1795067"/>
          <a:ext cx="4022574" cy="2109340"/>
        </p:xfrm>
        <a:graphic>
          <a:graphicData uri="http://schemas.openxmlformats.org/presentationml/2006/ole">
            <mc:AlternateContent xmlns:mc="http://schemas.openxmlformats.org/markup-compatibility/2006">
              <mc:Choice xmlns:v="urn:schemas-microsoft-com:vml" Requires="v">
                <p:oleObj name="Worksheet" r:id="rId13" imgW="5340412" imgH="2800284" progId="Excel.Sheet.12">
                  <p:embed/>
                </p:oleObj>
              </mc:Choice>
              <mc:Fallback>
                <p:oleObj name="Worksheet" r:id="rId13" imgW="5340412" imgH="2800284" progId="Excel.Sheet.12">
                  <p:embed/>
                  <p:pic>
                    <p:nvPicPr>
                      <p:cNvPr id="11" name="Objeto 10">
                        <a:extLst>
                          <a:ext uri="{FF2B5EF4-FFF2-40B4-BE49-F238E27FC236}">
                            <a16:creationId xmlns:a16="http://schemas.microsoft.com/office/drawing/2014/main" id="{119D7B64-18E4-C3C1-B002-49FAB260F5BF}"/>
                          </a:ext>
                        </a:extLst>
                      </p:cNvPr>
                      <p:cNvPicPr/>
                      <p:nvPr/>
                    </p:nvPicPr>
                    <p:blipFill>
                      <a:blip r:embed="rId14"/>
                      <a:stretch>
                        <a:fillRect/>
                      </a:stretch>
                    </p:blipFill>
                    <p:spPr>
                      <a:xfrm>
                        <a:off x="4770505" y="1795067"/>
                        <a:ext cx="4022574" cy="2109340"/>
                      </a:xfrm>
                      <a:prstGeom prst="rect">
                        <a:avLst/>
                      </a:prstGeom>
                    </p:spPr>
                  </p:pic>
                </p:oleObj>
              </mc:Fallback>
            </mc:AlternateContent>
          </a:graphicData>
        </a:graphic>
      </p:graphicFrame>
      <p:graphicFrame>
        <p:nvGraphicFramePr>
          <p:cNvPr id="19" name="Objeto 18">
            <a:extLst>
              <a:ext uri="{FF2B5EF4-FFF2-40B4-BE49-F238E27FC236}">
                <a16:creationId xmlns:a16="http://schemas.microsoft.com/office/drawing/2014/main" id="{515DA30C-433B-9983-8DD5-AD5C7DAACA02}"/>
              </a:ext>
            </a:extLst>
          </p:cNvPr>
          <p:cNvGraphicFramePr>
            <a:graphicFrameLocks noChangeAspect="1"/>
          </p:cNvGraphicFramePr>
          <p:nvPr/>
        </p:nvGraphicFramePr>
        <p:xfrm>
          <a:off x="333400" y="1779662"/>
          <a:ext cx="4022576" cy="2109341"/>
        </p:xfrm>
        <a:graphic>
          <a:graphicData uri="http://schemas.openxmlformats.org/presentationml/2006/ole">
            <mc:AlternateContent xmlns:mc="http://schemas.openxmlformats.org/markup-compatibility/2006">
              <mc:Choice xmlns:v="urn:schemas-microsoft-com:vml" Requires="v">
                <p:oleObj name="Worksheet" r:id="rId15" imgW="5340412" imgH="2800284" progId="Excel.Sheet.12">
                  <p:embed/>
                </p:oleObj>
              </mc:Choice>
              <mc:Fallback>
                <p:oleObj name="Worksheet" r:id="rId15" imgW="5340412" imgH="2800284" progId="Excel.Sheet.12">
                  <p:embed/>
                  <p:pic>
                    <p:nvPicPr>
                      <p:cNvPr id="19" name="Objeto 18">
                        <a:extLst>
                          <a:ext uri="{FF2B5EF4-FFF2-40B4-BE49-F238E27FC236}">
                            <a16:creationId xmlns:a16="http://schemas.microsoft.com/office/drawing/2014/main" id="{515DA30C-433B-9983-8DD5-AD5C7DAACA02}"/>
                          </a:ext>
                        </a:extLst>
                      </p:cNvPr>
                      <p:cNvPicPr/>
                      <p:nvPr/>
                    </p:nvPicPr>
                    <p:blipFill>
                      <a:blip r:embed="rId16"/>
                      <a:stretch>
                        <a:fillRect/>
                      </a:stretch>
                    </p:blipFill>
                    <p:spPr>
                      <a:xfrm>
                        <a:off x="333400" y="1779662"/>
                        <a:ext cx="4022576" cy="2109341"/>
                      </a:xfrm>
                      <a:prstGeom prst="rect">
                        <a:avLst/>
                      </a:prstGeom>
                    </p:spPr>
                  </p:pic>
                </p:oleObj>
              </mc:Fallback>
            </mc:AlternateContent>
          </a:graphicData>
        </a:graphic>
      </p:graphicFrame>
      <p:sp>
        <p:nvSpPr>
          <p:cNvPr id="20" name="Flecha arriba 13">
            <a:extLst>
              <a:ext uri="{FF2B5EF4-FFF2-40B4-BE49-F238E27FC236}">
                <a16:creationId xmlns:a16="http://schemas.microsoft.com/office/drawing/2014/main" id="{33542347-7A0F-8393-9730-353706244721}"/>
              </a:ext>
            </a:extLst>
          </p:cNvPr>
          <p:cNvSpPr/>
          <p:nvPr/>
        </p:nvSpPr>
        <p:spPr>
          <a:xfrm rot="10800000">
            <a:off x="7477940" y="4281587"/>
            <a:ext cx="262412" cy="21602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dirty="0">
                <a:solidFill>
                  <a:srgbClr val="FF0000"/>
                </a:solidFill>
              </a:rPr>
              <a:t> </a:t>
            </a:r>
            <a:endParaRPr lang="en-US" dirty="0">
              <a:solidFill>
                <a:srgbClr val="FF0000"/>
              </a:solidFill>
            </a:endParaRPr>
          </a:p>
        </p:txBody>
      </p:sp>
      <p:sp>
        <p:nvSpPr>
          <p:cNvPr id="21" name="Flecha arriba 17">
            <a:extLst>
              <a:ext uri="{FF2B5EF4-FFF2-40B4-BE49-F238E27FC236}">
                <a16:creationId xmlns:a16="http://schemas.microsoft.com/office/drawing/2014/main" id="{B3B5C4E8-ECBD-90AC-A28B-716F5BB51409}"/>
              </a:ext>
            </a:extLst>
          </p:cNvPr>
          <p:cNvSpPr/>
          <p:nvPr/>
        </p:nvSpPr>
        <p:spPr>
          <a:xfrm>
            <a:off x="3013443" y="4645587"/>
            <a:ext cx="262412" cy="216024"/>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dirty="0"/>
              <a:t> </a:t>
            </a:r>
            <a:endParaRPr lang="en-US" dirty="0"/>
          </a:p>
        </p:txBody>
      </p:sp>
      <p:sp>
        <p:nvSpPr>
          <p:cNvPr id="22" name="Flecha arriba 13">
            <a:extLst>
              <a:ext uri="{FF2B5EF4-FFF2-40B4-BE49-F238E27FC236}">
                <a16:creationId xmlns:a16="http://schemas.microsoft.com/office/drawing/2014/main" id="{AA390C4E-9563-50B6-5E4D-3CDD80B8EA7A}"/>
              </a:ext>
            </a:extLst>
          </p:cNvPr>
          <p:cNvSpPr/>
          <p:nvPr/>
        </p:nvSpPr>
        <p:spPr>
          <a:xfrm rot="10800000">
            <a:off x="7477939" y="4667696"/>
            <a:ext cx="262412" cy="21602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dirty="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2166479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(PY)</a:t>
            </a:r>
            <a:endParaRPr lang="en-US" sz="2400" b="1" dirty="0">
              <a:solidFill>
                <a:srgbClr val="FFFF00"/>
              </a:solidFill>
              <a:latin typeface="DFKai-SB" pitchFamily="65" charset="-120"/>
              <a:ea typeface="DFKai-SB" pitchFamily="65" charset="-120"/>
            </a:endParaRPr>
          </a:p>
        </p:txBody>
      </p:sp>
      <p:sp>
        <p:nvSpPr>
          <p:cNvPr id="5"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24</a:t>
            </a:fld>
            <a:endParaRPr lang="en-US" sz="1200" dirty="0">
              <a:solidFill>
                <a:prstClr val="black"/>
              </a:solidFill>
              <a:latin typeface="Calibri"/>
            </a:endParaRPr>
          </a:p>
        </p:txBody>
      </p:sp>
      <p:sp>
        <p:nvSpPr>
          <p:cNvPr id="3" name="文字方塊 2"/>
          <p:cNvSpPr txBox="1"/>
          <p:nvPr/>
        </p:nvSpPr>
        <p:spPr>
          <a:xfrm>
            <a:off x="260574" y="123478"/>
            <a:ext cx="8784976" cy="2492990"/>
          </a:xfrm>
          <a:prstGeom prst="rect">
            <a:avLst/>
          </a:prstGeom>
          <a:noFill/>
        </p:spPr>
        <p:txBody>
          <a:bodyPr wrap="square" rtlCol="0">
            <a:spAutoFit/>
          </a:bodyPr>
          <a:lstStyle/>
          <a:p>
            <a:endParaRPr lang="en-US" dirty="0"/>
          </a:p>
          <a:p>
            <a:endParaRPr lang="en-US" dirty="0"/>
          </a:p>
          <a:p>
            <a:r>
              <a:rPr lang="en-US" sz="1600" b="1" dirty="0"/>
              <a:t>Market share and Loading volume prospect </a:t>
            </a:r>
            <a:r>
              <a:rPr lang="en-US" altLang="zh-TW" sz="1600" b="1" dirty="0"/>
              <a:t>2025</a:t>
            </a:r>
            <a:r>
              <a:rPr lang="en-US" sz="1600" b="1" dirty="0"/>
              <a:t> (Long Haul)</a:t>
            </a:r>
          </a:p>
          <a:p>
            <a:endParaRPr lang="en-US" sz="1200" dirty="0">
              <a:latin typeface="Candara" panose="020E0502030303020204" pitchFamily="34" charset="0"/>
            </a:endParaRPr>
          </a:p>
          <a:p>
            <a:endParaRPr lang="en-US" dirty="0"/>
          </a:p>
          <a:p>
            <a:endParaRPr lang="en-US" dirty="0"/>
          </a:p>
          <a:p>
            <a:endParaRPr lang="en-US" dirty="0"/>
          </a:p>
          <a:p>
            <a:endParaRPr lang="en-US" dirty="0"/>
          </a:p>
          <a:p>
            <a:pPr marL="285750" indent="-285750">
              <a:buFont typeface="Arial" pitchFamily="34" charset="0"/>
              <a:buChar char="•"/>
            </a:pPr>
            <a:endParaRPr lang="en-US" dirty="0"/>
          </a:p>
        </p:txBody>
      </p:sp>
      <p:sp>
        <p:nvSpPr>
          <p:cNvPr id="11" name="Rectángulo 10"/>
          <p:cNvSpPr/>
          <p:nvPr/>
        </p:nvSpPr>
        <p:spPr>
          <a:xfrm>
            <a:off x="1547664" y="1241790"/>
            <a:ext cx="1507529" cy="338554"/>
          </a:xfrm>
          <a:prstGeom prst="rect">
            <a:avLst/>
          </a:prstGeom>
          <a:ln>
            <a:solidFill>
              <a:srgbClr val="0070C0"/>
            </a:solid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s-ES"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EXPORT DRY</a:t>
            </a:r>
          </a:p>
        </p:txBody>
      </p:sp>
      <p:sp>
        <p:nvSpPr>
          <p:cNvPr id="29" name="Rectángulo 28"/>
          <p:cNvSpPr/>
          <p:nvPr/>
        </p:nvSpPr>
        <p:spPr>
          <a:xfrm>
            <a:off x="6073416" y="1241790"/>
            <a:ext cx="1378904" cy="338554"/>
          </a:xfrm>
          <a:prstGeom prst="rect">
            <a:avLst/>
          </a:prstGeom>
          <a:ln>
            <a:solidFill>
              <a:srgbClr val="0070C0"/>
            </a:solid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s-ES"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EXPORT RH</a:t>
            </a:r>
          </a:p>
        </p:txBody>
      </p:sp>
      <p:graphicFrame>
        <p:nvGraphicFramePr>
          <p:cNvPr id="19" name="Diagrama 18"/>
          <p:cNvGraphicFramePr/>
          <p:nvPr/>
        </p:nvGraphicFramePr>
        <p:xfrm>
          <a:off x="395536" y="4199348"/>
          <a:ext cx="3923469" cy="1396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Diagrama 19"/>
          <p:cNvGraphicFramePr/>
          <p:nvPr/>
        </p:nvGraphicFramePr>
        <p:xfrm>
          <a:off x="4788024" y="4196199"/>
          <a:ext cx="3888432" cy="14055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Flecha arriba 20"/>
          <p:cNvSpPr/>
          <p:nvPr/>
        </p:nvSpPr>
        <p:spPr>
          <a:xfrm>
            <a:off x="3042035" y="4259467"/>
            <a:ext cx="262412" cy="216024"/>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dirty="0"/>
              <a:t> </a:t>
            </a:r>
            <a:endParaRPr lang="en-US" dirty="0"/>
          </a:p>
        </p:txBody>
      </p:sp>
      <p:sp>
        <p:nvSpPr>
          <p:cNvPr id="22" name="Flecha arriba 21"/>
          <p:cNvSpPr/>
          <p:nvPr/>
        </p:nvSpPr>
        <p:spPr>
          <a:xfrm>
            <a:off x="3055193" y="4640733"/>
            <a:ext cx="262412" cy="216024"/>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dirty="0"/>
              <a:t> </a:t>
            </a:r>
            <a:endParaRPr lang="en-US" dirty="0"/>
          </a:p>
        </p:txBody>
      </p:sp>
      <p:sp>
        <p:nvSpPr>
          <p:cNvPr id="23" name="Flecha arriba 22"/>
          <p:cNvSpPr/>
          <p:nvPr/>
        </p:nvSpPr>
        <p:spPr>
          <a:xfrm>
            <a:off x="7431695" y="4639031"/>
            <a:ext cx="262412" cy="216024"/>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dirty="0"/>
              <a:t> </a:t>
            </a:r>
            <a:endParaRPr lang="en-US" dirty="0"/>
          </a:p>
        </p:txBody>
      </p:sp>
      <p:graphicFrame>
        <p:nvGraphicFramePr>
          <p:cNvPr id="6" name="Objeto 5">
            <a:extLst>
              <a:ext uri="{FF2B5EF4-FFF2-40B4-BE49-F238E27FC236}">
                <a16:creationId xmlns:a16="http://schemas.microsoft.com/office/drawing/2014/main" id="{BF813C4A-21AF-3347-3D4B-57AD931674BB}"/>
              </a:ext>
            </a:extLst>
          </p:cNvPr>
          <p:cNvGraphicFramePr>
            <a:graphicFrameLocks noChangeAspect="1"/>
          </p:cNvGraphicFramePr>
          <p:nvPr/>
        </p:nvGraphicFramePr>
        <p:xfrm>
          <a:off x="253212" y="1851670"/>
          <a:ext cx="4246780" cy="2080468"/>
        </p:xfrm>
        <a:graphic>
          <a:graphicData uri="http://schemas.openxmlformats.org/presentationml/2006/ole">
            <mc:AlternateContent xmlns:mc="http://schemas.openxmlformats.org/markup-compatibility/2006">
              <mc:Choice xmlns:v="urn:schemas-microsoft-com:vml" Requires="v">
                <p:oleObj name="Worksheet" r:id="rId13" imgW="5340412" imgH="2616347" progId="Excel.Sheet.12">
                  <p:embed/>
                </p:oleObj>
              </mc:Choice>
              <mc:Fallback>
                <p:oleObj name="Worksheet" r:id="rId13" imgW="5340412" imgH="2616347" progId="Excel.Sheet.12">
                  <p:embed/>
                  <p:pic>
                    <p:nvPicPr>
                      <p:cNvPr id="6" name="Objeto 5">
                        <a:extLst>
                          <a:ext uri="{FF2B5EF4-FFF2-40B4-BE49-F238E27FC236}">
                            <a16:creationId xmlns:a16="http://schemas.microsoft.com/office/drawing/2014/main" id="{BF813C4A-21AF-3347-3D4B-57AD931674BB}"/>
                          </a:ext>
                        </a:extLst>
                      </p:cNvPr>
                      <p:cNvPicPr/>
                      <p:nvPr/>
                    </p:nvPicPr>
                    <p:blipFill>
                      <a:blip r:embed="rId14"/>
                      <a:stretch>
                        <a:fillRect/>
                      </a:stretch>
                    </p:blipFill>
                    <p:spPr>
                      <a:xfrm>
                        <a:off x="253212" y="1851670"/>
                        <a:ext cx="4246780" cy="2080468"/>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7DD4959F-A3BF-1DDB-55F6-8F4B8A1DF025}"/>
              </a:ext>
            </a:extLst>
          </p:cNvPr>
          <p:cNvGraphicFramePr>
            <a:graphicFrameLocks noChangeAspect="1"/>
          </p:cNvGraphicFramePr>
          <p:nvPr/>
        </p:nvGraphicFramePr>
        <p:xfrm>
          <a:off x="4716016" y="1851670"/>
          <a:ext cx="4246781" cy="2080468"/>
        </p:xfrm>
        <a:graphic>
          <a:graphicData uri="http://schemas.openxmlformats.org/presentationml/2006/ole">
            <mc:AlternateContent xmlns:mc="http://schemas.openxmlformats.org/markup-compatibility/2006">
              <mc:Choice xmlns:v="urn:schemas-microsoft-com:vml" Requires="v">
                <p:oleObj name="Worksheet" r:id="rId15" imgW="5340412" imgH="2616347" progId="Excel.Sheet.12">
                  <p:embed/>
                </p:oleObj>
              </mc:Choice>
              <mc:Fallback>
                <p:oleObj name="Worksheet" r:id="rId15" imgW="5340412" imgH="2616347" progId="Excel.Sheet.12">
                  <p:embed/>
                  <p:pic>
                    <p:nvPicPr>
                      <p:cNvPr id="8" name="Objeto 7">
                        <a:extLst>
                          <a:ext uri="{FF2B5EF4-FFF2-40B4-BE49-F238E27FC236}">
                            <a16:creationId xmlns:a16="http://schemas.microsoft.com/office/drawing/2014/main" id="{7DD4959F-A3BF-1DDB-55F6-8F4B8A1DF025}"/>
                          </a:ext>
                        </a:extLst>
                      </p:cNvPr>
                      <p:cNvPicPr/>
                      <p:nvPr/>
                    </p:nvPicPr>
                    <p:blipFill>
                      <a:blip r:embed="rId16"/>
                      <a:stretch>
                        <a:fillRect/>
                      </a:stretch>
                    </p:blipFill>
                    <p:spPr>
                      <a:xfrm>
                        <a:off x="4716016" y="1851670"/>
                        <a:ext cx="4246781" cy="2080468"/>
                      </a:xfrm>
                      <a:prstGeom prst="rect">
                        <a:avLst/>
                      </a:prstGeom>
                    </p:spPr>
                  </p:pic>
                </p:oleObj>
              </mc:Fallback>
            </mc:AlternateContent>
          </a:graphicData>
        </a:graphic>
      </p:graphicFrame>
    </p:spTree>
    <p:extLst>
      <p:ext uri="{BB962C8B-B14F-4D97-AF65-F5344CB8AC3E}">
        <p14:creationId xmlns:p14="http://schemas.microsoft.com/office/powerpoint/2010/main" val="3312999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8D7D7-F0EA-8760-C83B-EAC17CEB99A8}"/>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43769CA2-007E-6909-3D21-FE6E4BD447B3}"/>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(PY)</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BD2F5BFF-FB88-34BC-A6FA-A8DE5F704BBE}"/>
              </a:ext>
            </a:extLst>
          </p:cNvPr>
          <p:cNvGraphicFramePr>
            <a:graphicFrameLocks noGrp="1"/>
          </p:cNvGraphicFramePr>
          <p:nvPr>
            <p:extLst>
              <p:ext uri="{D42A27DB-BD31-4B8C-83A1-F6EECF244321}">
                <p14:modId xmlns:p14="http://schemas.microsoft.com/office/powerpoint/2010/main" val="2440433796"/>
              </p:ext>
            </p:extLst>
          </p:nvPr>
        </p:nvGraphicFramePr>
        <p:xfrm>
          <a:off x="107504" y="771551"/>
          <a:ext cx="8928993" cy="3129413"/>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altLang="zh-TW" sz="800" b="0" i="0" u="none" strike="noStrike" dirty="0">
                          <a:solidFill>
                            <a:schemeClr val="tx1"/>
                          </a:solidFill>
                          <a:effectLst/>
                          <a:latin typeface="+mn-lt"/>
                          <a:ea typeface="新細明體" panose="02020500000000000000" pitchFamily="18" charset="-120"/>
                        </a:rPr>
                        <a:t>1,307</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PY" altLang="zh-TW" sz="800" b="0" i="0" u="none" strike="noStrike" dirty="0">
                          <a:solidFill>
                            <a:schemeClr val="tx1"/>
                          </a:solidFill>
                          <a:effectLst/>
                          <a:latin typeface="+mn-lt"/>
                          <a:ea typeface="新細明體" panose="02020500000000000000" pitchFamily="18" charset="-120"/>
                        </a:rPr>
                        <a:t>96</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PY" altLang="zh-TW" sz="800" b="0" i="0" u="none" strike="noStrike" dirty="0">
                          <a:solidFill>
                            <a:schemeClr val="tx1"/>
                          </a:solidFill>
                          <a:effectLst/>
                          <a:highlight>
                            <a:srgbClr val="FFFF00"/>
                          </a:highlight>
                          <a:latin typeface="+mn-lt"/>
                          <a:ea typeface="新細明體" panose="02020500000000000000" pitchFamily="18" charset="-120"/>
                        </a:rPr>
                        <a:t>-1,211</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MX" altLang="zh-TW" sz="800" u="none" strike="noStrike" dirty="0" err="1">
                          <a:effectLst/>
                          <a:latin typeface="+mn-lt"/>
                        </a:rPr>
                        <a:t>Most</a:t>
                      </a:r>
                      <a:r>
                        <a:rPr lang="es-MX" altLang="zh-TW" sz="800" u="none" strike="noStrike" dirty="0">
                          <a:effectLst/>
                          <a:latin typeface="+mn-lt"/>
                        </a:rPr>
                        <a:t> </a:t>
                      </a:r>
                      <a:r>
                        <a:rPr lang="es-MX" altLang="zh-TW" sz="800" u="none" strike="noStrike" dirty="0" err="1">
                          <a:effectLst/>
                          <a:latin typeface="+mn-lt"/>
                        </a:rPr>
                        <a:t>of</a:t>
                      </a:r>
                      <a:r>
                        <a:rPr lang="es-MX" altLang="zh-TW" sz="800" u="none" strike="noStrike" dirty="0">
                          <a:effectLst/>
                          <a:latin typeface="+mn-lt"/>
                        </a:rPr>
                        <a:t> </a:t>
                      </a:r>
                      <a:r>
                        <a:rPr lang="es-MX" altLang="zh-TW" sz="800" u="none" strike="noStrike" dirty="0" err="1">
                          <a:effectLst/>
                          <a:latin typeface="+mn-lt"/>
                        </a:rPr>
                        <a:t>the</a:t>
                      </a:r>
                      <a:r>
                        <a:rPr lang="es-MX" altLang="zh-TW" sz="800" u="none" strike="noStrike" dirty="0">
                          <a:effectLst/>
                          <a:latin typeface="+mn-lt"/>
                        </a:rPr>
                        <a:t> cases are</a:t>
                      </a:r>
                      <a:r>
                        <a:rPr lang="es-MX" altLang="zh-TW" sz="800" u="none" strike="noStrike" baseline="0" dirty="0">
                          <a:effectLst/>
                          <a:latin typeface="+mn-lt"/>
                        </a:rPr>
                        <a:t> </a:t>
                      </a:r>
                      <a:r>
                        <a:rPr lang="es-MX" altLang="zh-TW" sz="800" u="none" strike="noStrike" baseline="0" dirty="0" err="1">
                          <a:effectLst/>
                          <a:latin typeface="+mn-lt"/>
                        </a:rPr>
                        <a:t>related</a:t>
                      </a:r>
                      <a:r>
                        <a:rPr lang="es-MX" altLang="zh-TW" sz="800" u="none" strike="noStrike" baseline="0" dirty="0">
                          <a:effectLst/>
                          <a:latin typeface="+mn-lt"/>
                        </a:rPr>
                        <a:t> </a:t>
                      </a:r>
                      <a:r>
                        <a:rPr lang="es-MX" altLang="zh-TW" sz="800" u="none" strike="noStrike" baseline="0" dirty="0" err="1">
                          <a:effectLst/>
                          <a:latin typeface="+mn-lt"/>
                        </a:rPr>
                        <a:t>to</a:t>
                      </a:r>
                      <a:r>
                        <a:rPr lang="es-MX" altLang="zh-TW" sz="800" u="none" strike="noStrike" baseline="0" dirty="0">
                          <a:effectLst/>
                          <a:latin typeface="+mn-lt"/>
                        </a:rPr>
                        <a:t> </a:t>
                      </a:r>
                      <a:r>
                        <a:rPr lang="es-MX" altLang="zh-TW" sz="800" u="none" strike="noStrike" baseline="0" dirty="0" err="1">
                          <a:effectLst/>
                          <a:latin typeface="+mn-lt"/>
                        </a:rPr>
                        <a:t>cntr</a:t>
                      </a:r>
                      <a:r>
                        <a:rPr lang="es-MX" altLang="zh-TW" sz="800" u="none" strike="noStrike" baseline="0" dirty="0">
                          <a:effectLst/>
                          <a:latin typeface="+mn-lt"/>
                        </a:rPr>
                        <a:t> </a:t>
                      </a:r>
                      <a:r>
                        <a:rPr lang="es-MX" altLang="zh-TW" sz="800" u="none" strike="noStrike" baseline="0" dirty="0" err="1">
                          <a:effectLst/>
                          <a:latin typeface="+mn-lt"/>
                        </a:rPr>
                        <a:t>sold</a:t>
                      </a:r>
                      <a:r>
                        <a:rPr lang="es-MX" altLang="zh-TW" sz="800" u="none" strike="noStrike" baseline="0" dirty="0">
                          <a:effectLst/>
                          <a:latin typeface="+mn-lt"/>
                        </a:rPr>
                        <a:t> </a:t>
                      </a:r>
                      <a:r>
                        <a:rPr lang="es-MX" altLang="zh-TW" sz="800" u="none" strike="noStrike" baseline="0" dirty="0" err="1">
                          <a:effectLst/>
                          <a:latin typeface="+mn-lt"/>
                        </a:rPr>
                        <a:t>fm</a:t>
                      </a:r>
                      <a:r>
                        <a:rPr lang="es-MX" altLang="zh-TW" sz="800" u="none" strike="noStrike" baseline="0" dirty="0">
                          <a:effectLst/>
                          <a:latin typeface="+mn-lt"/>
                        </a:rPr>
                        <a:t> </a:t>
                      </a:r>
                      <a:r>
                        <a:rPr lang="es-MX" altLang="zh-TW" sz="800" u="none" strike="noStrike" baseline="0" dirty="0" err="1">
                          <a:effectLst/>
                          <a:latin typeface="+mn-lt"/>
                        </a:rPr>
                        <a:t>PYAS’s</a:t>
                      </a:r>
                      <a:r>
                        <a:rPr lang="es-MX" altLang="zh-TW" sz="800" u="none" strike="noStrike" baseline="0" dirty="0">
                          <a:effectLst/>
                          <a:latin typeface="+mn-lt"/>
                        </a:rPr>
                        <a:t> stock</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altLang="zh-TW" sz="800" b="0" i="0" u="none" strike="noStrike" dirty="0">
                          <a:solidFill>
                            <a:schemeClr val="tx1"/>
                          </a:solidFill>
                          <a:effectLst/>
                          <a:latin typeface="+mn-lt"/>
                          <a:ea typeface="新細明體" panose="02020500000000000000" pitchFamily="18" charset="-120"/>
                        </a:rPr>
                        <a:t>6,270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PY" altLang="zh-TW" sz="800" b="0" i="0" u="none" strike="noStrike" dirty="0">
                          <a:solidFill>
                            <a:schemeClr val="tx1"/>
                          </a:solidFill>
                          <a:effectLst/>
                          <a:latin typeface="+mn-lt"/>
                          <a:ea typeface="新細明體" panose="02020500000000000000" pitchFamily="18" charset="-120"/>
                        </a:rPr>
                        <a:t>825</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PY" altLang="zh-TW" sz="800" b="0" i="0" u="none" strike="noStrike" dirty="0">
                          <a:solidFill>
                            <a:schemeClr val="tx1"/>
                          </a:solidFill>
                          <a:effectLst/>
                          <a:highlight>
                            <a:srgbClr val="FFFF00"/>
                          </a:highlight>
                          <a:latin typeface="+mn-lt"/>
                          <a:ea typeface="新細明體" panose="02020500000000000000" pitchFamily="18" charset="-120"/>
                        </a:rPr>
                        <a:t>-5,445</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MX" altLang="zh-TW" sz="800" u="none" strike="noStrike" baseline="0" dirty="0">
                          <a:solidFill>
                            <a:schemeClr val="dk1"/>
                          </a:solidFill>
                          <a:effectLst/>
                          <a:latin typeface="+mn-lt"/>
                          <a:ea typeface="+mn-ea"/>
                          <a:cs typeface="+mn-cs"/>
                        </a:rPr>
                        <a:t>No </a:t>
                      </a:r>
                      <a:r>
                        <a:rPr lang="es-MX" altLang="zh-TW" sz="800" u="none" strike="noStrike" baseline="0" dirty="0" err="1">
                          <a:solidFill>
                            <a:schemeClr val="dk1"/>
                          </a:solidFill>
                          <a:effectLst/>
                          <a:latin typeface="+mn-lt"/>
                          <a:ea typeface="+mn-ea"/>
                          <a:cs typeface="+mn-cs"/>
                        </a:rPr>
                        <a:t>increases</a:t>
                      </a:r>
                      <a:r>
                        <a:rPr lang="es-MX" altLang="zh-TW" sz="800" u="none" strike="noStrike" baseline="0" dirty="0">
                          <a:solidFill>
                            <a:schemeClr val="dk1"/>
                          </a:solidFill>
                          <a:effectLst/>
                          <a:latin typeface="+mn-lt"/>
                          <a:ea typeface="+mn-ea"/>
                          <a:cs typeface="+mn-cs"/>
                        </a:rPr>
                        <a:t> </a:t>
                      </a:r>
                      <a:r>
                        <a:rPr lang="es-MX" altLang="zh-TW" sz="800" u="none" strike="noStrike" baseline="0" dirty="0" err="1">
                          <a:solidFill>
                            <a:schemeClr val="dk1"/>
                          </a:solidFill>
                          <a:effectLst/>
                          <a:latin typeface="+mn-lt"/>
                          <a:ea typeface="+mn-ea"/>
                          <a:cs typeface="+mn-cs"/>
                        </a:rPr>
                        <a:t>on</a:t>
                      </a:r>
                      <a:r>
                        <a:rPr lang="es-MX" altLang="zh-TW" sz="800" u="none" strike="noStrike" baseline="0" dirty="0">
                          <a:solidFill>
                            <a:schemeClr val="dk1"/>
                          </a:solidFill>
                          <a:effectLst/>
                          <a:latin typeface="+mn-lt"/>
                          <a:ea typeface="+mn-ea"/>
                          <a:cs typeface="+mn-cs"/>
                        </a:rPr>
                        <a:t> </a:t>
                      </a:r>
                      <a:r>
                        <a:rPr lang="es-MX" altLang="zh-TW" sz="800" u="none" strike="noStrike" baseline="0" dirty="0" err="1">
                          <a:solidFill>
                            <a:schemeClr val="dk1"/>
                          </a:solidFill>
                          <a:effectLst/>
                          <a:latin typeface="+mn-lt"/>
                          <a:ea typeface="+mn-ea"/>
                          <a:cs typeface="+mn-cs"/>
                        </a:rPr>
                        <a:t>cost</a:t>
                      </a:r>
                      <a:r>
                        <a:rPr lang="es-MX" altLang="zh-TW" sz="800" u="none" strike="noStrike" baseline="0" dirty="0">
                          <a:solidFill>
                            <a:schemeClr val="dk1"/>
                          </a:solidFill>
                          <a:effectLst/>
                          <a:latin typeface="+mn-lt"/>
                          <a:ea typeface="+mn-ea"/>
                          <a:cs typeface="+mn-cs"/>
                        </a:rPr>
                        <a:t> </a:t>
                      </a:r>
                      <a:r>
                        <a:rPr lang="es-MX" altLang="zh-TW" sz="800" u="none" strike="noStrike" baseline="0" dirty="0" err="1">
                          <a:solidFill>
                            <a:schemeClr val="dk1"/>
                          </a:solidFill>
                          <a:effectLst/>
                          <a:latin typeface="+mn-lt"/>
                          <a:ea typeface="+mn-ea"/>
                          <a:cs typeface="+mn-cs"/>
                        </a:rPr>
                        <a:t>registered</a:t>
                      </a:r>
                      <a:r>
                        <a:rPr lang="es-MX" altLang="zh-TW" sz="800" u="none" strike="noStrike" baseline="0" dirty="0">
                          <a:solidFill>
                            <a:schemeClr val="dk1"/>
                          </a:solidFill>
                          <a:effectLst/>
                          <a:latin typeface="+mn-lt"/>
                          <a:ea typeface="+mn-ea"/>
                          <a:cs typeface="+mn-cs"/>
                        </a:rPr>
                        <a:t> </a:t>
                      </a:r>
                      <a:r>
                        <a:rPr lang="es-MX" altLang="zh-TW" sz="800" u="none" strike="noStrike" baseline="0" dirty="0" err="1">
                          <a:solidFill>
                            <a:schemeClr val="dk1"/>
                          </a:solidFill>
                          <a:effectLst/>
                          <a:latin typeface="+mn-lt"/>
                          <a:ea typeface="+mn-ea"/>
                          <a:cs typeface="+mn-cs"/>
                        </a:rPr>
                        <a:t>for</a:t>
                      </a:r>
                      <a:r>
                        <a:rPr lang="es-MX" altLang="zh-TW" sz="800" u="none" strike="noStrike" baseline="0" dirty="0">
                          <a:solidFill>
                            <a:schemeClr val="dk1"/>
                          </a:solidFill>
                          <a:effectLst/>
                          <a:latin typeface="+mn-lt"/>
                          <a:ea typeface="+mn-ea"/>
                          <a:cs typeface="+mn-cs"/>
                        </a:rPr>
                        <a:t> 2024. </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altLang="zh-TW" sz="800" b="0" i="0" u="none" strike="noStrike" dirty="0">
                          <a:solidFill>
                            <a:schemeClr val="tx1"/>
                          </a:solidFill>
                          <a:effectLst/>
                          <a:latin typeface="+mn-lt"/>
                          <a:ea typeface="新細明體" panose="02020500000000000000" pitchFamily="18" charset="-120"/>
                        </a:rPr>
                        <a:t>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PY" altLang="zh-TW" sz="800" b="0" i="0" u="none" strike="noStrike" dirty="0">
                          <a:solidFill>
                            <a:schemeClr val="tx1"/>
                          </a:solidFill>
                          <a:effectLst/>
                          <a:latin typeface="+mn-lt"/>
                          <a:ea typeface="新細明體" panose="02020500000000000000" pitchFamily="18" charset="-120"/>
                        </a:rPr>
                        <a:t>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PY" altLang="zh-TW" sz="800" b="0" i="0" u="none" strike="noStrike" dirty="0">
                          <a:solidFill>
                            <a:schemeClr val="tx1"/>
                          </a:solidFill>
                          <a:effectLst/>
                          <a:highlight>
                            <a:srgbClr val="FFFF00"/>
                          </a:highlight>
                          <a:latin typeface="+mn-lt"/>
                          <a:ea typeface="新細明體" panose="02020500000000000000" pitchFamily="18" charset="-120"/>
                        </a:rPr>
                        <a:t>0</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PY" altLang="zh-TW" sz="800" b="0" i="0" u="none" strike="noStrike" dirty="0" err="1">
                          <a:solidFill>
                            <a:schemeClr val="tx1"/>
                          </a:solidFill>
                          <a:effectLst/>
                          <a:latin typeface="+mn-lt"/>
                          <a:ea typeface="新細明體" panose="02020500000000000000" pitchFamily="18" charset="-120"/>
                        </a:rPr>
                        <a:t>We</a:t>
                      </a:r>
                      <a:r>
                        <a:rPr lang="es-PY" altLang="zh-TW" sz="800" b="0" i="0" u="none" strike="noStrike" dirty="0">
                          <a:solidFill>
                            <a:schemeClr val="tx1"/>
                          </a:solidFill>
                          <a:effectLst/>
                          <a:latin typeface="+mn-lt"/>
                          <a:ea typeface="新細明體" panose="02020500000000000000" pitchFamily="18" charset="-120"/>
                        </a:rPr>
                        <a:t> </a:t>
                      </a:r>
                      <a:r>
                        <a:rPr lang="es-PY" altLang="zh-TW" sz="800" b="0" i="0" u="none" strike="noStrike" dirty="0" err="1">
                          <a:solidFill>
                            <a:schemeClr val="tx1"/>
                          </a:solidFill>
                          <a:effectLst/>
                          <a:latin typeface="+mn-lt"/>
                          <a:ea typeface="新細明體" panose="02020500000000000000" pitchFamily="18" charset="-120"/>
                        </a:rPr>
                        <a:t>have</a:t>
                      </a:r>
                      <a:r>
                        <a:rPr lang="es-PY" altLang="zh-TW" sz="800" b="0" i="0" u="none" strike="noStrike" dirty="0">
                          <a:solidFill>
                            <a:schemeClr val="tx1"/>
                          </a:solidFill>
                          <a:effectLst/>
                          <a:latin typeface="+mn-lt"/>
                          <a:ea typeface="新細明體" panose="02020500000000000000" pitchFamily="18" charset="-120"/>
                        </a:rPr>
                        <a:t> </a:t>
                      </a:r>
                      <a:r>
                        <a:rPr lang="es-PY" altLang="zh-TW" sz="800" b="0" i="0" u="none" strike="noStrike" dirty="0" err="1">
                          <a:solidFill>
                            <a:schemeClr val="tx1"/>
                          </a:solidFill>
                          <a:effectLst/>
                          <a:latin typeface="+mn-lt"/>
                          <a:ea typeface="新細明體" panose="02020500000000000000" pitchFamily="18" charset="-120"/>
                        </a:rPr>
                        <a:t>repositioned</a:t>
                      </a:r>
                      <a:r>
                        <a:rPr lang="es-PY" altLang="zh-TW" sz="800" b="0" i="0" u="none" strike="noStrike" dirty="0">
                          <a:solidFill>
                            <a:schemeClr val="tx1"/>
                          </a:solidFill>
                          <a:effectLst/>
                          <a:latin typeface="+mn-lt"/>
                          <a:ea typeface="新細明體" panose="02020500000000000000" pitchFamily="18" charset="-120"/>
                        </a:rPr>
                        <a:t> </a:t>
                      </a:r>
                      <a:r>
                        <a:rPr lang="es-PY" altLang="zh-TW" sz="800" b="0" i="0" u="none" strike="noStrike" dirty="0" err="1">
                          <a:solidFill>
                            <a:schemeClr val="tx1"/>
                          </a:solidFill>
                          <a:effectLst/>
                          <a:latin typeface="+mn-lt"/>
                          <a:ea typeface="新細明體" panose="02020500000000000000" pitchFamily="18" charset="-120"/>
                        </a:rPr>
                        <a:t>cntrs</a:t>
                      </a:r>
                      <a:r>
                        <a:rPr lang="es-PY" altLang="zh-TW" sz="800" b="0" i="0" u="none" strike="noStrike" dirty="0">
                          <a:solidFill>
                            <a:schemeClr val="tx1"/>
                          </a:solidFill>
                          <a:effectLst/>
                          <a:latin typeface="+mn-lt"/>
                          <a:ea typeface="新細明體" panose="02020500000000000000" pitchFamily="18" charset="-120"/>
                        </a:rPr>
                        <a:t> in 2024 more </a:t>
                      </a:r>
                      <a:r>
                        <a:rPr lang="es-PY" altLang="zh-TW" sz="800" b="0" i="0" u="none" strike="noStrike" dirty="0" err="1">
                          <a:solidFill>
                            <a:schemeClr val="tx1"/>
                          </a:solidFill>
                          <a:effectLst/>
                          <a:latin typeface="+mn-lt"/>
                          <a:ea typeface="新細明體" panose="02020500000000000000" pitchFamily="18" charset="-120"/>
                        </a:rPr>
                        <a:t>than</a:t>
                      </a:r>
                      <a:r>
                        <a:rPr lang="es-PY" altLang="zh-TW" sz="800" b="0" i="0" u="none" strike="noStrike" dirty="0">
                          <a:solidFill>
                            <a:schemeClr val="tx1"/>
                          </a:solidFill>
                          <a:effectLst/>
                          <a:latin typeface="+mn-lt"/>
                          <a:ea typeface="新細明體" panose="02020500000000000000" pitchFamily="18" charset="-120"/>
                        </a:rPr>
                        <a:t> 2023 </a:t>
                      </a:r>
                      <a:r>
                        <a:rPr lang="es-PY" altLang="zh-TW" sz="800" b="0" i="0" u="none" strike="noStrike" dirty="0" err="1">
                          <a:solidFill>
                            <a:schemeClr val="tx1"/>
                          </a:solidFill>
                          <a:effectLst/>
                          <a:latin typeface="+mn-lt"/>
                          <a:ea typeface="新細明體" panose="02020500000000000000" pitchFamily="18" charset="-120"/>
                        </a:rPr>
                        <a:t>because</a:t>
                      </a:r>
                      <a:r>
                        <a:rPr lang="es-PY" altLang="zh-TW" sz="800" b="0" i="0" u="none" strike="noStrike" dirty="0">
                          <a:solidFill>
                            <a:schemeClr val="tx1"/>
                          </a:solidFill>
                          <a:effectLst/>
                          <a:latin typeface="+mn-lt"/>
                          <a:ea typeface="新細明體" panose="02020500000000000000" pitchFamily="18" charset="-120"/>
                        </a:rPr>
                        <a:t> </a:t>
                      </a:r>
                      <a:r>
                        <a:rPr lang="es-PY" altLang="zh-TW" sz="800" b="0" i="0" u="none" strike="noStrike" dirty="0" err="1">
                          <a:solidFill>
                            <a:schemeClr val="tx1"/>
                          </a:solidFill>
                          <a:effectLst/>
                          <a:latin typeface="+mn-lt"/>
                          <a:ea typeface="新細明體" panose="02020500000000000000" pitchFamily="18" charset="-120"/>
                        </a:rPr>
                        <a:t>of</a:t>
                      </a:r>
                      <a:r>
                        <a:rPr lang="es-PY" altLang="zh-TW" sz="800" b="0" i="0" u="none" strike="noStrike" dirty="0">
                          <a:solidFill>
                            <a:schemeClr val="tx1"/>
                          </a:solidFill>
                          <a:effectLst/>
                          <a:latin typeface="+mn-lt"/>
                          <a:ea typeface="新細明體" panose="02020500000000000000" pitchFamily="18" charset="-120"/>
                        </a:rPr>
                        <a:t> </a:t>
                      </a:r>
                      <a:r>
                        <a:rPr lang="es-PY" altLang="zh-TW" sz="800" b="0" i="0" u="none" strike="noStrike" dirty="0" err="1">
                          <a:solidFill>
                            <a:schemeClr val="tx1"/>
                          </a:solidFill>
                          <a:effectLst/>
                          <a:latin typeface="+mn-lt"/>
                          <a:ea typeface="新細明體" panose="02020500000000000000" pitchFamily="18" charset="-120"/>
                        </a:rPr>
                        <a:t>increase</a:t>
                      </a:r>
                      <a:r>
                        <a:rPr lang="es-PY" altLang="zh-TW" sz="800" b="0" i="0" u="none" strike="noStrike" dirty="0">
                          <a:solidFill>
                            <a:schemeClr val="tx1"/>
                          </a:solidFill>
                          <a:effectLst/>
                          <a:latin typeface="+mn-lt"/>
                          <a:ea typeface="新細明體" panose="02020500000000000000" pitchFamily="18" charset="-120"/>
                        </a:rPr>
                        <a:t> </a:t>
                      </a:r>
                      <a:r>
                        <a:rPr lang="es-PY" altLang="zh-TW" sz="800" b="0" i="0" u="none" strike="noStrike" dirty="0" err="1">
                          <a:solidFill>
                            <a:schemeClr val="tx1"/>
                          </a:solidFill>
                          <a:effectLst/>
                          <a:latin typeface="+mn-lt"/>
                          <a:ea typeface="新細明體" panose="02020500000000000000" pitchFamily="18" charset="-120"/>
                        </a:rPr>
                        <a:t>on</a:t>
                      </a:r>
                      <a:r>
                        <a:rPr lang="es-PY" altLang="zh-TW" sz="800" b="0" i="0" u="none" strike="noStrike" dirty="0">
                          <a:solidFill>
                            <a:schemeClr val="tx1"/>
                          </a:solidFill>
                          <a:effectLst/>
                          <a:latin typeface="+mn-lt"/>
                          <a:ea typeface="新細明體" panose="02020500000000000000" pitchFamily="18" charset="-120"/>
                        </a:rPr>
                        <a:t> </a:t>
                      </a:r>
                      <a:r>
                        <a:rPr lang="es-PY" altLang="zh-TW" sz="800" b="0" i="0" u="none" strike="noStrike" dirty="0" err="1">
                          <a:solidFill>
                            <a:schemeClr val="tx1"/>
                          </a:solidFill>
                          <a:effectLst/>
                          <a:latin typeface="+mn-lt"/>
                          <a:ea typeface="新細明體" panose="02020500000000000000" pitchFamily="18" charset="-120"/>
                        </a:rPr>
                        <a:t>import</a:t>
                      </a:r>
                      <a:r>
                        <a:rPr lang="es-PY" altLang="zh-TW" sz="800" b="0" i="0" u="none" strike="noStrike" dirty="0">
                          <a:solidFill>
                            <a:schemeClr val="tx1"/>
                          </a:solidFill>
                          <a:effectLst/>
                          <a:latin typeface="+mn-lt"/>
                          <a:ea typeface="新細明體" panose="02020500000000000000" pitchFamily="18" charset="-120"/>
                        </a:rPr>
                        <a:t> and </a:t>
                      </a:r>
                      <a:r>
                        <a:rPr lang="es-PY" altLang="zh-TW" sz="800" b="0" i="0" u="none" strike="noStrike" dirty="0" err="1">
                          <a:solidFill>
                            <a:schemeClr val="tx1"/>
                          </a:solidFill>
                          <a:effectLst/>
                          <a:latin typeface="+mn-lt"/>
                          <a:ea typeface="新細明體" panose="02020500000000000000" pitchFamily="18" charset="-120"/>
                        </a:rPr>
                        <a:t>some</a:t>
                      </a:r>
                      <a:r>
                        <a:rPr lang="es-PY" altLang="zh-TW" sz="800" b="0" i="0" u="none" strike="noStrike" dirty="0">
                          <a:solidFill>
                            <a:schemeClr val="tx1"/>
                          </a:solidFill>
                          <a:effectLst/>
                          <a:latin typeface="+mn-lt"/>
                          <a:ea typeface="新細明體" panose="02020500000000000000" pitchFamily="18" charset="-120"/>
                        </a:rPr>
                        <a:t> </a:t>
                      </a:r>
                      <a:r>
                        <a:rPr lang="es-PY" altLang="zh-TW" sz="800" b="0" i="0" u="none" strike="noStrike" dirty="0" err="1">
                          <a:solidFill>
                            <a:schemeClr val="tx1"/>
                          </a:solidFill>
                          <a:effectLst/>
                          <a:latin typeface="+mn-lt"/>
                          <a:ea typeface="新細明體" panose="02020500000000000000" pitchFamily="18" charset="-120"/>
                        </a:rPr>
                        <a:t>important</a:t>
                      </a:r>
                      <a:r>
                        <a:rPr lang="es-PY" altLang="zh-TW" sz="800" b="0" i="0" u="none" strike="noStrike" dirty="0">
                          <a:solidFill>
                            <a:schemeClr val="tx1"/>
                          </a:solidFill>
                          <a:effectLst/>
                          <a:latin typeface="+mn-lt"/>
                          <a:ea typeface="新細明體" panose="02020500000000000000" pitchFamily="18" charset="-120"/>
                        </a:rPr>
                        <a:t> </a:t>
                      </a:r>
                      <a:r>
                        <a:rPr lang="es-PY" altLang="zh-TW" sz="800" b="0" i="0" u="none" strike="noStrike" dirty="0" err="1">
                          <a:solidFill>
                            <a:schemeClr val="tx1"/>
                          </a:solidFill>
                          <a:effectLst/>
                          <a:latin typeface="+mn-lt"/>
                          <a:ea typeface="新細明體" panose="02020500000000000000" pitchFamily="18" charset="-120"/>
                        </a:rPr>
                        <a:t>comm</a:t>
                      </a:r>
                      <a:r>
                        <a:rPr lang="es-PY" altLang="zh-TW" sz="800" b="0" i="0" u="none" strike="noStrike" dirty="0">
                          <a:solidFill>
                            <a:schemeClr val="tx1"/>
                          </a:solidFill>
                          <a:effectLst/>
                          <a:latin typeface="+mn-lt"/>
                          <a:ea typeface="新細明體" panose="02020500000000000000" pitchFamily="18" charset="-120"/>
                        </a:rPr>
                        <a:t> </a:t>
                      </a:r>
                      <a:r>
                        <a:rPr lang="es-PY" altLang="zh-TW" sz="800" b="0" i="0" u="none" strike="noStrike" dirty="0" err="1">
                          <a:solidFill>
                            <a:schemeClr val="tx1"/>
                          </a:solidFill>
                          <a:effectLst/>
                          <a:latin typeface="+mn-lt"/>
                          <a:ea typeface="新細明體" panose="02020500000000000000" pitchFamily="18" charset="-120"/>
                        </a:rPr>
                        <a:t>restriction</a:t>
                      </a:r>
                      <a:r>
                        <a:rPr lang="es-PY" altLang="zh-TW" sz="800" b="0" i="0" u="none" strike="noStrike" dirty="0">
                          <a:solidFill>
                            <a:schemeClr val="tx1"/>
                          </a:solidFill>
                          <a:effectLst/>
                          <a:latin typeface="+mn-lt"/>
                          <a:ea typeface="新細明體" panose="02020500000000000000" pitchFamily="18" charset="-120"/>
                        </a:rPr>
                        <a:t> </a:t>
                      </a:r>
                      <a:r>
                        <a:rPr lang="es-PY" altLang="zh-TW" sz="800" b="0" i="0" u="none" strike="noStrike" dirty="0" err="1">
                          <a:solidFill>
                            <a:schemeClr val="tx1"/>
                          </a:solidFill>
                          <a:effectLst/>
                          <a:latin typeface="+mn-lt"/>
                          <a:ea typeface="新細明體" panose="02020500000000000000" pitchFamily="18" charset="-120"/>
                        </a:rPr>
                        <a:t>on</a:t>
                      </a:r>
                      <a:r>
                        <a:rPr lang="es-PY" altLang="zh-TW" sz="800" b="0" i="0" u="none" strike="noStrike" dirty="0">
                          <a:solidFill>
                            <a:schemeClr val="tx1"/>
                          </a:solidFill>
                          <a:effectLst/>
                          <a:latin typeface="+mn-lt"/>
                          <a:ea typeface="新細明體" panose="02020500000000000000" pitchFamily="18" charset="-120"/>
                        </a:rPr>
                        <a:t> </a:t>
                      </a:r>
                      <a:r>
                        <a:rPr lang="es-PY" altLang="zh-TW" sz="800" b="0" i="0" u="none" strike="noStrike" dirty="0" err="1">
                          <a:solidFill>
                            <a:schemeClr val="tx1"/>
                          </a:solidFill>
                          <a:effectLst/>
                          <a:latin typeface="+mn-lt"/>
                          <a:ea typeface="新細明體" panose="02020500000000000000" pitchFamily="18" charset="-120"/>
                        </a:rPr>
                        <a:t>export</a:t>
                      </a:r>
                      <a:r>
                        <a:rPr lang="es-PY" altLang="zh-TW" sz="800" b="0" i="0" u="none" strike="noStrike" dirty="0">
                          <a:solidFill>
                            <a:schemeClr val="tx1"/>
                          </a:solidFill>
                          <a:effectLst/>
                          <a:latin typeface="+mn-lt"/>
                          <a:ea typeface="新細明體" panose="02020500000000000000" pitchFamily="18" charset="-120"/>
                        </a:rPr>
                        <a:t> </a:t>
                      </a:r>
                      <a:r>
                        <a:rPr lang="es-PY" altLang="zh-TW" sz="800" b="0" i="0" u="none" strike="noStrike" dirty="0" err="1">
                          <a:solidFill>
                            <a:schemeClr val="tx1"/>
                          </a:solidFill>
                          <a:effectLst/>
                          <a:latin typeface="+mn-lt"/>
                          <a:ea typeface="新細明體" panose="02020500000000000000" pitchFamily="18" charset="-120"/>
                        </a:rPr>
                        <a:t>which</a:t>
                      </a:r>
                      <a:r>
                        <a:rPr lang="es-PY" altLang="zh-TW" sz="800" b="0" i="0" u="none" strike="noStrike" dirty="0">
                          <a:solidFill>
                            <a:schemeClr val="tx1"/>
                          </a:solidFill>
                          <a:effectLst/>
                          <a:latin typeface="+mn-lt"/>
                          <a:ea typeface="新細明體" panose="02020500000000000000" pitchFamily="18" charset="-120"/>
                        </a:rPr>
                        <a:t> </a:t>
                      </a:r>
                      <a:r>
                        <a:rPr lang="es-PY" altLang="zh-TW" sz="800" b="0" i="0" u="none" strike="noStrike" dirty="0" err="1">
                          <a:solidFill>
                            <a:schemeClr val="tx1"/>
                          </a:solidFill>
                          <a:effectLst/>
                          <a:latin typeface="+mn-lt"/>
                          <a:ea typeface="新細明體" panose="02020500000000000000" pitchFamily="18" charset="-120"/>
                        </a:rPr>
                        <a:t>caused</a:t>
                      </a:r>
                      <a:r>
                        <a:rPr lang="es-PY" altLang="zh-TW" sz="800" b="0" i="0" u="none" strike="noStrike" dirty="0">
                          <a:solidFill>
                            <a:schemeClr val="tx1"/>
                          </a:solidFill>
                          <a:effectLst/>
                          <a:latin typeface="+mn-lt"/>
                          <a:ea typeface="新細明體" panose="02020500000000000000" pitchFamily="18" charset="-120"/>
                        </a:rPr>
                        <a:t> </a:t>
                      </a:r>
                      <a:r>
                        <a:rPr lang="es-PY" altLang="zh-TW" sz="800" b="0" i="0" u="none" strike="noStrike" dirty="0" err="1">
                          <a:solidFill>
                            <a:schemeClr val="tx1"/>
                          </a:solidFill>
                          <a:effectLst/>
                          <a:latin typeface="+mn-lt"/>
                          <a:ea typeface="新細明體" panose="02020500000000000000" pitchFamily="18" charset="-120"/>
                        </a:rPr>
                        <a:t>imbalance</a:t>
                      </a:r>
                      <a:r>
                        <a:rPr lang="es-PY" altLang="zh-TW" sz="800" b="0" i="0" u="none" strike="noStrike" dirty="0">
                          <a:solidFill>
                            <a:schemeClr val="tx1"/>
                          </a:solidFill>
                          <a:effectLst/>
                          <a:latin typeface="+mn-lt"/>
                          <a:ea typeface="新細明體" panose="02020500000000000000" pitchFamily="18" charset="-120"/>
                        </a:rPr>
                        <a:t> in PY stock</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altLang="zh-TW" sz="800" b="0" i="0" u="none" strike="noStrike" dirty="0">
                          <a:solidFill>
                            <a:schemeClr val="tx1"/>
                          </a:solidFill>
                          <a:effectLst/>
                          <a:latin typeface="+mn-lt"/>
                          <a:ea typeface="新細明體" panose="02020500000000000000" pitchFamily="18" charset="-120"/>
                        </a:rPr>
                        <a:t>677</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PY" altLang="zh-TW" sz="800" b="0" i="0" u="none" strike="noStrike" dirty="0">
                          <a:solidFill>
                            <a:schemeClr val="tx1"/>
                          </a:solidFill>
                          <a:effectLst/>
                          <a:latin typeface="+mn-lt"/>
                          <a:ea typeface="新細明體" panose="02020500000000000000" pitchFamily="18" charset="-120"/>
                        </a:rPr>
                        <a:t>580</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PY" altLang="zh-TW" sz="800" b="0" i="0" u="none" strike="noStrike" dirty="0">
                          <a:solidFill>
                            <a:schemeClr val="tx1"/>
                          </a:solidFill>
                          <a:effectLst/>
                          <a:highlight>
                            <a:srgbClr val="FFFF00"/>
                          </a:highlight>
                          <a:latin typeface="+mn-lt"/>
                          <a:ea typeface="新細明體" panose="02020500000000000000" pitchFamily="18" charset="-120"/>
                        </a:rPr>
                        <a:t>-97</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MX" altLang="zh-TW" sz="800" u="none" strike="noStrike" baseline="0" dirty="0" err="1">
                          <a:solidFill>
                            <a:schemeClr val="dk1"/>
                          </a:solidFill>
                          <a:effectLst/>
                          <a:latin typeface="+mn-lt"/>
                          <a:ea typeface="+mn-ea"/>
                          <a:cs typeface="+mn-cs"/>
                        </a:rPr>
                        <a:t>It’s</a:t>
                      </a:r>
                      <a:r>
                        <a:rPr lang="es-MX" altLang="zh-TW" sz="800" u="none" strike="noStrike" baseline="0" dirty="0">
                          <a:solidFill>
                            <a:schemeClr val="dk1"/>
                          </a:solidFill>
                          <a:effectLst/>
                          <a:latin typeface="+mn-lt"/>
                          <a:ea typeface="+mn-ea"/>
                          <a:cs typeface="+mn-cs"/>
                        </a:rPr>
                        <a:t> </a:t>
                      </a:r>
                      <a:r>
                        <a:rPr lang="es-MX" altLang="zh-TW" sz="800" u="none" strike="noStrike" baseline="0" dirty="0" err="1">
                          <a:solidFill>
                            <a:schemeClr val="dk1"/>
                          </a:solidFill>
                          <a:effectLst/>
                          <a:latin typeface="+mn-lt"/>
                          <a:ea typeface="+mn-ea"/>
                          <a:cs typeface="+mn-cs"/>
                        </a:rPr>
                        <a:t>related</a:t>
                      </a:r>
                      <a:r>
                        <a:rPr lang="es-MX" altLang="zh-TW" sz="800" u="none" strike="noStrike" baseline="0" dirty="0">
                          <a:solidFill>
                            <a:schemeClr val="dk1"/>
                          </a:solidFill>
                          <a:effectLst/>
                          <a:latin typeface="+mn-lt"/>
                          <a:ea typeface="+mn-ea"/>
                          <a:cs typeface="+mn-cs"/>
                        </a:rPr>
                        <a:t> </a:t>
                      </a:r>
                      <a:r>
                        <a:rPr lang="es-MX" altLang="zh-TW" sz="800" u="none" strike="noStrike" baseline="0" dirty="0" err="1">
                          <a:solidFill>
                            <a:schemeClr val="dk1"/>
                          </a:solidFill>
                          <a:effectLst/>
                          <a:latin typeface="+mn-lt"/>
                          <a:ea typeface="+mn-ea"/>
                          <a:cs typeface="+mn-cs"/>
                        </a:rPr>
                        <a:t>to</a:t>
                      </a:r>
                      <a:r>
                        <a:rPr lang="es-MX" altLang="zh-TW" sz="800" u="none" strike="noStrike" baseline="0" dirty="0">
                          <a:solidFill>
                            <a:schemeClr val="dk1"/>
                          </a:solidFill>
                          <a:effectLst/>
                          <a:latin typeface="+mn-lt"/>
                          <a:ea typeface="+mn-ea"/>
                          <a:cs typeface="+mn-cs"/>
                        </a:rPr>
                        <a:t> </a:t>
                      </a:r>
                      <a:r>
                        <a:rPr lang="es-MX" altLang="zh-TW" sz="800" u="none" strike="noStrike" baseline="0" dirty="0" err="1">
                          <a:solidFill>
                            <a:schemeClr val="dk1"/>
                          </a:solidFill>
                          <a:effectLst/>
                          <a:latin typeface="+mn-lt"/>
                          <a:ea typeface="+mn-ea"/>
                          <a:cs typeface="+mn-cs"/>
                        </a:rPr>
                        <a:t>cntr</a:t>
                      </a:r>
                      <a:r>
                        <a:rPr lang="es-MX" altLang="zh-TW" sz="800" u="none" strike="noStrike" baseline="0" dirty="0">
                          <a:solidFill>
                            <a:schemeClr val="dk1"/>
                          </a:solidFill>
                          <a:effectLst/>
                          <a:latin typeface="+mn-lt"/>
                          <a:ea typeface="+mn-ea"/>
                          <a:cs typeface="+mn-cs"/>
                        </a:rPr>
                        <a:t> </a:t>
                      </a:r>
                      <a:r>
                        <a:rPr lang="es-MX" altLang="zh-TW" sz="800" u="none" strike="noStrike" baseline="0" dirty="0" err="1">
                          <a:solidFill>
                            <a:schemeClr val="dk1"/>
                          </a:solidFill>
                          <a:effectLst/>
                          <a:latin typeface="+mn-lt"/>
                          <a:ea typeface="+mn-ea"/>
                          <a:cs typeface="+mn-cs"/>
                        </a:rPr>
                        <a:t>damaged</a:t>
                      </a:r>
                      <a:r>
                        <a:rPr lang="es-MX" altLang="zh-TW" sz="800" u="none" strike="noStrike" baseline="0" dirty="0">
                          <a:solidFill>
                            <a:schemeClr val="dk1"/>
                          </a:solidFill>
                          <a:effectLst/>
                          <a:latin typeface="+mn-lt"/>
                          <a:ea typeface="+mn-ea"/>
                          <a:cs typeface="+mn-cs"/>
                        </a:rPr>
                        <a:t> </a:t>
                      </a:r>
                      <a:r>
                        <a:rPr lang="es-MX" altLang="zh-TW" sz="800" u="none" strike="noStrike" baseline="0" dirty="0" err="1">
                          <a:solidFill>
                            <a:schemeClr val="dk1"/>
                          </a:solidFill>
                          <a:effectLst/>
                          <a:latin typeface="+mn-lt"/>
                          <a:ea typeface="+mn-ea"/>
                          <a:cs typeface="+mn-cs"/>
                        </a:rPr>
                        <a:t>before</a:t>
                      </a:r>
                      <a:r>
                        <a:rPr lang="es-MX" altLang="zh-TW" sz="800" u="none" strike="noStrike" baseline="0" dirty="0">
                          <a:solidFill>
                            <a:schemeClr val="dk1"/>
                          </a:solidFill>
                          <a:effectLst/>
                          <a:latin typeface="+mn-lt"/>
                          <a:ea typeface="+mn-ea"/>
                          <a:cs typeface="+mn-cs"/>
                        </a:rPr>
                        <a:t> </a:t>
                      </a:r>
                      <a:r>
                        <a:rPr lang="es-MX" altLang="zh-TW" sz="800" u="none" strike="noStrike" baseline="0" dirty="0" err="1">
                          <a:solidFill>
                            <a:schemeClr val="dk1"/>
                          </a:solidFill>
                          <a:effectLst/>
                          <a:latin typeface="+mn-lt"/>
                          <a:ea typeface="+mn-ea"/>
                          <a:cs typeface="+mn-cs"/>
                        </a:rPr>
                        <a:t>arrival</a:t>
                      </a:r>
                      <a:r>
                        <a:rPr lang="es-MX" altLang="zh-TW" sz="800" u="none" strike="noStrike" baseline="0" dirty="0">
                          <a:solidFill>
                            <a:schemeClr val="dk1"/>
                          </a:solidFill>
                          <a:effectLst/>
                          <a:latin typeface="+mn-lt"/>
                          <a:ea typeface="+mn-ea"/>
                          <a:cs typeface="+mn-cs"/>
                        </a:rPr>
                        <a:t> </a:t>
                      </a:r>
                      <a:r>
                        <a:rPr lang="es-MX" altLang="zh-TW" sz="800" u="none" strike="noStrike" baseline="0" dirty="0" err="1">
                          <a:solidFill>
                            <a:schemeClr val="dk1"/>
                          </a:solidFill>
                          <a:effectLst/>
                          <a:latin typeface="+mn-lt"/>
                          <a:ea typeface="+mn-ea"/>
                          <a:cs typeface="+mn-cs"/>
                        </a:rPr>
                        <a:t>to</a:t>
                      </a:r>
                      <a:r>
                        <a:rPr lang="es-MX" altLang="zh-TW" sz="800" u="none" strike="noStrike" baseline="0" dirty="0">
                          <a:solidFill>
                            <a:schemeClr val="dk1"/>
                          </a:solidFill>
                          <a:effectLst/>
                          <a:latin typeface="+mn-lt"/>
                          <a:ea typeface="+mn-ea"/>
                          <a:cs typeface="+mn-cs"/>
                        </a:rPr>
                        <a:t> PYASU. </a:t>
                      </a:r>
                      <a:r>
                        <a:rPr lang="es-MX" altLang="zh-TW" sz="800" u="none" strike="noStrike" baseline="0" dirty="0" err="1">
                          <a:solidFill>
                            <a:schemeClr val="dk1"/>
                          </a:solidFill>
                          <a:effectLst/>
                          <a:latin typeface="+mn-lt"/>
                          <a:ea typeface="+mn-ea"/>
                          <a:cs typeface="+mn-cs"/>
                        </a:rPr>
                        <a:t>Usually</a:t>
                      </a:r>
                      <a:r>
                        <a:rPr lang="es-MX" altLang="zh-TW" sz="800" u="none" strike="noStrike" baseline="0" dirty="0">
                          <a:solidFill>
                            <a:schemeClr val="dk1"/>
                          </a:solidFill>
                          <a:effectLst/>
                          <a:latin typeface="+mn-lt"/>
                          <a:ea typeface="+mn-ea"/>
                          <a:cs typeface="+mn-cs"/>
                        </a:rPr>
                        <a:t> at t/s </a:t>
                      </a:r>
                      <a:r>
                        <a:rPr lang="es-MX" altLang="zh-TW" sz="800" u="none" strike="noStrike" baseline="0" dirty="0" err="1">
                          <a:solidFill>
                            <a:schemeClr val="dk1"/>
                          </a:solidFill>
                          <a:effectLst/>
                          <a:latin typeface="+mn-lt"/>
                          <a:ea typeface="+mn-ea"/>
                          <a:cs typeface="+mn-cs"/>
                        </a:rPr>
                        <a:t>port</a:t>
                      </a:r>
                      <a:r>
                        <a:rPr lang="es-MX" altLang="zh-TW" sz="800" u="none" strike="noStrike" baseline="0" dirty="0">
                          <a:solidFill>
                            <a:schemeClr val="dk1"/>
                          </a:solidFill>
                          <a:effectLst/>
                          <a:latin typeface="+mn-lt"/>
                          <a:ea typeface="+mn-ea"/>
                          <a:cs typeface="+mn-cs"/>
                        </a:rPr>
                        <a:t> MVD </a:t>
                      </a:r>
                      <a:r>
                        <a:rPr lang="es-MX" altLang="zh-TW" sz="800" u="none" strike="noStrike" baseline="0" dirty="0" err="1">
                          <a:solidFill>
                            <a:schemeClr val="dk1"/>
                          </a:solidFill>
                          <a:effectLst/>
                          <a:latin typeface="+mn-lt"/>
                          <a:ea typeface="+mn-ea"/>
                          <a:cs typeface="+mn-cs"/>
                        </a:rPr>
                        <a:t>or</a:t>
                      </a:r>
                      <a:r>
                        <a:rPr lang="es-MX" altLang="zh-TW" sz="800" u="none" strike="noStrike" baseline="0" dirty="0">
                          <a:solidFill>
                            <a:schemeClr val="dk1"/>
                          </a:solidFill>
                          <a:effectLst/>
                          <a:latin typeface="+mn-lt"/>
                          <a:ea typeface="+mn-ea"/>
                          <a:cs typeface="+mn-cs"/>
                        </a:rPr>
                        <a:t> </a:t>
                      </a:r>
                      <a:r>
                        <a:rPr lang="es-MX" altLang="zh-TW" sz="800" u="none" strike="noStrike" baseline="0" dirty="0" err="1">
                          <a:solidFill>
                            <a:schemeClr val="dk1"/>
                          </a:solidFill>
                          <a:effectLst/>
                          <a:latin typeface="+mn-lt"/>
                          <a:ea typeface="+mn-ea"/>
                          <a:cs typeface="+mn-cs"/>
                        </a:rPr>
                        <a:t>even</a:t>
                      </a:r>
                      <a:r>
                        <a:rPr lang="es-MX" altLang="zh-TW" sz="800" u="none" strike="noStrike" baseline="0" dirty="0">
                          <a:solidFill>
                            <a:schemeClr val="dk1"/>
                          </a:solidFill>
                          <a:effectLst/>
                          <a:latin typeface="+mn-lt"/>
                          <a:ea typeface="+mn-ea"/>
                          <a:cs typeface="+mn-cs"/>
                        </a:rPr>
                        <a:t> </a:t>
                      </a:r>
                      <a:r>
                        <a:rPr lang="es-MX" altLang="zh-TW" sz="800" u="none" strike="noStrike" baseline="0" dirty="0" err="1">
                          <a:solidFill>
                            <a:schemeClr val="dk1"/>
                          </a:solidFill>
                          <a:effectLst/>
                          <a:latin typeface="+mn-lt"/>
                          <a:ea typeface="+mn-ea"/>
                          <a:cs typeface="+mn-cs"/>
                        </a:rPr>
                        <a:t>before</a:t>
                      </a:r>
                      <a:r>
                        <a:rPr lang="es-MX" altLang="zh-TW" sz="800" u="none" strike="noStrike" baseline="0" dirty="0">
                          <a:solidFill>
                            <a:schemeClr val="dk1"/>
                          </a:solidFill>
                          <a:effectLst/>
                          <a:latin typeface="+mn-lt"/>
                          <a:ea typeface="+mn-ea"/>
                          <a:cs typeface="+mn-cs"/>
                        </a:rPr>
                        <a:t>.</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Cost </a:t>
                      </a:r>
                      <a:r>
                        <a:rPr lang="en-US" altLang="zh-TW" sz="800" b="0" i="0" u="none" strike="noStrike" dirty="0">
                          <a:solidFill>
                            <a:srgbClr val="000000"/>
                          </a:solidFill>
                          <a:effectLst/>
                          <a:latin typeface="+mn-lt"/>
                          <a:ea typeface="新細明體" panose="02020500000000000000" pitchFamily="18" charset="-120"/>
                        </a:rPr>
                        <a:t>Saving Project</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altLang="zh-TW" sz="800" b="0" i="0" u="none" strike="noStrike" dirty="0">
                          <a:solidFill>
                            <a:srgbClr val="000000"/>
                          </a:solidFill>
                          <a:effectLst/>
                          <a:latin typeface="+mn-lt"/>
                          <a:ea typeface="新細明體" panose="02020500000000000000" pitchFamily="18" charset="-120"/>
                        </a:rPr>
                        <a:t>$ 3,903,480   </a:t>
                      </a:r>
                      <a:br>
                        <a:rPr lang="es-PY" altLang="zh-TW" sz="800" b="0" i="0" u="none" strike="noStrike" dirty="0">
                          <a:solidFill>
                            <a:srgbClr val="000000"/>
                          </a:solidFill>
                          <a:effectLst/>
                          <a:latin typeface="+mn-lt"/>
                          <a:ea typeface="新細明體" panose="02020500000000000000" pitchFamily="18" charset="-120"/>
                        </a:rPr>
                      </a:br>
                      <a:r>
                        <a:rPr lang="es-PY" altLang="zh-TW" sz="800" b="0" i="0" u="none" strike="noStrike" dirty="0">
                          <a:solidFill>
                            <a:srgbClr val="000000"/>
                          </a:solidFill>
                          <a:effectLst/>
                          <a:latin typeface="+mn-lt"/>
                          <a:ea typeface="新細明體" panose="02020500000000000000" pitchFamily="18" charset="-120"/>
                        </a:rPr>
                        <a:t>$ 1,009  per </a:t>
                      </a:r>
                      <a:r>
                        <a:rPr lang="es-PY" altLang="zh-TW" sz="800" b="0" i="0" u="none" strike="noStrike" dirty="0" err="1">
                          <a:solidFill>
                            <a:srgbClr val="000000"/>
                          </a:solidFill>
                          <a:effectLst/>
                          <a:latin typeface="+mn-lt"/>
                          <a:ea typeface="新細明體" panose="02020500000000000000" pitchFamily="18" charset="-120"/>
                        </a:rPr>
                        <a:t>unit</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altLang="zh-TW" sz="800" b="0" i="0" u="none" strike="noStrike" dirty="0">
                          <a:solidFill>
                            <a:srgbClr val="000000"/>
                          </a:solidFill>
                          <a:effectLst/>
                          <a:latin typeface="+mn-lt"/>
                          <a:ea typeface="新細明體" panose="02020500000000000000" pitchFamily="18" charset="-120"/>
                        </a:rPr>
                        <a:t>$ </a:t>
                      </a:r>
                      <a:r>
                        <a:rPr lang="es-PY" altLang="zh-TW" sz="800" b="0" i="0" u="none" strike="noStrike" dirty="0">
                          <a:solidFill>
                            <a:srgbClr val="000000"/>
                          </a:solidFill>
                          <a:effectLst/>
                          <a:latin typeface="+mn-lt"/>
                          <a:ea typeface="新細明體" panose="02020500000000000000" pitchFamily="18" charset="-120"/>
                        </a:rPr>
                        <a:t>5,686,080 $92,333 per </a:t>
                      </a:r>
                      <a:r>
                        <a:rPr lang="es-PY" altLang="zh-TW" sz="800" b="0" i="0" u="none" strike="noStrike" dirty="0" err="1">
                          <a:solidFill>
                            <a:srgbClr val="000000"/>
                          </a:solidFill>
                          <a:effectLst/>
                          <a:latin typeface="+mn-lt"/>
                          <a:ea typeface="新細明體" panose="02020500000000000000" pitchFamily="18" charset="-120"/>
                        </a:rPr>
                        <a:t>unit</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PY" sz="800" u="none" strike="noStrike" baseline="0" dirty="0">
                          <a:solidFill>
                            <a:schemeClr val="dk1"/>
                          </a:solidFill>
                          <a:effectLst/>
                          <a:latin typeface="+mn-lt"/>
                          <a:ea typeface="+mn-ea"/>
                          <a:cs typeface="+mn-cs"/>
                        </a:rPr>
                        <a:t>No </a:t>
                      </a:r>
                      <a:r>
                        <a:rPr lang="es-PY" sz="800" u="none" strike="noStrike" baseline="0" dirty="0" err="1">
                          <a:solidFill>
                            <a:schemeClr val="dk1"/>
                          </a:solidFill>
                          <a:effectLst/>
                          <a:latin typeface="+mn-lt"/>
                          <a:ea typeface="+mn-ea"/>
                          <a:cs typeface="+mn-cs"/>
                        </a:rPr>
                        <a:t>costs</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increased</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about</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feeder’s</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freight</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tariff</a:t>
                      </a:r>
                      <a:r>
                        <a:rPr lang="es-PY" sz="800" u="none" strike="noStrike" baseline="0" dirty="0">
                          <a:solidFill>
                            <a:schemeClr val="dk1"/>
                          </a:solidFill>
                          <a:effectLst/>
                          <a:latin typeface="+mn-lt"/>
                          <a:ea typeface="+mn-ea"/>
                          <a:cs typeface="+mn-cs"/>
                        </a:rPr>
                        <a:t>  in 2024 </a:t>
                      </a:r>
                      <a:r>
                        <a:rPr lang="es-PY" sz="800" u="none" strike="noStrike" baseline="0" dirty="0" err="1">
                          <a:solidFill>
                            <a:schemeClr val="dk1"/>
                          </a:solidFill>
                          <a:effectLst/>
                          <a:latin typeface="+mn-lt"/>
                          <a:ea typeface="+mn-ea"/>
                          <a:cs typeface="+mn-cs"/>
                        </a:rPr>
                        <a:t>compared</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with</a:t>
                      </a:r>
                      <a:r>
                        <a:rPr lang="es-PY" sz="800" u="none" strike="noStrike" baseline="0" dirty="0">
                          <a:solidFill>
                            <a:schemeClr val="dk1"/>
                          </a:solidFill>
                          <a:effectLst/>
                          <a:latin typeface="+mn-lt"/>
                          <a:ea typeface="+mn-ea"/>
                          <a:cs typeface="+mn-cs"/>
                        </a:rPr>
                        <a:t> 2023. </a:t>
                      </a:r>
                      <a:r>
                        <a:rPr lang="es-PY" sz="800" u="none" strike="noStrike" baseline="0" dirty="0" err="1">
                          <a:solidFill>
                            <a:schemeClr val="dk1"/>
                          </a:solidFill>
                          <a:effectLst/>
                          <a:latin typeface="+mn-lt"/>
                          <a:ea typeface="+mn-ea"/>
                          <a:cs typeface="+mn-cs"/>
                        </a:rPr>
                        <a:t>Import</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qties</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have</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increased</a:t>
                      </a:r>
                      <a:r>
                        <a:rPr lang="es-PY" sz="800" u="none" strike="noStrike" baseline="0" dirty="0">
                          <a:solidFill>
                            <a:schemeClr val="dk1"/>
                          </a:solidFill>
                          <a:effectLst/>
                          <a:latin typeface="+mn-lt"/>
                          <a:ea typeface="+mn-ea"/>
                          <a:cs typeface="+mn-cs"/>
                        </a:rPr>
                        <a:t> 70% </a:t>
                      </a:r>
                      <a:r>
                        <a:rPr lang="es-PY" sz="800" u="none" strike="noStrike" baseline="0" dirty="0" err="1">
                          <a:solidFill>
                            <a:schemeClr val="dk1"/>
                          </a:solidFill>
                          <a:effectLst/>
                          <a:latin typeface="+mn-lt"/>
                          <a:ea typeface="+mn-ea"/>
                          <a:cs typeface="+mn-cs"/>
                        </a:rPr>
                        <a:t>compared</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wtih</a:t>
                      </a:r>
                      <a:r>
                        <a:rPr lang="es-PY" sz="800" u="none" strike="noStrike" baseline="0" dirty="0">
                          <a:solidFill>
                            <a:schemeClr val="dk1"/>
                          </a:solidFill>
                          <a:effectLst/>
                          <a:latin typeface="+mn-lt"/>
                          <a:ea typeface="+mn-ea"/>
                          <a:cs typeface="+mn-cs"/>
                        </a:rPr>
                        <a:t> 2023, </a:t>
                      </a:r>
                      <a:r>
                        <a:rPr lang="es-PY" sz="800" u="none" strike="noStrike" baseline="0" dirty="0" err="1">
                          <a:solidFill>
                            <a:schemeClr val="dk1"/>
                          </a:solidFill>
                          <a:effectLst/>
                          <a:latin typeface="+mn-lt"/>
                          <a:ea typeface="+mn-ea"/>
                          <a:cs typeface="+mn-cs"/>
                        </a:rPr>
                        <a:t>export</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decreased</a:t>
                      </a:r>
                      <a:r>
                        <a:rPr lang="es-PY" sz="800" u="none" strike="noStrike" baseline="0" dirty="0">
                          <a:solidFill>
                            <a:schemeClr val="dk1"/>
                          </a:solidFill>
                          <a:effectLst/>
                          <a:latin typeface="+mn-lt"/>
                          <a:ea typeface="+mn-ea"/>
                          <a:cs typeface="+mn-cs"/>
                        </a:rPr>
                        <a:t> 9%. Repo </a:t>
                      </a:r>
                      <a:r>
                        <a:rPr lang="es-PY" sz="800" u="none" strike="noStrike" baseline="0" dirty="0" err="1">
                          <a:solidFill>
                            <a:schemeClr val="dk1"/>
                          </a:solidFill>
                          <a:effectLst/>
                          <a:latin typeface="+mn-lt"/>
                          <a:ea typeface="+mn-ea"/>
                          <a:cs typeface="+mn-cs"/>
                        </a:rPr>
                        <a:t>out</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units</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increased</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because</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of</a:t>
                      </a:r>
                      <a:r>
                        <a:rPr lang="es-PY" sz="800" u="none" strike="noStrike" baseline="0" dirty="0">
                          <a:solidFill>
                            <a:schemeClr val="dk1"/>
                          </a:solidFill>
                          <a:effectLst/>
                          <a:latin typeface="+mn-lt"/>
                          <a:ea typeface="+mn-ea"/>
                          <a:cs typeface="+mn-cs"/>
                        </a:rPr>
                        <a:t> imbalance.in 2024. </a:t>
                      </a:r>
                      <a:r>
                        <a:rPr lang="es-PY" sz="800" u="none" strike="noStrike" baseline="0" dirty="0" err="1">
                          <a:solidFill>
                            <a:schemeClr val="dk1"/>
                          </a:solidFill>
                          <a:effectLst/>
                          <a:latin typeface="+mn-lt"/>
                          <a:ea typeface="+mn-ea"/>
                          <a:cs typeface="+mn-cs"/>
                        </a:rPr>
                        <a:t>For</a:t>
                      </a:r>
                      <a:r>
                        <a:rPr lang="es-PY" sz="800" u="none" strike="noStrike" baseline="0" dirty="0">
                          <a:solidFill>
                            <a:schemeClr val="dk1"/>
                          </a:solidFill>
                          <a:effectLst/>
                          <a:latin typeface="+mn-lt"/>
                          <a:ea typeface="+mn-ea"/>
                          <a:cs typeface="+mn-cs"/>
                        </a:rPr>
                        <a:t> 2025 </a:t>
                      </a:r>
                      <a:r>
                        <a:rPr lang="es-PY" sz="800" u="none" strike="noStrike" baseline="0" dirty="0" err="1">
                          <a:solidFill>
                            <a:schemeClr val="dk1"/>
                          </a:solidFill>
                          <a:effectLst/>
                          <a:latin typeface="+mn-lt"/>
                          <a:ea typeface="+mn-ea"/>
                          <a:cs typeface="+mn-cs"/>
                        </a:rPr>
                        <a:t>suggest</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to</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analyze</a:t>
                      </a:r>
                      <a:r>
                        <a:rPr lang="es-PY" sz="800" u="none" strike="noStrike" baseline="0" dirty="0">
                          <a:solidFill>
                            <a:schemeClr val="dk1"/>
                          </a:solidFill>
                          <a:effectLst/>
                          <a:latin typeface="+mn-lt"/>
                          <a:ea typeface="+mn-ea"/>
                          <a:cs typeface="+mn-cs"/>
                        </a:rPr>
                        <a:t> resume back </a:t>
                      </a:r>
                      <a:r>
                        <a:rPr lang="es-PY" sz="800" u="none" strike="noStrike" baseline="0" dirty="0" err="1">
                          <a:solidFill>
                            <a:schemeClr val="dk1"/>
                          </a:solidFill>
                          <a:effectLst/>
                          <a:latin typeface="+mn-lt"/>
                          <a:ea typeface="+mn-ea"/>
                          <a:cs typeface="+mn-cs"/>
                        </a:rPr>
                        <a:t>mportant</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export</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comm</a:t>
                      </a:r>
                      <a:r>
                        <a:rPr lang="es-PY" sz="800" u="none" strike="noStrike" baseline="0" dirty="0">
                          <a:solidFill>
                            <a:schemeClr val="dk1"/>
                          </a:solidFill>
                          <a:effectLst/>
                          <a:latin typeface="+mn-lt"/>
                          <a:ea typeface="+mn-ea"/>
                          <a:cs typeface="+mn-cs"/>
                        </a:rPr>
                        <a:t> suspended </a:t>
                      </a:r>
                      <a:r>
                        <a:rPr lang="es-PY" sz="800" u="none" strike="noStrike" baseline="0" dirty="0" err="1">
                          <a:solidFill>
                            <a:schemeClr val="dk1"/>
                          </a:solidFill>
                          <a:effectLst/>
                          <a:latin typeface="+mn-lt"/>
                          <a:ea typeface="+mn-ea"/>
                          <a:cs typeface="+mn-cs"/>
                        </a:rPr>
                        <a:t>within</a:t>
                      </a:r>
                      <a:r>
                        <a:rPr lang="es-PY" sz="800" u="none" strike="noStrike" baseline="0" dirty="0">
                          <a:solidFill>
                            <a:schemeClr val="dk1"/>
                          </a:solidFill>
                          <a:effectLst/>
                          <a:latin typeface="+mn-lt"/>
                          <a:ea typeface="+mn-ea"/>
                          <a:cs typeface="+mn-cs"/>
                        </a:rPr>
                        <a:t> 2024, </a:t>
                      </a:r>
                      <a:r>
                        <a:rPr lang="es-PY" sz="800" u="none" strike="noStrike" baseline="0" dirty="0" err="1">
                          <a:solidFill>
                            <a:schemeClr val="dk1"/>
                          </a:solidFill>
                          <a:effectLst/>
                          <a:latin typeface="+mn-lt"/>
                          <a:ea typeface="+mn-ea"/>
                          <a:cs typeface="+mn-cs"/>
                        </a:rPr>
                        <a:t>to</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increase</a:t>
                      </a:r>
                      <a:r>
                        <a:rPr lang="es-PY" sz="800" u="none" strike="noStrike" baseline="0" dirty="0">
                          <a:solidFill>
                            <a:schemeClr val="dk1"/>
                          </a:solidFill>
                          <a:effectLst/>
                          <a:latin typeface="+mn-lt"/>
                          <a:ea typeface="+mn-ea"/>
                          <a:cs typeface="+mn-cs"/>
                        </a:rPr>
                        <a:t> </a:t>
                      </a:r>
                      <a:r>
                        <a:rPr lang="es-PY" sz="800" u="none" strike="noStrike" baseline="0" dirty="0" err="1">
                          <a:solidFill>
                            <a:schemeClr val="dk1"/>
                          </a:solidFill>
                          <a:effectLst/>
                          <a:latin typeface="+mn-lt"/>
                          <a:ea typeface="+mn-ea"/>
                          <a:cs typeface="+mn-cs"/>
                        </a:rPr>
                        <a:t>export</a:t>
                      </a:r>
                      <a:r>
                        <a:rPr lang="es-PY" sz="800" u="none" strike="noStrike" baseline="0" dirty="0">
                          <a:solidFill>
                            <a:schemeClr val="dk1"/>
                          </a:solidFill>
                          <a:effectLst/>
                          <a:latin typeface="+mn-lt"/>
                          <a:ea typeface="+mn-ea"/>
                          <a:cs typeface="+mn-cs"/>
                        </a:rPr>
                        <a:t> full </a:t>
                      </a:r>
                      <a:r>
                        <a:rPr lang="es-PY" sz="800" u="none" strike="noStrike" baseline="0" dirty="0" err="1">
                          <a:solidFill>
                            <a:schemeClr val="dk1"/>
                          </a:solidFill>
                          <a:effectLst/>
                          <a:latin typeface="+mn-lt"/>
                          <a:ea typeface="+mn-ea"/>
                          <a:cs typeface="+mn-cs"/>
                        </a:rPr>
                        <a:t>bookings</a:t>
                      </a:r>
                      <a:r>
                        <a:rPr lang="es-PY" sz="800" u="none" strike="noStrike" baseline="0" dirty="0">
                          <a:solidFill>
                            <a:schemeClr val="dk1"/>
                          </a:solidFill>
                          <a:effectLst/>
                          <a:latin typeface="+mn-lt"/>
                          <a:ea typeface="+mn-ea"/>
                          <a:cs typeface="+mn-cs"/>
                        </a:rPr>
                        <a:t>.</a:t>
                      </a:r>
                      <a:endParaRPr lang="zh-TW" altLang="en-US" sz="800" u="none" strike="noStrike" baseline="0" dirty="0">
                        <a:solidFill>
                          <a:schemeClr val="dk1"/>
                        </a:solidFill>
                        <a:effectLst/>
                        <a:latin typeface="+mn-lt"/>
                        <a:ea typeface="+mn-ea"/>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90% Onboard </a:t>
                      </a:r>
                    </a:p>
                    <a:p>
                      <a:pPr algn="ctr" fontAlgn="ctr"/>
                      <a:r>
                        <a:rPr lang="en-US" sz="800" b="0" i="0" u="none" strike="noStrike" dirty="0">
                          <a:solidFill>
                            <a:srgbClr val="000000"/>
                          </a:solidFill>
                          <a:effectLst/>
                          <a:latin typeface="+mn-lt"/>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altLang="zh-TW" sz="800" b="0" i="0" u="none" strike="noStrike" dirty="0">
                          <a:solidFill>
                            <a:srgbClr val="000000"/>
                          </a:solidFill>
                          <a:effectLst/>
                          <a:latin typeface="+mn-lt"/>
                          <a:ea typeface="新細明體" panose="02020500000000000000" pitchFamily="18" charset="-120"/>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PY" altLang="zh-TW" sz="800" b="0" i="0" u="none" strike="noStrike" dirty="0">
                          <a:solidFill>
                            <a:srgbClr val="000000"/>
                          </a:solidFill>
                          <a:effectLst/>
                          <a:latin typeface="+mn-lt"/>
                          <a:ea typeface="新細明體" panose="02020500000000000000" pitchFamily="18" charset="-120"/>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MX" altLang="zh-TW" sz="800" u="none" strike="noStrike" baseline="0" dirty="0" err="1">
                          <a:solidFill>
                            <a:schemeClr val="dk1"/>
                          </a:solidFill>
                          <a:effectLst/>
                          <a:latin typeface="+mn-lt"/>
                          <a:ea typeface="+mn-ea"/>
                          <a:cs typeface="+mn-cs"/>
                        </a:rPr>
                        <a:t>Related</a:t>
                      </a:r>
                      <a:r>
                        <a:rPr lang="es-MX" altLang="zh-TW" sz="800" u="none" strike="noStrike" baseline="0" dirty="0">
                          <a:solidFill>
                            <a:schemeClr val="dk1"/>
                          </a:solidFill>
                          <a:effectLst/>
                          <a:latin typeface="+mn-lt"/>
                          <a:ea typeface="+mn-ea"/>
                          <a:cs typeface="+mn-cs"/>
                        </a:rPr>
                        <a:t> </a:t>
                      </a:r>
                      <a:r>
                        <a:rPr lang="es-MX" altLang="zh-TW" sz="800" u="none" strike="noStrike" baseline="0" dirty="0" err="1">
                          <a:solidFill>
                            <a:schemeClr val="dk1"/>
                          </a:solidFill>
                          <a:effectLst/>
                          <a:latin typeface="+mn-lt"/>
                          <a:ea typeface="+mn-ea"/>
                          <a:cs typeface="+mn-cs"/>
                        </a:rPr>
                        <a:t>to</a:t>
                      </a:r>
                      <a:r>
                        <a:rPr lang="es-MX" altLang="zh-TW" sz="800" u="none" strike="noStrike" baseline="0" dirty="0">
                          <a:solidFill>
                            <a:schemeClr val="dk1"/>
                          </a:solidFill>
                          <a:effectLst/>
                          <a:latin typeface="+mn-lt"/>
                          <a:ea typeface="+mn-ea"/>
                          <a:cs typeface="+mn-cs"/>
                        </a:rPr>
                        <a:t> t/s </a:t>
                      </a:r>
                      <a:r>
                        <a:rPr lang="es-MX" altLang="zh-TW" sz="800" u="none" strike="noStrike" baseline="0" dirty="0" err="1">
                          <a:solidFill>
                            <a:schemeClr val="dk1"/>
                          </a:solidFill>
                          <a:effectLst/>
                          <a:latin typeface="+mn-lt"/>
                          <a:ea typeface="+mn-ea"/>
                          <a:cs typeface="+mn-cs"/>
                        </a:rPr>
                        <a:t>port</a:t>
                      </a:r>
                      <a:r>
                        <a:rPr lang="es-MX" altLang="zh-TW" sz="800" u="none" strike="noStrike" baseline="0" dirty="0">
                          <a:solidFill>
                            <a:schemeClr val="dk1"/>
                          </a:solidFill>
                          <a:effectLst/>
                          <a:latin typeface="+mn-lt"/>
                          <a:ea typeface="+mn-ea"/>
                          <a:cs typeface="+mn-cs"/>
                        </a:rPr>
                        <a:t> </a:t>
                      </a:r>
                      <a:r>
                        <a:rPr lang="es-MX" altLang="zh-TW" sz="800" u="none" strike="noStrike" baseline="0" dirty="0" err="1">
                          <a:solidFill>
                            <a:schemeClr val="dk1"/>
                          </a:solidFill>
                          <a:effectLst/>
                          <a:latin typeface="+mn-lt"/>
                          <a:ea typeface="+mn-ea"/>
                          <a:cs typeface="+mn-cs"/>
                        </a:rPr>
                        <a:t>according</a:t>
                      </a:r>
                      <a:r>
                        <a:rPr lang="es-MX" altLang="zh-TW" sz="800" u="none" strike="noStrike" baseline="0" dirty="0">
                          <a:solidFill>
                            <a:schemeClr val="dk1"/>
                          </a:solidFill>
                          <a:effectLst/>
                          <a:latin typeface="+mn-lt"/>
                          <a:ea typeface="+mn-ea"/>
                          <a:cs typeface="+mn-cs"/>
                        </a:rPr>
                        <a:t> IMD PNM</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Y" altLang="zh-TW" sz="800" b="0" i="0" u="none" strike="noStrike" dirty="0">
                          <a:solidFill>
                            <a:srgbClr val="000000"/>
                          </a:solidFill>
                          <a:effectLst/>
                          <a:latin typeface="+mn-lt"/>
                          <a:ea typeface="新細明體" panose="02020500000000000000" pitchFamily="18" charset="-120"/>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PY" altLang="zh-TW" sz="800" b="0" i="0" u="none" strike="noStrike" dirty="0">
                          <a:solidFill>
                            <a:srgbClr val="000000"/>
                          </a:solidFill>
                          <a:effectLst/>
                          <a:latin typeface="+mn-lt"/>
                          <a:ea typeface="新細明體" panose="02020500000000000000" pitchFamily="18" charset="-120"/>
                        </a:rPr>
                        <a:t>N/A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MX" altLang="zh-TW" sz="800" u="none" strike="noStrike" baseline="0" dirty="0" err="1">
                          <a:solidFill>
                            <a:schemeClr val="dk1"/>
                          </a:solidFill>
                          <a:effectLst/>
                          <a:latin typeface="+mn-lt"/>
                          <a:ea typeface="+mn-ea"/>
                          <a:cs typeface="+mn-cs"/>
                        </a:rPr>
                        <a:t>Related</a:t>
                      </a:r>
                      <a:r>
                        <a:rPr lang="es-MX" altLang="zh-TW" sz="800" u="none" strike="noStrike" baseline="0" dirty="0">
                          <a:solidFill>
                            <a:schemeClr val="dk1"/>
                          </a:solidFill>
                          <a:effectLst/>
                          <a:latin typeface="+mn-lt"/>
                          <a:ea typeface="+mn-ea"/>
                          <a:cs typeface="+mn-cs"/>
                        </a:rPr>
                        <a:t> </a:t>
                      </a:r>
                      <a:r>
                        <a:rPr lang="es-MX" altLang="zh-TW" sz="800" u="none" strike="noStrike" baseline="0" dirty="0" err="1">
                          <a:solidFill>
                            <a:schemeClr val="dk1"/>
                          </a:solidFill>
                          <a:effectLst/>
                          <a:latin typeface="+mn-lt"/>
                          <a:ea typeface="+mn-ea"/>
                          <a:cs typeface="+mn-cs"/>
                        </a:rPr>
                        <a:t>to</a:t>
                      </a:r>
                      <a:r>
                        <a:rPr lang="es-MX" altLang="zh-TW" sz="800" u="none" strike="noStrike" baseline="0" dirty="0">
                          <a:solidFill>
                            <a:schemeClr val="dk1"/>
                          </a:solidFill>
                          <a:effectLst/>
                          <a:latin typeface="+mn-lt"/>
                          <a:ea typeface="+mn-ea"/>
                          <a:cs typeface="+mn-cs"/>
                        </a:rPr>
                        <a:t> t/s </a:t>
                      </a:r>
                      <a:r>
                        <a:rPr lang="es-MX" altLang="zh-TW" sz="800" u="none" strike="noStrike" baseline="0" dirty="0" err="1">
                          <a:solidFill>
                            <a:schemeClr val="dk1"/>
                          </a:solidFill>
                          <a:effectLst/>
                          <a:latin typeface="+mn-lt"/>
                          <a:ea typeface="+mn-ea"/>
                          <a:cs typeface="+mn-cs"/>
                        </a:rPr>
                        <a:t>port</a:t>
                      </a:r>
                      <a:r>
                        <a:rPr lang="es-MX" altLang="zh-TW" sz="800" u="none" strike="noStrike" baseline="0" dirty="0">
                          <a:solidFill>
                            <a:schemeClr val="dk1"/>
                          </a:solidFill>
                          <a:effectLst/>
                          <a:latin typeface="+mn-lt"/>
                          <a:ea typeface="+mn-ea"/>
                          <a:cs typeface="+mn-cs"/>
                        </a:rPr>
                        <a:t> </a:t>
                      </a:r>
                      <a:r>
                        <a:rPr lang="es-MX" altLang="zh-TW" sz="800" u="none" strike="noStrike" baseline="0" dirty="0" err="1">
                          <a:solidFill>
                            <a:schemeClr val="dk1"/>
                          </a:solidFill>
                          <a:effectLst/>
                          <a:latin typeface="+mn-lt"/>
                          <a:ea typeface="+mn-ea"/>
                          <a:cs typeface="+mn-cs"/>
                        </a:rPr>
                        <a:t>according</a:t>
                      </a:r>
                      <a:r>
                        <a:rPr lang="es-MX" altLang="zh-TW" sz="800" u="none" strike="noStrike" baseline="0" dirty="0">
                          <a:solidFill>
                            <a:schemeClr val="dk1"/>
                          </a:solidFill>
                          <a:effectLst/>
                          <a:latin typeface="+mn-lt"/>
                          <a:ea typeface="+mn-ea"/>
                          <a:cs typeface="+mn-cs"/>
                        </a:rPr>
                        <a:t> IMD PNM</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C63C2738-879F-84C0-7855-2C9D18649FB2}"/>
              </a:ext>
            </a:extLst>
          </p:cNvPr>
          <p:cNvSpPr txBox="1"/>
          <p:nvPr/>
        </p:nvSpPr>
        <p:spPr>
          <a:xfrm>
            <a:off x="76832" y="3920385"/>
            <a:ext cx="8928992" cy="1508105"/>
          </a:xfrm>
          <a:prstGeom prst="rect">
            <a:avLst/>
          </a:prstGeom>
          <a:noFill/>
        </p:spPr>
        <p:txBody>
          <a:bodyPr wrap="square" rtlCol="0">
            <a:spAutoFit/>
          </a:bodyPr>
          <a:lstStyle/>
          <a:p>
            <a:pPr marL="171450" indent="-171450">
              <a:buFont typeface="Arial" panose="020B0604020202020204" pitchFamily="34" charset="0"/>
              <a:buChar char="•"/>
            </a:pPr>
            <a:r>
              <a:rPr lang="en-US" altLang="zh-TW" sz="1000" b="1" dirty="0"/>
              <a:t>Aged Container Selling:  </a:t>
            </a:r>
            <a:br>
              <a:rPr lang="en-US" altLang="zh-TW" sz="1000" b="1" dirty="0"/>
            </a:br>
            <a:r>
              <a:rPr lang="en-US" altLang="zh-TW" sz="1000" dirty="0">
                <a:solidFill>
                  <a:srgbClr val="000000"/>
                </a:solidFill>
                <a:ea typeface="新細明體" panose="02020500000000000000" pitchFamily="18" charset="-120"/>
              </a:rPr>
              <a:t>Keep working with EQC/TPE to keep increasing Sales containers. </a:t>
            </a:r>
          </a:p>
          <a:p>
            <a:endParaRPr lang="en-US" altLang="zh-TW" sz="1000" dirty="0">
              <a:solidFill>
                <a:srgbClr val="000000"/>
              </a:solidFill>
              <a:ea typeface="新細明體" panose="02020500000000000000" pitchFamily="18" charset="-120"/>
            </a:endParaRPr>
          </a:p>
          <a:p>
            <a:endParaRPr lang="en-US" altLang="zh-TW" sz="1000" dirty="0"/>
          </a:p>
          <a:p>
            <a:pPr marL="171450" indent="-171450">
              <a:buFont typeface="Arial" panose="020B0604020202020204" pitchFamily="34" charset="0"/>
              <a:buChar char="•"/>
            </a:pPr>
            <a:r>
              <a:rPr lang="en-US" altLang="zh-TW" sz="1000" b="1" dirty="0"/>
              <a:t>Free Reposition Plan</a:t>
            </a:r>
            <a:r>
              <a:rPr lang="en-US" altLang="zh-TW" sz="1000" dirty="0"/>
              <a:t>: </a:t>
            </a:r>
            <a:r>
              <a:rPr lang="en-US" altLang="zh-TW" sz="1000" dirty="0">
                <a:solidFill>
                  <a:srgbClr val="000000"/>
                </a:solidFill>
                <a:ea typeface="新細明體" panose="02020500000000000000" pitchFamily="18" charset="-120"/>
              </a:rPr>
              <a:t>Mainly </a:t>
            </a:r>
            <a:r>
              <a:rPr lang="en-US" altLang="zh-TW" sz="1000" dirty="0" err="1">
                <a:solidFill>
                  <a:srgbClr val="000000"/>
                </a:solidFill>
                <a:ea typeface="新細明體" panose="02020500000000000000" pitchFamily="18" charset="-120"/>
              </a:rPr>
              <a:t>fm</a:t>
            </a:r>
            <a:r>
              <a:rPr lang="en-US" altLang="zh-TW" sz="1000" dirty="0">
                <a:solidFill>
                  <a:srgbClr val="000000"/>
                </a:solidFill>
                <a:ea typeface="新細明體" panose="02020500000000000000" pitchFamily="18" charset="-120"/>
              </a:rPr>
              <a:t> UYMVD, but also Fm Brazilian ports, referred to import cargo discharged there to final destination Paraguay, by </a:t>
            </a:r>
            <a:r>
              <a:rPr lang="en-US" altLang="zh-TW" sz="1000" dirty="0" err="1">
                <a:solidFill>
                  <a:srgbClr val="000000"/>
                </a:solidFill>
                <a:ea typeface="新細明體" panose="02020500000000000000" pitchFamily="18" charset="-120"/>
              </a:rPr>
              <a:t>cnee’s</a:t>
            </a:r>
            <a:r>
              <a:rPr lang="en-US" altLang="zh-TW" sz="1000" dirty="0">
                <a:solidFill>
                  <a:srgbClr val="000000"/>
                </a:solidFill>
                <a:ea typeface="新細明體" panose="02020500000000000000" pitchFamily="18" charset="-120"/>
              </a:rPr>
              <a:t> risk and count (trucking service). We confirm that EMC as carrier don’t have extra cost with PYASU8 terminal to deliver empty there, as </a:t>
            </a:r>
            <a:r>
              <a:rPr lang="en-US" altLang="zh-TW" sz="1000" dirty="0" err="1">
                <a:solidFill>
                  <a:srgbClr val="000000"/>
                </a:solidFill>
                <a:ea typeface="新細明體" panose="02020500000000000000" pitchFamily="18" charset="-120"/>
              </a:rPr>
              <a:t>cnee</a:t>
            </a:r>
            <a:r>
              <a:rPr lang="en-US" altLang="zh-TW" sz="1000" dirty="0">
                <a:solidFill>
                  <a:srgbClr val="000000"/>
                </a:solidFill>
                <a:ea typeface="新細明體" panose="02020500000000000000" pitchFamily="18" charset="-120"/>
              </a:rPr>
              <a:t> already is in charge of trucking service to </a:t>
            </a:r>
            <a:r>
              <a:rPr lang="en-US" altLang="zh-TW" sz="1000" dirty="0" err="1">
                <a:solidFill>
                  <a:srgbClr val="000000"/>
                </a:solidFill>
                <a:ea typeface="新細明體" panose="02020500000000000000" pitchFamily="18" charset="-120"/>
              </a:rPr>
              <a:t>Py</a:t>
            </a:r>
            <a:r>
              <a:rPr lang="en-US" altLang="zh-TW" sz="1000" dirty="0">
                <a:solidFill>
                  <a:srgbClr val="000000"/>
                </a:solidFill>
                <a:ea typeface="新細明體" panose="02020500000000000000" pitchFamily="18" charset="-120"/>
              </a:rPr>
              <a:t>, it could be considered as container source in any case</a:t>
            </a:r>
            <a:r>
              <a:rPr lang="en-US" altLang="zh-TW" sz="1000" dirty="0"/>
              <a:t>.</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7C0A4131-CD6F-E7D9-8FD1-46A8C323FCA9}"/>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25</a:t>
            </a:fld>
            <a:endParaRPr lang="en-US" sz="1000" dirty="0"/>
          </a:p>
        </p:txBody>
      </p:sp>
      <p:graphicFrame>
        <p:nvGraphicFramePr>
          <p:cNvPr id="6" name="Objeto 6">
            <a:extLst>
              <a:ext uri="{FF2B5EF4-FFF2-40B4-BE49-F238E27FC236}">
                <a16:creationId xmlns:a16="http://schemas.microsoft.com/office/drawing/2014/main" id="{E0BC2621-14D7-13CF-0CAD-6DEE08B8D059}"/>
              </a:ext>
            </a:extLst>
          </p:cNvPr>
          <p:cNvGraphicFramePr>
            <a:graphicFrameLocks noChangeAspect="1"/>
          </p:cNvGraphicFramePr>
          <p:nvPr>
            <p:extLst>
              <p:ext uri="{D42A27DB-BD31-4B8C-83A1-F6EECF244321}">
                <p14:modId xmlns:p14="http://schemas.microsoft.com/office/powerpoint/2010/main" val="435866473"/>
              </p:ext>
            </p:extLst>
          </p:nvPr>
        </p:nvGraphicFramePr>
        <p:xfrm>
          <a:off x="5364088" y="3963569"/>
          <a:ext cx="2292350" cy="558800"/>
        </p:xfrm>
        <a:graphic>
          <a:graphicData uri="http://schemas.openxmlformats.org/presentationml/2006/ole">
            <mc:AlternateContent xmlns:mc="http://schemas.openxmlformats.org/markup-compatibility/2006">
              <mc:Choice xmlns:v="urn:schemas-microsoft-com:vml" Requires="v">
                <p:oleObj name="Worksheet" r:id="rId2" imgW="2292412" imgH="558947" progId="Excel.Sheet.12">
                  <p:embed/>
                </p:oleObj>
              </mc:Choice>
              <mc:Fallback>
                <p:oleObj name="Worksheet" r:id="rId2" imgW="2292412" imgH="558947" progId="Excel.Sheet.12">
                  <p:embed/>
                  <p:pic>
                    <p:nvPicPr>
                      <p:cNvPr id="7" name="Objeto 6">
                        <a:extLst>
                          <a:ext uri="{FF2B5EF4-FFF2-40B4-BE49-F238E27FC236}">
                            <a16:creationId xmlns:a16="http://schemas.microsoft.com/office/drawing/2014/main" id="{F0DA5C64-A47E-59DF-F8D2-73DA584D8F7C}"/>
                          </a:ext>
                        </a:extLst>
                      </p:cNvPr>
                      <p:cNvPicPr/>
                      <p:nvPr/>
                    </p:nvPicPr>
                    <p:blipFill>
                      <a:blip r:embed="rId3"/>
                      <a:stretch>
                        <a:fillRect/>
                      </a:stretch>
                    </p:blipFill>
                    <p:spPr>
                      <a:xfrm>
                        <a:off x="5364088" y="3963569"/>
                        <a:ext cx="2292350" cy="558800"/>
                      </a:xfrm>
                      <a:prstGeom prst="rect">
                        <a:avLst/>
                      </a:prstGeom>
                    </p:spPr>
                  </p:pic>
                </p:oleObj>
              </mc:Fallback>
            </mc:AlternateContent>
          </a:graphicData>
        </a:graphic>
      </p:graphicFrame>
    </p:spTree>
    <p:extLst>
      <p:ext uri="{BB962C8B-B14F-4D97-AF65-F5344CB8AC3E}">
        <p14:creationId xmlns:p14="http://schemas.microsoft.com/office/powerpoint/2010/main" val="435535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13</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EUY</a:t>
            </a:r>
          </a:p>
          <a:p>
            <a:pPr lvl="0" algn="ctr">
              <a:defRPr/>
            </a:pPr>
            <a:r>
              <a:rPr lang="en-US" altLang="zh-CN" sz="2400" b="1" dirty="0">
                <a:solidFill>
                  <a:prstClr val="black">
                    <a:lumMod val="85000"/>
                    <a:lumOff val="15000"/>
                  </a:prstClr>
                </a:solidFill>
                <a:latin typeface="DFKai-SB" pitchFamily="65" charset="-120"/>
                <a:ea typeface="DFKai-SB" pitchFamily="65" charset="-120"/>
              </a:rPr>
              <a:t>(URUGUAY)</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5739092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21327635"/>
              </p:ext>
            </p:extLst>
          </p:nvPr>
        </p:nvGraphicFramePr>
        <p:xfrm>
          <a:off x="179513" y="642874"/>
          <a:ext cx="8860231" cy="4434051"/>
        </p:xfrm>
        <a:graphic>
          <a:graphicData uri="http://schemas.openxmlformats.org/drawingml/2006/table">
            <a:tbl>
              <a:tblPr/>
              <a:tblGrid>
                <a:gridCol w="549790">
                  <a:extLst>
                    <a:ext uri="{9D8B030D-6E8A-4147-A177-3AD203B41FA5}">
                      <a16:colId xmlns:a16="http://schemas.microsoft.com/office/drawing/2014/main" val="20000"/>
                    </a:ext>
                  </a:extLst>
                </a:gridCol>
                <a:gridCol w="1077250">
                  <a:extLst>
                    <a:ext uri="{9D8B030D-6E8A-4147-A177-3AD203B41FA5}">
                      <a16:colId xmlns:a16="http://schemas.microsoft.com/office/drawing/2014/main" val="20001"/>
                    </a:ext>
                  </a:extLst>
                </a:gridCol>
                <a:gridCol w="430900">
                  <a:extLst>
                    <a:ext uri="{9D8B030D-6E8A-4147-A177-3AD203B41FA5}">
                      <a16:colId xmlns:a16="http://schemas.microsoft.com/office/drawing/2014/main" val="20006"/>
                    </a:ext>
                  </a:extLst>
                </a:gridCol>
                <a:gridCol w="861801">
                  <a:extLst>
                    <a:ext uri="{9D8B030D-6E8A-4147-A177-3AD203B41FA5}">
                      <a16:colId xmlns:a16="http://schemas.microsoft.com/office/drawing/2014/main" val="20002"/>
                    </a:ext>
                  </a:extLst>
                </a:gridCol>
                <a:gridCol w="861801">
                  <a:extLst>
                    <a:ext uri="{9D8B030D-6E8A-4147-A177-3AD203B41FA5}">
                      <a16:colId xmlns:a16="http://schemas.microsoft.com/office/drawing/2014/main" val="20003"/>
                    </a:ext>
                  </a:extLst>
                </a:gridCol>
                <a:gridCol w="646351">
                  <a:extLst>
                    <a:ext uri="{9D8B030D-6E8A-4147-A177-3AD203B41FA5}">
                      <a16:colId xmlns:a16="http://schemas.microsoft.com/office/drawing/2014/main" val="20004"/>
                    </a:ext>
                  </a:extLst>
                </a:gridCol>
                <a:gridCol w="861801">
                  <a:extLst>
                    <a:ext uri="{9D8B030D-6E8A-4147-A177-3AD203B41FA5}">
                      <a16:colId xmlns:a16="http://schemas.microsoft.com/office/drawing/2014/main" val="2045207659"/>
                    </a:ext>
                  </a:extLst>
                </a:gridCol>
                <a:gridCol w="3570537">
                  <a:extLst>
                    <a:ext uri="{9D8B030D-6E8A-4147-A177-3AD203B41FA5}">
                      <a16:colId xmlns:a16="http://schemas.microsoft.com/office/drawing/2014/main" val="20005"/>
                    </a:ext>
                  </a:extLst>
                </a:gridCol>
              </a:tblGrid>
              <a:tr h="398695">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43147">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151952">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j-lt"/>
                          <a:ea typeface="DFKai-SB" pitchFamily="65" charset="-120"/>
                        </a:rPr>
                        <a:t>F.E. =&gt; </a:t>
                      </a:r>
                      <a:r>
                        <a:rPr lang="en-US" altLang="zh-TW" sz="800" b="1" i="0" u="none" strike="noStrike" dirty="0">
                          <a:solidFill>
                            <a:srgbClr val="FF0000"/>
                          </a:solidFill>
                          <a:effectLst/>
                          <a:latin typeface="+mj-lt"/>
                          <a:ea typeface="DFKai-SB" pitchFamily="65" charset="-120"/>
                        </a:rPr>
                        <a:t>UY</a:t>
                      </a:r>
                      <a:r>
                        <a:rPr lang="en-US" altLang="zh-TW" sz="800" b="1" i="0" u="none" strike="noStrike" baseline="0" dirty="0">
                          <a:solidFill>
                            <a:schemeClr val="tx1"/>
                          </a:solidFill>
                          <a:effectLst/>
                          <a:latin typeface="+mj-lt"/>
                          <a:ea typeface="DFKai-SB" pitchFamily="65" charset="-120"/>
                        </a:rPr>
                        <a:t> IMP.</a:t>
                      </a:r>
                    </a:p>
                    <a:p>
                      <a:pPr algn="ctr" rtl="0" fontAlgn="ctr"/>
                      <a:r>
                        <a:rPr lang="en-US" altLang="zh-TW" sz="800" b="0" i="0" u="none" strike="noStrike" baseline="0" dirty="0">
                          <a:solidFill>
                            <a:schemeClr val="tx1"/>
                          </a:solidFill>
                          <a:effectLst/>
                          <a:latin typeface="+mj-lt"/>
                          <a:ea typeface="DFKai-SB" pitchFamily="65" charset="-120"/>
                        </a:rPr>
                        <a:t>(5</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chemeClr val="dk1"/>
                          </a:solidFill>
                          <a:latin typeface="+mj-lt"/>
                          <a:ea typeface="DFKai-SB"/>
                          <a:cs typeface="DFKai-SB"/>
                          <a:sym typeface="DFKai-SB"/>
                        </a:rPr>
                        <a:t>1,907</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1978</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104%</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2,700</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j-lt"/>
                          <a:ea typeface="DFKai-SB"/>
                          <a:cs typeface="+mn-cs"/>
                        </a:rPr>
                        <a:t>1.Target </a:t>
                      </a:r>
                      <a:r>
                        <a:rPr lang="es-UY" sz="800" b="0" i="0" u="none" strike="noStrike" dirty="0" err="1">
                          <a:solidFill>
                            <a:schemeClr val="dk1"/>
                          </a:solidFill>
                          <a:latin typeface="+mj-lt"/>
                          <a:ea typeface="DFKai-SB"/>
                          <a:cs typeface="+mn-cs"/>
                        </a:rPr>
                        <a:t>of</a:t>
                      </a:r>
                      <a:r>
                        <a:rPr lang="es-UY" sz="800" b="0" i="0" u="none" strike="noStrike" dirty="0">
                          <a:solidFill>
                            <a:schemeClr val="dk1"/>
                          </a:solidFill>
                          <a:latin typeface="+mj-lt"/>
                          <a:ea typeface="DFKai-SB"/>
                          <a:cs typeface="+mn-cs"/>
                        </a:rPr>
                        <a:t> 11.149 </a:t>
                      </a:r>
                      <a:r>
                        <a:rPr lang="es-UY" sz="800" b="0" i="0" u="none" strike="noStrike" dirty="0" err="1">
                          <a:solidFill>
                            <a:schemeClr val="dk1"/>
                          </a:solidFill>
                          <a:latin typeface="+mj-lt"/>
                          <a:ea typeface="DFKai-SB"/>
                          <a:cs typeface="+mn-cs"/>
                        </a:rPr>
                        <a:t>teus</a:t>
                      </a:r>
                      <a:r>
                        <a:rPr lang="es-UY" sz="800" b="0" i="0" u="none" strike="noStrike" dirty="0">
                          <a:solidFill>
                            <a:schemeClr val="dk1"/>
                          </a:solidFill>
                          <a:latin typeface="+mj-lt"/>
                          <a:ea typeface="DFKai-SB"/>
                          <a:cs typeface="+mn-cs"/>
                        </a:rPr>
                        <a:t> </a:t>
                      </a:r>
                      <a:r>
                        <a:rPr lang="es-UY" sz="800" b="0" i="0" u="none" strike="noStrike" dirty="0" err="1">
                          <a:solidFill>
                            <a:schemeClr val="dk1"/>
                          </a:solidFill>
                          <a:latin typeface="+mj-lt"/>
                          <a:ea typeface="DFKai-SB"/>
                          <a:cs typeface="+mn-cs"/>
                        </a:rPr>
                        <a:t>with</a:t>
                      </a:r>
                      <a:r>
                        <a:rPr lang="es-UY" sz="800" b="0" i="0" u="none" strike="noStrike" dirty="0">
                          <a:solidFill>
                            <a:schemeClr val="dk1"/>
                          </a:solidFill>
                          <a:latin typeface="+mj-lt"/>
                          <a:ea typeface="DFKai-SB"/>
                          <a:cs typeface="+mn-cs"/>
                        </a:rPr>
                        <a:t> 49 </a:t>
                      </a:r>
                      <a:r>
                        <a:rPr lang="es-UY" sz="800" b="0" i="0" u="none" strike="noStrike" dirty="0" err="1">
                          <a:solidFill>
                            <a:schemeClr val="dk1"/>
                          </a:solidFill>
                          <a:latin typeface="+mj-lt"/>
                          <a:ea typeface="DFKai-SB"/>
                          <a:cs typeface="+mn-cs"/>
                        </a:rPr>
                        <a:t>vessels</a:t>
                      </a:r>
                      <a:r>
                        <a:rPr lang="es-UY" sz="800" b="0" i="0" u="none" strike="noStrike" dirty="0">
                          <a:solidFill>
                            <a:schemeClr val="dk1"/>
                          </a:solidFill>
                          <a:latin typeface="+mj-lt"/>
                          <a:ea typeface="DFKai-SB"/>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j-lt"/>
                          <a:ea typeface="DFKai-SB"/>
                          <a:cs typeface="+mn-cs"/>
                        </a:rPr>
                        <a:t>2.Own SQ Target </a:t>
                      </a:r>
                      <a:r>
                        <a:rPr lang="es-UY" sz="800" b="0" i="0" u="none" strike="noStrike" dirty="0" err="1">
                          <a:solidFill>
                            <a:schemeClr val="dk1"/>
                          </a:solidFill>
                          <a:latin typeface="+mj-lt"/>
                          <a:ea typeface="DFKai-SB"/>
                          <a:cs typeface="+mn-cs"/>
                        </a:rPr>
                        <a:t>of</a:t>
                      </a:r>
                      <a:r>
                        <a:rPr lang="es-UY" sz="800" b="0" i="0" u="none" strike="noStrike" dirty="0">
                          <a:solidFill>
                            <a:schemeClr val="dk1"/>
                          </a:solidFill>
                          <a:latin typeface="+mj-lt"/>
                          <a:ea typeface="DFKai-SB"/>
                          <a:cs typeface="+mn-cs"/>
                        </a:rPr>
                        <a:t> 54 </a:t>
                      </a:r>
                      <a:r>
                        <a:rPr lang="es-UY" sz="800" b="0" i="0" u="none" strike="noStrike" dirty="0" err="1">
                          <a:solidFill>
                            <a:schemeClr val="dk1"/>
                          </a:solidFill>
                          <a:latin typeface="+mj-lt"/>
                          <a:ea typeface="DFKai-SB"/>
                          <a:cs typeface="+mn-cs"/>
                        </a:rPr>
                        <a:t>teus</a:t>
                      </a:r>
                      <a:r>
                        <a:rPr lang="es-UY" sz="800" b="0" i="0" u="none" strike="noStrike" dirty="0">
                          <a:solidFill>
                            <a:schemeClr val="dk1"/>
                          </a:solidFill>
                          <a:latin typeface="+mj-lt"/>
                          <a:ea typeface="DFKai-SB"/>
                          <a:cs typeface="+mn-cs"/>
                        </a:rPr>
                        <a:t>/</a:t>
                      </a:r>
                      <a:r>
                        <a:rPr lang="es-UY" sz="800" b="0" i="0" u="none" strike="noStrike" dirty="0" err="1">
                          <a:solidFill>
                            <a:schemeClr val="dk1"/>
                          </a:solidFill>
                          <a:latin typeface="+mj-lt"/>
                          <a:ea typeface="DFKai-SB"/>
                          <a:cs typeface="+mn-cs"/>
                        </a:rPr>
                        <a:t>wk</a:t>
                      </a:r>
                      <a:r>
                        <a:rPr lang="es-UY" sz="800" b="0" i="0" u="none" strike="noStrike" dirty="0">
                          <a:solidFill>
                            <a:schemeClr val="dk1"/>
                          </a:solidFill>
                          <a:latin typeface="+mj-lt"/>
                          <a:ea typeface="DFKai-SB"/>
                          <a:cs typeface="+mn-cs"/>
                        </a:rPr>
                        <a:t> (2700 </a:t>
                      </a:r>
                      <a:r>
                        <a:rPr lang="es-UY" sz="800" b="0" i="0" u="none" strike="noStrike" dirty="0" err="1">
                          <a:solidFill>
                            <a:schemeClr val="dk1"/>
                          </a:solidFill>
                          <a:latin typeface="+mj-lt"/>
                          <a:ea typeface="DFKai-SB"/>
                          <a:cs typeface="+mn-cs"/>
                        </a:rPr>
                        <a:t>teus</a:t>
                      </a:r>
                      <a:r>
                        <a:rPr lang="es-UY" sz="800" b="0" i="0" u="none" strike="noStrike" dirty="0">
                          <a:solidFill>
                            <a:schemeClr val="dk1"/>
                          </a:solidFill>
                          <a:latin typeface="+mj-lt"/>
                          <a:ea typeface="DFKai-SB"/>
                          <a:cs typeface="+mn-cs"/>
                        </a:rPr>
                        <a:t> in 50 </a:t>
                      </a:r>
                      <a:r>
                        <a:rPr lang="es-UY" sz="800" b="0" i="0" u="none" strike="noStrike" dirty="0" err="1">
                          <a:solidFill>
                            <a:schemeClr val="dk1"/>
                          </a:solidFill>
                          <a:latin typeface="+mj-lt"/>
                          <a:ea typeface="DFKai-SB"/>
                          <a:cs typeface="+mn-cs"/>
                        </a:rPr>
                        <a:t>weeks</a:t>
                      </a:r>
                      <a:r>
                        <a:rPr lang="es-UY" sz="800" b="0" i="0" u="none" strike="noStrike" dirty="0">
                          <a:solidFill>
                            <a:schemeClr val="dk1"/>
                          </a:solidFill>
                          <a:latin typeface="+mj-lt"/>
                          <a:ea typeface="DFKai-SB"/>
                          <a:cs typeface="+mn-cs"/>
                        </a:rPr>
                        <a:t> </a:t>
                      </a:r>
                      <a:r>
                        <a:rPr lang="es-UY" sz="800" b="0" i="0" u="none" strike="noStrike" dirty="0" err="1">
                          <a:solidFill>
                            <a:schemeClr val="dk1"/>
                          </a:solidFill>
                          <a:latin typeface="+mj-lt"/>
                          <a:ea typeface="DFKai-SB"/>
                          <a:cs typeface="+mn-cs"/>
                        </a:rPr>
                        <a:t>considered</a:t>
                      </a:r>
                      <a:r>
                        <a:rPr lang="es-UY" sz="800" b="0" i="0" u="none" strike="noStrike" dirty="0">
                          <a:solidFill>
                            <a:schemeClr val="dk1"/>
                          </a:solidFill>
                          <a:latin typeface="+mj-lt"/>
                          <a:ea typeface="DFKai-SB"/>
                          <a:cs typeface="+mn-cs"/>
                        </a:rPr>
                        <a:t> </a:t>
                      </a:r>
                      <a:r>
                        <a:rPr lang="es-UY" sz="800" b="0" i="0" u="none" strike="noStrike" dirty="0" err="1">
                          <a:solidFill>
                            <a:schemeClr val="dk1"/>
                          </a:solidFill>
                          <a:latin typeface="+mj-lt"/>
                          <a:ea typeface="DFKai-SB"/>
                          <a:cs typeface="+mn-cs"/>
                        </a:rPr>
                        <a:t>by</a:t>
                      </a:r>
                      <a:r>
                        <a:rPr lang="es-UY" sz="800" b="0" i="0" u="none" strike="noStrike" dirty="0">
                          <a:solidFill>
                            <a:schemeClr val="dk1"/>
                          </a:solidFill>
                          <a:latin typeface="+mj-lt"/>
                          <a:ea typeface="DFKai-SB"/>
                          <a:cs typeface="+mn-cs"/>
                        </a:rPr>
                        <a:t> BCC).</a:t>
                      </a:r>
                    </a:p>
                    <a:p>
                      <a:pPr marL="0" marR="0" lvl="0" indent="0" algn="l" defTabSz="914400" rtl="0" eaLnBrk="1" fontAlgn="ctr"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j-lt"/>
                          <a:ea typeface="DFKai-SB"/>
                          <a:cs typeface="+mn-cs"/>
                        </a:rPr>
                        <a:t>3.Recover Repremar and Central Cargo. Target </a:t>
                      </a:r>
                      <a:r>
                        <a:rPr lang="es-UY" sz="800" b="0" i="0" u="none" strike="noStrike" dirty="0" err="1">
                          <a:solidFill>
                            <a:schemeClr val="dk1"/>
                          </a:solidFill>
                          <a:latin typeface="+mj-lt"/>
                          <a:ea typeface="DFKai-SB"/>
                          <a:cs typeface="+mn-cs"/>
                        </a:rPr>
                        <a:t>accounts</a:t>
                      </a:r>
                      <a:r>
                        <a:rPr lang="es-UY" sz="800" b="0" i="0" u="none" strike="noStrike" dirty="0">
                          <a:solidFill>
                            <a:schemeClr val="dk1"/>
                          </a:solidFill>
                          <a:latin typeface="+mj-lt"/>
                          <a:ea typeface="DFKai-SB"/>
                          <a:cs typeface="+mn-cs"/>
                        </a:rPr>
                        <a:t>: Ceva, </a:t>
                      </a:r>
                      <a:r>
                        <a:rPr lang="es-UY" sz="800" b="0" i="0" u="none" strike="noStrike" dirty="0" err="1">
                          <a:solidFill>
                            <a:schemeClr val="dk1"/>
                          </a:solidFill>
                          <a:latin typeface="+mj-lt"/>
                          <a:ea typeface="DFKai-SB"/>
                          <a:cs typeface="+mn-cs"/>
                        </a:rPr>
                        <a:t>Pluscargo</a:t>
                      </a:r>
                      <a:r>
                        <a:rPr lang="es-UY" sz="800" b="0" i="0" u="none" strike="noStrike" dirty="0">
                          <a:solidFill>
                            <a:schemeClr val="dk1"/>
                          </a:solidFill>
                          <a:latin typeface="+mj-lt"/>
                          <a:ea typeface="DFKai-SB"/>
                          <a:cs typeface="+mn-cs"/>
                        </a:rPr>
                        <a:t>, </a:t>
                      </a:r>
                      <a:br>
                        <a:rPr lang="es-UY" sz="800" b="0" i="0" u="none" strike="noStrike" dirty="0">
                          <a:solidFill>
                            <a:schemeClr val="dk1"/>
                          </a:solidFill>
                          <a:latin typeface="+mj-lt"/>
                          <a:ea typeface="DFKai-SB"/>
                          <a:cs typeface="+mn-cs"/>
                        </a:rPr>
                      </a:br>
                      <a:r>
                        <a:rPr lang="es-UY" sz="800" b="0" i="0" u="none" strike="noStrike" dirty="0">
                          <a:solidFill>
                            <a:schemeClr val="dk1"/>
                          </a:solidFill>
                          <a:latin typeface="+mj-lt"/>
                          <a:ea typeface="DFKai-SB"/>
                          <a:cs typeface="+mn-cs"/>
                        </a:rPr>
                        <a:t>   </a:t>
                      </a:r>
                      <a:r>
                        <a:rPr lang="es-UY" sz="800" b="0" i="0" u="none" strike="noStrike" dirty="0" err="1">
                          <a:solidFill>
                            <a:schemeClr val="dk1"/>
                          </a:solidFill>
                          <a:latin typeface="+mj-lt"/>
                          <a:ea typeface="DFKai-SB"/>
                          <a:cs typeface="+mn-cs"/>
                        </a:rPr>
                        <a:t>Terramar</a:t>
                      </a:r>
                      <a:r>
                        <a:rPr lang="es-UY" sz="800" b="0" i="0" u="none" strike="noStrike" dirty="0">
                          <a:solidFill>
                            <a:schemeClr val="dk1"/>
                          </a:solidFill>
                          <a:latin typeface="+mj-lt"/>
                          <a:ea typeface="DFKai-SB"/>
                          <a:cs typeface="+mn-cs"/>
                        </a:rPr>
                        <a:t>, Enza y </a:t>
                      </a:r>
                      <a:r>
                        <a:rPr lang="es-UY" sz="800" b="0" i="0" u="none" strike="noStrike" dirty="0" err="1">
                          <a:solidFill>
                            <a:schemeClr val="dk1"/>
                          </a:solidFill>
                          <a:latin typeface="+mj-lt"/>
                          <a:ea typeface="DFKai-SB"/>
                          <a:cs typeface="+mn-cs"/>
                        </a:rPr>
                        <a:t>Belya</a:t>
                      </a:r>
                      <a:r>
                        <a:rPr lang="es-UY" sz="800" b="0" i="0" u="none" strike="noStrike" dirty="0">
                          <a:solidFill>
                            <a:schemeClr val="dk1"/>
                          </a:solidFill>
                          <a:latin typeface="+mj-lt"/>
                          <a:ea typeface="DFKai-SB"/>
                          <a:cs typeface="+mn-cs"/>
                        </a:rPr>
                        <a:t>, Santa Rosa. </a:t>
                      </a:r>
                      <a:r>
                        <a:rPr lang="es-UY" sz="800" b="0" i="0" u="none" strike="noStrike" dirty="0" err="1">
                          <a:solidFill>
                            <a:schemeClr val="dk1"/>
                          </a:solidFill>
                          <a:latin typeface="+mj-lt"/>
                          <a:ea typeface="DFKai-SB"/>
                          <a:cs typeface="+mn-cs"/>
                        </a:rPr>
                        <a:t>Enhance</a:t>
                      </a:r>
                      <a:r>
                        <a:rPr lang="es-UY" sz="800" b="0" i="0" u="none" strike="noStrike" dirty="0">
                          <a:solidFill>
                            <a:schemeClr val="dk1"/>
                          </a:solidFill>
                          <a:latin typeface="+mj-lt"/>
                          <a:ea typeface="DFKai-SB"/>
                          <a:cs typeface="+mn-cs"/>
                        </a:rPr>
                        <a:t> </a:t>
                      </a:r>
                      <a:r>
                        <a:rPr lang="es-UY" sz="800" b="0" i="0" u="none" strike="noStrike" dirty="0" err="1">
                          <a:solidFill>
                            <a:schemeClr val="dk1"/>
                          </a:solidFill>
                          <a:latin typeface="+mj-lt"/>
                          <a:ea typeface="DFKai-SB"/>
                          <a:cs typeface="+mn-cs"/>
                        </a:rPr>
                        <a:t>Tradeline</a:t>
                      </a:r>
                      <a:r>
                        <a:rPr lang="es-UY" sz="800" b="0" i="0" u="none" strike="noStrike" dirty="0">
                          <a:solidFill>
                            <a:schemeClr val="dk1"/>
                          </a:solidFill>
                          <a:latin typeface="+mj-lt"/>
                          <a:ea typeface="DFKai-SB"/>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j-lt"/>
                          <a:ea typeface="DFKai-SB"/>
                          <a:cs typeface="+mn-cs"/>
                        </a:rPr>
                        <a:t>4.Win </a:t>
                      </a:r>
                      <a:r>
                        <a:rPr lang="es-UY" sz="800" b="0" i="0" u="none" strike="noStrike" dirty="0" err="1">
                          <a:solidFill>
                            <a:schemeClr val="dk1"/>
                          </a:solidFill>
                          <a:latin typeface="+mj-lt"/>
                          <a:ea typeface="DFKai-SB"/>
                          <a:cs typeface="+mn-cs"/>
                        </a:rPr>
                        <a:t>KIA´s</a:t>
                      </a:r>
                      <a:r>
                        <a:rPr lang="es-UY" sz="800" b="0" i="0" u="none" strike="noStrike" dirty="0">
                          <a:solidFill>
                            <a:schemeClr val="dk1"/>
                          </a:solidFill>
                          <a:latin typeface="+mj-lt"/>
                          <a:ea typeface="DFKai-SB"/>
                          <a:cs typeface="+mn-cs"/>
                        </a:rPr>
                        <a:t> tender, </a:t>
                      </a:r>
                      <a:r>
                        <a:rPr lang="es-UY" sz="800" b="0" i="0" u="none" strike="noStrike" dirty="0" err="1">
                          <a:solidFill>
                            <a:schemeClr val="dk1"/>
                          </a:solidFill>
                          <a:latin typeface="+mj-lt"/>
                          <a:ea typeface="DFKai-SB"/>
                          <a:cs typeface="+mn-cs"/>
                        </a:rPr>
                        <a:t>which</a:t>
                      </a:r>
                      <a:r>
                        <a:rPr lang="es-UY" sz="800" b="0" i="0" u="none" strike="noStrike" dirty="0">
                          <a:solidFill>
                            <a:schemeClr val="dk1"/>
                          </a:solidFill>
                          <a:latin typeface="+mj-lt"/>
                          <a:ea typeface="DFKai-SB"/>
                          <a:cs typeface="+mn-cs"/>
                        </a:rPr>
                        <a:t> </a:t>
                      </a:r>
                      <a:r>
                        <a:rPr lang="es-UY" sz="800" b="0" i="0" u="none" strike="noStrike" dirty="0" err="1">
                          <a:solidFill>
                            <a:schemeClr val="dk1"/>
                          </a:solidFill>
                          <a:latin typeface="+mj-lt"/>
                          <a:ea typeface="DFKai-SB"/>
                          <a:cs typeface="+mn-cs"/>
                        </a:rPr>
                        <a:t>is</a:t>
                      </a:r>
                      <a:r>
                        <a:rPr lang="es-UY" sz="800" b="0" i="0" u="none" strike="noStrike" dirty="0">
                          <a:solidFill>
                            <a:schemeClr val="dk1"/>
                          </a:solidFill>
                          <a:latin typeface="+mj-lt"/>
                          <a:ea typeface="DFKai-SB"/>
                          <a:cs typeface="+mn-cs"/>
                        </a:rPr>
                        <a:t> </a:t>
                      </a:r>
                      <a:r>
                        <a:rPr lang="es-UY" sz="800" b="0" i="0" u="none" strike="noStrike" dirty="0" err="1">
                          <a:solidFill>
                            <a:schemeClr val="dk1"/>
                          </a:solidFill>
                          <a:latin typeface="+mj-lt"/>
                          <a:ea typeface="DFKai-SB"/>
                          <a:cs typeface="+mn-cs"/>
                        </a:rPr>
                        <a:t>announced</a:t>
                      </a:r>
                      <a:r>
                        <a:rPr lang="es-UY" sz="800" b="0" i="0" u="none" strike="noStrike" dirty="0">
                          <a:solidFill>
                            <a:schemeClr val="dk1"/>
                          </a:solidFill>
                          <a:latin typeface="+mj-lt"/>
                          <a:ea typeface="DFKai-SB"/>
                          <a:cs typeface="+mn-cs"/>
                        </a:rPr>
                        <a:t> </a:t>
                      </a:r>
                      <a:r>
                        <a:rPr lang="es-UY" sz="800" b="0" i="0" u="none" strike="noStrike" dirty="0" err="1">
                          <a:solidFill>
                            <a:schemeClr val="dk1"/>
                          </a:solidFill>
                          <a:latin typeface="+mj-lt"/>
                          <a:ea typeface="DFKai-SB"/>
                          <a:cs typeface="+mn-cs"/>
                        </a:rPr>
                        <a:t>to</a:t>
                      </a:r>
                      <a:r>
                        <a:rPr lang="es-UY" sz="800" b="0" i="0" u="none" strike="noStrike" dirty="0">
                          <a:solidFill>
                            <a:schemeClr val="dk1"/>
                          </a:solidFill>
                          <a:latin typeface="+mj-lt"/>
                          <a:ea typeface="DFKai-SB"/>
                          <a:cs typeface="+mn-cs"/>
                        </a:rPr>
                        <a:t> </a:t>
                      </a:r>
                      <a:r>
                        <a:rPr lang="es-UY" sz="800" b="0" i="0" u="none" strike="noStrike" dirty="0" err="1">
                          <a:solidFill>
                            <a:schemeClr val="dk1"/>
                          </a:solidFill>
                          <a:latin typeface="+mj-lt"/>
                          <a:ea typeface="DFKai-SB"/>
                          <a:cs typeface="+mn-cs"/>
                        </a:rPr>
                        <a:t>have</a:t>
                      </a:r>
                      <a:r>
                        <a:rPr lang="es-UY" sz="800" b="0" i="0" u="none" strike="noStrike" dirty="0">
                          <a:solidFill>
                            <a:schemeClr val="dk1"/>
                          </a:solidFill>
                          <a:latin typeface="+mj-lt"/>
                          <a:ea typeface="DFKai-SB"/>
                          <a:cs typeface="+mn-cs"/>
                        </a:rPr>
                        <a:t> a volumen </a:t>
                      </a:r>
                      <a:r>
                        <a:rPr lang="es-UY" sz="800" b="0" i="0" u="none" strike="noStrike" dirty="0" err="1">
                          <a:solidFill>
                            <a:schemeClr val="dk1"/>
                          </a:solidFill>
                          <a:latin typeface="+mj-lt"/>
                          <a:ea typeface="DFKai-SB"/>
                          <a:cs typeface="+mn-cs"/>
                        </a:rPr>
                        <a:t>of</a:t>
                      </a:r>
                      <a:r>
                        <a:rPr lang="es-UY" sz="800" b="0" i="0" u="none" strike="noStrike" dirty="0">
                          <a:solidFill>
                            <a:schemeClr val="dk1"/>
                          </a:solidFill>
                          <a:latin typeface="+mj-lt"/>
                          <a:ea typeface="DFKai-SB"/>
                          <a:cs typeface="+mn-cs"/>
                        </a:rPr>
                        <a:t> 35% </a:t>
                      </a:r>
                      <a:r>
                        <a:rPr lang="es-UY" sz="800" b="0" i="0" u="none" strike="noStrike" dirty="0" err="1">
                          <a:solidFill>
                            <a:schemeClr val="dk1"/>
                          </a:solidFill>
                          <a:latin typeface="+mj-lt"/>
                          <a:ea typeface="DFKai-SB"/>
                          <a:cs typeface="+mn-cs"/>
                        </a:rPr>
                        <a:t>increase</a:t>
                      </a:r>
                      <a:r>
                        <a:rPr lang="es-UY" sz="800" b="0" i="0" u="none" strike="noStrike" dirty="0">
                          <a:solidFill>
                            <a:schemeClr val="dk1"/>
                          </a:solidFill>
                          <a:latin typeface="+mj-lt"/>
                          <a:ea typeface="DFKai-SB"/>
                          <a:cs typeface="+mn-cs"/>
                        </a:rPr>
                        <a:t> </a:t>
                      </a:r>
                      <a:br>
                        <a:rPr lang="es-UY" sz="800" b="0" i="0" u="none" strike="noStrike" dirty="0">
                          <a:solidFill>
                            <a:schemeClr val="dk1"/>
                          </a:solidFill>
                          <a:latin typeface="+mj-lt"/>
                          <a:ea typeface="DFKai-SB"/>
                          <a:cs typeface="+mn-cs"/>
                        </a:rPr>
                      </a:br>
                      <a:r>
                        <a:rPr lang="es-UY" sz="800" b="0" i="0" u="none" strike="noStrike" dirty="0">
                          <a:solidFill>
                            <a:schemeClr val="dk1"/>
                          </a:solidFill>
                          <a:latin typeface="+mj-lt"/>
                          <a:ea typeface="DFKai-SB"/>
                          <a:cs typeface="+mn-cs"/>
                        </a:rPr>
                        <a:t>   in </a:t>
                      </a:r>
                      <a:r>
                        <a:rPr lang="es-UY" sz="800" b="0" i="0" u="none" strike="noStrike" dirty="0" err="1">
                          <a:solidFill>
                            <a:schemeClr val="dk1"/>
                          </a:solidFill>
                          <a:latin typeface="+mj-lt"/>
                          <a:ea typeface="DFKai-SB"/>
                          <a:cs typeface="+mn-cs"/>
                        </a:rPr>
                        <a:t>comparison</a:t>
                      </a:r>
                      <a:r>
                        <a:rPr lang="es-UY" sz="800" b="0" i="0" u="none" strike="noStrike" dirty="0">
                          <a:solidFill>
                            <a:schemeClr val="dk1"/>
                          </a:solidFill>
                          <a:latin typeface="+mj-lt"/>
                          <a:ea typeface="DFKai-SB"/>
                          <a:cs typeface="+mn-cs"/>
                        </a:rPr>
                        <a:t> </a:t>
                      </a:r>
                      <a:r>
                        <a:rPr lang="es-UY" sz="800" b="0" i="0" u="none" strike="noStrike" dirty="0" err="1">
                          <a:solidFill>
                            <a:schemeClr val="dk1"/>
                          </a:solidFill>
                          <a:latin typeface="+mj-lt"/>
                          <a:ea typeface="DFKai-SB"/>
                          <a:cs typeface="+mn-cs"/>
                        </a:rPr>
                        <a:t>with</a:t>
                      </a:r>
                      <a:r>
                        <a:rPr lang="es-UY" sz="800" b="0" i="0" u="none" strike="noStrike" dirty="0">
                          <a:solidFill>
                            <a:schemeClr val="dk1"/>
                          </a:solidFill>
                          <a:latin typeface="+mj-lt"/>
                          <a:ea typeface="DFKai-SB"/>
                          <a:cs typeface="+mn-cs"/>
                        </a:rPr>
                        <a:t> 2024.</a:t>
                      </a:r>
                    </a:p>
                    <a:p>
                      <a:pPr marL="0" marR="0" lvl="0" indent="0" algn="l" defTabSz="914400" rtl="0" eaLnBrk="1" fontAlgn="ctr"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j-lt"/>
                          <a:ea typeface="DFKai-SB"/>
                          <a:cs typeface="+mn-cs"/>
                        </a:rPr>
                        <a:t>5.To </a:t>
                      </a:r>
                      <a:r>
                        <a:rPr lang="es-UY" sz="800" b="0" i="0" u="none" strike="noStrike" dirty="0" err="1">
                          <a:solidFill>
                            <a:schemeClr val="dk1"/>
                          </a:solidFill>
                          <a:latin typeface="+mj-lt"/>
                          <a:ea typeface="DFKai-SB"/>
                          <a:cs typeface="+mn-cs"/>
                        </a:rPr>
                        <a:t>get</a:t>
                      </a:r>
                      <a:r>
                        <a:rPr lang="es-UY" sz="800" b="0" i="0" u="none" strike="noStrike" dirty="0">
                          <a:solidFill>
                            <a:schemeClr val="dk1"/>
                          </a:solidFill>
                          <a:latin typeface="+mj-lt"/>
                          <a:ea typeface="DFKai-SB"/>
                          <a:cs typeface="+mn-cs"/>
                        </a:rPr>
                        <a:t> and </a:t>
                      </a:r>
                      <a:r>
                        <a:rPr lang="es-UY" sz="800" b="0" i="0" u="none" strike="noStrike" dirty="0" err="1">
                          <a:solidFill>
                            <a:schemeClr val="dk1"/>
                          </a:solidFill>
                          <a:latin typeface="+mj-lt"/>
                          <a:ea typeface="DFKai-SB"/>
                          <a:cs typeface="+mn-cs"/>
                        </a:rPr>
                        <a:t>loyal</a:t>
                      </a:r>
                      <a:r>
                        <a:rPr lang="es-UY" sz="800" b="0" i="0" u="none" strike="noStrike" dirty="0">
                          <a:solidFill>
                            <a:schemeClr val="dk1"/>
                          </a:solidFill>
                          <a:latin typeface="+mj-lt"/>
                          <a:ea typeface="DFKai-SB"/>
                          <a:cs typeface="+mn-cs"/>
                        </a:rPr>
                        <a:t> at </a:t>
                      </a:r>
                      <a:r>
                        <a:rPr lang="es-UY" sz="800" b="0" i="0" u="none" strike="noStrike" dirty="0" err="1">
                          <a:solidFill>
                            <a:schemeClr val="dk1"/>
                          </a:solidFill>
                          <a:latin typeface="+mj-lt"/>
                          <a:ea typeface="DFKai-SB"/>
                          <a:cs typeface="+mn-cs"/>
                        </a:rPr>
                        <a:t>least</a:t>
                      </a:r>
                      <a:r>
                        <a:rPr lang="es-UY" sz="800" b="0" i="0" u="none" strike="noStrike" dirty="0">
                          <a:solidFill>
                            <a:schemeClr val="dk1"/>
                          </a:solidFill>
                          <a:latin typeface="+mj-lt"/>
                          <a:ea typeface="DFKai-SB"/>
                          <a:cs typeface="+mn-cs"/>
                        </a:rPr>
                        <a:t> 2 </a:t>
                      </a:r>
                      <a:r>
                        <a:rPr lang="es-UY" sz="800" b="0" i="0" u="none" strike="noStrike" dirty="0" err="1">
                          <a:solidFill>
                            <a:schemeClr val="dk1"/>
                          </a:solidFill>
                          <a:latin typeface="+mj-lt"/>
                          <a:ea typeface="DFKai-SB"/>
                          <a:cs typeface="+mn-cs"/>
                        </a:rPr>
                        <a:t>long</a:t>
                      </a:r>
                      <a:r>
                        <a:rPr lang="es-UY" sz="800" b="0" i="0" u="none" strike="noStrike" dirty="0">
                          <a:solidFill>
                            <a:schemeClr val="dk1"/>
                          </a:solidFill>
                          <a:latin typeface="+mj-lt"/>
                          <a:ea typeface="DFKai-SB"/>
                          <a:cs typeface="+mn-cs"/>
                        </a:rPr>
                        <a:t> </a:t>
                      </a:r>
                      <a:r>
                        <a:rPr lang="es-UY" sz="800" b="0" i="0" u="none" strike="noStrike" dirty="0" err="1">
                          <a:solidFill>
                            <a:schemeClr val="dk1"/>
                          </a:solidFill>
                          <a:latin typeface="+mj-lt"/>
                          <a:ea typeface="DFKai-SB"/>
                          <a:cs typeface="+mn-cs"/>
                        </a:rPr>
                        <a:t>term</a:t>
                      </a:r>
                      <a:r>
                        <a:rPr lang="es-UY" sz="800" b="0" i="0" u="none" strike="noStrike" dirty="0">
                          <a:solidFill>
                            <a:schemeClr val="dk1"/>
                          </a:solidFill>
                          <a:latin typeface="+mj-lt"/>
                          <a:ea typeface="DFKai-SB"/>
                          <a:cs typeface="+mn-cs"/>
                        </a:rPr>
                        <a:t> </a:t>
                      </a:r>
                      <a:r>
                        <a:rPr lang="es-UY" sz="800" b="0" i="0" u="none" strike="noStrike" dirty="0" err="1">
                          <a:solidFill>
                            <a:schemeClr val="dk1"/>
                          </a:solidFill>
                          <a:latin typeface="+mj-lt"/>
                          <a:ea typeface="DFKai-SB"/>
                          <a:cs typeface="+mn-cs"/>
                        </a:rPr>
                        <a:t>or</a:t>
                      </a:r>
                      <a:r>
                        <a:rPr lang="es-UY" sz="800" b="0" i="0" u="none" strike="noStrike" dirty="0">
                          <a:solidFill>
                            <a:schemeClr val="dk1"/>
                          </a:solidFill>
                          <a:latin typeface="+mj-lt"/>
                          <a:ea typeface="DFKai-SB"/>
                          <a:cs typeface="+mn-cs"/>
                        </a:rPr>
                        <a:t> (SC) </a:t>
                      </a:r>
                      <a:r>
                        <a:rPr lang="es-UY" sz="800" b="0" i="0" u="none" strike="noStrike" dirty="0" err="1">
                          <a:solidFill>
                            <a:schemeClr val="dk1"/>
                          </a:solidFill>
                          <a:latin typeface="+mj-lt"/>
                          <a:ea typeface="DFKai-SB"/>
                          <a:cs typeface="+mn-cs"/>
                        </a:rPr>
                        <a:t>or</a:t>
                      </a:r>
                      <a:r>
                        <a:rPr lang="es-UY" sz="800" b="0" i="0" u="none" strike="noStrike" dirty="0">
                          <a:solidFill>
                            <a:schemeClr val="dk1"/>
                          </a:solidFill>
                          <a:latin typeface="+mj-lt"/>
                          <a:ea typeface="DFKai-SB"/>
                          <a:cs typeface="+mn-cs"/>
                        </a:rPr>
                        <a:t> </a:t>
                      </a:r>
                      <a:r>
                        <a:rPr lang="es-UY" sz="800" b="0" i="0" u="none" strike="noStrike" dirty="0" err="1">
                          <a:solidFill>
                            <a:schemeClr val="dk1"/>
                          </a:solidFill>
                          <a:latin typeface="+mj-lt"/>
                          <a:ea typeface="DFKai-SB"/>
                          <a:cs typeface="+mn-cs"/>
                        </a:rPr>
                        <a:t>name</a:t>
                      </a:r>
                      <a:r>
                        <a:rPr lang="es-UY" sz="800" b="0" i="0" u="none" strike="noStrike" dirty="0">
                          <a:solidFill>
                            <a:schemeClr val="dk1"/>
                          </a:solidFill>
                          <a:latin typeface="+mj-lt"/>
                          <a:ea typeface="DFKai-SB"/>
                          <a:cs typeface="+mn-cs"/>
                        </a:rPr>
                        <a:t> </a:t>
                      </a:r>
                      <a:r>
                        <a:rPr lang="es-UY" sz="800" b="0" i="0" u="none" strike="noStrike" dirty="0" err="1">
                          <a:solidFill>
                            <a:schemeClr val="dk1"/>
                          </a:solidFill>
                          <a:latin typeface="+mj-lt"/>
                          <a:ea typeface="DFKai-SB"/>
                          <a:cs typeface="+mn-cs"/>
                        </a:rPr>
                        <a:t>account</a:t>
                      </a:r>
                      <a:r>
                        <a:rPr lang="es-UY" sz="800" b="0" i="0" u="none" strike="noStrike" dirty="0">
                          <a:solidFill>
                            <a:schemeClr val="dk1"/>
                          </a:solidFill>
                          <a:latin typeface="+mj-lt"/>
                          <a:ea typeface="DFKai-SB"/>
                          <a:cs typeface="+mn-cs"/>
                        </a:rPr>
                        <a:t> in 2025.</a:t>
                      </a:r>
                    </a:p>
                    <a:p>
                      <a:pPr marL="0" marR="0" lvl="0" indent="0" algn="l" defTabSz="914400" rtl="0" eaLnBrk="1" fontAlgn="ctr"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j-lt"/>
                          <a:ea typeface="DFKai-SB"/>
                          <a:cs typeface="+mn-cs"/>
                        </a:rPr>
                        <a:t>6.Revise local </a:t>
                      </a:r>
                      <a:r>
                        <a:rPr lang="es-UY" sz="800" b="0" i="0" u="none" strike="noStrike" dirty="0" err="1">
                          <a:solidFill>
                            <a:schemeClr val="dk1"/>
                          </a:solidFill>
                          <a:latin typeface="+mj-lt"/>
                          <a:ea typeface="DFKai-SB"/>
                          <a:cs typeface="+mn-cs"/>
                        </a:rPr>
                        <a:t>surcharges</a:t>
                      </a:r>
                      <a:r>
                        <a:rPr lang="es-UY" sz="800" b="0" i="0" u="none" strike="noStrike" dirty="0">
                          <a:solidFill>
                            <a:schemeClr val="dk1"/>
                          </a:solidFill>
                          <a:latin typeface="+mj-lt"/>
                          <a:ea typeface="DFKai-SB"/>
                          <a:cs typeface="+mn-cs"/>
                        </a:rPr>
                        <a:t> in 2025: </a:t>
                      </a:r>
                      <a:r>
                        <a:rPr lang="es-UY" sz="800" b="0" i="0" u="none" strike="noStrike" dirty="0" err="1">
                          <a:solidFill>
                            <a:schemeClr val="dk1"/>
                          </a:solidFill>
                          <a:latin typeface="+mj-lt"/>
                          <a:ea typeface="DFKai-SB"/>
                          <a:cs typeface="+mn-cs"/>
                        </a:rPr>
                        <a:t>increase</a:t>
                      </a:r>
                      <a:r>
                        <a:rPr lang="es-UY" sz="800" b="0" i="0" u="none" strike="noStrike" dirty="0">
                          <a:solidFill>
                            <a:schemeClr val="dk1"/>
                          </a:solidFill>
                          <a:latin typeface="+mj-lt"/>
                          <a:ea typeface="DFKai-SB"/>
                          <a:cs typeface="+mn-cs"/>
                        </a:rPr>
                        <a:t> THC usd10, </a:t>
                      </a:r>
                      <a:r>
                        <a:rPr lang="es-UY" sz="800" b="0" i="0" u="none" strike="noStrike" dirty="0" err="1">
                          <a:solidFill>
                            <a:schemeClr val="dk1"/>
                          </a:solidFill>
                          <a:latin typeface="+mj-lt"/>
                          <a:ea typeface="DFKai-SB"/>
                          <a:cs typeface="+mn-cs"/>
                        </a:rPr>
                        <a:t>increase</a:t>
                      </a:r>
                      <a:r>
                        <a:rPr lang="es-UY" sz="800" b="0" i="0" u="none" strike="noStrike" dirty="0">
                          <a:solidFill>
                            <a:schemeClr val="dk1"/>
                          </a:solidFill>
                          <a:latin typeface="+mj-lt"/>
                          <a:ea typeface="DFKai-SB"/>
                          <a:cs typeface="+mn-cs"/>
                        </a:rPr>
                        <a:t> DM/DT </a:t>
                      </a:r>
                      <a:br>
                        <a:rPr lang="es-UY" sz="800" b="0" i="0" u="none" strike="noStrike" dirty="0">
                          <a:solidFill>
                            <a:schemeClr val="dk1"/>
                          </a:solidFill>
                          <a:latin typeface="+mj-lt"/>
                          <a:ea typeface="DFKai-SB"/>
                          <a:cs typeface="+mn-cs"/>
                        </a:rPr>
                      </a:br>
                      <a:r>
                        <a:rPr lang="es-UY" sz="800" b="0" i="0" u="none" strike="noStrike" dirty="0">
                          <a:solidFill>
                            <a:schemeClr val="dk1"/>
                          </a:solidFill>
                          <a:latin typeface="+mj-lt"/>
                          <a:ea typeface="DFKai-SB"/>
                          <a:cs typeface="+mn-cs"/>
                        </a:rPr>
                        <a:t>   $5 in 20´and $10 in SH and RH.</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640257">
                <a:tc vMerge="1">
                  <a:txBody>
                    <a:bodyPr/>
                    <a:lstStyle/>
                    <a:p>
                      <a:endParaRPr lang="de-DE"/>
                    </a:p>
                  </a:txBody>
                  <a:tcPr/>
                </a:tc>
                <a:tc>
                  <a:txBody>
                    <a:bodyPr/>
                    <a:lstStyle/>
                    <a:p>
                      <a:pPr algn="ctr" rtl="0" fontAlgn="ctr"/>
                      <a:r>
                        <a:rPr lang="en-US" altLang="zh-TW" sz="800" b="1" i="0" u="none" strike="noStrike" dirty="0">
                          <a:solidFill>
                            <a:srgbClr val="FF0000"/>
                          </a:solidFill>
                          <a:effectLst/>
                          <a:latin typeface="+mj-lt"/>
                          <a:ea typeface="DFKai-SB" pitchFamily="65" charset="-120"/>
                        </a:rPr>
                        <a:t>UY</a:t>
                      </a:r>
                      <a:r>
                        <a:rPr lang="en-US" altLang="zh-TW" sz="800" b="1" i="0" u="none" strike="noStrike" dirty="0">
                          <a:solidFill>
                            <a:schemeClr val="tx1"/>
                          </a:solidFill>
                          <a:effectLst/>
                          <a:latin typeface="+mj-lt"/>
                          <a:ea typeface="DFKai-SB" pitchFamily="65" charset="-120"/>
                        </a:rPr>
                        <a:t> EXP.</a:t>
                      </a:r>
                      <a:r>
                        <a:rPr lang="fr-FR" altLang="zh-TW" sz="800" b="1" i="0" u="none" strike="noStrike" baseline="0" dirty="0">
                          <a:solidFill>
                            <a:schemeClr val="tx1"/>
                          </a:solidFill>
                          <a:effectLst/>
                          <a:latin typeface="+mj-lt"/>
                          <a:ea typeface="DFKai-SB" pitchFamily="65" charset="-120"/>
                        </a:rPr>
                        <a:t> =&gt;</a:t>
                      </a:r>
                      <a:r>
                        <a:rPr lang="fr-FR" altLang="zh-TW" sz="800" b="1" i="0" u="none" strike="noStrike" dirty="0">
                          <a:solidFill>
                            <a:schemeClr val="tx1"/>
                          </a:solidFill>
                          <a:effectLst/>
                          <a:latin typeface="+mj-lt"/>
                          <a:ea typeface="DFKai-SB" pitchFamily="65" charset="-120"/>
                        </a:rPr>
                        <a:t> F.E.</a:t>
                      </a:r>
                    </a:p>
                    <a:p>
                      <a:pPr algn="ctr" rtl="0" fontAlgn="ctr"/>
                      <a:r>
                        <a:rPr lang="en-US" altLang="zh-TW" sz="800" b="0" i="0" u="none" strike="noStrike" dirty="0">
                          <a:solidFill>
                            <a:schemeClr val="tx1"/>
                          </a:solidFill>
                          <a:effectLst/>
                          <a:latin typeface="+mj-lt"/>
                          <a:ea typeface="DFKai-SB" pitchFamily="65" charset="-120"/>
                        </a:rPr>
                        <a:t>(6</a:t>
                      </a:r>
                      <a:r>
                        <a:rPr lang="de-DE" altLang="zh-TW" sz="800" b="0" i="0" u="none" strike="noStrike" baseline="0" dirty="0">
                          <a:solidFill>
                            <a:schemeClr val="tx1"/>
                          </a:solidFill>
                          <a:effectLst/>
                          <a:latin typeface="+mj-lt"/>
                          <a:ea typeface="DFKai-SB" pitchFamily="65" charset="-120"/>
                        </a:rPr>
                        <a:t> Tr</a:t>
                      </a:r>
                      <a:r>
                        <a:rPr lang="fr-FR" altLang="zh-TW" sz="800" b="0" i="0" u="none" strike="noStrike" baseline="0" dirty="0" err="1">
                          <a:solidFill>
                            <a:schemeClr val="tx1"/>
                          </a:solidFill>
                          <a:effectLst/>
                          <a:latin typeface="+mj-lt"/>
                          <a:ea typeface="DFKai-SB" pitchFamily="65" charset="-120"/>
                        </a:rPr>
                        <a:t>ade</a:t>
                      </a:r>
                      <a:r>
                        <a:rPr lang="fr-FR" altLang="zh-TW" sz="800" b="0" i="0" u="none" strike="noStrike" baseline="0" dirty="0">
                          <a:solidFill>
                            <a:schemeClr val="tx1"/>
                          </a:solidFill>
                          <a:effectLst/>
                          <a:latin typeface="+mj-lt"/>
                          <a:ea typeface="DFKai-SB" pitchFamily="65" charset="-120"/>
                        </a:rPr>
                        <a:t>)</a:t>
                      </a:r>
                      <a:endParaRPr lang="de-DE" altLang="zh-TW" sz="800" b="0" i="0" u="none" strike="noStrike" dirty="0">
                        <a:solidFill>
                          <a:schemeClr val="tx1"/>
                        </a:solidFill>
                        <a:effectLst/>
                        <a:latin typeface="+mj-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j-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6,838</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7,871</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tx1"/>
                          </a:solidFill>
                          <a:latin typeface="+mj-lt"/>
                          <a:ea typeface="DFKai-SB"/>
                          <a:cs typeface="DFKai-SB"/>
                          <a:sym typeface="DFKai-SB"/>
                        </a:rPr>
                        <a:t>115%</a:t>
                      </a:r>
                      <a:endParaRPr sz="800" b="0" i="0" u="none" strike="noStrike" dirty="0">
                        <a:solidFill>
                          <a:schemeClr val="tx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j-lt"/>
                          <a:ea typeface="DFKai-SB"/>
                          <a:cs typeface="DFKai-SB"/>
                          <a:sym typeface="DFKai-SB"/>
                        </a:rPr>
                        <a:t>8,250</a:t>
                      </a:r>
                      <a:endParaRPr sz="800" b="0" i="0" u="none" strike="noStrike" dirty="0">
                        <a:solidFill>
                          <a:schemeClr val="dk1"/>
                        </a:solidFill>
                        <a:latin typeface="+mj-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n-lt"/>
                          <a:ea typeface="DFKai-SB"/>
                          <a:cs typeface="+mn-cs"/>
                        </a:rPr>
                        <a:t>1.Target </a:t>
                      </a:r>
                      <a:r>
                        <a:rPr lang="es-UY" sz="800" b="0" i="0" u="none" strike="noStrike" dirty="0" err="1">
                          <a:solidFill>
                            <a:schemeClr val="dk1"/>
                          </a:solidFill>
                          <a:latin typeface="+mn-lt"/>
                          <a:ea typeface="DFKai-SB"/>
                          <a:cs typeface="+mn-cs"/>
                        </a:rPr>
                        <a:t>of</a:t>
                      </a:r>
                      <a:r>
                        <a:rPr lang="es-UY" sz="800" b="0" i="0" u="none" strike="noStrike" dirty="0">
                          <a:solidFill>
                            <a:schemeClr val="dk1"/>
                          </a:solidFill>
                          <a:latin typeface="+mn-lt"/>
                          <a:ea typeface="DFKai-SB"/>
                          <a:cs typeface="+mn-cs"/>
                        </a:rPr>
                        <a:t> 8.235 </a:t>
                      </a:r>
                      <a:r>
                        <a:rPr lang="es-UY" sz="800" b="0" i="0" u="none" strike="noStrike" dirty="0" err="1">
                          <a:solidFill>
                            <a:schemeClr val="dk1"/>
                          </a:solidFill>
                          <a:latin typeface="+mn-lt"/>
                          <a:ea typeface="DFKai-SB"/>
                          <a:cs typeface="+mn-cs"/>
                        </a:rPr>
                        <a:t>teus</a:t>
                      </a:r>
                      <a:r>
                        <a:rPr lang="es-UY" sz="800" b="0" i="0" u="none" strike="noStrike" dirty="0">
                          <a:solidFill>
                            <a:schemeClr val="dk1"/>
                          </a:solidFill>
                          <a:latin typeface="+mn-lt"/>
                          <a:ea typeface="DFKai-SB"/>
                          <a:cs typeface="+mn-cs"/>
                        </a:rPr>
                        <a:t> in 2025 </a:t>
                      </a:r>
                      <a:r>
                        <a:rPr lang="es-UY" sz="800" b="0" i="0" u="none" strike="noStrike" dirty="0" err="1">
                          <a:solidFill>
                            <a:schemeClr val="dk1"/>
                          </a:solidFill>
                          <a:latin typeface="+mn-lt"/>
                          <a:ea typeface="DFKai-SB"/>
                          <a:cs typeface="+mn-cs"/>
                        </a:rPr>
                        <a:t>with</a:t>
                      </a:r>
                      <a:r>
                        <a:rPr lang="es-UY" sz="800" b="0" i="0" u="none" strike="noStrike" dirty="0">
                          <a:solidFill>
                            <a:schemeClr val="dk1"/>
                          </a:solidFill>
                          <a:latin typeface="+mn-lt"/>
                          <a:ea typeface="DFKai-SB"/>
                          <a:cs typeface="+mn-cs"/>
                        </a:rPr>
                        <a:t> 49 </a:t>
                      </a:r>
                      <a:r>
                        <a:rPr lang="es-UY" sz="800" b="0" i="0" u="none" strike="noStrike" dirty="0" err="1">
                          <a:solidFill>
                            <a:schemeClr val="dk1"/>
                          </a:solidFill>
                          <a:latin typeface="+mn-lt"/>
                          <a:ea typeface="DFKai-SB"/>
                          <a:cs typeface="+mn-cs"/>
                        </a:rPr>
                        <a:t>vessels</a:t>
                      </a:r>
                      <a:r>
                        <a:rPr lang="es-UY" sz="800" b="0" i="0" u="none" strike="noStrike" dirty="0">
                          <a:solidFill>
                            <a:schemeClr val="dk1"/>
                          </a:solidFill>
                          <a:latin typeface="+mn-lt"/>
                          <a:ea typeface="DFKai-SB"/>
                          <a:cs typeface="+mn-cs"/>
                        </a:rPr>
                        <a:t> (Budget).</a:t>
                      </a:r>
                    </a:p>
                    <a:p>
                      <a:pPr marL="0" marR="0" lvl="0" indent="0" algn="l" defTabSz="914400" rtl="0" eaLnBrk="1" fontAlgn="ctr"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n-lt"/>
                          <a:ea typeface="DFKai-SB"/>
                          <a:cs typeface="+mn-cs"/>
                        </a:rPr>
                        <a:t>2. </a:t>
                      </a:r>
                      <a:r>
                        <a:rPr lang="es-UY" sz="800" b="0" i="0" u="none" strike="noStrike" dirty="0" err="1">
                          <a:solidFill>
                            <a:schemeClr val="dk1"/>
                          </a:solidFill>
                          <a:latin typeface="+mn-lt"/>
                          <a:ea typeface="DFKai-SB"/>
                          <a:cs typeface="+mn-cs"/>
                        </a:rPr>
                        <a:t>Reefer</a:t>
                      </a:r>
                      <a:r>
                        <a:rPr lang="es-UY" sz="800" b="0" i="0" u="none" strike="noStrike" dirty="0">
                          <a:solidFill>
                            <a:schemeClr val="dk1"/>
                          </a:solidFill>
                          <a:latin typeface="+mn-lt"/>
                          <a:ea typeface="DFKai-SB"/>
                          <a:cs typeface="+mn-cs"/>
                        </a:rPr>
                        <a:t> KPI: 2000 boxes in 2025 (</a:t>
                      </a:r>
                      <a:r>
                        <a:rPr lang="es-UY" sz="800" b="0" i="0" u="none" strike="noStrike" dirty="0" err="1">
                          <a:solidFill>
                            <a:schemeClr val="dk1"/>
                          </a:solidFill>
                          <a:latin typeface="+mn-lt"/>
                          <a:ea typeface="DFKai-SB"/>
                          <a:cs typeface="+mn-cs"/>
                        </a:rPr>
                        <a:t>loaded</a:t>
                      </a:r>
                      <a:r>
                        <a:rPr lang="es-UY" sz="800" b="0" i="0" u="none" strike="noStrike" dirty="0">
                          <a:solidFill>
                            <a:schemeClr val="dk1"/>
                          </a:solidFill>
                          <a:latin typeface="+mn-lt"/>
                          <a:ea typeface="DFKai-SB"/>
                          <a:cs typeface="+mn-cs"/>
                        </a:rPr>
                        <a:t> in 2024 1684 boxes) </a:t>
                      </a:r>
                      <a:r>
                        <a:rPr lang="es-UY" sz="800" b="0" i="0" u="none" strike="noStrike" dirty="0" err="1">
                          <a:solidFill>
                            <a:schemeClr val="dk1"/>
                          </a:solidFill>
                          <a:latin typeface="+mn-lt"/>
                          <a:ea typeface="DFKai-SB"/>
                          <a:cs typeface="+mn-cs"/>
                        </a:rPr>
                        <a:t>increase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of</a:t>
                      </a:r>
                      <a:r>
                        <a:rPr lang="es-UY" sz="800" b="0" i="0" u="none" strike="noStrike" dirty="0">
                          <a:solidFill>
                            <a:schemeClr val="dk1"/>
                          </a:solidFill>
                          <a:latin typeface="+mn-lt"/>
                          <a:ea typeface="DFKai-SB"/>
                          <a:cs typeface="+mn-cs"/>
                        </a:rPr>
                        <a:t> 18%. In </a:t>
                      </a:r>
                      <a:r>
                        <a:rPr lang="es-UY" sz="800" b="0" i="0" u="none" strike="noStrike" dirty="0" err="1">
                          <a:solidFill>
                            <a:schemeClr val="dk1"/>
                          </a:solidFill>
                          <a:latin typeface="+mn-lt"/>
                          <a:ea typeface="DFKai-SB"/>
                          <a:cs typeface="+mn-cs"/>
                        </a:rPr>
                        <a:t>order</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to</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accomplish</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our</a:t>
                      </a:r>
                      <a:r>
                        <a:rPr lang="es-UY" sz="800" b="0" i="0" u="none" strike="noStrike" dirty="0">
                          <a:solidFill>
                            <a:schemeClr val="dk1"/>
                          </a:solidFill>
                          <a:latin typeface="+mn-lt"/>
                          <a:ea typeface="DFKai-SB"/>
                          <a:cs typeface="+mn-cs"/>
                        </a:rPr>
                        <a:t> RF KPI </a:t>
                      </a:r>
                      <a:r>
                        <a:rPr lang="es-UY" sz="800" b="0" i="0" u="none" strike="noStrike" dirty="0" err="1">
                          <a:solidFill>
                            <a:schemeClr val="dk1"/>
                          </a:solidFill>
                          <a:latin typeface="+mn-lt"/>
                          <a:ea typeface="DFKai-SB"/>
                          <a:cs typeface="+mn-cs"/>
                        </a:rPr>
                        <a:t>we</a:t>
                      </a:r>
                      <a:r>
                        <a:rPr lang="es-UY" sz="800" b="0" i="0" u="none" strike="noStrike" dirty="0">
                          <a:solidFill>
                            <a:schemeClr val="dk1"/>
                          </a:solidFill>
                          <a:latin typeface="+mn-lt"/>
                          <a:ea typeface="DFKai-SB"/>
                          <a:cs typeface="+mn-cs"/>
                        </a:rPr>
                        <a:t> plan </a:t>
                      </a:r>
                      <a:r>
                        <a:rPr lang="es-UY" sz="800" b="0" i="0" u="none" strike="noStrike" dirty="0" err="1">
                          <a:solidFill>
                            <a:schemeClr val="dk1"/>
                          </a:solidFill>
                          <a:latin typeface="+mn-lt"/>
                          <a:ea typeface="DFKai-SB"/>
                          <a:cs typeface="+mn-cs"/>
                        </a:rPr>
                        <a:t>to</a:t>
                      </a:r>
                      <a:r>
                        <a:rPr lang="es-UY" sz="800" b="0" i="0" u="none" strike="noStrike" dirty="0">
                          <a:solidFill>
                            <a:schemeClr val="dk1"/>
                          </a:solidFill>
                          <a:latin typeface="+mn-lt"/>
                          <a:ea typeface="DFKai-SB"/>
                          <a:cs typeface="+mn-cs"/>
                        </a:rPr>
                        <a:t>:</a:t>
                      </a:r>
                    </a:p>
                    <a:p>
                      <a:r>
                        <a:rPr lang="es-UY" sz="800" b="1" i="0" u="none" strike="noStrike" dirty="0" err="1">
                          <a:solidFill>
                            <a:schemeClr val="dk1"/>
                          </a:solidFill>
                          <a:latin typeface="+mn-lt"/>
                          <a:ea typeface="DFKai-SB"/>
                          <a:cs typeface="+mn-cs"/>
                        </a:rPr>
                        <a:t>Meat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Win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meat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tenders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Marfrig</a:t>
                      </a:r>
                      <a:r>
                        <a:rPr lang="es-UY" sz="800" b="0" i="0" u="none" strike="noStrike" dirty="0">
                          <a:solidFill>
                            <a:schemeClr val="dk1"/>
                          </a:solidFill>
                          <a:latin typeface="+mn-lt"/>
                          <a:ea typeface="DFKai-SB"/>
                          <a:cs typeface="+mn-cs"/>
                        </a:rPr>
                        <a:t> and Minerva.</a:t>
                      </a:r>
                    </a:p>
                    <a:p>
                      <a:r>
                        <a:rPr lang="es-UY" sz="800" b="0" i="0" u="none" strike="noStrike" dirty="0" err="1">
                          <a:solidFill>
                            <a:schemeClr val="dk1"/>
                          </a:solidFill>
                          <a:latin typeface="+mn-lt"/>
                          <a:ea typeface="DFKai-SB"/>
                          <a:cs typeface="+mn-cs"/>
                        </a:rPr>
                        <a:t>Increase</a:t>
                      </a:r>
                      <a:r>
                        <a:rPr lang="es-UY" sz="800" b="0" i="0" u="none" strike="noStrike" dirty="0">
                          <a:solidFill>
                            <a:schemeClr val="dk1"/>
                          </a:solidFill>
                          <a:latin typeface="+mn-lt"/>
                          <a:ea typeface="DFKai-SB"/>
                          <a:cs typeface="+mn-cs"/>
                        </a:rPr>
                        <a:t> 18% </a:t>
                      </a:r>
                      <a:r>
                        <a:rPr lang="es-UY" sz="800" b="0" i="0" u="none" strike="noStrike" dirty="0" err="1">
                          <a:solidFill>
                            <a:schemeClr val="dk1"/>
                          </a:solidFill>
                          <a:latin typeface="+mn-lt"/>
                          <a:ea typeface="DFKai-SB"/>
                          <a:cs typeface="+mn-cs"/>
                        </a:rPr>
                        <a:t>our</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volume</a:t>
                      </a:r>
                      <a:r>
                        <a:rPr lang="es-UY" sz="800" b="0" i="0" u="none" strike="noStrike" dirty="0">
                          <a:solidFill>
                            <a:schemeClr val="dk1"/>
                          </a:solidFill>
                          <a:latin typeface="+mn-lt"/>
                          <a:ea typeface="DFKai-SB"/>
                          <a:cs typeface="+mn-cs"/>
                        </a:rPr>
                        <a:t> vs 2024. </a:t>
                      </a:r>
                    </a:p>
                    <a:p>
                      <a:r>
                        <a:rPr lang="es-UY" sz="800" b="1" i="0" u="none" strike="noStrike" dirty="0">
                          <a:solidFill>
                            <a:schemeClr val="dk1"/>
                          </a:solidFill>
                          <a:latin typeface="+mn-lt"/>
                          <a:ea typeface="DFKai-SB"/>
                          <a:cs typeface="+mn-cs"/>
                        </a:rPr>
                        <a:t>Fish</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increase</a:t>
                      </a:r>
                      <a:r>
                        <a:rPr lang="es-UY" sz="800" b="0" i="0" u="none" strike="noStrike" dirty="0">
                          <a:solidFill>
                            <a:schemeClr val="dk1"/>
                          </a:solidFill>
                          <a:latin typeface="+mn-lt"/>
                          <a:ea typeface="DFKai-SB"/>
                          <a:cs typeface="+mn-cs"/>
                        </a:rPr>
                        <a:t> 27% (incl. </a:t>
                      </a:r>
                      <a:r>
                        <a:rPr lang="es-UY" sz="800" b="0" i="0" u="none" strike="noStrike" dirty="0" err="1">
                          <a:solidFill>
                            <a:schemeClr val="dk1"/>
                          </a:solidFill>
                          <a:latin typeface="+mn-lt"/>
                          <a:ea typeface="DFKai-SB"/>
                          <a:cs typeface="+mn-cs"/>
                        </a:rPr>
                        <a:t>squid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depending</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on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the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season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this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will</a:t>
                      </a:r>
                      <a:r>
                        <a:rPr lang="es-UY" sz="800" b="0" i="0" u="none" strike="noStrike" dirty="0">
                          <a:solidFill>
                            <a:schemeClr val="dk1"/>
                          </a:solidFill>
                          <a:latin typeface="+mn-lt"/>
                          <a:ea typeface="DFKai-SB"/>
                          <a:cs typeface="+mn-cs"/>
                        </a:rPr>
                        <a:t> be </a:t>
                      </a:r>
                      <a:r>
                        <a:rPr lang="es-UY" sz="800" b="0" i="0" u="none" strike="noStrike" dirty="0" err="1">
                          <a:solidFill>
                            <a:schemeClr val="dk1"/>
                          </a:solidFill>
                          <a:latin typeface="+mn-lt"/>
                          <a:ea typeface="DFKai-SB"/>
                          <a:cs typeface="+mn-cs"/>
                        </a:rPr>
                        <a:t>determined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by</a:t>
                      </a:r>
                      <a:r>
                        <a:rPr lang="es-UY" sz="800" b="0" i="0" u="none" strike="noStrike" dirty="0">
                          <a:solidFill>
                            <a:schemeClr val="dk1"/>
                          </a:solidFill>
                          <a:latin typeface="+mn-lt"/>
                          <a:ea typeface="DFKai-SB"/>
                          <a:cs typeface="+mn-cs"/>
                        </a:rPr>
                        <a:t> a positive </a:t>
                      </a:r>
                      <a:r>
                        <a:rPr lang="es-UY" sz="800" b="0" i="0" u="none" strike="noStrike" dirty="0" err="1">
                          <a:solidFill>
                            <a:schemeClr val="dk1"/>
                          </a:solidFill>
                          <a:latin typeface="+mn-lt"/>
                          <a:ea typeface="DFKai-SB"/>
                          <a:cs typeface="+mn-cs"/>
                        </a:rPr>
                        <a:t>schedule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improvement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specially</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during</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season</a:t>
                      </a:r>
                      <a:r>
                        <a:rPr lang="es-UY" sz="800" b="0" i="0" u="none" strike="noStrike" dirty="0">
                          <a:solidFill>
                            <a:schemeClr val="dk1"/>
                          </a:solidFill>
                          <a:latin typeface="+mn-lt"/>
                          <a:ea typeface="DFKai-SB"/>
                          <a:cs typeface="+mn-cs"/>
                        </a:rPr>
                        <a:t>.</a:t>
                      </a:r>
                    </a:p>
                    <a:p>
                      <a:r>
                        <a:rPr lang="es-UY" sz="800" b="0" i="0" u="none" strike="noStrike" dirty="0">
                          <a:solidFill>
                            <a:schemeClr val="dk1"/>
                          </a:solidFill>
                          <a:latin typeface="+mn-lt"/>
                          <a:ea typeface="DFKai-SB"/>
                          <a:cs typeface="+mn-cs"/>
                        </a:rPr>
                        <a:t>3.As </a:t>
                      </a:r>
                      <a:r>
                        <a:rPr lang="es-UY" sz="800" b="0" i="0" u="none" strike="noStrike" dirty="0" err="1">
                          <a:solidFill>
                            <a:schemeClr val="dk1"/>
                          </a:solidFill>
                          <a:latin typeface="+mn-lt"/>
                          <a:ea typeface="DFKai-SB"/>
                          <a:cs typeface="+mn-cs"/>
                        </a:rPr>
                        <a:t>reference</a:t>
                      </a:r>
                      <a:r>
                        <a:rPr lang="es-UY" sz="800" b="0" i="0" u="none" strike="noStrike" dirty="0">
                          <a:solidFill>
                            <a:schemeClr val="dk1"/>
                          </a:solidFill>
                          <a:latin typeface="+mn-lt"/>
                          <a:ea typeface="DFKai-SB"/>
                          <a:cs typeface="+mn-cs"/>
                        </a:rPr>
                        <a:t>, </a:t>
                      </a:r>
                      <a:r>
                        <a:rPr lang="es-UY" sz="800" b="1" i="0" u="none" strike="noStrike" dirty="0">
                          <a:solidFill>
                            <a:schemeClr val="dk1"/>
                          </a:solidFill>
                          <a:latin typeface="+mn-lt"/>
                          <a:ea typeface="DFKai-SB"/>
                          <a:cs typeface="+mn-cs"/>
                        </a:rPr>
                        <a:t>74</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of</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Uruguay´s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export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commodities</a:t>
                      </a:r>
                      <a:r>
                        <a:rPr lang="es-UY" sz="800" b="0" i="0" u="none" strike="noStrike" dirty="0">
                          <a:solidFill>
                            <a:schemeClr val="dk1"/>
                          </a:solidFill>
                          <a:latin typeface="+mn-lt"/>
                          <a:ea typeface="DFKai-SB"/>
                          <a:cs typeface="+mn-cs"/>
                        </a:rPr>
                        <a:t> in </a:t>
                      </a:r>
                      <a:r>
                        <a:rPr lang="es-UY" sz="800" b="0" i="0" u="none" strike="noStrike" dirty="0" err="1">
                          <a:solidFill>
                            <a:schemeClr val="dk1"/>
                          </a:solidFill>
                          <a:latin typeface="+mn-lt"/>
                          <a:ea typeface="DFKai-SB"/>
                          <a:cs typeface="+mn-cs"/>
                        </a:rPr>
                        <a:t>vol</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belong</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to</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meat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fish</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dairy</a:t>
                      </a:r>
                      <a:r>
                        <a:rPr lang="es-UY" sz="800" b="0" i="0" u="none" strike="noStrike" dirty="0">
                          <a:solidFill>
                            <a:schemeClr val="dk1"/>
                          </a:solidFill>
                          <a:latin typeface="+mn-lt"/>
                          <a:ea typeface="DFKai-SB"/>
                          <a:cs typeface="+mn-cs"/>
                        </a:rPr>
                        <a:t> and Wood.</a:t>
                      </a:r>
                    </a:p>
                    <a:p>
                      <a:r>
                        <a:rPr lang="es-UY" sz="800" b="1" i="0" u="none" strike="noStrike" dirty="0" err="1">
                          <a:solidFill>
                            <a:schemeClr val="dk1"/>
                          </a:solidFill>
                          <a:latin typeface="+mn-lt"/>
                          <a:ea typeface="DFKai-SB"/>
                          <a:cs typeface="+mn-cs"/>
                        </a:rPr>
                        <a:t>Dairy</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Increase</a:t>
                      </a:r>
                      <a:r>
                        <a:rPr lang="es-UY" sz="800" b="0" i="0" u="none" strike="noStrike" dirty="0">
                          <a:solidFill>
                            <a:schemeClr val="dk1"/>
                          </a:solidFill>
                          <a:latin typeface="+mn-lt"/>
                          <a:ea typeface="DFKai-SB"/>
                          <a:cs typeface="+mn-cs"/>
                        </a:rPr>
                        <a:t> 5% in </a:t>
                      </a:r>
                      <a:r>
                        <a:rPr lang="es-UY" sz="800" b="0" i="0" u="none" strike="noStrike" dirty="0" err="1">
                          <a:solidFill>
                            <a:schemeClr val="dk1"/>
                          </a:solidFill>
                          <a:latin typeface="+mn-lt"/>
                          <a:ea typeface="DFKai-SB"/>
                          <a:cs typeface="+mn-cs"/>
                        </a:rPr>
                        <a:t>comparison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to</a:t>
                      </a:r>
                      <a:r>
                        <a:rPr lang="es-UY" sz="800" b="0" i="0" u="none" strike="noStrike" dirty="0">
                          <a:solidFill>
                            <a:schemeClr val="dk1"/>
                          </a:solidFill>
                          <a:latin typeface="+mn-lt"/>
                          <a:ea typeface="DFKai-SB"/>
                          <a:cs typeface="+mn-cs"/>
                        </a:rPr>
                        <a:t> total </a:t>
                      </a:r>
                      <a:r>
                        <a:rPr lang="es-UY" sz="800" b="0" i="0" u="none" strike="noStrike" dirty="0" err="1">
                          <a:solidFill>
                            <a:schemeClr val="dk1"/>
                          </a:solidFill>
                          <a:latin typeface="+mn-lt"/>
                          <a:ea typeface="DFKai-SB"/>
                          <a:cs typeface="+mn-cs"/>
                        </a:rPr>
                        <a:t>vol</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loaded</a:t>
                      </a:r>
                      <a:r>
                        <a:rPr lang="es-UY" sz="800" b="0" i="0" u="none" strike="noStrike" dirty="0">
                          <a:solidFill>
                            <a:schemeClr val="dk1"/>
                          </a:solidFill>
                          <a:latin typeface="+mn-lt"/>
                          <a:ea typeface="DFKai-SB"/>
                          <a:cs typeface="+mn-cs"/>
                        </a:rPr>
                        <a:t> in 2024. </a:t>
                      </a:r>
                      <a:r>
                        <a:rPr lang="es-UY" sz="800" b="0" i="0" u="none" strike="noStrike" dirty="0" err="1">
                          <a:solidFill>
                            <a:schemeClr val="dk1"/>
                          </a:solidFill>
                          <a:latin typeface="+mn-lt"/>
                          <a:ea typeface="DFKai-SB"/>
                          <a:cs typeface="+mn-cs"/>
                        </a:rPr>
                        <a:t>Main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dest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Philippines</a:t>
                      </a:r>
                      <a:r>
                        <a:rPr lang="es-UY" sz="800" b="0" i="0" u="none" strike="noStrike" dirty="0">
                          <a:solidFill>
                            <a:schemeClr val="dk1"/>
                          </a:solidFill>
                          <a:latin typeface="+mn-lt"/>
                          <a:ea typeface="DFKai-SB"/>
                          <a:cs typeface="+mn-cs"/>
                        </a:rPr>
                        <a:t> 40%, </a:t>
                      </a:r>
                      <a:r>
                        <a:rPr lang="es-UY" sz="800" b="0" i="0" u="none" strike="noStrike" dirty="0" err="1">
                          <a:solidFill>
                            <a:schemeClr val="dk1"/>
                          </a:solidFill>
                          <a:latin typeface="+mn-lt"/>
                          <a:ea typeface="DFKai-SB"/>
                          <a:cs typeface="+mn-cs"/>
                        </a:rPr>
                        <a:t>Middle</a:t>
                      </a:r>
                      <a:r>
                        <a:rPr lang="es-UY" sz="800" b="0" i="0" u="none" strike="noStrike" dirty="0">
                          <a:solidFill>
                            <a:schemeClr val="dk1"/>
                          </a:solidFill>
                          <a:latin typeface="+mn-lt"/>
                          <a:ea typeface="DFKai-SB"/>
                          <a:cs typeface="+mn-cs"/>
                        </a:rPr>
                        <a:t> East 30%, China 30%.</a:t>
                      </a:r>
                    </a:p>
                    <a:p>
                      <a:r>
                        <a:rPr lang="es-UY" sz="800" b="1" i="0" u="none" strike="noStrike" dirty="0">
                          <a:solidFill>
                            <a:schemeClr val="dk1"/>
                          </a:solidFill>
                          <a:latin typeface="+mn-lt"/>
                          <a:ea typeface="DFKai-SB"/>
                          <a:cs typeface="+mn-cs"/>
                        </a:rPr>
                        <a:t>Wood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have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already</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increased</a:t>
                      </a:r>
                      <a:r>
                        <a:rPr lang="es-UY" sz="800" b="0" i="0" u="none" strike="noStrike" dirty="0">
                          <a:solidFill>
                            <a:schemeClr val="dk1"/>
                          </a:solidFill>
                          <a:latin typeface="+mn-lt"/>
                          <a:ea typeface="DFKai-SB"/>
                          <a:cs typeface="+mn-cs"/>
                        </a:rPr>
                        <a:t> 24% </a:t>
                      </a:r>
                      <a:r>
                        <a:rPr lang="es-UY" sz="800" b="0" i="0" u="none" strike="noStrike" dirty="0" err="1">
                          <a:solidFill>
                            <a:schemeClr val="dk1"/>
                          </a:solidFill>
                          <a:latin typeface="+mn-lt"/>
                          <a:ea typeface="DFKai-SB"/>
                          <a:cs typeface="+mn-cs"/>
                        </a:rPr>
                        <a:t>of</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our</a:t>
                      </a:r>
                      <a:r>
                        <a:rPr lang="es-UY" sz="800" b="0" i="0" u="none" strike="noStrike" dirty="0">
                          <a:solidFill>
                            <a:schemeClr val="dk1"/>
                          </a:solidFill>
                          <a:latin typeface="+mn-lt"/>
                          <a:ea typeface="DFKai-SB"/>
                          <a:cs typeface="+mn-cs"/>
                        </a:rPr>
                        <a:t> Wood </a:t>
                      </a:r>
                      <a:r>
                        <a:rPr lang="es-UY" sz="800" b="0" i="0" u="none" strike="noStrike" dirty="0" err="1">
                          <a:solidFill>
                            <a:schemeClr val="dk1"/>
                          </a:solidFill>
                          <a:latin typeface="+mn-lt"/>
                          <a:ea typeface="DFKai-SB"/>
                          <a:cs typeface="+mn-cs"/>
                        </a:rPr>
                        <a:t>vol</a:t>
                      </a:r>
                      <a:r>
                        <a:rPr lang="es-UY" sz="800" b="0" i="0" u="none" strike="noStrike" dirty="0">
                          <a:solidFill>
                            <a:schemeClr val="dk1"/>
                          </a:solidFill>
                          <a:latin typeface="+mn-lt"/>
                          <a:ea typeface="DFKai-SB"/>
                          <a:cs typeface="+mn-cs"/>
                        </a:rPr>
                        <a:t> in 2024 (</a:t>
                      </a:r>
                      <a:r>
                        <a:rPr lang="es-UY" sz="800" b="0" i="0" u="none" strike="noStrike" dirty="0" err="1">
                          <a:solidFill>
                            <a:schemeClr val="dk1"/>
                          </a:solidFill>
                          <a:latin typeface="+mn-lt"/>
                          <a:ea typeface="DFKai-SB"/>
                          <a:cs typeface="+mn-cs"/>
                        </a:rPr>
                        <a:t>market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grew</a:t>
                      </a:r>
                      <a:r>
                        <a:rPr lang="es-UY" sz="800" b="0" i="0" u="none" strike="noStrike" dirty="0">
                          <a:solidFill>
                            <a:schemeClr val="dk1"/>
                          </a:solidFill>
                          <a:latin typeface="+mn-lt"/>
                          <a:ea typeface="DFKai-SB"/>
                          <a:cs typeface="+mn-cs"/>
                        </a:rPr>
                        <a:t> 18%), so </a:t>
                      </a:r>
                      <a:r>
                        <a:rPr lang="es-UY" sz="800" b="0" i="0" u="none" strike="noStrike" dirty="0" err="1">
                          <a:solidFill>
                            <a:schemeClr val="dk1"/>
                          </a:solidFill>
                          <a:latin typeface="+mn-lt"/>
                          <a:ea typeface="DFKai-SB"/>
                          <a:cs typeface="+mn-cs"/>
                        </a:rPr>
                        <a:t>the</a:t>
                      </a:r>
                      <a:r>
                        <a:rPr lang="es-UY" sz="800" b="0" i="0" u="none" strike="noStrike" dirty="0">
                          <a:solidFill>
                            <a:schemeClr val="dk1"/>
                          </a:solidFill>
                          <a:latin typeface="+mn-lt"/>
                          <a:ea typeface="DFKai-SB"/>
                          <a:cs typeface="+mn-cs"/>
                        </a:rPr>
                        <a:t> target </a:t>
                      </a:r>
                      <a:r>
                        <a:rPr lang="es-UY" sz="800" b="0" i="0" u="none" strike="noStrike" dirty="0" err="1">
                          <a:solidFill>
                            <a:schemeClr val="dk1"/>
                          </a:solidFill>
                          <a:latin typeface="+mn-lt"/>
                          <a:ea typeface="DFKai-SB"/>
                          <a:cs typeface="+mn-cs"/>
                        </a:rPr>
                        <a:t>is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to</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maintain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wood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vol</a:t>
                      </a:r>
                      <a:r>
                        <a:rPr lang="es-UY" sz="800" b="0" i="0" u="none" strike="noStrike" dirty="0">
                          <a:solidFill>
                            <a:schemeClr val="dk1"/>
                          </a:solidFill>
                          <a:latin typeface="+mn-lt"/>
                          <a:ea typeface="DFKai-SB"/>
                          <a:cs typeface="+mn-cs"/>
                        </a:rPr>
                        <a:t> in 2025 </a:t>
                      </a:r>
                      <a:r>
                        <a:rPr lang="es-UY" sz="800" b="0" i="0" u="none" strike="noStrike" dirty="0" err="1">
                          <a:solidFill>
                            <a:schemeClr val="dk1"/>
                          </a:solidFill>
                          <a:latin typeface="+mn-lt"/>
                          <a:ea typeface="DFKai-SB"/>
                          <a:cs typeface="+mn-cs"/>
                        </a:rPr>
                        <a:t>or</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increase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if</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possible</a:t>
                      </a:r>
                      <a:r>
                        <a:rPr lang="es-UY" sz="800" b="0" i="0" u="none" strike="noStrike" dirty="0">
                          <a:solidFill>
                            <a:schemeClr val="dk1"/>
                          </a:solidFill>
                          <a:latin typeface="+mn-lt"/>
                          <a:ea typeface="DFKai-SB"/>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n-lt"/>
                          <a:ea typeface="DFKai-SB"/>
                          <a:cs typeface="+mn-cs"/>
                        </a:rPr>
                        <a:t>3.</a:t>
                      </a:r>
                      <a:r>
                        <a:rPr lang="es-UY" sz="800" b="1" i="0" u="none" strike="noStrike" dirty="0">
                          <a:solidFill>
                            <a:schemeClr val="dk1"/>
                          </a:solidFill>
                          <a:latin typeface="+mn-lt"/>
                          <a:ea typeface="DFKai-SB"/>
                          <a:cs typeface="+mn-cs"/>
                        </a:rPr>
                        <a:t>Other </a:t>
                      </a:r>
                      <a:r>
                        <a:rPr lang="es-UY" sz="800" b="1" i="0" u="none" strike="noStrike" dirty="0" err="1">
                          <a:solidFill>
                            <a:schemeClr val="dk1"/>
                          </a:solidFill>
                          <a:latin typeface="+mn-lt"/>
                          <a:ea typeface="DFKai-SB"/>
                          <a:cs typeface="+mn-cs"/>
                        </a:rPr>
                        <a:t>commodities</a:t>
                      </a:r>
                      <a:r>
                        <a:rPr lang="es-UY" sz="800" b="0" i="0" u="none" strike="noStrike" dirty="0">
                          <a:solidFill>
                            <a:schemeClr val="dk1"/>
                          </a:solidFill>
                          <a:latin typeface="+mn-lt"/>
                          <a:ea typeface="DFKai-SB"/>
                          <a:cs typeface="+mn-cs"/>
                        </a:rPr>
                        <a:t>: as </a:t>
                      </a:r>
                      <a:r>
                        <a:rPr lang="es-UY" sz="800" b="0" i="0" u="none" strike="noStrike" dirty="0" err="1">
                          <a:solidFill>
                            <a:schemeClr val="dk1"/>
                          </a:solidFill>
                          <a:latin typeface="+mn-lt"/>
                          <a:ea typeface="DFKai-SB"/>
                          <a:cs typeface="+mn-cs"/>
                        </a:rPr>
                        <a:t>bone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meal</a:t>
                      </a:r>
                      <a:r>
                        <a:rPr lang="es-UY" sz="800" b="0" i="0" u="none" strike="noStrike" dirty="0">
                          <a:solidFill>
                            <a:schemeClr val="dk1"/>
                          </a:solidFill>
                          <a:latin typeface="+mn-lt"/>
                          <a:ea typeface="DFKai-SB"/>
                          <a:cs typeface="+mn-cs"/>
                        </a:rPr>
                        <a:t>/</a:t>
                      </a:r>
                      <a:r>
                        <a:rPr lang="es-UY" sz="800" b="0" i="0" u="none" strike="noStrike" dirty="0" err="1">
                          <a:solidFill>
                            <a:schemeClr val="dk1"/>
                          </a:solidFill>
                          <a:latin typeface="+mn-lt"/>
                          <a:ea typeface="DFKai-SB"/>
                          <a:cs typeface="+mn-cs"/>
                        </a:rPr>
                        <a:t>stones</a:t>
                      </a:r>
                      <a:r>
                        <a:rPr lang="es-UY" sz="800" b="0" i="0" u="none" strike="noStrike" dirty="0">
                          <a:solidFill>
                            <a:schemeClr val="dk1"/>
                          </a:solidFill>
                          <a:latin typeface="+mn-lt"/>
                          <a:ea typeface="DFKai-SB"/>
                          <a:cs typeface="+mn-cs"/>
                        </a:rPr>
                        <a:t>/</a:t>
                      </a:r>
                      <a:r>
                        <a:rPr lang="es-UY" sz="800" b="0" i="0" u="none" strike="noStrike" dirty="0" err="1">
                          <a:solidFill>
                            <a:schemeClr val="dk1"/>
                          </a:solidFill>
                          <a:latin typeface="+mn-lt"/>
                          <a:ea typeface="DFKai-SB"/>
                          <a:cs typeface="+mn-cs"/>
                        </a:rPr>
                        <a:t>wool</a:t>
                      </a:r>
                      <a:r>
                        <a:rPr lang="es-UY" sz="800" b="0" i="0" u="none" strike="noStrike" dirty="0">
                          <a:solidFill>
                            <a:schemeClr val="dk1"/>
                          </a:solidFill>
                          <a:latin typeface="+mn-lt"/>
                          <a:ea typeface="DFKai-SB"/>
                          <a:cs typeface="+mn-cs"/>
                        </a:rPr>
                        <a:t>/</a:t>
                      </a:r>
                      <a:r>
                        <a:rPr lang="es-UY" sz="800" b="0" i="0" u="none" strike="noStrike" dirty="0" err="1">
                          <a:solidFill>
                            <a:schemeClr val="dk1"/>
                          </a:solidFill>
                          <a:latin typeface="+mn-lt"/>
                          <a:ea typeface="DFKai-SB"/>
                          <a:cs typeface="+mn-cs"/>
                        </a:rPr>
                        <a:t>leather</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keep</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some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portion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to</a:t>
                      </a:r>
                      <a:r>
                        <a:rPr lang="es-UY" sz="800" b="0" i="0" u="none" strike="noStrike" dirty="0">
                          <a:solidFill>
                            <a:schemeClr val="dk1"/>
                          </a:solidFill>
                          <a:latin typeface="+mn-lt"/>
                          <a:ea typeface="DFKai-SB"/>
                          <a:cs typeface="+mn-cs"/>
                        </a:rPr>
                        <a:t> be in </a:t>
                      </a:r>
                      <a:r>
                        <a:rPr lang="es-UY" sz="800" b="0" i="0" u="none" strike="noStrike" dirty="0" err="1">
                          <a:solidFill>
                            <a:schemeClr val="dk1"/>
                          </a:solidFill>
                          <a:latin typeface="+mn-lt"/>
                          <a:ea typeface="DFKai-SB"/>
                          <a:cs typeface="+mn-cs"/>
                        </a:rPr>
                        <a:t>touch</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with</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these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commodities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exporters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but</a:t>
                      </a:r>
                      <a:r>
                        <a:rPr lang="es-UY" sz="800" b="0" i="0" u="none" strike="noStrike" dirty="0">
                          <a:solidFill>
                            <a:schemeClr val="dk1"/>
                          </a:solidFill>
                          <a:latin typeface="+mn-lt"/>
                          <a:ea typeface="DFKai-SB"/>
                          <a:cs typeface="+mn-cs"/>
                        </a:rPr>
                        <a:t> in a </a:t>
                      </a:r>
                      <a:r>
                        <a:rPr lang="es-UY" sz="800" b="0" i="0" u="none" strike="noStrike" dirty="0" err="1">
                          <a:solidFill>
                            <a:schemeClr val="dk1"/>
                          </a:solidFill>
                          <a:latin typeface="+mn-lt"/>
                          <a:ea typeface="DFKai-SB"/>
                          <a:cs typeface="+mn-cs"/>
                        </a:rPr>
                        <a:t>situation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of</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limited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space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have</a:t>
                      </a:r>
                      <a:r>
                        <a:rPr lang="es-UY" sz="800" b="0" i="0" u="none" strike="noStrike" dirty="0">
                          <a:solidFill>
                            <a:schemeClr val="dk1"/>
                          </a:solidFill>
                          <a:latin typeface="+mn-lt"/>
                          <a:ea typeface="DFKai-SB"/>
                          <a:cs typeface="+mn-cs"/>
                        </a:rPr>
                        <a:t> no </a:t>
                      </a:r>
                      <a:r>
                        <a:rPr lang="es-UY" sz="800" b="0" i="0" u="none" strike="noStrike" dirty="0" err="1">
                          <a:solidFill>
                            <a:schemeClr val="dk1"/>
                          </a:solidFill>
                          <a:latin typeface="+mn-lt"/>
                          <a:ea typeface="DFKai-SB"/>
                          <a:cs typeface="+mn-cs"/>
                        </a:rPr>
                        <a:t>option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than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to</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focus</a:t>
                      </a:r>
                      <a:r>
                        <a:rPr lang="es-UY" sz="800" b="0" i="0" u="none" strike="noStrike" dirty="0">
                          <a:solidFill>
                            <a:schemeClr val="dk1"/>
                          </a:solidFill>
                          <a:latin typeface="+mn-lt"/>
                          <a:ea typeface="DFKai-SB"/>
                          <a:cs typeface="+mn-cs"/>
                        </a:rPr>
                        <a:t> in </a:t>
                      </a:r>
                      <a:r>
                        <a:rPr lang="es-UY" sz="800" b="0" i="0" u="none" strike="noStrike" dirty="0" err="1">
                          <a:solidFill>
                            <a:schemeClr val="dk1"/>
                          </a:solidFill>
                          <a:latin typeface="+mn-lt"/>
                          <a:ea typeface="DFKai-SB"/>
                          <a:cs typeface="+mn-cs"/>
                        </a:rPr>
                        <a:t>higher</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paying</a:t>
                      </a:r>
                      <a:r>
                        <a:rPr lang="es-UY" sz="800" b="0" i="0" u="none" strike="noStrike" dirty="0">
                          <a:solidFill>
                            <a:schemeClr val="dk1"/>
                          </a:solidFill>
                          <a:latin typeface="+mn-lt"/>
                          <a:ea typeface="DFKai-SB"/>
                          <a:cs typeface="+mn-cs"/>
                        </a:rPr>
                        <a:t> cargo. </a:t>
                      </a:r>
                      <a:r>
                        <a:rPr lang="es-UY" sz="800" b="0" i="0" u="none" strike="noStrike" dirty="0" err="1">
                          <a:solidFill>
                            <a:schemeClr val="dk1"/>
                          </a:solidFill>
                          <a:latin typeface="+mn-lt"/>
                          <a:ea typeface="DFKai-SB"/>
                          <a:cs typeface="+mn-cs"/>
                        </a:rPr>
                        <a:t>We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have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quoted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bone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meal</a:t>
                      </a:r>
                      <a:r>
                        <a:rPr lang="es-UY" sz="800" b="0" i="0" u="none" strike="noStrike" dirty="0">
                          <a:solidFill>
                            <a:schemeClr val="dk1"/>
                          </a:solidFill>
                          <a:latin typeface="+mn-lt"/>
                          <a:ea typeface="DFKai-SB"/>
                          <a:cs typeface="+mn-cs"/>
                        </a:rPr>
                        <a:t> in tender </a:t>
                      </a:r>
                      <a:r>
                        <a:rPr lang="es-UY" sz="800" b="0" i="0" u="none" strike="noStrike" dirty="0" err="1">
                          <a:solidFill>
                            <a:schemeClr val="dk1"/>
                          </a:solidFill>
                          <a:latin typeface="+mn-lt"/>
                          <a:ea typeface="DFKai-SB"/>
                          <a:cs typeface="+mn-cs"/>
                        </a:rPr>
                        <a:t>agreements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such</a:t>
                      </a:r>
                      <a:r>
                        <a:rPr lang="es-UY" sz="800" b="0" i="0" u="none" strike="noStrike" dirty="0">
                          <a:solidFill>
                            <a:schemeClr val="dk1"/>
                          </a:solidFill>
                          <a:latin typeface="+mn-lt"/>
                          <a:ea typeface="DFKai-SB"/>
                          <a:cs typeface="+mn-cs"/>
                        </a:rPr>
                        <a:t> as Minerva, so </a:t>
                      </a:r>
                      <a:r>
                        <a:rPr lang="es-UY" sz="800" b="0" i="0" u="none" strike="noStrike" dirty="0" err="1">
                          <a:solidFill>
                            <a:schemeClr val="dk1"/>
                          </a:solidFill>
                          <a:latin typeface="+mn-lt"/>
                          <a:ea typeface="DFKai-SB"/>
                          <a:cs typeface="+mn-cs"/>
                        </a:rPr>
                        <a:t>we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will</a:t>
                      </a:r>
                      <a:r>
                        <a:rPr lang="es-UY" sz="800" b="0" i="0" u="none" strike="noStrike" dirty="0">
                          <a:solidFill>
                            <a:schemeClr val="dk1"/>
                          </a:solidFill>
                          <a:latin typeface="+mn-lt"/>
                          <a:ea typeface="DFKai-SB"/>
                          <a:cs typeface="+mn-cs"/>
                        </a:rPr>
                        <a:t> continue </a:t>
                      </a:r>
                      <a:r>
                        <a:rPr lang="es-UY" sz="800" b="0" i="0" u="none" strike="noStrike" dirty="0" err="1">
                          <a:solidFill>
                            <a:schemeClr val="dk1"/>
                          </a:solidFill>
                          <a:latin typeface="+mn-lt"/>
                          <a:ea typeface="DFKai-SB"/>
                          <a:cs typeface="+mn-cs"/>
                        </a:rPr>
                        <a:t>loading</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this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commodity</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this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year</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Also</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Cardama</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via</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Greenx</a:t>
                      </a:r>
                      <a:r>
                        <a:rPr lang="es-UY" sz="800" b="0" i="0" u="none" strike="noStrike" dirty="0">
                          <a:solidFill>
                            <a:schemeClr val="dk1"/>
                          </a:solidFill>
                          <a:latin typeface="+mn-lt"/>
                          <a:ea typeface="DFKai-SB"/>
                          <a:cs typeface="+mn-cs"/>
                        </a:rPr>
                        <a:t>.</a:t>
                      </a:r>
                    </a:p>
                    <a:p>
                      <a:r>
                        <a:rPr lang="es-UY" sz="800" b="0" i="0" u="none" strike="noStrike" dirty="0">
                          <a:solidFill>
                            <a:schemeClr val="dk1"/>
                          </a:solidFill>
                          <a:latin typeface="+mn-lt"/>
                          <a:ea typeface="DFKai-SB"/>
                          <a:cs typeface="+mn-cs"/>
                        </a:rPr>
                        <a:t>4.Greenx: </a:t>
                      </a:r>
                      <a:r>
                        <a:rPr lang="es-UY" sz="800" b="0" i="0" u="none" strike="noStrike" dirty="0" err="1">
                          <a:solidFill>
                            <a:schemeClr val="dk1"/>
                          </a:solidFill>
                          <a:latin typeface="+mn-lt"/>
                          <a:ea typeface="DFKai-SB"/>
                          <a:cs typeface="+mn-cs"/>
                        </a:rPr>
                        <a:t>we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reached</a:t>
                      </a:r>
                      <a:r>
                        <a:rPr lang="es-UY" sz="800" b="0" i="0" u="none" strike="noStrike" dirty="0">
                          <a:solidFill>
                            <a:schemeClr val="dk1"/>
                          </a:solidFill>
                          <a:latin typeface="+mn-lt"/>
                          <a:ea typeface="DFKai-SB"/>
                          <a:cs typeface="+mn-cs"/>
                        </a:rPr>
                        <a:t> 7teu/</a:t>
                      </a:r>
                      <a:r>
                        <a:rPr lang="es-UY" sz="800" b="0" i="0" u="none" strike="noStrike" dirty="0" err="1">
                          <a:solidFill>
                            <a:schemeClr val="dk1"/>
                          </a:solidFill>
                          <a:latin typeface="+mn-lt"/>
                          <a:ea typeface="DFKai-SB"/>
                          <a:cs typeface="+mn-cs"/>
                        </a:rPr>
                        <a:t>wk</a:t>
                      </a:r>
                      <a:r>
                        <a:rPr lang="es-UY" sz="800" b="0" i="0" u="none" strike="noStrike" dirty="0">
                          <a:solidFill>
                            <a:schemeClr val="dk1"/>
                          </a:solidFill>
                          <a:latin typeface="+mn-lt"/>
                          <a:ea typeface="DFKai-SB"/>
                          <a:cs typeface="+mn-cs"/>
                        </a:rPr>
                        <a:t> in 2024, </a:t>
                      </a:r>
                      <a:r>
                        <a:rPr lang="es-UY" sz="800" b="0" i="0" u="none" strike="noStrike" dirty="0" err="1">
                          <a:solidFill>
                            <a:schemeClr val="dk1"/>
                          </a:solidFill>
                          <a:latin typeface="+mn-lt"/>
                          <a:ea typeface="DFKai-SB"/>
                          <a:cs typeface="+mn-cs"/>
                        </a:rPr>
                        <a:t>the</a:t>
                      </a:r>
                      <a:r>
                        <a:rPr lang="es-UY" sz="800" b="0" i="0" u="none" strike="noStrike" dirty="0">
                          <a:solidFill>
                            <a:schemeClr val="dk1"/>
                          </a:solidFill>
                          <a:latin typeface="+mn-lt"/>
                          <a:ea typeface="DFKai-SB"/>
                          <a:cs typeface="+mn-cs"/>
                        </a:rPr>
                        <a:t> target KPI </a:t>
                      </a:r>
                      <a:r>
                        <a:rPr lang="es-UY" sz="800" b="0" i="0" u="none" strike="noStrike" dirty="0" err="1">
                          <a:solidFill>
                            <a:schemeClr val="dk1"/>
                          </a:solidFill>
                          <a:latin typeface="+mn-lt"/>
                          <a:ea typeface="DFKai-SB"/>
                          <a:cs typeface="+mn-cs"/>
                        </a:rPr>
                        <a:t>for</a:t>
                      </a:r>
                      <a:r>
                        <a:rPr lang="es-UY" sz="800" b="0" i="0" u="none" strike="noStrike" dirty="0">
                          <a:solidFill>
                            <a:schemeClr val="dk1"/>
                          </a:solidFill>
                          <a:latin typeface="+mn-lt"/>
                          <a:ea typeface="DFKai-SB"/>
                          <a:cs typeface="+mn-cs"/>
                        </a:rPr>
                        <a:t> 2025 </a:t>
                      </a:r>
                      <a:r>
                        <a:rPr lang="es-UY" sz="800" b="0" i="0" u="none" strike="noStrike" dirty="0" err="1">
                          <a:solidFill>
                            <a:schemeClr val="dk1"/>
                          </a:solidFill>
                          <a:latin typeface="+mn-lt"/>
                          <a:ea typeface="DFKai-SB"/>
                          <a:cs typeface="+mn-cs"/>
                        </a:rPr>
                        <a:t>is</a:t>
                      </a:r>
                      <a:r>
                        <a:rPr lang="es-UY" sz="800" b="0" i="0" u="none" strike="noStrike" dirty="0">
                          <a:solidFill>
                            <a:schemeClr val="dk1"/>
                          </a:solidFill>
                          <a:latin typeface="+mn-lt"/>
                          <a:ea typeface="DFKai-SB"/>
                          <a:cs typeface="+mn-cs"/>
                        </a:rPr>
                        <a:t> 40 </a:t>
                      </a:r>
                      <a:r>
                        <a:rPr lang="es-UY" sz="800" b="0" i="0" u="none" strike="noStrike" dirty="0" err="1">
                          <a:solidFill>
                            <a:schemeClr val="dk1"/>
                          </a:solidFill>
                          <a:latin typeface="+mn-lt"/>
                          <a:ea typeface="DFKai-SB"/>
                          <a:cs typeface="+mn-cs"/>
                        </a:rPr>
                        <a:t>teu</a:t>
                      </a:r>
                      <a:r>
                        <a:rPr lang="es-UY" sz="800" b="0" i="0" u="none" strike="noStrike" dirty="0">
                          <a:solidFill>
                            <a:schemeClr val="dk1"/>
                          </a:solidFill>
                          <a:latin typeface="+mn-lt"/>
                          <a:ea typeface="DFKai-SB"/>
                          <a:cs typeface="+mn-cs"/>
                        </a:rPr>
                        <a:t>/</a:t>
                      </a:r>
                      <a:r>
                        <a:rPr lang="es-UY" sz="800" b="0" i="0" u="none" strike="noStrike" dirty="0" err="1">
                          <a:solidFill>
                            <a:schemeClr val="dk1"/>
                          </a:solidFill>
                          <a:latin typeface="+mn-lt"/>
                          <a:ea typeface="DFKai-SB"/>
                          <a:cs typeface="+mn-cs"/>
                        </a:rPr>
                        <a:t>month</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Win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Sadesa</a:t>
                      </a:r>
                      <a:r>
                        <a:rPr lang="es-UY" sz="800" b="0" i="0" u="none" strike="noStrike" dirty="0">
                          <a:solidFill>
                            <a:schemeClr val="dk1"/>
                          </a:solidFill>
                          <a:latin typeface="+mn-lt"/>
                          <a:ea typeface="DFKai-SB"/>
                          <a:cs typeface="+mn-cs"/>
                        </a:rPr>
                        <a:t> tender in </a:t>
                      </a:r>
                      <a:r>
                        <a:rPr lang="es-UY" sz="800" b="0" i="0" u="none" strike="noStrike" dirty="0" err="1">
                          <a:solidFill>
                            <a:schemeClr val="dk1"/>
                          </a:solidFill>
                          <a:latin typeface="+mn-lt"/>
                          <a:ea typeface="DFKai-SB"/>
                          <a:cs typeface="+mn-cs"/>
                        </a:rPr>
                        <a:t>next</a:t>
                      </a:r>
                      <a:r>
                        <a:rPr lang="es-UY" sz="800" b="0" i="0" u="none" strike="noStrike" dirty="0">
                          <a:solidFill>
                            <a:schemeClr val="dk1"/>
                          </a:solidFill>
                          <a:latin typeface="+mn-lt"/>
                          <a:ea typeface="DFKai-SB"/>
                          <a:cs typeface="+mn-cs"/>
                        </a:rPr>
                        <a:t> 6 </a:t>
                      </a:r>
                      <a:r>
                        <a:rPr lang="es-UY" sz="800" b="0" i="0" u="none" strike="noStrike" dirty="0" err="1">
                          <a:solidFill>
                            <a:schemeClr val="dk1"/>
                          </a:solidFill>
                          <a:latin typeface="+mn-lt"/>
                          <a:ea typeface="DFKai-SB"/>
                          <a:cs typeface="+mn-cs"/>
                        </a:rPr>
                        <a:t>month</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period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we</a:t>
                      </a:r>
                      <a:r>
                        <a:rPr lang="es-UY" sz="800" b="0" i="0" u="none" strike="noStrike" dirty="0">
                          <a:solidFill>
                            <a:schemeClr val="dk1"/>
                          </a:solidFill>
                          <a:latin typeface="+mn-lt"/>
                          <a:ea typeface="DFKai-SB"/>
                          <a:cs typeface="+mn-cs"/>
                        </a:rPr>
                        <a:t> won </a:t>
                      </a:r>
                      <a:r>
                        <a:rPr lang="es-UY" sz="800" b="0" i="0" u="none" strike="noStrike" dirty="0" err="1">
                          <a:solidFill>
                            <a:schemeClr val="dk1"/>
                          </a:solidFill>
                          <a:latin typeface="+mn-lt"/>
                          <a:ea typeface="DFKai-SB"/>
                          <a:cs typeface="+mn-cs"/>
                        </a:rPr>
                        <a:t>part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last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period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but</a:t>
                      </a:r>
                      <a:r>
                        <a:rPr lang="es-UY" sz="800" b="0" i="0" u="none" strike="noStrike" dirty="0">
                          <a:solidFill>
                            <a:schemeClr val="dk1"/>
                          </a:solidFill>
                          <a:latin typeface="+mn-lt"/>
                          <a:ea typeface="DFKai-SB"/>
                          <a:cs typeface="+mn-cs"/>
                        </a:rPr>
                        <a:t> cargo </a:t>
                      </a:r>
                      <a:r>
                        <a:rPr lang="es-UY" sz="800" b="0" i="0" u="none" strike="noStrike" dirty="0" err="1">
                          <a:solidFill>
                            <a:schemeClr val="dk1"/>
                          </a:solidFill>
                          <a:latin typeface="+mn-lt"/>
                          <a:ea typeface="DFKai-SB"/>
                          <a:cs typeface="+mn-cs"/>
                        </a:rPr>
                        <a:t>deviated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with</a:t>
                      </a:r>
                      <a:r>
                        <a:rPr lang="es-UY" sz="800" b="0" i="0" u="none" strike="noStrike" dirty="0">
                          <a:solidFill>
                            <a:schemeClr val="dk1"/>
                          </a:solidFill>
                          <a:latin typeface="+mn-lt"/>
                          <a:ea typeface="DFKai-SB"/>
                          <a:cs typeface="+mn-cs"/>
                        </a:rPr>
                        <a:t> ONE and HMM </a:t>
                      </a:r>
                      <a:r>
                        <a:rPr lang="es-UY" sz="800" b="0" i="0" u="none" strike="noStrike" dirty="0" err="1">
                          <a:solidFill>
                            <a:schemeClr val="dk1"/>
                          </a:solidFill>
                          <a:latin typeface="+mn-lt"/>
                          <a:ea typeface="DFKai-SB"/>
                          <a:cs typeface="+mn-cs"/>
                        </a:rPr>
                        <a:t>due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to</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quicker</a:t>
                      </a:r>
                      <a:r>
                        <a:rPr lang="es-UY" sz="800" b="0" i="0" u="none" strike="noStrike" dirty="0">
                          <a:solidFill>
                            <a:schemeClr val="dk1"/>
                          </a:solidFill>
                          <a:latin typeface="+mn-lt"/>
                          <a:ea typeface="DFKai-SB"/>
                          <a:cs typeface="+mn-cs"/>
                        </a:rPr>
                        <a:t> t/</a:t>
                      </a:r>
                      <a:r>
                        <a:rPr lang="es-UY" sz="800" b="0" i="0" u="none" strike="noStrike" dirty="0" err="1">
                          <a:solidFill>
                            <a:schemeClr val="dk1"/>
                          </a:solidFill>
                          <a:latin typeface="+mn-lt"/>
                          <a:ea typeface="DFKai-SB"/>
                          <a:cs typeface="+mn-cs"/>
                        </a:rPr>
                        <a:t>ts</a:t>
                      </a:r>
                      <a:r>
                        <a:rPr lang="es-UY" sz="800" b="0" i="0" u="none" strike="noStrike" dirty="0">
                          <a:solidFill>
                            <a:schemeClr val="dk1"/>
                          </a:solidFill>
                          <a:latin typeface="+mn-lt"/>
                          <a:ea typeface="DFKai-SB"/>
                          <a:cs typeface="+mn-cs"/>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8CB6995B-E480-991C-EFD0-0542F2BF7E4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(UY)</a:t>
            </a:r>
            <a:endParaRPr lang="en-US" sz="2400" b="1" dirty="0">
              <a:solidFill>
                <a:srgbClr val="FFFF00"/>
              </a:solidFill>
              <a:latin typeface="DFKai-SB" pitchFamily="65" charset="-120"/>
              <a:ea typeface="DFKai-SB" pitchFamily="65" charset="-120"/>
            </a:endParaRPr>
          </a:p>
        </p:txBody>
      </p:sp>
      <p:sp>
        <p:nvSpPr>
          <p:cNvPr id="3" name="Slide Number Placeholder 1">
            <a:extLst>
              <a:ext uri="{FF2B5EF4-FFF2-40B4-BE49-F238E27FC236}">
                <a16:creationId xmlns:a16="http://schemas.microsoft.com/office/drawing/2014/main" id="{C9834635-4F8C-53D8-7043-2A374B9F35AB}"/>
              </a:ext>
            </a:extLst>
          </p:cNvPr>
          <p:cNvSpPr txBox="1">
            <a:spLocks/>
          </p:cNvSpPr>
          <p:nvPr/>
        </p:nvSpPr>
        <p:spPr>
          <a:xfrm>
            <a:off x="7092280" y="4888747"/>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27</a:t>
            </a:fld>
            <a:endParaRPr lang="en-US" sz="1200" dirty="0">
              <a:solidFill>
                <a:prstClr val="black"/>
              </a:solidFill>
              <a:latin typeface="Calibri"/>
            </a:endParaRPr>
          </a:p>
        </p:txBody>
      </p:sp>
    </p:spTree>
    <p:extLst>
      <p:ext uri="{BB962C8B-B14F-4D97-AF65-F5344CB8AC3E}">
        <p14:creationId xmlns:p14="http://schemas.microsoft.com/office/powerpoint/2010/main" val="338419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E8788-131A-F4DB-1055-E6D687F0B28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37C21341-EE61-9300-88D3-63248D381F13}"/>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(UY)</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A5E2FE3B-A775-70A0-BD22-422E303AE04B}"/>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28</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8436F8B-F80C-F788-E17A-0E4D1E71D733}"/>
              </a:ext>
            </a:extLst>
          </p:cNvPr>
          <p:cNvSpPr txBox="1"/>
          <p:nvPr/>
        </p:nvSpPr>
        <p:spPr>
          <a:xfrm>
            <a:off x="114400" y="646349"/>
            <a:ext cx="1954381" cy="338554"/>
          </a:xfrm>
          <a:prstGeom prst="rect">
            <a:avLst/>
          </a:prstGeom>
          <a:noFill/>
        </p:spPr>
        <p:txBody>
          <a:bodyPr wrap="none" rtlCol="0">
            <a:spAutoFit/>
          </a:bodyPr>
          <a:lstStyle/>
          <a:p>
            <a:r>
              <a:rPr lang="en-US" sz="1600" b="1" dirty="0"/>
              <a:t>Commercial side: </a:t>
            </a:r>
          </a:p>
        </p:txBody>
      </p:sp>
      <p:sp>
        <p:nvSpPr>
          <p:cNvPr id="9" name="文字方塊 8">
            <a:extLst>
              <a:ext uri="{FF2B5EF4-FFF2-40B4-BE49-F238E27FC236}">
                <a16:creationId xmlns:a16="http://schemas.microsoft.com/office/drawing/2014/main" id="{5EA41D1B-33D5-2A03-BA2A-CC6179800C30}"/>
              </a:ext>
            </a:extLst>
          </p:cNvPr>
          <p:cNvSpPr txBox="1"/>
          <p:nvPr/>
        </p:nvSpPr>
        <p:spPr>
          <a:xfrm>
            <a:off x="107504" y="979753"/>
            <a:ext cx="8922096" cy="2092881"/>
          </a:xfrm>
          <a:prstGeom prst="rect">
            <a:avLst/>
          </a:prstGeom>
          <a:noFill/>
        </p:spPr>
        <p:txBody>
          <a:bodyPr wrap="square">
            <a:spAutoFit/>
          </a:bodyPr>
          <a:lstStyle/>
          <a:p>
            <a:pPr marL="171450" indent="-171450">
              <a:buFont typeface="Wingdings" panose="05000000000000000000" pitchFamily="2" charset="2"/>
              <a:buChar char="v"/>
            </a:pPr>
            <a:r>
              <a:rPr lang="en-US" sz="1000" dirty="0">
                <a:sym typeface="Wingdings" panose="05000000000000000000" pitchFamily="2" charset="2"/>
              </a:rPr>
              <a:t>Top 4 export commodities in Uruguay are meat, wood, fish and dairy (74% of total exports to Asia).</a:t>
            </a:r>
          </a:p>
          <a:p>
            <a:pPr marL="171450" indent="-171450">
              <a:buFont typeface="Wingdings" panose="05000000000000000000" pitchFamily="2" charset="2"/>
              <a:buChar char="v"/>
            </a:pPr>
            <a:endParaRPr lang="en-US" sz="1000" dirty="0">
              <a:sym typeface="Wingdings" panose="05000000000000000000" pitchFamily="2" charset="2"/>
            </a:endParaRPr>
          </a:p>
          <a:p>
            <a:pPr marL="171450" indent="-171450">
              <a:buFont typeface="Wingdings" panose="05000000000000000000" pitchFamily="2" charset="2"/>
              <a:buChar char="v"/>
            </a:pPr>
            <a:r>
              <a:rPr lang="en-US" sz="1000" dirty="0">
                <a:sym typeface="Wingdings" panose="05000000000000000000" pitchFamily="2" charset="2"/>
              </a:rPr>
              <a:t>Reefer vol in our market fell -23% in 2024 vs previous year, mainly because meat decreased to Asia. We decreased only -3,8%.</a:t>
            </a:r>
          </a:p>
          <a:p>
            <a:pPr marL="171450" indent="-171450">
              <a:buFont typeface="Wingdings" panose="05000000000000000000" pitchFamily="2" charset="2"/>
              <a:buChar char="v"/>
            </a:pPr>
            <a:endParaRPr lang="en-US" sz="1000" dirty="0">
              <a:sym typeface="Wingdings" panose="05000000000000000000" pitchFamily="2" charset="2"/>
            </a:endParaRPr>
          </a:p>
          <a:p>
            <a:pPr marL="171450" indent="-171450">
              <a:buFont typeface="Wingdings" panose="05000000000000000000" pitchFamily="2" charset="2"/>
              <a:buChar char="v"/>
            </a:pPr>
            <a:r>
              <a:rPr lang="en-US" sz="1000" dirty="0">
                <a:sym typeface="Wingdings" panose="05000000000000000000" pitchFamily="2" charset="2"/>
              </a:rPr>
              <a:t>As action plan, we aim at increasing 18% our </a:t>
            </a:r>
            <a:r>
              <a:rPr lang="en-US" sz="1000" b="1" dirty="0">
                <a:sym typeface="Wingdings" panose="05000000000000000000" pitchFamily="2" charset="2"/>
              </a:rPr>
              <a:t>meat</a:t>
            </a:r>
            <a:r>
              <a:rPr lang="en-US" sz="1000" dirty="0">
                <a:sym typeface="Wingdings" panose="05000000000000000000" pitchFamily="2" charset="2"/>
              </a:rPr>
              <a:t> vol and 27% our </a:t>
            </a:r>
            <a:r>
              <a:rPr lang="en-US" sz="1000" b="1" dirty="0">
                <a:sym typeface="Wingdings" panose="05000000000000000000" pitchFamily="2" charset="2"/>
              </a:rPr>
              <a:t>fish/squid </a:t>
            </a:r>
            <a:r>
              <a:rPr lang="en-US" sz="1000" dirty="0">
                <a:sym typeface="Wingdings" panose="05000000000000000000" pitchFamily="2" charset="2"/>
              </a:rPr>
              <a:t>vol in order to accomplish our Reefer KPI target of 2000 boxes in 2025 (in 2024 we loaded 1683x40´RH). Meat decreased in 2024 (-20%) however we managed to increase our market share from 10% in 2023 to 11,7% in 2024. Fish/squid decreased (-33%) in 2024 however we managed to increase our market share from 19,6% in 2023 to 38,5% in 2024.</a:t>
            </a:r>
          </a:p>
          <a:p>
            <a:pPr marL="171450" indent="-171450">
              <a:buFont typeface="Wingdings" panose="05000000000000000000" pitchFamily="2" charset="2"/>
              <a:buChar char="v"/>
            </a:pPr>
            <a:endParaRPr lang="en-US" sz="1000" b="1" dirty="0">
              <a:sym typeface="Wingdings" panose="05000000000000000000" pitchFamily="2" charset="2"/>
            </a:endParaRPr>
          </a:p>
          <a:p>
            <a:pPr marL="171450" indent="-171450">
              <a:buFont typeface="Wingdings" panose="05000000000000000000" pitchFamily="2" charset="2"/>
              <a:buChar char="v"/>
            </a:pPr>
            <a:r>
              <a:rPr lang="en-US" sz="1000" b="1" dirty="0">
                <a:sym typeface="Wingdings" panose="05000000000000000000" pitchFamily="2" charset="2"/>
              </a:rPr>
              <a:t>Wood</a:t>
            </a:r>
            <a:r>
              <a:rPr lang="en-US" sz="1000" dirty="0">
                <a:sym typeface="Wingdings" panose="05000000000000000000" pitchFamily="2" charset="2"/>
              </a:rPr>
              <a:t> market increased 18% in 2024, we also increased from having the 11% market share in 2023 to 11,6% market share in 2024 </a:t>
            </a:r>
            <a:br>
              <a:rPr lang="en-US" sz="1000" dirty="0">
                <a:sym typeface="Wingdings" panose="05000000000000000000" pitchFamily="2" charset="2"/>
              </a:rPr>
            </a:br>
            <a:r>
              <a:rPr lang="en-US" sz="1000" dirty="0">
                <a:sym typeface="Wingdings" panose="05000000000000000000" pitchFamily="2" charset="2"/>
              </a:rPr>
              <a:t>(our growth was 24% 2886 </a:t>
            </a:r>
            <a:r>
              <a:rPr lang="en-US" sz="1000" dirty="0" err="1">
                <a:sym typeface="Wingdings" panose="05000000000000000000" pitchFamily="2" charset="2"/>
              </a:rPr>
              <a:t>teus</a:t>
            </a:r>
            <a:r>
              <a:rPr lang="en-US" sz="1000" dirty="0">
                <a:sym typeface="Wingdings" panose="05000000000000000000" pitchFamily="2" charset="2"/>
              </a:rPr>
              <a:t>) we plan to maintain this year, and focus on other better paying commodities such as reefer and wood pulp.</a:t>
            </a:r>
          </a:p>
          <a:p>
            <a:pPr marL="171450" indent="-171450">
              <a:buFont typeface="Wingdings" panose="05000000000000000000" pitchFamily="2" charset="2"/>
              <a:buChar char="v"/>
            </a:pPr>
            <a:endParaRPr lang="en-US" sz="1000" b="1" dirty="0">
              <a:sym typeface="Wingdings" panose="05000000000000000000" pitchFamily="2" charset="2"/>
            </a:endParaRPr>
          </a:p>
          <a:p>
            <a:pPr marL="171450" indent="-171450">
              <a:buFont typeface="Wingdings" panose="05000000000000000000" pitchFamily="2" charset="2"/>
              <a:buChar char="v"/>
            </a:pPr>
            <a:r>
              <a:rPr lang="en-US" sz="1000" b="1" dirty="0">
                <a:sym typeface="Wingdings" panose="05000000000000000000" pitchFamily="2" charset="2"/>
              </a:rPr>
              <a:t>Dairy </a:t>
            </a:r>
            <a:r>
              <a:rPr lang="en-US" sz="1000" dirty="0">
                <a:sym typeface="Wingdings" panose="05000000000000000000" pitchFamily="2" charset="2"/>
              </a:rPr>
              <a:t>market increased 12% in 2024, we passed from having 16% of the market in 2023 to 48% in 2024 (our growth was 233%). Main destinations is Philippines (Manila, Cebu) and an important increasing vol in Middle East (Jeddah, Damman, Hamad, Jebel Ali).</a:t>
            </a:r>
            <a:endParaRPr lang="en-US" sz="1000" b="1" dirty="0">
              <a:latin typeface="Candara" panose="020E0502030303020204" pitchFamily="34" charset="0"/>
            </a:endParaRPr>
          </a:p>
        </p:txBody>
      </p:sp>
    </p:spTree>
    <p:extLst>
      <p:ext uri="{BB962C8B-B14F-4D97-AF65-F5344CB8AC3E}">
        <p14:creationId xmlns:p14="http://schemas.microsoft.com/office/powerpoint/2010/main" val="48272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89EE4-3C20-43C1-63EA-150F48ECF5D5}"/>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FE5EDE75-D679-8BF9-FF19-4B80893D4BCB}"/>
              </a:ext>
            </a:extLst>
          </p:cNvPr>
          <p:cNvSpPr>
            <a:spLocks noGrp="1"/>
          </p:cNvSpPr>
          <p:nvPr>
            <p:ph type="title"/>
          </p:nvPr>
        </p:nvSpPr>
        <p:spPr>
          <a:xfrm>
            <a:off x="114400" y="13251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(UY)</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D254E97-EAB9-7129-BB64-A901ED25B79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29</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6EAC917F-C19E-12DB-E070-7A2C91D1D1D0}"/>
              </a:ext>
            </a:extLst>
          </p:cNvPr>
          <p:cNvSpPr txBox="1"/>
          <p:nvPr/>
        </p:nvSpPr>
        <p:spPr>
          <a:xfrm>
            <a:off x="114400" y="646349"/>
            <a:ext cx="8778080" cy="4708981"/>
          </a:xfrm>
          <a:prstGeom prst="rect">
            <a:avLst/>
          </a:prstGeom>
          <a:noFill/>
        </p:spPr>
        <p:txBody>
          <a:bodyPr wrap="square" rtlCol="0">
            <a:spAutoFit/>
          </a:bodyPr>
          <a:lstStyle/>
          <a:p>
            <a:endParaRPr lang="en-US" sz="1600" b="1" dirty="0">
              <a:latin typeface="Candara" panose="020E0502030303020204" pitchFamily="34" charset="0"/>
            </a:endParaRPr>
          </a:p>
          <a:p>
            <a:r>
              <a:rPr lang="en-US" sz="1600" b="1" dirty="0">
                <a:sym typeface="Wingdings" panose="05000000000000000000" pitchFamily="2" charset="2"/>
              </a:rPr>
              <a:t>EB</a:t>
            </a:r>
          </a:p>
          <a:p>
            <a:pPr marL="171450" indent="-171450">
              <a:buFont typeface="Wingdings" panose="05000000000000000000" pitchFamily="2" charset="2"/>
              <a:buChar char="v"/>
            </a:pPr>
            <a:r>
              <a:rPr lang="en-US" sz="1000" dirty="0">
                <a:sym typeface="Wingdings" panose="05000000000000000000" pitchFamily="2" charset="2"/>
              </a:rPr>
              <a:t>More regular schedules.</a:t>
            </a:r>
          </a:p>
          <a:p>
            <a:pPr marL="171450" indent="-171450">
              <a:buFont typeface="Wingdings" panose="05000000000000000000" pitchFamily="2" charset="2"/>
              <a:buChar char="v"/>
            </a:pPr>
            <a:r>
              <a:rPr lang="en-US" sz="1000" dirty="0">
                <a:sym typeface="Wingdings" panose="05000000000000000000" pitchFamily="2" charset="2"/>
              </a:rPr>
              <a:t>Quicker booking confirmations:</a:t>
            </a:r>
          </a:p>
          <a:p>
            <a:r>
              <a:rPr lang="en-US" sz="1000" dirty="0">
                <a:sym typeface="Wingdings" panose="05000000000000000000" pitchFamily="2" charset="2"/>
              </a:rPr>
              <a:t>-pending of allocation of BCC Panama.</a:t>
            </a:r>
          </a:p>
          <a:p>
            <a:r>
              <a:rPr lang="en-US" sz="1000" dirty="0">
                <a:sym typeface="Wingdings" panose="05000000000000000000" pitchFamily="2" charset="2"/>
              </a:rPr>
              <a:t>-pending on the 2</a:t>
            </a:r>
            <a:r>
              <a:rPr lang="en-US" sz="1000" baseline="30000" dirty="0">
                <a:sym typeface="Wingdings" panose="05000000000000000000" pitchFamily="2" charset="2"/>
              </a:rPr>
              <a:t>nd</a:t>
            </a:r>
            <a:r>
              <a:rPr lang="en-US" sz="1000" dirty="0">
                <a:sym typeface="Wingdings" panose="05000000000000000000" pitchFamily="2" charset="2"/>
              </a:rPr>
              <a:t> leg.		-pending for getting approval for EQC for deliver Smart.</a:t>
            </a:r>
          </a:p>
          <a:p>
            <a:r>
              <a:rPr lang="en-US" sz="1000" dirty="0">
                <a:sym typeface="Wingdings" panose="05000000000000000000" pitchFamily="2" charset="2"/>
              </a:rPr>
              <a:t>-pending of unclaimed at destination.	-no routing available, we have to request special or operational routings to Panama.</a:t>
            </a:r>
          </a:p>
          <a:p>
            <a:endParaRPr lang="en-US" sz="1000" dirty="0">
              <a:sym typeface="Wingdings" panose="05000000000000000000" pitchFamily="2" charset="2"/>
            </a:endParaRPr>
          </a:p>
          <a:p>
            <a:pPr marL="171450" indent="-171450">
              <a:buFont typeface="Wingdings" panose="05000000000000000000" pitchFamily="2" charset="2"/>
              <a:buChar char="v"/>
            </a:pPr>
            <a:r>
              <a:rPr lang="en-US" sz="1000" dirty="0">
                <a:sym typeface="Wingdings" panose="05000000000000000000" pitchFamily="2" charset="2"/>
              </a:rPr>
              <a:t>More space in 2</a:t>
            </a:r>
            <a:r>
              <a:rPr lang="en-US" sz="1000" baseline="30000" dirty="0">
                <a:sym typeface="Wingdings" panose="05000000000000000000" pitchFamily="2" charset="2"/>
              </a:rPr>
              <a:t>nd</a:t>
            </a:r>
            <a:r>
              <a:rPr lang="en-US" sz="1000" dirty="0">
                <a:sym typeface="Wingdings" panose="05000000000000000000" pitchFamily="2" charset="2"/>
              </a:rPr>
              <a:t> leg connections:</a:t>
            </a:r>
          </a:p>
          <a:p>
            <a:endParaRPr lang="en-US" sz="1000" dirty="0">
              <a:sym typeface="Wingdings" panose="05000000000000000000" pitchFamily="2" charset="2"/>
            </a:endParaRPr>
          </a:p>
          <a:p>
            <a:endParaRPr lang="en-US" sz="1000" dirty="0">
              <a:sym typeface="Wingdings" panose="05000000000000000000" pitchFamily="2" charset="2"/>
            </a:endParaRPr>
          </a:p>
          <a:p>
            <a:endParaRPr lang="en-US" sz="1000" dirty="0">
              <a:sym typeface="Wingdings" panose="05000000000000000000" pitchFamily="2" charset="2"/>
            </a:endParaRPr>
          </a:p>
          <a:p>
            <a:endParaRPr lang="en-US" sz="1000" dirty="0">
              <a:sym typeface="Wingdings" panose="05000000000000000000" pitchFamily="2" charset="2"/>
            </a:endParaRPr>
          </a:p>
          <a:p>
            <a:endParaRPr lang="en-US" sz="1000" dirty="0">
              <a:sym typeface="Wingdings" panose="05000000000000000000" pitchFamily="2" charset="2"/>
            </a:endParaRPr>
          </a:p>
          <a:p>
            <a:endParaRPr lang="en-US" sz="1000" dirty="0">
              <a:sym typeface="Wingdings" panose="05000000000000000000" pitchFamily="2" charset="2"/>
            </a:endParaRPr>
          </a:p>
          <a:p>
            <a:endParaRPr lang="en-US" sz="1000" dirty="0">
              <a:sym typeface="Wingdings" panose="05000000000000000000" pitchFamily="2" charset="2"/>
            </a:endParaRPr>
          </a:p>
          <a:p>
            <a:endParaRPr lang="en-US" sz="1000" dirty="0">
              <a:sym typeface="Wingdings" panose="05000000000000000000" pitchFamily="2" charset="2"/>
            </a:endParaRPr>
          </a:p>
          <a:p>
            <a:endParaRPr lang="en-US" sz="1000" dirty="0">
              <a:sym typeface="Wingdings" panose="05000000000000000000" pitchFamily="2" charset="2"/>
            </a:endParaRPr>
          </a:p>
          <a:p>
            <a:endParaRPr lang="en-US" sz="1600" b="1" dirty="0">
              <a:sym typeface="Wingdings" panose="05000000000000000000" pitchFamily="2" charset="2"/>
            </a:endParaRPr>
          </a:p>
          <a:p>
            <a:r>
              <a:rPr lang="en-US" sz="1600" b="1" dirty="0">
                <a:sym typeface="Wingdings" panose="05000000000000000000" pitchFamily="2" charset="2"/>
              </a:rPr>
              <a:t>WB</a:t>
            </a:r>
          </a:p>
          <a:p>
            <a:pPr marL="171450" indent="-171450">
              <a:buFont typeface="Wingdings" panose="05000000000000000000" pitchFamily="2" charset="2"/>
              <a:buChar char="v"/>
            </a:pPr>
            <a:r>
              <a:rPr lang="en-US" sz="1000" dirty="0">
                <a:sym typeface="Wingdings" panose="05000000000000000000" pitchFamily="2" charset="2"/>
              </a:rPr>
              <a:t>More available NOR equipment in main direct pols.</a:t>
            </a:r>
          </a:p>
          <a:p>
            <a:pPr marL="171450" indent="-171450">
              <a:buFont typeface="Wingdings" panose="05000000000000000000" pitchFamily="2" charset="2"/>
              <a:buChar char="v"/>
            </a:pPr>
            <a:r>
              <a:rPr lang="es-ES" sz="1000" dirty="0" err="1"/>
              <a:t>Support</a:t>
            </a:r>
            <a:r>
              <a:rPr lang="es-ES" sz="1000" dirty="0"/>
              <a:t> </a:t>
            </a:r>
            <a:r>
              <a:rPr lang="es-ES" sz="1000" dirty="0" err="1"/>
              <a:t>own</a:t>
            </a:r>
            <a:r>
              <a:rPr lang="es-ES" sz="1000" dirty="0"/>
              <a:t> </a:t>
            </a:r>
            <a:r>
              <a:rPr lang="es-ES" sz="1000" dirty="0" err="1"/>
              <a:t>sq</a:t>
            </a:r>
            <a:r>
              <a:rPr lang="es-ES" sz="1000" dirty="0"/>
              <a:t> base cargo, </a:t>
            </a:r>
            <a:r>
              <a:rPr lang="es-ES" sz="1000" dirty="0" err="1"/>
              <a:t>with</a:t>
            </a:r>
            <a:r>
              <a:rPr lang="es-ES" sz="1000" dirty="0"/>
              <a:t> </a:t>
            </a:r>
            <a:r>
              <a:rPr lang="es-ES" sz="1000" dirty="0" err="1"/>
              <a:t>main</a:t>
            </a:r>
            <a:r>
              <a:rPr lang="es-ES" sz="1000" dirty="0"/>
              <a:t> FF (</a:t>
            </a:r>
            <a:r>
              <a:rPr lang="es-ES" sz="1000" dirty="0" err="1"/>
              <a:t>mentioned</a:t>
            </a:r>
            <a:r>
              <a:rPr lang="es-ES" sz="1000" dirty="0"/>
              <a:t> </a:t>
            </a:r>
            <a:r>
              <a:rPr lang="es-ES" sz="1000" dirty="0" err="1"/>
              <a:t>below</a:t>
            </a:r>
            <a:r>
              <a:rPr lang="es-ES" sz="1000" dirty="0"/>
              <a:t>).</a:t>
            </a:r>
          </a:p>
          <a:p>
            <a:pPr marL="171450" indent="-171450">
              <a:buFont typeface="Wingdings" panose="05000000000000000000" pitchFamily="2" charset="2"/>
              <a:buChar char="v"/>
            </a:pPr>
            <a:r>
              <a:rPr lang="es-UY" sz="1000" dirty="0" err="1"/>
              <a:t>During</a:t>
            </a:r>
            <a:r>
              <a:rPr lang="es-UY" sz="1000" dirty="0"/>
              <a:t> 2024 </a:t>
            </a:r>
            <a:r>
              <a:rPr lang="es-UY" sz="1000" dirty="0" err="1"/>
              <a:t>almost</a:t>
            </a:r>
            <a:r>
              <a:rPr lang="es-UY" sz="1000" dirty="0"/>
              <a:t> 90% </a:t>
            </a:r>
            <a:r>
              <a:rPr lang="es-UY" sz="1000" dirty="0" err="1"/>
              <a:t>of</a:t>
            </a:r>
            <a:r>
              <a:rPr lang="es-UY" sz="1000" dirty="0"/>
              <a:t> cargo </a:t>
            </a:r>
            <a:r>
              <a:rPr lang="es-UY" sz="1000" dirty="0" err="1"/>
              <a:t>belonged</a:t>
            </a:r>
            <a:r>
              <a:rPr lang="es-UY" sz="1000" dirty="0"/>
              <a:t> </a:t>
            </a:r>
            <a:r>
              <a:rPr lang="es-UY" sz="1000" dirty="0" err="1"/>
              <a:t>to</a:t>
            </a:r>
            <a:r>
              <a:rPr lang="es-UY" sz="1000" dirty="0"/>
              <a:t> FF 40% </a:t>
            </a:r>
            <a:r>
              <a:rPr lang="es-UY" sz="1000" dirty="0" err="1"/>
              <a:t>of</a:t>
            </a:r>
            <a:r>
              <a:rPr lang="es-UY" sz="1000" dirty="0"/>
              <a:t> cargo </a:t>
            </a:r>
            <a:r>
              <a:rPr lang="es-UY" sz="1000" dirty="0" err="1"/>
              <a:t>is</a:t>
            </a:r>
            <a:r>
              <a:rPr lang="es-UY" sz="1000" dirty="0"/>
              <a:t> </a:t>
            </a:r>
            <a:r>
              <a:rPr lang="es-UY" sz="1000" dirty="0" err="1"/>
              <a:t>handle</a:t>
            </a:r>
            <a:r>
              <a:rPr lang="es-UY" sz="1000" dirty="0"/>
              <a:t> </a:t>
            </a:r>
            <a:r>
              <a:rPr lang="es-UY" sz="1000" dirty="0" err="1"/>
              <a:t>by</a:t>
            </a:r>
            <a:r>
              <a:rPr lang="es-UY" sz="1000" dirty="0"/>
              <a:t> </a:t>
            </a:r>
            <a:r>
              <a:rPr lang="es-UY" sz="1000" dirty="0" err="1"/>
              <a:t>the</a:t>
            </a:r>
            <a:r>
              <a:rPr lang="es-UY" sz="1000" dirty="0"/>
              <a:t> top 10 </a:t>
            </a:r>
            <a:r>
              <a:rPr lang="es-UY" sz="1000" dirty="0" err="1"/>
              <a:t>of</a:t>
            </a:r>
            <a:r>
              <a:rPr lang="es-UY" sz="1000" dirty="0"/>
              <a:t> WB </a:t>
            </a:r>
            <a:r>
              <a:rPr lang="es-UY" sz="1000" dirty="0" err="1"/>
              <a:t>customers</a:t>
            </a:r>
            <a:r>
              <a:rPr lang="es-UY" sz="1000" dirty="0"/>
              <a:t>, </a:t>
            </a:r>
            <a:r>
              <a:rPr lang="es-UY" sz="1000" dirty="0" err="1"/>
              <a:t>from</a:t>
            </a:r>
            <a:r>
              <a:rPr lang="es-UY" sz="1000" dirty="0"/>
              <a:t> </a:t>
            </a:r>
            <a:r>
              <a:rPr lang="es-UY" sz="1000" dirty="0" err="1"/>
              <a:t>those</a:t>
            </a:r>
            <a:r>
              <a:rPr lang="es-UY" sz="1000" dirty="0"/>
              <a:t> 10 </a:t>
            </a:r>
            <a:r>
              <a:rPr lang="es-UY" sz="1000" dirty="0" err="1"/>
              <a:t>only</a:t>
            </a:r>
            <a:r>
              <a:rPr lang="es-UY" sz="1000" dirty="0"/>
              <a:t> 4 can </a:t>
            </a:r>
            <a:r>
              <a:rPr lang="es-UY" sz="1000" dirty="0" err="1"/>
              <a:t>nego</a:t>
            </a:r>
            <a:r>
              <a:rPr lang="es-UY" sz="1000" dirty="0"/>
              <a:t> </a:t>
            </a:r>
            <a:r>
              <a:rPr lang="es-UY" sz="1000" dirty="0" err="1"/>
              <a:t>rate</a:t>
            </a:r>
            <a:r>
              <a:rPr lang="es-UY" sz="1000" dirty="0"/>
              <a:t> at </a:t>
            </a:r>
            <a:r>
              <a:rPr lang="es-UY" sz="1000" dirty="0" err="1"/>
              <a:t>our</a:t>
            </a:r>
            <a:r>
              <a:rPr lang="es-UY" sz="1000" dirty="0"/>
              <a:t> </a:t>
            </a:r>
            <a:r>
              <a:rPr lang="es-UY" sz="1000" dirty="0" err="1"/>
              <a:t>side</a:t>
            </a:r>
            <a:r>
              <a:rPr lang="es-UY" sz="1000" dirty="0"/>
              <a:t> (</a:t>
            </a:r>
            <a:r>
              <a:rPr lang="es-UY" sz="1000" dirty="0" err="1"/>
              <a:t>Pluscargo</a:t>
            </a:r>
            <a:r>
              <a:rPr lang="es-UY" sz="1000" dirty="0"/>
              <a:t>, CEVA, Repremar and ULSA) Plan: </a:t>
            </a:r>
            <a:r>
              <a:rPr lang="es-UY" sz="1000" dirty="0" err="1"/>
              <a:t>Pluscargo</a:t>
            </a:r>
            <a:r>
              <a:rPr lang="es-UY" sz="1000" dirty="0"/>
              <a:t> 150 </a:t>
            </a:r>
            <a:r>
              <a:rPr lang="es-UY" sz="1000" dirty="0" err="1"/>
              <a:t>teus</a:t>
            </a:r>
            <a:r>
              <a:rPr lang="es-UY" sz="1000" dirty="0"/>
              <a:t>, Repremar 150 </a:t>
            </a:r>
            <a:r>
              <a:rPr lang="es-UY" sz="1000" dirty="0" err="1"/>
              <a:t>teus</a:t>
            </a:r>
            <a:r>
              <a:rPr lang="es-UY" sz="1000" dirty="0"/>
              <a:t>, CEVA 50 </a:t>
            </a:r>
            <a:r>
              <a:rPr lang="es-UY" sz="1000" dirty="0" err="1"/>
              <a:t>teu</a:t>
            </a:r>
            <a:r>
              <a:rPr lang="es-UY" sz="1000" dirty="0"/>
              <a:t>.</a:t>
            </a:r>
          </a:p>
          <a:p>
            <a:pPr marL="171450" indent="-171450">
              <a:buFont typeface="Wingdings" panose="05000000000000000000" pitchFamily="2" charset="2"/>
              <a:buChar char="v"/>
            </a:pPr>
            <a:r>
              <a:rPr lang="es-UY" sz="1000" dirty="0" err="1"/>
              <a:t>Fixed</a:t>
            </a:r>
            <a:r>
              <a:rPr lang="es-UY" sz="1000" dirty="0"/>
              <a:t> </a:t>
            </a:r>
            <a:r>
              <a:rPr lang="es-UY" sz="1000" dirty="0" err="1"/>
              <a:t>allocation</a:t>
            </a:r>
            <a:r>
              <a:rPr lang="es-UY" sz="1000" dirty="0"/>
              <a:t> </a:t>
            </a:r>
            <a:r>
              <a:rPr lang="es-UY" sz="1000" dirty="0" err="1"/>
              <a:t>for</a:t>
            </a:r>
            <a:r>
              <a:rPr lang="es-UY" sz="1000" dirty="0"/>
              <a:t> </a:t>
            </a:r>
            <a:r>
              <a:rPr lang="es-UY" sz="1000" dirty="0" err="1"/>
              <a:t>main</a:t>
            </a:r>
            <a:r>
              <a:rPr lang="es-UY" sz="1000" dirty="0"/>
              <a:t> FF </a:t>
            </a:r>
            <a:r>
              <a:rPr lang="es-UY" sz="1000" dirty="0" err="1"/>
              <a:t>with</a:t>
            </a:r>
            <a:r>
              <a:rPr lang="es-UY" sz="1000" dirty="0"/>
              <a:t> </a:t>
            </a:r>
            <a:r>
              <a:rPr lang="es-UY" sz="1000" dirty="0" err="1"/>
              <a:t>previpous</a:t>
            </a:r>
            <a:r>
              <a:rPr lang="es-UY" sz="1000" dirty="0"/>
              <a:t> </a:t>
            </a:r>
            <a:r>
              <a:rPr lang="es-UY" sz="1000" dirty="0" err="1"/>
              <a:t>forecast</a:t>
            </a:r>
            <a:r>
              <a:rPr lang="es-UY" sz="1000" dirty="0"/>
              <a:t> </a:t>
            </a:r>
            <a:r>
              <a:rPr lang="es-UY" sz="1000" dirty="0" err="1"/>
              <a:t>by</a:t>
            </a:r>
            <a:r>
              <a:rPr lang="es-UY" sz="1000" dirty="0"/>
              <a:t> </a:t>
            </a:r>
            <a:r>
              <a:rPr lang="es-UY" sz="1000" dirty="0" err="1"/>
              <a:t>port</a:t>
            </a:r>
            <a:r>
              <a:rPr lang="es-UY" sz="1000" dirty="0"/>
              <a:t> </a:t>
            </a:r>
            <a:r>
              <a:rPr lang="es-UY" sz="1000" dirty="0" err="1"/>
              <a:t>informed</a:t>
            </a:r>
            <a:r>
              <a:rPr lang="es-UY" sz="1000" dirty="0"/>
              <a:t> </a:t>
            </a:r>
            <a:r>
              <a:rPr lang="es-UY" sz="1000" dirty="0" err="1"/>
              <a:t>to</a:t>
            </a:r>
            <a:r>
              <a:rPr lang="es-UY" sz="1000" dirty="0"/>
              <a:t> TPE.</a:t>
            </a:r>
            <a:endParaRPr lang="en-US" sz="1000" dirty="0">
              <a:sym typeface="Wingdings" panose="05000000000000000000" pitchFamily="2" charset="2"/>
            </a:endParaRPr>
          </a:p>
          <a:p>
            <a:pPr marL="171450" indent="-171450">
              <a:buFont typeface="Wingdings" panose="05000000000000000000" pitchFamily="2" charset="2"/>
              <a:buChar char="è"/>
            </a:pPr>
            <a:endParaRPr lang="en-US" sz="1000" dirty="0"/>
          </a:p>
          <a:p>
            <a:r>
              <a:rPr lang="en-US" sz="1600" b="1" dirty="0">
                <a:latin typeface="Candara" panose="020E0502030303020204" pitchFamily="34" charset="0"/>
              </a:rPr>
              <a:t> </a:t>
            </a:r>
          </a:p>
        </p:txBody>
      </p:sp>
      <p:sp>
        <p:nvSpPr>
          <p:cNvPr id="8" name="文字方塊 7">
            <a:extLst>
              <a:ext uri="{FF2B5EF4-FFF2-40B4-BE49-F238E27FC236}">
                <a16:creationId xmlns:a16="http://schemas.microsoft.com/office/drawing/2014/main" id="{81E63DE7-E827-4741-F56D-28DE8C0FB7F1}"/>
              </a:ext>
            </a:extLst>
          </p:cNvPr>
          <p:cNvSpPr txBox="1"/>
          <p:nvPr/>
        </p:nvSpPr>
        <p:spPr>
          <a:xfrm>
            <a:off x="114400" y="230850"/>
            <a:ext cx="2613216" cy="830997"/>
          </a:xfrm>
          <a:prstGeom prst="rect">
            <a:avLst/>
          </a:prstGeom>
          <a:noFill/>
        </p:spPr>
        <p:txBody>
          <a:bodyPr wrap="none" rtlCol="0">
            <a:spAutoFit/>
          </a:bodyPr>
          <a:lstStyle/>
          <a:p>
            <a:endParaRPr lang="en-US" sz="1600" b="1" dirty="0"/>
          </a:p>
          <a:p>
            <a:endParaRPr lang="en-US" sz="1600" b="1" dirty="0"/>
          </a:p>
          <a:p>
            <a:r>
              <a:rPr lang="en-US" sz="1600" b="1" dirty="0"/>
              <a:t>Future Plan Suggestion: </a:t>
            </a:r>
          </a:p>
        </p:txBody>
      </p:sp>
      <p:graphicFrame>
        <p:nvGraphicFramePr>
          <p:cNvPr id="4" name="Tabla 3">
            <a:extLst>
              <a:ext uri="{FF2B5EF4-FFF2-40B4-BE49-F238E27FC236}">
                <a16:creationId xmlns:a16="http://schemas.microsoft.com/office/drawing/2014/main" id="{BF257018-7B4C-7760-47DE-338FB9B0A1D2}"/>
              </a:ext>
            </a:extLst>
          </p:cNvPr>
          <p:cNvGraphicFramePr>
            <a:graphicFrameLocks noGrp="1"/>
          </p:cNvGraphicFramePr>
          <p:nvPr>
            <p:extLst>
              <p:ext uri="{D42A27DB-BD31-4B8C-83A1-F6EECF244321}">
                <p14:modId xmlns:p14="http://schemas.microsoft.com/office/powerpoint/2010/main" val="440500367"/>
              </p:ext>
            </p:extLst>
          </p:nvPr>
        </p:nvGraphicFramePr>
        <p:xfrm>
          <a:off x="191461" y="2355726"/>
          <a:ext cx="6851104" cy="1357729"/>
        </p:xfrm>
        <a:graphic>
          <a:graphicData uri="http://schemas.openxmlformats.org/drawingml/2006/table">
            <a:tbl>
              <a:tblPr firstRow="1" firstCol="1" bandRow="1"/>
              <a:tblGrid>
                <a:gridCol w="905391">
                  <a:extLst>
                    <a:ext uri="{9D8B030D-6E8A-4147-A177-3AD203B41FA5}">
                      <a16:colId xmlns:a16="http://schemas.microsoft.com/office/drawing/2014/main" val="1731361557"/>
                    </a:ext>
                  </a:extLst>
                </a:gridCol>
                <a:gridCol w="1166741">
                  <a:extLst>
                    <a:ext uri="{9D8B030D-6E8A-4147-A177-3AD203B41FA5}">
                      <a16:colId xmlns:a16="http://schemas.microsoft.com/office/drawing/2014/main" val="1113473235"/>
                    </a:ext>
                  </a:extLst>
                </a:gridCol>
                <a:gridCol w="1232079">
                  <a:extLst>
                    <a:ext uri="{9D8B030D-6E8A-4147-A177-3AD203B41FA5}">
                      <a16:colId xmlns:a16="http://schemas.microsoft.com/office/drawing/2014/main" val="3686159073"/>
                    </a:ext>
                  </a:extLst>
                </a:gridCol>
                <a:gridCol w="1213411">
                  <a:extLst>
                    <a:ext uri="{9D8B030D-6E8A-4147-A177-3AD203B41FA5}">
                      <a16:colId xmlns:a16="http://schemas.microsoft.com/office/drawing/2014/main" val="2259721000"/>
                    </a:ext>
                  </a:extLst>
                </a:gridCol>
                <a:gridCol w="2333482">
                  <a:extLst>
                    <a:ext uri="{9D8B030D-6E8A-4147-A177-3AD203B41FA5}">
                      <a16:colId xmlns:a16="http://schemas.microsoft.com/office/drawing/2014/main" val="2716921358"/>
                    </a:ext>
                  </a:extLst>
                </a:gridCol>
              </a:tblGrid>
              <a:tr h="128395">
                <a:tc>
                  <a:txBody>
                    <a:bodyPr/>
                    <a:lstStyle/>
                    <a:p>
                      <a:pPr algn="l" fontAlgn="ctr"/>
                      <a:r>
                        <a:rPr lang="es-UY" sz="1000" b="1" i="0" u="none" strike="noStrike">
                          <a:solidFill>
                            <a:srgbClr val="000000"/>
                          </a:solidFill>
                          <a:effectLst/>
                          <a:latin typeface="Aptos" panose="020B0004020202020204" pitchFamily="34" charset="0"/>
                        </a:rPr>
                        <a:t>Service name</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1000" b="1" i="0" u="none" strike="noStrike">
                          <a:solidFill>
                            <a:srgbClr val="000000"/>
                          </a:solidFill>
                          <a:effectLst/>
                          <a:latin typeface="Aptos" panose="020B0004020202020204" pitchFamily="34" charset="0"/>
                        </a:rPr>
                        <a:t>Final destination</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1000" b="1" i="0" u="none" strike="noStrike">
                          <a:solidFill>
                            <a:srgbClr val="000000"/>
                          </a:solidFill>
                          <a:effectLst/>
                          <a:latin typeface="Aptos" panose="020B0004020202020204" pitchFamily="34" charset="0"/>
                        </a:rPr>
                        <a:t>Via</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1000" b="1" i="0" u="none" strike="noStrike">
                          <a:solidFill>
                            <a:srgbClr val="000000"/>
                          </a:solidFill>
                          <a:effectLst/>
                          <a:latin typeface="Aptos" panose="020B0004020202020204" pitchFamily="34" charset="0"/>
                        </a:rPr>
                        <a:t>Teus needed</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1000" b="1" i="0" u="none" strike="noStrike" dirty="0" err="1">
                          <a:solidFill>
                            <a:srgbClr val="000000"/>
                          </a:solidFill>
                          <a:effectLst/>
                          <a:latin typeface="Aptos" panose="020B0004020202020204" pitchFamily="34" charset="0"/>
                        </a:rPr>
                        <a:t>Important</a:t>
                      </a:r>
                      <a:r>
                        <a:rPr lang="es-UY" sz="1000" b="1" i="0" u="none" strike="noStrike" dirty="0">
                          <a:solidFill>
                            <a:srgbClr val="000000"/>
                          </a:solidFill>
                          <a:effectLst/>
                          <a:latin typeface="Aptos" panose="020B0004020202020204" pitchFamily="34" charset="0"/>
                        </a:rPr>
                        <a:t> </a:t>
                      </a:r>
                      <a:r>
                        <a:rPr lang="es-UY" sz="1000" b="1" i="0" u="none" strike="noStrike" dirty="0" err="1">
                          <a:solidFill>
                            <a:srgbClr val="000000"/>
                          </a:solidFill>
                          <a:effectLst/>
                          <a:latin typeface="Aptos" panose="020B0004020202020204" pitchFamily="34" charset="0"/>
                        </a:rPr>
                        <a:t>because</a:t>
                      </a:r>
                      <a:r>
                        <a:rPr lang="es-UY" sz="1000" b="1" i="0" u="none" strike="noStrike" dirty="0">
                          <a:solidFill>
                            <a:srgbClr val="000000"/>
                          </a:solidFill>
                          <a:effectLst/>
                          <a:latin typeface="Aptos" panose="020B0004020202020204" pitchFamily="34" charset="0"/>
                        </a:rPr>
                        <a:t>:</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3217083"/>
                  </a:ext>
                </a:extLst>
              </a:tr>
              <a:tr h="225976">
                <a:tc>
                  <a:txBody>
                    <a:bodyPr/>
                    <a:lstStyle/>
                    <a:p>
                      <a:pPr algn="l" fontAlgn="ctr"/>
                      <a:r>
                        <a:rPr lang="es-UY" sz="900" b="0" i="0" u="none" strike="noStrike">
                          <a:solidFill>
                            <a:srgbClr val="000000"/>
                          </a:solidFill>
                          <a:effectLst/>
                          <a:latin typeface="Aptos" panose="020B0004020202020204" pitchFamily="34" charset="0"/>
                        </a:rPr>
                        <a:t>AGI </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dirty="0">
                          <a:solidFill>
                            <a:srgbClr val="000000"/>
                          </a:solidFill>
                          <a:effectLst/>
                          <a:latin typeface="Calibri" panose="020F0502020204030204" pitchFamily="34" charset="0"/>
                        </a:rPr>
                        <a:t>AEJBA y THLCH</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dirty="0">
                          <a:solidFill>
                            <a:srgbClr val="000000"/>
                          </a:solidFill>
                          <a:effectLst/>
                          <a:latin typeface="Aptos" panose="020B0004020202020204" pitchFamily="34" charset="0"/>
                        </a:rPr>
                        <a:t>SGSGP</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UY" sz="900" b="0" i="0" u="none" strike="noStrike">
                          <a:solidFill>
                            <a:srgbClr val="000000"/>
                          </a:solidFill>
                          <a:effectLst/>
                          <a:latin typeface="Aptos" panose="020B0004020202020204" pitchFamily="34" charset="0"/>
                        </a:rPr>
                        <a:t>15</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800" b="0" i="0" u="none" strike="noStrike" dirty="0">
                          <a:solidFill>
                            <a:srgbClr val="000000"/>
                          </a:solidFill>
                          <a:effectLst/>
                          <a:latin typeface="Aptos" panose="020B0004020202020204" pitchFamily="34" charset="0"/>
                        </a:rPr>
                        <a:t>Increasing Dairy volume, connections to Middle East (Jeddah, Damman, Hamad) and </a:t>
                      </a:r>
                      <a:r>
                        <a:rPr lang="en-US" sz="800" b="0" i="0" u="none" strike="noStrike" dirty="0" err="1">
                          <a:solidFill>
                            <a:srgbClr val="000000"/>
                          </a:solidFill>
                          <a:effectLst/>
                          <a:latin typeface="Aptos" panose="020B0004020202020204" pitchFamily="34" charset="0"/>
                        </a:rPr>
                        <a:t>Sadesa</a:t>
                      </a:r>
                      <a:r>
                        <a:rPr lang="en-US" sz="800" b="0" i="0" u="none" strike="noStrike" dirty="0">
                          <a:solidFill>
                            <a:srgbClr val="000000"/>
                          </a:solidFill>
                          <a:effectLst/>
                          <a:latin typeface="Aptos" panose="020B0004020202020204" pitchFamily="34" charset="0"/>
                        </a:rPr>
                        <a:t> Tender main port THLCH.</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0906814"/>
                  </a:ext>
                </a:extLst>
              </a:tr>
              <a:tr h="83809">
                <a:tc>
                  <a:txBody>
                    <a:bodyPr/>
                    <a:lstStyle/>
                    <a:p>
                      <a:pPr algn="l" fontAlgn="ctr"/>
                      <a:r>
                        <a:rPr lang="es-UY" sz="900" b="0" i="0" u="none" strike="noStrike">
                          <a:solidFill>
                            <a:srgbClr val="000000"/>
                          </a:solidFill>
                          <a:effectLst/>
                          <a:latin typeface="Aptos" panose="020B0004020202020204" pitchFamily="34" charset="0"/>
                        </a:rPr>
                        <a:t>CPH</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PHMJJ</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TWKSG</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UY" sz="900" b="0" i="0" u="none" strike="noStrike">
                          <a:solidFill>
                            <a:srgbClr val="000000"/>
                          </a:solidFill>
                          <a:effectLst/>
                          <a:latin typeface="Aptos" panose="020B0004020202020204" pitchFamily="34" charset="0"/>
                        </a:rPr>
                        <a:t>6</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800" b="0" i="0" u="none" strike="noStrike" dirty="0" err="1">
                          <a:solidFill>
                            <a:srgbClr val="000000"/>
                          </a:solidFill>
                          <a:effectLst/>
                          <a:latin typeface="Aptos" panose="020B0004020202020204" pitchFamily="34" charset="0"/>
                        </a:rPr>
                        <a:t>Increasing</a:t>
                      </a:r>
                      <a:r>
                        <a:rPr lang="es-UY" sz="800" b="0" i="0" u="none" strike="noStrike" dirty="0">
                          <a:solidFill>
                            <a:srgbClr val="000000"/>
                          </a:solidFill>
                          <a:effectLst/>
                          <a:latin typeface="Aptos" panose="020B0004020202020204" pitchFamily="34" charset="0"/>
                        </a:rPr>
                        <a:t> </a:t>
                      </a:r>
                      <a:r>
                        <a:rPr lang="es-UY" sz="800" b="0" i="0" u="none" strike="noStrike" dirty="0" err="1">
                          <a:solidFill>
                            <a:srgbClr val="000000"/>
                          </a:solidFill>
                          <a:effectLst/>
                          <a:latin typeface="Aptos" panose="020B0004020202020204" pitchFamily="34" charset="0"/>
                        </a:rPr>
                        <a:t>Dairy</a:t>
                      </a:r>
                      <a:r>
                        <a:rPr lang="es-UY" sz="800" b="0" i="0" u="none" strike="noStrike" dirty="0">
                          <a:solidFill>
                            <a:srgbClr val="000000"/>
                          </a:solidFill>
                          <a:effectLst/>
                          <a:latin typeface="Aptos" panose="020B0004020202020204" pitchFamily="34" charset="0"/>
                        </a:rPr>
                        <a:t> </a:t>
                      </a:r>
                      <a:r>
                        <a:rPr lang="es-UY" sz="800" b="0" i="0" u="none" strike="noStrike" dirty="0" err="1">
                          <a:solidFill>
                            <a:srgbClr val="000000"/>
                          </a:solidFill>
                          <a:effectLst/>
                          <a:latin typeface="Aptos" panose="020B0004020202020204" pitchFamily="34" charset="0"/>
                        </a:rPr>
                        <a:t>volume</a:t>
                      </a:r>
                      <a:r>
                        <a:rPr lang="es-UY" sz="800" b="0" i="0" u="none" strike="noStrike" dirty="0">
                          <a:solidFill>
                            <a:srgbClr val="000000"/>
                          </a:solidFill>
                          <a:effectLst/>
                          <a:latin typeface="Aptos" panose="020B0004020202020204" pitchFamily="34" charset="0"/>
                        </a:rPr>
                        <a:t>. </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7108859"/>
                  </a:ext>
                </a:extLst>
              </a:tr>
              <a:tr h="128395">
                <a:tc>
                  <a:txBody>
                    <a:bodyPr/>
                    <a:lstStyle/>
                    <a:p>
                      <a:pPr algn="l" fontAlgn="ctr"/>
                      <a:r>
                        <a:rPr lang="es-UY" sz="900" b="0" i="0" u="none" strike="noStrike">
                          <a:solidFill>
                            <a:srgbClr val="000000"/>
                          </a:solidFill>
                          <a:effectLst/>
                          <a:latin typeface="Aptos" panose="020B0004020202020204" pitchFamily="34" charset="0"/>
                        </a:rPr>
                        <a:t>KTP</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dirty="0">
                          <a:solidFill>
                            <a:srgbClr val="000000"/>
                          </a:solidFill>
                          <a:effectLst/>
                          <a:latin typeface="Aptos" panose="020B0004020202020204" pitchFamily="34" charset="0"/>
                        </a:rPr>
                        <a:t>PHMNL </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HKHKG</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UY" sz="900" b="0" i="0" u="none" strike="noStrike">
                          <a:solidFill>
                            <a:srgbClr val="000000"/>
                          </a:solidFill>
                          <a:effectLst/>
                          <a:latin typeface="Aptos" panose="020B0004020202020204" pitchFamily="34" charset="0"/>
                        </a:rPr>
                        <a:t>12</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800" b="0" i="0" u="none" strike="noStrike" dirty="0" err="1">
                          <a:solidFill>
                            <a:srgbClr val="000000"/>
                          </a:solidFill>
                          <a:effectLst/>
                          <a:latin typeface="Aptos" panose="020B0004020202020204" pitchFamily="34" charset="0"/>
                        </a:rPr>
                        <a:t>Increasing</a:t>
                      </a:r>
                      <a:r>
                        <a:rPr lang="es-UY" sz="800" b="0" i="0" u="none" strike="noStrike" dirty="0">
                          <a:solidFill>
                            <a:srgbClr val="000000"/>
                          </a:solidFill>
                          <a:effectLst/>
                          <a:latin typeface="Aptos" panose="020B0004020202020204" pitchFamily="34" charset="0"/>
                        </a:rPr>
                        <a:t> </a:t>
                      </a:r>
                      <a:r>
                        <a:rPr lang="es-UY" sz="800" b="0" i="0" u="none" strike="noStrike" dirty="0" err="1">
                          <a:solidFill>
                            <a:srgbClr val="000000"/>
                          </a:solidFill>
                          <a:effectLst/>
                          <a:latin typeface="Aptos" panose="020B0004020202020204" pitchFamily="34" charset="0"/>
                        </a:rPr>
                        <a:t>Dairy</a:t>
                      </a:r>
                      <a:r>
                        <a:rPr lang="es-UY" sz="800" b="0" i="0" u="none" strike="noStrike" dirty="0">
                          <a:solidFill>
                            <a:srgbClr val="000000"/>
                          </a:solidFill>
                          <a:effectLst/>
                          <a:latin typeface="Aptos" panose="020B0004020202020204" pitchFamily="34" charset="0"/>
                        </a:rPr>
                        <a:t> volumen and Wood.</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75895"/>
                  </a:ext>
                </a:extLst>
              </a:tr>
              <a:tr h="138667">
                <a:tc>
                  <a:txBody>
                    <a:bodyPr/>
                    <a:lstStyle/>
                    <a:p>
                      <a:pPr algn="l" fontAlgn="ctr"/>
                      <a:r>
                        <a:rPr lang="es-UY" sz="900" b="0" i="0" u="none" strike="noStrike">
                          <a:solidFill>
                            <a:srgbClr val="000000"/>
                          </a:solidFill>
                          <a:effectLst/>
                          <a:latin typeface="Aptos" panose="020B0004020202020204" pitchFamily="34" charset="0"/>
                        </a:rPr>
                        <a:t>CMEX</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AQHMD - SADMN</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AEJBA </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UY" sz="900" b="0" i="0" u="none" strike="noStrike">
                          <a:solidFill>
                            <a:srgbClr val="000000"/>
                          </a:solidFill>
                          <a:effectLst/>
                          <a:latin typeface="Aptos" panose="020B0004020202020204" pitchFamily="34" charset="0"/>
                        </a:rPr>
                        <a:t>8</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800" b="0" i="0" u="none" strike="noStrike" dirty="0" err="1">
                          <a:solidFill>
                            <a:srgbClr val="000000"/>
                          </a:solidFill>
                          <a:effectLst/>
                          <a:latin typeface="Aptos" panose="020B0004020202020204" pitchFamily="34" charset="0"/>
                        </a:rPr>
                        <a:t>Increasing</a:t>
                      </a:r>
                      <a:r>
                        <a:rPr lang="es-UY" sz="800" b="0" i="0" u="none" strike="noStrike" dirty="0">
                          <a:solidFill>
                            <a:srgbClr val="000000"/>
                          </a:solidFill>
                          <a:effectLst/>
                          <a:latin typeface="Aptos" panose="020B0004020202020204" pitchFamily="34" charset="0"/>
                        </a:rPr>
                        <a:t> </a:t>
                      </a:r>
                      <a:r>
                        <a:rPr lang="es-UY" sz="800" b="0" i="0" u="none" strike="noStrike" dirty="0" err="1">
                          <a:solidFill>
                            <a:srgbClr val="000000"/>
                          </a:solidFill>
                          <a:effectLst/>
                          <a:latin typeface="Aptos" panose="020B0004020202020204" pitchFamily="34" charset="0"/>
                        </a:rPr>
                        <a:t>Dairy</a:t>
                      </a:r>
                      <a:r>
                        <a:rPr lang="es-UY" sz="800" b="0" i="0" u="none" strike="noStrike" dirty="0">
                          <a:solidFill>
                            <a:srgbClr val="000000"/>
                          </a:solidFill>
                          <a:effectLst/>
                          <a:latin typeface="Aptos" panose="020B0004020202020204" pitchFamily="34" charset="0"/>
                        </a:rPr>
                        <a:t> volumen and Wood.</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9410547"/>
                  </a:ext>
                </a:extLst>
              </a:tr>
              <a:tr h="133531">
                <a:tc>
                  <a:txBody>
                    <a:bodyPr/>
                    <a:lstStyle/>
                    <a:p>
                      <a:pPr algn="l" fontAlgn="ctr"/>
                      <a:r>
                        <a:rPr lang="es-UY" sz="900" b="0" i="0" u="none" strike="noStrike">
                          <a:solidFill>
                            <a:srgbClr val="000000"/>
                          </a:solidFill>
                          <a:effectLst/>
                          <a:latin typeface="Aptos" panose="020B0004020202020204" pitchFamily="34" charset="0"/>
                        </a:rPr>
                        <a:t>JTH Y NSA</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PHCEB </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HKHKG -TWKSG</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UY" sz="900" b="0" i="0" u="none" strike="noStrike">
                          <a:solidFill>
                            <a:srgbClr val="000000"/>
                          </a:solidFill>
                          <a:effectLst/>
                          <a:latin typeface="Aptos" panose="020B0004020202020204" pitchFamily="34" charset="0"/>
                        </a:rPr>
                        <a:t>6</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800" b="0" i="0" u="none" strike="noStrike" dirty="0" err="1">
                          <a:solidFill>
                            <a:srgbClr val="000000"/>
                          </a:solidFill>
                          <a:effectLst/>
                          <a:latin typeface="Aptos" panose="020B0004020202020204" pitchFamily="34" charset="0"/>
                        </a:rPr>
                        <a:t>Increasing</a:t>
                      </a:r>
                      <a:r>
                        <a:rPr lang="es-UY" sz="800" b="0" i="0" u="none" strike="noStrike" dirty="0">
                          <a:solidFill>
                            <a:srgbClr val="000000"/>
                          </a:solidFill>
                          <a:effectLst/>
                          <a:latin typeface="Aptos" panose="020B0004020202020204" pitchFamily="34" charset="0"/>
                        </a:rPr>
                        <a:t> </a:t>
                      </a:r>
                      <a:r>
                        <a:rPr lang="es-UY" sz="800" b="0" i="0" u="none" strike="noStrike" dirty="0" err="1">
                          <a:solidFill>
                            <a:srgbClr val="000000"/>
                          </a:solidFill>
                          <a:effectLst/>
                          <a:latin typeface="Aptos" panose="020B0004020202020204" pitchFamily="34" charset="0"/>
                        </a:rPr>
                        <a:t>Dairy</a:t>
                      </a:r>
                      <a:r>
                        <a:rPr lang="es-UY" sz="800" b="0" i="0" u="none" strike="noStrike" dirty="0">
                          <a:solidFill>
                            <a:srgbClr val="000000"/>
                          </a:solidFill>
                          <a:effectLst/>
                          <a:latin typeface="Aptos" panose="020B0004020202020204" pitchFamily="34" charset="0"/>
                        </a:rPr>
                        <a:t> </a:t>
                      </a:r>
                      <a:r>
                        <a:rPr lang="es-UY" sz="800" b="0" i="0" u="none" strike="noStrike" dirty="0" err="1">
                          <a:solidFill>
                            <a:srgbClr val="000000"/>
                          </a:solidFill>
                          <a:effectLst/>
                          <a:latin typeface="Aptos" panose="020B0004020202020204" pitchFamily="34" charset="0"/>
                        </a:rPr>
                        <a:t>volume</a:t>
                      </a:r>
                      <a:r>
                        <a:rPr lang="es-UY" sz="800" b="0" i="0" u="none" strike="noStrike" dirty="0">
                          <a:solidFill>
                            <a:srgbClr val="000000"/>
                          </a:solidFill>
                          <a:effectLst/>
                          <a:latin typeface="Aptos" panose="020B0004020202020204" pitchFamily="34" charset="0"/>
                        </a:rPr>
                        <a:t>. </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0499000"/>
                  </a:ext>
                </a:extLst>
              </a:tr>
              <a:tr h="126887">
                <a:tc>
                  <a:txBody>
                    <a:bodyPr/>
                    <a:lstStyle/>
                    <a:p>
                      <a:pPr algn="l" fontAlgn="ctr"/>
                      <a:r>
                        <a:rPr lang="es-UY" sz="900" b="0" i="0" u="none" strike="noStrike" dirty="0">
                          <a:solidFill>
                            <a:srgbClr val="000000"/>
                          </a:solidFill>
                          <a:effectLst/>
                          <a:latin typeface="Aptos" panose="020B0004020202020204" pitchFamily="34" charset="0"/>
                        </a:rPr>
                        <a:t>CIX2</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CNXGA </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SGSGP</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UY" sz="900" b="0" i="0" u="none" strike="noStrike" dirty="0">
                          <a:solidFill>
                            <a:srgbClr val="000000"/>
                          </a:solidFill>
                          <a:effectLst/>
                          <a:latin typeface="Aptos" panose="020B0004020202020204" pitchFamily="34" charset="0"/>
                        </a:rPr>
                        <a:t>18</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800" b="0" i="0" u="none" strike="noStrike" dirty="0">
                          <a:solidFill>
                            <a:srgbClr val="000000"/>
                          </a:solidFill>
                          <a:effectLst/>
                          <a:latin typeface="Aptos" panose="020B0004020202020204" pitchFamily="34" charset="0"/>
                        </a:rPr>
                        <a:t>Main destination for meat. Marfrig requested to t/s at SGSGP </a:t>
                      </a:r>
                      <a:r>
                        <a:rPr lang="en-US" sz="800" b="0" i="0" u="none" strike="noStrike" dirty="0" err="1">
                          <a:solidFill>
                            <a:srgbClr val="000000"/>
                          </a:solidFill>
                          <a:effectLst/>
                          <a:latin typeface="Aptos" panose="020B0004020202020204" pitchFamily="34" charset="0"/>
                        </a:rPr>
                        <a:t>i</a:t>
                      </a:r>
                      <a:r>
                        <a:rPr lang="en-US" sz="800" b="0" i="0" u="none" strike="noStrike" dirty="0">
                          <a:solidFill>
                            <a:srgbClr val="000000"/>
                          </a:solidFill>
                          <a:effectLst/>
                          <a:latin typeface="Aptos" panose="020B0004020202020204" pitchFamily="34" charset="0"/>
                        </a:rPr>
                        <a:t>/o HKHKG.</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5638590"/>
                  </a:ext>
                </a:extLst>
              </a:tr>
            </a:tbl>
          </a:graphicData>
        </a:graphic>
      </p:graphicFrame>
    </p:spTree>
    <p:extLst>
      <p:ext uri="{BB962C8B-B14F-4D97-AF65-F5344CB8AC3E}">
        <p14:creationId xmlns:p14="http://schemas.microsoft.com/office/powerpoint/2010/main" val="198852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TW"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10</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EAR</a:t>
            </a:r>
          </a:p>
          <a:p>
            <a:pPr lvl="0" algn="ctr">
              <a:defRPr/>
            </a:pPr>
            <a:r>
              <a:rPr lang="en-US" altLang="zh-CN" sz="2400" b="1" dirty="0">
                <a:solidFill>
                  <a:prstClr val="black">
                    <a:lumMod val="85000"/>
                    <a:lumOff val="15000"/>
                  </a:prstClr>
                </a:solidFill>
                <a:latin typeface="DFKai-SB" pitchFamily="65" charset="-120"/>
                <a:ea typeface="DFKai-SB" pitchFamily="65" charset="-120"/>
              </a:rPr>
              <a:t>(ARGENTINA)</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20284218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17DFF-294F-EF9E-280A-07B760DA407C}"/>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C4D3A4DA-5ADA-861E-BA7E-681741F7CA8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(UY)</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6DFF6CB2-0FED-2272-3EA9-DF0A74DC5D97}"/>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30</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7F4EB0E5-53D8-8B3D-32D6-252C4B60DDB0}"/>
              </a:ext>
            </a:extLst>
          </p:cNvPr>
          <p:cNvSpPr txBox="1"/>
          <p:nvPr/>
        </p:nvSpPr>
        <p:spPr>
          <a:xfrm>
            <a:off x="179512" y="771550"/>
            <a:ext cx="8784976" cy="4216539"/>
          </a:xfrm>
          <a:prstGeom prst="rect">
            <a:avLst/>
          </a:prstGeom>
          <a:noFill/>
        </p:spPr>
        <p:txBody>
          <a:bodyPr wrap="square" rtlCol="0" anchor="t">
            <a:spAutoFit/>
          </a:bodyPr>
          <a:lstStyle/>
          <a:p>
            <a:r>
              <a:rPr lang="en-US" sz="1600" b="1" dirty="0">
                <a:latin typeface="+mj-lt"/>
              </a:rPr>
              <a:t>Future market forecast</a:t>
            </a:r>
            <a:r>
              <a:rPr lang="zh-TW" altLang="en-US" sz="1600" b="1" dirty="0">
                <a:latin typeface="+mj-lt"/>
              </a:rPr>
              <a:t> </a:t>
            </a:r>
            <a:r>
              <a:rPr lang="en-US" altLang="zh-TW" sz="1600" b="1" dirty="0">
                <a:latin typeface="+mj-lt"/>
              </a:rPr>
              <a:t>in 2025</a:t>
            </a:r>
            <a:r>
              <a:rPr lang="en-US" sz="1600" b="1" dirty="0">
                <a:latin typeface="+mj-lt"/>
              </a:rPr>
              <a:t> (Pessimistic / Optimistic / Remain the same)?</a:t>
            </a: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r>
              <a:rPr lang="en-US" altLang="zh-TW" sz="1600" b="1" dirty="0">
                <a:latin typeface="+mj-lt"/>
              </a:rPr>
              <a:t>E</a:t>
            </a:r>
            <a:r>
              <a:rPr lang="en-US" sz="1600" b="1" dirty="0">
                <a:latin typeface="+mj-lt"/>
              </a:rPr>
              <a:t>conomic background</a:t>
            </a:r>
          </a:p>
          <a:p>
            <a:pPr marL="171450" indent="-171450">
              <a:buFont typeface="Wingdings" panose="05000000000000000000" pitchFamily="2" charset="2"/>
              <a:buChar char="v"/>
            </a:pPr>
            <a:r>
              <a:rPr lang="en-US" sz="1000" dirty="0"/>
              <a:t>The World Bank foresees a growth of 2,6% GDP for the Uruguayan economy in 2025 and 2026.</a:t>
            </a:r>
          </a:p>
          <a:p>
            <a:pPr marL="171450" indent="-171450">
              <a:buFont typeface="Wingdings" panose="05000000000000000000" pitchFamily="2" charset="2"/>
              <a:buChar char="v"/>
            </a:pPr>
            <a:r>
              <a:rPr lang="en-US" sz="1000" dirty="0"/>
              <a:t>BCU estimates that our economy grew 3,5 in 2024 (data will be finished in Mar).</a:t>
            </a:r>
          </a:p>
          <a:p>
            <a:pPr marL="171450" indent="-171450">
              <a:buFont typeface="Wingdings" panose="05000000000000000000" pitchFamily="2" charset="2"/>
              <a:buChar char="v"/>
            </a:pPr>
            <a:r>
              <a:rPr lang="en-US" sz="1000" dirty="0"/>
              <a:t>Inflation rate 5,49% in 2024</a:t>
            </a:r>
          </a:p>
          <a:p>
            <a:pPr marL="171450" indent="-171450">
              <a:buFont typeface="Wingdings" panose="05000000000000000000" pitchFamily="2" charset="2"/>
              <a:buChar char="v"/>
            </a:pPr>
            <a:r>
              <a:rPr lang="en-US" sz="1000" dirty="0"/>
              <a:t>Exchange rate: 43,96 pesos per dollar.</a:t>
            </a:r>
          </a:p>
          <a:p>
            <a:pPr marL="171450" indent="-171450">
              <a:buFont typeface="Wingdings" panose="05000000000000000000" pitchFamily="2" charset="2"/>
              <a:buChar char="v"/>
            </a:pPr>
            <a:r>
              <a:rPr lang="en-US" sz="1000" dirty="0"/>
              <a:t>Unemployment: 7,3%</a:t>
            </a:r>
          </a:p>
          <a:p>
            <a:pPr marL="171450" indent="-171450">
              <a:buFont typeface="Wingdings" panose="05000000000000000000" pitchFamily="2" charset="2"/>
              <a:buChar char="v"/>
            </a:pPr>
            <a:r>
              <a:rPr lang="en-US" sz="1000" dirty="0"/>
              <a:t>2024 was election year. Socialist party won. More public spending expected for the next period.</a:t>
            </a:r>
          </a:p>
          <a:p>
            <a:pPr lvl="1" algn="just"/>
            <a:endParaRPr lang="en-US" sz="1600" dirty="0">
              <a:latin typeface="+mj-lt"/>
            </a:endParaRPr>
          </a:p>
          <a:p>
            <a:r>
              <a:rPr lang="en-US" sz="1600" b="1" dirty="0">
                <a:latin typeface="+mj-lt"/>
              </a:rPr>
              <a:t>Market share and Loading volume prospect </a:t>
            </a:r>
            <a:r>
              <a:rPr lang="en-US" altLang="zh-TW" sz="1600" b="1" dirty="0">
                <a:latin typeface="+mj-lt"/>
              </a:rPr>
              <a:t>2025</a:t>
            </a:r>
            <a:r>
              <a:rPr lang="en-US" sz="1600" b="1" dirty="0">
                <a:latin typeface="+mj-lt"/>
              </a:rPr>
              <a:t> (Long Haul)</a:t>
            </a: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pPr marL="285750" indent="-285750">
              <a:buFont typeface="Arial" pitchFamily="34" charset="0"/>
              <a:buChar char="•"/>
            </a:pPr>
            <a:endParaRPr lang="en-US" sz="1600" dirty="0">
              <a:latin typeface="+mj-lt"/>
            </a:endParaRPr>
          </a:p>
        </p:txBody>
      </p:sp>
      <p:graphicFrame>
        <p:nvGraphicFramePr>
          <p:cNvPr id="4" name="表格 3">
            <a:extLst>
              <a:ext uri="{FF2B5EF4-FFF2-40B4-BE49-F238E27FC236}">
                <a16:creationId xmlns:a16="http://schemas.microsoft.com/office/drawing/2014/main" id="{0B452FD6-B282-DAEA-FFCD-C629FB8004D5}"/>
              </a:ext>
            </a:extLst>
          </p:cNvPr>
          <p:cNvGraphicFramePr>
            <a:graphicFrameLocks noGrp="1"/>
          </p:cNvGraphicFramePr>
          <p:nvPr>
            <p:extLst>
              <p:ext uri="{D42A27DB-BD31-4B8C-83A1-F6EECF244321}">
                <p14:modId xmlns:p14="http://schemas.microsoft.com/office/powerpoint/2010/main" val="733842930"/>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Tabla 1">
            <a:extLst>
              <a:ext uri="{FF2B5EF4-FFF2-40B4-BE49-F238E27FC236}">
                <a16:creationId xmlns:a16="http://schemas.microsoft.com/office/drawing/2014/main" id="{A760DBFD-F1AE-65C5-E096-2DB6C307D14D}"/>
              </a:ext>
            </a:extLst>
          </p:cNvPr>
          <p:cNvGraphicFramePr>
            <a:graphicFrameLocks noGrp="1"/>
          </p:cNvGraphicFramePr>
          <p:nvPr>
            <p:extLst>
              <p:ext uri="{D42A27DB-BD31-4B8C-83A1-F6EECF244321}">
                <p14:modId xmlns:p14="http://schemas.microsoft.com/office/powerpoint/2010/main" val="1154325400"/>
              </p:ext>
            </p:extLst>
          </p:nvPr>
        </p:nvGraphicFramePr>
        <p:xfrm>
          <a:off x="323528" y="3797156"/>
          <a:ext cx="8229602" cy="1086564"/>
        </p:xfrm>
        <a:graphic>
          <a:graphicData uri="http://schemas.openxmlformats.org/drawingml/2006/table">
            <a:tbl>
              <a:tblPr/>
              <a:tblGrid>
                <a:gridCol w="664369">
                  <a:extLst>
                    <a:ext uri="{9D8B030D-6E8A-4147-A177-3AD203B41FA5}">
                      <a16:colId xmlns:a16="http://schemas.microsoft.com/office/drawing/2014/main" val="1620985683"/>
                    </a:ext>
                  </a:extLst>
                </a:gridCol>
                <a:gridCol w="664369">
                  <a:extLst>
                    <a:ext uri="{9D8B030D-6E8A-4147-A177-3AD203B41FA5}">
                      <a16:colId xmlns:a16="http://schemas.microsoft.com/office/drawing/2014/main" val="1800615892"/>
                    </a:ext>
                  </a:extLst>
                </a:gridCol>
                <a:gridCol w="664369">
                  <a:extLst>
                    <a:ext uri="{9D8B030D-6E8A-4147-A177-3AD203B41FA5}">
                      <a16:colId xmlns:a16="http://schemas.microsoft.com/office/drawing/2014/main" val="143150274"/>
                    </a:ext>
                  </a:extLst>
                </a:gridCol>
                <a:gridCol w="664369">
                  <a:extLst>
                    <a:ext uri="{9D8B030D-6E8A-4147-A177-3AD203B41FA5}">
                      <a16:colId xmlns:a16="http://schemas.microsoft.com/office/drawing/2014/main" val="510054499"/>
                    </a:ext>
                  </a:extLst>
                </a:gridCol>
                <a:gridCol w="814387">
                  <a:extLst>
                    <a:ext uri="{9D8B030D-6E8A-4147-A177-3AD203B41FA5}">
                      <a16:colId xmlns:a16="http://schemas.microsoft.com/office/drawing/2014/main" val="2740006627"/>
                    </a:ext>
                  </a:extLst>
                </a:gridCol>
                <a:gridCol w="664369">
                  <a:extLst>
                    <a:ext uri="{9D8B030D-6E8A-4147-A177-3AD203B41FA5}">
                      <a16:colId xmlns:a16="http://schemas.microsoft.com/office/drawing/2014/main" val="2669125198"/>
                    </a:ext>
                  </a:extLst>
                </a:gridCol>
                <a:gridCol w="664369">
                  <a:extLst>
                    <a:ext uri="{9D8B030D-6E8A-4147-A177-3AD203B41FA5}">
                      <a16:colId xmlns:a16="http://schemas.microsoft.com/office/drawing/2014/main" val="3809610770"/>
                    </a:ext>
                  </a:extLst>
                </a:gridCol>
                <a:gridCol w="664369">
                  <a:extLst>
                    <a:ext uri="{9D8B030D-6E8A-4147-A177-3AD203B41FA5}">
                      <a16:colId xmlns:a16="http://schemas.microsoft.com/office/drawing/2014/main" val="707006705"/>
                    </a:ext>
                  </a:extLst>
                </a:gridCol>
                <a:gridCol w="664369">
                  <a:extLst>
                    <a:ext uri="{9D8B030D-6E8A-4147-A177-3AD203B41FA5}">
                      <a16:colId xmlns:a16="http://schemas.microsoft.com/office/drawing/2014/main" val="2304597083"/>
                    </a:ext>
                  </a:extLst>
                </a:gridCol>
                <a:gridCol w="717947">
                  <a:extLst>
                    <a:ext uri="{9D8B030D-6E8A-4147-A177-3AD203B41FA5}">
                      <a16:colId xmlns:a16="http://schemas.microsoft.com/office/drawing/2014/main" val="1058419446"/>
                    </a:ext>
                  </a:extLst>
                </a:gridCol>
                <a:gridCol w="717947">
                  <a:extLst>
                    <a:ext uri="{9D8B030D-6E8A-4147-A177-3AD203B41FA5}">
                      <a16:colId xmlns:a16="http://schemas.microsoft.com/office/drawing/2014/main" val="1154183455"/>
                    </a:ext>
                  </a:extLst>
                </a:gridCol>
                <a:gridCol w="664369">
                  <a:extLst>
                    <a:ext uri="{9D8B030D-6E8A-4147-A177-3AD203B41FA5}">
                      <a16:colId xmlns:a16="http://schemas.microsoft.com/office/drawing/2014/main" val="1770166256"/>
                    </a:ext>
                  </a:extLst>
                </a:gridCol>
              </a:tblGrid>
              <a:tr h="160734">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dirty="0">
                        <a:solidFill>
                          <a:srgbClr val="000000"/>
                        </a:solidFill>
                        <a:effectLst/>
                        <a:latin typeface="Aptos Narrow" panose="020B0004020202020204" pitchFamily="34" charset="0"/>
                      </a:endParaRPr>
                    </a:p>
                  </a:txBody>
                  <a:tcPr marL="6429" marR="6429" marT="6429"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UY" sz="900" b="0" i="0" u="none" strike="noStrike">
                          <a:solidFill>
                            <a:srgbClr val="000000"/>
                          </a:solidFill>
                          <a:effectLst/>
                          <a:latin typeface="Aptos Narrow" panose="020B0004020202020204" pitchFamily="34" charset="0"/>
                        </a:rPr>
                        <a:t>RF</a:t>
                      </a:r>
                      <a:endParaRPr lang="es-UY" sz="900" b="0" i="0" u="none" strike="noStrike" dirty="0">
                        <a:solidFill>
                          <a:srgbClr val="000000"/>
                        </a:solidFill>
                        <a:effectLst/>
                        <a:latin typeface="Aptos Narrow" panose="020B0004020202020204" pitchFamily="34" charset="0"/>
                      </a:endParaRPr>
                    </a:p>
                  </a:txBody>
                  <a:tcPr marL="6429" marR="6429" marT="64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D973"/>
                    </a:solid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5601285"/>
                  </a:ext>
                </a:extLst>
              </a:tr>
              <a:tr h="154305">
                <a:tc>
                  <a:txBody>
                    <a:bodyPr/>
                    <a:lstStyle/>
                    <a:p>
                      <a:pPr algn="l" fontAlgn="b"/>
                      <a:r>
                        <a:rPr lang="es-UY" sz="900" b="0" i="0" u="none" strike="noStrike">
                          <a:solidFill>
                            <a:srgbClr val="000000"/>
                          </a:solidFill>
                          <a:effectLst/>
                          <a:latin typeface="Aptos Narrow" panose="020B0004020202020204" pitchFamily="34" charset="0"/>
                        </a:rPr>
                        <a:t>Mkt Share</a:t>
                      </a:r>
                    </a:p>
                  </a:txBody>
                  <a:tcPr marL="6429" marR="6429" marT="642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r>
                        <a:rPr lang="es-UY" sz="900" b="0" i="0" u="none" strike="noStrike">
                          <a:solidFill>
                            <a:srgbClr val="000000"/>
                          </a:solidFill>
                          <a:effectLst/>
                          <a:latin typeface="Aptos Narrow" panose="020B0004020202020204" pitchFamily="34" charset="0"/>
                        </a:rPr>
                        <a:t> </a:t>
                      </a:r>
                    </a:p>
                  </a:txBody>
                  <a:tcPr marL="6429" marR="6429" marT="642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r>
                        <a:rPr lang="es-UY" sz="900" b="0" i="0" u="none" strike="noStrike">
                          <a:solidFill>
                            <a:srgbClr val="000000"/>
                          </a:solidFill>
                          <a:effectLst/>
                          <a:latin typeface="Aptos Narrow" panose="020B0004020202020204" pitchFamily="34" charset="0"/>
                        </a:rPr>
                        <a:t>2023 Jan-Dec</a:t>
                      </a:r>
                    </a:p>
                  </a:txBody>
                  <a:tcPr marL="6429" marR="6429" marT="642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r>
                        <a:rPr lang="es-UY" sz="900" b="0" i="0" u="none" strike="noStrike">
                          <a:solidFill>
                            <a:srgbClr val="000000"/>
                          </a:solidFill>
                          <a:effectLst/>
                          <a:latin typeface="Aptos Narrow" panose="020B0004020202020204" pitchFamily="34" charset="0"/>
                        </a:rPr>
                        <a:t>2024 Jan-Dec</a:t>
                      </a:r>
                    </a:p>
                  </a:txBody>
                  <a:tcPr marL="6429" marR="6429" marT="642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r>
                        <a:rPr lang="es-UY" sz="900" b="0" i="0" u="none" strike="noStrike">
                          <a:solidFill>
                            <a:srgbClr val="000000"/>
                          </a:solidFill>
                          <a:effectLst/>
                          <a:latin typeface="Aptos Narrow" panose="020B0004020202020204" pitchFamily="34" charset="0"/>
                        </a:rPr>
                        <a:t>Market Evolution</a:t>
                      </a:r>
                    </a:p>
                  </a:txBody>
                  <a:tcPr marL="6429" marR="6429" marT="642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r>
                        <a:rPr lang="es-UY" sz="900" b="0" i="0" u="none" strike="noStrike">
                          <a:solidFill>
                            <a:srgbClr val="000000"/>
                          </a:solidFill>
                          <a:effectLst/>
                          <a:latin typeface="Aptos Narrow" panose="020B0004020202020204" pitchFamily="34" charset="0"/>
                        </a:rPr>
                        <a:t>EGL Evolution</a:t>
                      </a:r>
                    </a:p>
                  </a:txBody>
                  <a:tcPr marL="6429" marR="6429" marT="642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s-UY" sz="900" b="0" i="0" u="none" strike="noStrike" dirty="0">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dirty="0">
                        <a:solidFill>
                          <a:srgbClr val="000000"/>
                        </a:solidFill>
                        <a:effectLst/>
                        <a:latin typeface="Aptos Narrow" panose="020B0004020202020204" pitchFamily="34" charset="0"/>
                      </a:endParaRPr>
                    </a:p>
                  </a:txBody>
                  <a:tcPr marL="6429" marR="6429" marT="642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UY" sz="900" b="0" i="0" u="none" strike="noStrike">
                          <a:solidFill>
                            <a:srgbClr val="000000"/>
                          </a:solidFill>
                          <a:effectLst/>
                          <a:latin typeface="Aptos Narrow" panose="020B0004020202020204" pitchFamily="34" charset="0"/>
                        </a:rPr>
                        <a:t>Jan-Dec 2023</a:t>
                      </a:r>
                      <a:endParaRPr lang="es-UY" sz="900" b="0" i="0" u="none" strike="noStrike" dirty="0">
                        <a:solidFill>
                          <a:srgbClr val="000000"/>
                        </a:solidFill>
                        <a:effectLst/>
                        <a:latin typeface="Aptos Narrow" panose="020B0004020202020204" pitchFamily="34" charset="0"/>
                      </a:endParaRPr>
                    </a:p>
                  </a:txBody>
                  <a:tcPr marL="6429" marR="6429" marT="642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r>
                        <a:rPr lang="es-UY" sz="900" b="0" i="0" u="none" strike="noStrike">
                          <a:solidFill>
                            <a:srgbClr val="000000"/>
                          </a:solidFill>
                          <a:effectLst/>
                          <a:latin typeface="Aptos Narrow" panose="020B0004020202020204" pitchFamily="34" charset="0"/>
                        </a:rPr>
                        <a:t>Jan-Dec 2024</a:t>
                      </a:r>
                    </a:p>
                  </a:txBody>
                  <a:tcPr marL="6429" marR="6429" marT="642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r>
                        <a:rPr lang="es-UY" sz="900" b="0" i="0" u="none" strike="noStrike">
                          <a:solidFill>
                            <a:srgbClr val="000000"/>
                          </a:solidFill>
                          <a:effectLst/>
                          <a:latin typeface="Aptos Narrow" panose="020B0004020202020204" pitchFamily="34" charset="0"/>
                        </a:rPr>
                        <a:t>Increase</a:t>
                      </a:r>
                    </a:p>
                  </a:txBody>
                  <a:tcPr marL="6429" marR="6429" marT="642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extLst>
                  <a:ext uri="{0D108BD9-81ED-4DB2-BD59-A6C34878D82A}">
                    <a16:rowId xmlns:a16="http://schemas.microsoft.com/office/drawing/2014/main" val="1758351825"/>
                  </a:ext>
                </a:extLst>
              </a:tr>
              <a:tr h="154305">
                <a:tc rowSpan="2">
                  <a:txBody>
                    <a:bodyPr/>
                    <a:lstStyle/>
                    <a:p>
                      <a:pPr algn="l" fontAlgn="b"/>
                      <a:r>
                        <a:rPr lang="es-UY" sz="900" b="0" i="0" u="none" strike="noStrike">
                          <a:solidFill>
                            <a:srgbClr val="000000"/>
                          </a:solidFill>
                          <a:effectLst/>
                          <a:latin typeface="Aptos Narrow" panose="020B0004020202020204" pitchFamily="34" charset="0"/>
                        </a:rPr>
                        <a:t>EB</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UY" sz="900" b="0" i="0" u="none" strike="noStrike">
                          <a:solidFill>
                            <a:srgbClr val="000000"/>
                          </a:solidFill>
                          <a:effectLst/>
                          <a:latin typeface="Aptos Narrow" panose="020B0004020202020204" pitchFamily="34" charset="0"/>
                        </a:rPr>
                        <a:t>Market:</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60598</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MX" sz="900" b="0" i="0" u="none" strike="noStrike" dirty="0">
                          <a:solidFill>
                            <a:schemeClr val="tx1"/>
                          </a:solidFill>
                          <a:effectLst/>
                          <a:latin typeface="Aptos Narrow" panose="020B0004020202020204" pitchFamily="34" charset="0"/>
                        </a:rPr>
                        <a:t>65863</a:t>
                      </a:r>
                      <a:endParaRPr lang="es-UY" sz="900" b="0" i="0" u="none" strike="noStrike" dirty="0">
                        <a:solidFill>
                          <a:schemeClr val="tx1"/>
                        </a:solidFill>
                        <a:effectLst/>
                        <a:latin typeface="Aptos Narrow" panose="020B0004020202020204" pitchFamily="34" charset="0"/>
                      </a:endParaRP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b"/>
                      <a:r>
                        <a:rPr lang="es-UY" sz="900" b="0" i="0" u="none" strike="noStrike" dirty="0">
                          <a:solidFill>
                            <a:srgbClr val="000000"/>
                          </a:solidFill>
                          <a:effectLst/>
                          <a:latin typeface="Aptos Narrow" panose="020B0004020202020204" pitchFamily="34" charset="0"/>
                        </a:rPr>
                        <a:t>8,8%</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b"/>
                      <a:r>
                        <a:rPr lang="es-UY" sz="900" b="0" i="0" u="none" strike="noStrike" dirty="0">
                          <a:solidFill>
                            <a:srgbClr val="000000"/>
                          </a:solidFill>
                          <a:effectLst/>
                          <a:latin typeface="Aptos Narrow" panose="020B0004020202020204" pitchFamily="34" charset="0"/>
                        </a:rPr>
                        <a:t>18%</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UY" sz="900" b="0" i="0" u="none" strike="noStrike">
                          <a:solidFill>
                            <a:srgbClr val="000000"/>
                          </a:solidFill>
                          <a:effectLst/>
                          <a:latin typeface="Aptos Narrow" panose="020B0004020202020204" pitchFamily="34" charset="0"/>
                        </a:rPr>
                        <a:t>Market</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29442</a:t>
                      </a:r>
                      <a:endParaRPr lang="es-UY" sz="900" b="0" i="0" u="none" strike="noStrike" dirty="0">
                        <a:solidFill>
                          <a:srgbClr val="000000"/>
                        </a:solidFill>
                        <a:effectLst/>
                        <a:latin typeface="Aptos Narrow" panose="020B0004020202020204" pitchFamily="34" charset="0"/>
                      </a:endParaRP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22675</a:t>
                      </a:r>
                      <a:endParaRPr lang="es-UY" sz="900" b="0" i="0" u="none" strike="noStrike" dirty="0">
                        <a:solidFill>
                          <a:srgbClr val="000000"/>
                        </a:solidFill>
                        <a:effectLst/>
                        <a:latin typeface="Aptos Narrow" panose="020B0004020202020204" pitchFamily="34" charset="0"/>
                      </a:endParaRP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-23%</a:t>
                      </a:r>
                      <a:endParaRPr lang="es-UY" sz="900" b="0" i="0" u="none" strike="noStrike" dirty="0">
                        <a:solidFill>
                          <a:srgbClr val="000000"/>
                        </a:solidFill>
                        <a:effectLst/>
                        <a:latin typeface="Aptos Narrow" panose="020B0004020202020204" pitchFamily="34" charset="0"/>
                      </a:endParaRP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3618585"/>
                  </a:ext>
                </a:extLst>
              </a:tr>
              <a:tr h="154305">
                <a:tc vMerge="1">
                  <a:txBody>
                    <a:bodyPr/>
                    <a:lstStyle/>
                    <a:p>
                      <a:endParaRPr lang="es-UY"/>
                    </a:p>
                  </a:txBody>
                  <a:tcPr/>
                </a:tc>
                <a:tc>
                  <a:txBody>
                    <a:bodyPr/>
                    <a:lstStyle/>
                    <a:p>
                      <a:pPr algn="l" fontAlgn="b"/>
                      <a:r>
                        <a:rPr lang="es-UY" sz="900" b="0" i="0" u="none" strike="noStrike">
                          <a:solidFill>
                            <a:srgbClr val="000000"/>
                          </a:solidFill>
                          <a:effectLst/>
                          <a:latin typeface="Aptos Narrow" panose="020B0004020202020204" pitchFamily="34" charset="0"/>
                        </a:rPr>
                        <a:t>EGL:</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6737</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7960</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UY"/>
                    </a:p>
                  </a:txBody>
                  <a:tcPr/>
                </a:tc>
                <a:tc vMerge="1">
                  <a:txBody>
                    <a:bodyPr/>
                    <a:lstStyle/>
                    <a:p>
                      <a:endParaRPr lang="es-UY"/>
                    </a:p>
                  </a:txBody>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UY" sz="900" b="0" i="0" u="none" strike="noStrike">
                          <a:solidFill>
                            <a:srgbClr val="000000"/>
                          </a:solidFill>
                          <a:effectLst/>
                          <a:latin typeface="Aptos Narrow" panose="020B0004020202020204" pitchFamily="34" charset="0"/>
                        </a:rPr>
                        <a:t>EGL</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3500</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3366</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dirty="0">
                          <a:solidFill>
                            <a:srgbClr val="000000"/>
                          </a:solidFill>
                          <a:effectLst/>
                          <a:latin typeface="Aptos Narrow" panose="020B0004020202020204" pitchFamily="34" charset="0"/>
                        </a:rPr>
                        <a:t>-3,8%</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9288683"/>
                  </a:ext>
                </a:extLst>
              </a:tr>
              <a:tr h="154305">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dirty="0">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UY" sz="900" b="0" i="0" u="none" strike="noStrike" dirty="0">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97687331"/>
                  </a:ext>
                </a:extLst>
              </a:tr>
              <a:tr h="154305">
                <a:tc rowSpan="2">
                  <a:txBody>
                    <a:bodyPr/>
                    <a:lstStyle/>
                    <a:p>
                      <a:pPr algn="l" fontAlgn="b"/>
                      <a:r>
                        <a:rPr lang="es-UY" sz="900" b="0" i="0" u="none" strike="noStrike">
                          <a:solidFill>
                            <a:srgbClr val="000000"/>
                          </a:solidFill>
                          <a:effectLst/>
                          <a:latin typeface="Aptos Narrow" panose="020B0004020202020204" pitchFamily="34" charset="0"/>
                        </a:rPr>
                        <a:t>WB</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UY" sz="900" b="0" i="0" u="none" strike="noStrike">
                          <a:solidFill>
                            <a:srgbClr val="000000"/>
                          </a:solidFill>
                          <a:effectLst/>
                          <a:latin typeface="Aptos Narrow" panose="020B0004020202020204" pitchFamily="34" charset="0"/>
                        </a:rPr>
                        <a:t>Market:</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103101</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dirty="0">
                          <a:solidFill>
                            <a:srgbClr val="000000"/>
                          </a:solidFill>
                          <a:effectLst/>
                          <a:latin typeface="Aptos Narrow" panose="020B0004020202020204" pitchFamily="34" charset="0"/>
                        </a:rPr>
                        <a:t>116425</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es-UY" sz="900" b="0" i="0" u="none" strike="noStrike" dirty="0">
                          <a:solidFill>
                            <a:srgbClr val="000000"/>
                          </a:solidFill>
                          <a:effectLst/>
                          <a:latin typeface="Aptos Narrow" panose="020B0004020202020204" pitchFamily="34" charset="0"/>
                        </a:rPr>
                        <a:t>12,9%</a:t>
                      </a:r>
                    </a:p>
                  </a:txBody>
                  <a:tcPr marL="6429" marR="6429" marT="6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es-UY" sz="900" b="0" i="0" u="none" strike="noStrike" dirty="0">
                          <a:solidFill>
                            <a:srgbClr val="000000"/>
                          </a:solidFill>
                          <a:effectLst/>
                          <a:latin typeface="Aptos Narrow" panose="020B0004020202020204" pitchFamily="34" charset="0"/>
                        </a:rPr>
                        <a:t>4,6%</a:t>
                      </a:r>
                    </a:p>
                  </a:txBody>
                  <a:tcPr marL="6429" marR="6429" marT="6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extLst>
                  <a:ext uri="{0D108BD9-81ED-4DB2-BD59-A6C34878D82A}">
                    <a16:rowId xmlns:a16="http://schemas.microsoft.com/office/drawing/2014/main" val="3587952962"/>
                  </a:ext>
                </a:extLst>
              </a:tr>
              <a:tr h="154305">
                <a:tc vMerge="1">
                  <a:txBody>
                    <a:bodyPr/>
                    <a:lstStyle/>
                    <a:p>
                      <a:endParaRPr lang="es-UY"/>
                    </a:p>
                  </a:txBody>
                  <a:tcPr/>
                </a:tc>
                <a:tc>
                  <a:txBody>
                    <a:bodyPr/>
                    <a:lstStyle/>
                    <a:p>
                      <a:pPr algn="l" fontAlgn="b"/>
                      <a:r>
                        <a:rPr lang="es-UY" sz="900" b="0" i="0" u="none" strike="noStrike">
                          <a:solidFill>
                            <a:srgbClr val="000000"/>
                          </a:solidFill>
                          <a:effectLst/>
                          <a:latin typeface="Aptos Narrow" panose="020B0004020202020204" pitchFamily="34" charset="0"/>
                        </a:rPr>
                        <a:t>EGL:</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10617</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11104</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UY"/>
                    </a:p>
                  </a:txBody>
                  <a:tcPr/>
                </a:tc>
                <a:tc vMerge="1">
                  <a:txBody>
                    <a:bodyPr/>
                    <a:lstStyle/>
                    <a:p>
                      <a:endParaRPr lang="es-UY"/>
                    </a:p>
                  </a:txBody>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dirty="0">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extLst>
                  <a:ext uri="{0D108BD9-81ED-4DB2-BD59-A6C34878D82A}">
                    <a16:rowId xmlns:a16="http://schemas.microsoft.com/office/drawing/2014/main" val="3499270633"/>
                  </a:ext>
                </a:extLst>
              </a:tr>
            </a:tbl>
          </a:graphicData>
        </a:graphic>
      </p:graphicFrame>
    </p:spTree>
    <p:extLst>
      <p:ext uri="{BB962C8B-B14F-4D97-AF65-F5344CB8AC3E}">
        <p14:creationId xmlns:p14="http://schemas.microsoft.com/office/powerpoint/2010/main" val="624266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5B699-F4B5-4BB5-E0CE-B87BAF03FFF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8614A24-2F6D-92AD-C734-2B7D67FA2722}"/>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Market Share </a:t>
            </a:r>
            <a:r>
              <a:rPr lang="en-US" altLang="zh-TW" sz="2400" b="1" dirty="0">
                <a:solidFill>
                  <a:srgbClr val="FFFF00"/>
                </a:solidFill>
                <a:latin typeface="DFKai-SB" pitchFamily="65" charset="-120"/>
                <a:ea typeface="DFKai-SB" pitchFamily="65" charset="-120"/>
              </a:rPr>
              <a:t>(UY)</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9F69585-3557-33AB-62C8-7E2D516EC4DE}"/>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31</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046BE8E0-DBFE-0DD6-E179-DE4DFE27AB65}"/>
              </a:ext>
            </a:extLst>
          </p:cNvPr>
          <p:cNvSpPr txBox="1"/>
          <p:nvPr/>
        </p:nvSpPr>
        <p:spPr>
          <a:xfrm>
            <a:off x="179512" y="771550"/>
            <a:ext cx="8784976" cy="1754326"/>
          </a:xfrm>
          <a:prstGeom prst="rect">
            <a:avLst/>
          </a:prstGeom>
          <a:noFill/>
        </p:spPr>
        <p:txBody>
          <a:bodyPr wrap="square" rtlCol="0" anchor="t">
            <a:spAutoFit/>
          </a:bodyPr>
          <a:lstStyle/>
          <a:p>
            <a:pPr marL="285750" indent="-285750">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endParaRPr lang="en-US" dirty="0"/>
          </a:p>
        </p:txBody>
      </p:sp>
      <p:graphicFrame>
        <p:nvGraphicFramePr>
          <p:cNvPr id="9" name="Tabla 8">
            <a:extLst>
              <a:ext uri="{FF2B5EF4-FFF2-40B4-BE49-F238E27FC236}">
                <a16:creationId xmlns:a16="http://schemas.microsoft.com/office/drawing/2014/main" id="{2696020A-A725-02A2-E394-DB77ECABD209}"/>
              </a:ext>
            </a:extLst>
          </p:cNvPr>
          <p:cNvGraphicFramePr>
            <a:graphicFrameLocks noGrp="1"/>
          </p:cNvGraphicFramePr>
          <p:nvPr/>
        </p:nvGraphicFramePr>
        <p:xfrm>
          <a:off x="4693781" y="789128"/>
          <a:ext cx="4342714" cy="3050001"/>
        </p:xfrm>
        <a:graphic>
          <a:graphicData uri="http://schemas.openxmlformats.org/drawingml/2006/table">
            <a:tbl>
              <a:tblPr/>
              <a:tblGrid>
                <a:gridCol w="744709">
                  <a:extLst>
                    <a:ext uri="{9D8B030D-6E8A-4147-A177-3AD203B41FA5}">
                      <a16:colId xmlns:a16="http://schemas.microsoft.com/office/drawing/2014/main" val="3435780757"/>
                    </a:ext>
                  </a:extLst>
                </a:gridCol>
                <a:gridCol w="285638">
                  <a:extLst>
                    <a:ext uri="{9D8B030D-6E8A-4147-A177-3AD203B41FA5}">
                      <a16:colId xmlns:a16="http://schemas.microsoft.com/office/drawing/2014/main" val="2285724146"/>
                    </a:ext>
                  </a:extLst>
                </a:gridCol>
                <a:gridCol w="360040">
                  <a:extLst>
                    <a:ext uri="{9D8B030D-6E8A-4147-A177-3AD203B41FA5}">
                      <a16:colId xmlns:a16="http://schemas.microsoft.com/office/drawing/2014/main" val="2761172379"/>
                    </a:ext>
                  </a:extLst>
                </a:gridCol>
                <a:gridCol w="360040">
                  <a:extLst>
                    <a:ext uri="{9D8B030D-6E8A-4147-A177-3AD203B41FA5}">
                      <a16:colId xmlns:a16="http://schemas.microsoft.com/office/drawing/2014/main" val="3580985967"/>
                    </a:ext>
                  </a:extLst>
                </a:gridCol>
                <a:gridCol w="449655">
                  <a:extLst>
                    <a:ext uri="{9D8B030D-6E8A-4147-A177-3AD203B41FA5}">
                      <a16:colId xmlns:a16="http://schemas.microsoft.com/office/drawing/2014/main" val="3945333351"/>
                    </a:ext>
                  </a:extLst>
                </a:gridCol>
                <a:gridCol w="229796">
                  <a:extLst>
                    <a:ext uri="{9D8B030D-6E8A-4147-A177-3AD203B41FA5}">
                      <a16:colId xmlns:a16="http://schemas.microsoft.com/office/drawing/2014/main" val="3613818226"/>
                    </a:ext>
                  </a:extLst>
                </a:gridCol>
                <a:gridCol w="400669">
                  <a:extLst>
                    <a:ext uri="{9D8B030D-6E8A-4147-A177-3AD203B41FA5}">
                      <a16:colId xmlns:a16="http://schemas.microsoft.com/office/drawing/2014/main" val="3782510053"/>
                    </a:ext>
                  </a:extLst>
                </a:gridCol>
                <a:gridCol w="288718">
                  <a:extLst>
                    <a:ext uri="{9D8B030D-6E8A-4147-A177-3AD203B41FA5}">
                      <a16:colId xmlns:a16="http://schemas.microsoft.com/office/drawing/2014/main" val="3625020873"/>
                    </a:ext>
                  </a:extLst>
                </a:gridCol>
                <a:gridCol w="143330">
                  <a:extLst>
                    <a:ext uri="{9D8B030D-6E8A-4147-A177-3AD203B41FA5}">
                      <a16:colId xmlns:a16="http://schemas.microsoft.com/office/drawing/2014/main" val="2943868258"/>
                    </a:ext>
                  </a:extLst>
                </a:gridCol>
                <a:gridCol w="360040">
                  <a:extLst>
                    <a:ext uri="{9D8B030D-6E8A-4147-A177-3AD203B41FA5}">
                      <a16:colId xmlns:a16="http://schemas.microsoft.com/office/drawing/2014/main" val="1315374788"/>
                    </a:ext>
                  </a:extLst>
                </a:gridCol>
                <a:gridCol w="360040">
                  <a:extLst>
                    <a:ext uri="{9D8B030D-6E8A-4147-A177-3AD203B41FA5}">
                      <a16:colId xmlns:a16="http://schemas.microsoft.com/office/drawing/2014/main" val="817744396"/>
                    </a:ext>
                  </a:extLst>
                </a:gridCol>
                <a:gridCol w="360039">
                  <a:extLst>
                    <a:ext uri="{9D8B030D-6E8A-4147-A177-3AD203B41FA5}">
                      <a16:colId xmlns:a16="http://schemas.microsoft.com/office/drawing/2014/main" val="2864567302"/>
                    </a:ext>
                  </a:extLst>
                </a:gridCol>
              </a:tblGrid>
              <a:tr h="167490">
                <a:tc>
                  <a:txBody>
                    <a:bodyPr/>
                    <a:lstStyle/>
                    <a:p>
                      <a:pPr algn="l" fontAlgn="b"/>
                      <a:r>
                        <a:rPr lang="es-UY" sz="900" b="0" i="0" u="none" strike="noStrike" dirty="0">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gridSpan="3">
                  <a:txBody>
                    <a:bodyPr/>
                    <a:lstStyle/>
                    <a:p>
                      <a:pPr algn="l" fontAlgn="b"/>
                      <a:r>
                        <a:rPr lang="es-UY" sz="1000" b="1" i="0" u="none" strike="noStrike">
                          <a:solidFill>
                            <a:srgbClr val="FFFFFF"/>
                          </a:solidFill>
                          <a:effectLst/>
                          <a:latin typeface="Calibri" panose="020F0502020204030204" pitchFamily="34" charset="0"/>
                        </a:rPr>
                        <a:t>MARKET SHARE </a:t>
                      </a:r>
                    </a:p>
                  </a:txBody>
                  <a:tcPr marL="6552" marR="6552" marT="6552" marB="0" anchor="b">
                    <a:lnL>
                      <a:noFill/>
                    </a:lnL>
                    <a:lnR>
                      <a:noFill/>
                    </a:lnR>
                    <a:lnT>
                      <a:noFill/>
                    </a:lnT>
                    <a:lnB>
                      <a:noFill/>
                    </a:lnB>
                    <a:solidFill>
                      <a:srgbClr val="008000"/>
                    </a:solidFill>
                  </a:tcPr>
                </a:tc>
                <a:tc hMerge="1">
                  <a:txBody>
                    <a:bodyPr/>
                    <a:lstStyle/>
                    <a:p>
                      <a:endParaRPr lang="es-UY"/>
                    </a:p>
                  </a:txBody>
                  <a:tcPr/>
                </a:tc>
                <a:tc hMerge="1">
                  <a:txBody>
                    <a:bodyPr/>
                    <a:lstStyle/>
                    <a:p>
                      <a:endParaRPr lang="es-UY"/>
                    </a:p>
                  </a:txBody>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gridSpan="2">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hMerge="1">
                  <a:txBody>
                    <a:bodyPr/>
                    <a:lstStyle/>
                    <a:p>
                      <a:pPr algn="l" fontAlgn="b"/>
                      <a:endParaRPr lang="es-UY" sz="900" b="0" i="0" u="none" strike="noStrike">
                        <a:solidFill>
                          <a:srgbClr val="000000"/>
                        </a:solidFill>
                        <a:effectLst/>
                        <a:latin typeface="Calibri" panose="020F0502020204030204" pitchFamily="34" charset="0"/>
                      </a:endParaRP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extLst>
                  <a:ext uri="{0D108BD9-81ED-4DB2-BD59-A6C34878D82A}">
                    <a16:rowId xmlns:a16="http://schemas.microsoft.com/office/drawing/2014/main" val="1612873878"/>
                  </a:ext>
                </a:extLst>
              </a:tr>
              <a:tr h="167490">
                <a:tc gridSpan="2">
                  <a:txBody>
                    <a:bodyPr/>
                    <a:lstStyle/>
                    <a:p>
                      <a:pPr algn="l" fontAlgn="b"/>
                      <a:r>
                        <a:rPr lang="es-UY" sz="900" b="1" i="0" u="none" strike="noStrike">
                          <a:solidFill>
                            <a:srgbClr val="FFFFFF"/>
                          </a:solidFill>
                          <a:effectLst/>
                          <a:latin typeface="Calibri" panose="020F0502020204030204" pitchFamily="34" charset="0"/>
                        </a:rPr>
                        <a:t>Expo jan-dec 2024</a:t>
                      </a:r>
                    </a:p>
                  </a:txBody>
                  <a:tcPr marL="6552" marR="6552" marT="6552" marB="0" anchor="b">
                    <a:lnL>
                      <a:noFill/>
                    </a:lnL>
                    <a:lnR>
                      <a:noFill/>
                    </a:lnR>
                    <a:lnT>
                      <a:noFill/>
                    </a:lnT>
                    <a:lnB>
                      <a:noFill/>
                    </a:lnB>
                    <a:solidFill>
                      <a:srgbClr val="008000"/>
                    </a:solidFill>
                  </a:tcPr>
                </a:tc>
                <a:tc hMerge="1">
                  <a:txBody>
                    <a:bodyPr/>
                    <a:lstStyle/>
                    <a:p>
                      <a:endParaRPr lang="es-UY"/>
                    </a:p>
                  </a:txBody>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1000" b="1" i="0" u="none" strike="noStrike">
                          <a:solidFill>
                            <a:srgbClr val="FFFFFF"/>
                          </a:solidFill>
                          <a:effectLst/>
                          <a:latin typeface="Calibri" panose="020F0502020204030204" pitchFamily="34" charset="0"/>
                        </a:rPr>
                        <a:t>DRY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gridSpan="3">
                  <a:txBody>
                    <a:bodyPr/>
                    <a:lstStyle/>
                    <a:p>
                      <a:pPr algn="l" fontAlgn="b"/>
                      <a:r>
                        <a:rPr lang="es-UY" sz="1000" b="1" i="0" u="none" strike="noStrike">
                          <a:solidFill>
                            <a:srgbClr val="FFFFFF"/>
                          </a:solidFill>
                          <a:effectLst/>
                          <a:latin typeface="Calibri" panose="020F0502020204030204" pitchFamily="34" charset="0"/>
                        </a:rPr>
                        <a:t>REEFER </a:t>
                      </a:r>
                    </a:p>
                  </a:txBody>
                  <a:tcPr marL="6552" marR="6552" marT="6552" marB="0" anchor="b">
                    <a:lnL>
                      <a:noFill/>
                    </a:lnL>
                    <a:lnR>
                      <a:noFill/>
                    </a:lnR>
                    <a:lnT>
                      <a:noFill/>
                    </a:lnT>
                    <a:lnB>
                      <a:noFill/>
                    </a:lnB>
                    <a:solidFill>
                      <a:srgbClr val="008000"/>
                    </a:solidFill>
                  </a:tcPr>
                </a:tc>
                <a:tc hMerge="1">
                  <a:txBody>
                    <a:bodyPr/>
                    <a:lstStyle/>
                    <a:p>
                      <a:endParaRPr lang="es-UY"/>
                    </a:p>
                  </a:txBody>
                  <a:tcPr/>
                </a:tc>
                <a:tc hMerge="1">
                  <a:txBody>
                    <a:bodyPr/>
                    <a:lstStyle/>
                    <a:p>
                      <a:pPr algn="l" fontAlgn="b"/>
                      <a:endParaRPr lang="es-UY" sz="1000" b="1" i="0" u="none" strike="noStrike">
                        <a:solidFill>
                          <a:srgbClr val="FFFFFF"/>
                        </a:solidFill>
                        <a:effectLst/>
                        <a:latin typeface="Calibri" panose="020F0502020204030204" pitchFamily="34" charset="0"/>
                      </a:endParaRP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extLst>
                  <a:ext uri="{0D108BD9-81ED-4DB2-BD59-A6C34878D82A}">
                    <a16:rowId xmlns:a16="http://schemas.microsoft.com/office/drawing/2014/main" val="649111509"/>
                  </a:ext>
                </a:extLst>
              </a:tr>
              <a:tr h="167490">
                <a:tc>
                  <a:txBody>
                    <a:bodyPr/>
                    <a:lstStyle/>
                    <a:p>
                      <a:pPr algn="l" fontAlgn="b"/>
                      <a:r>
                        <a:rPr lang="es-UY" sz="1000" b="1" i="0" u="none" strike="noStrike">
                          <a:solidFill>
                            <a:srgbClr val="FFFFFF"/>
                          </a:solidFill>
                          <a:effectLst/>
                          <a:latin typeface="Calibri" panose="020F0502020204030204" pitchFamily="34" charset="0"/>
                        </a:rPr>
                        <a:t>Lines</a:t>
                      </a:r>
                    </a:p>
                  </a:txBody>
                  <a:tcPr marL="6552" marR="6552" marT="6552"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20 </a:t>
                      </a:r>
                    </a:p>
                  </a:txBody>
                  <a:tcPr marL="6552" marR="6552" marT="6552"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40 </a:t>
                      </a:r>
                    </a:p>
                  </a:txBody>
                  <a:tcPr marL="6552" marR="6552" marT="6552"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TEUs</a:t>
                      </a:r>
                    </a:p>
                  </a:txBody>
                  <a:tcPr marL="6552" marR="6552" marT="6552"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20 </a:t>
                      </a:r>
                    </a:p>
                  </a:txBody>
                  <a:tcPr marL="6552" marR="6552" marT="6552" marB="0" anchor="b">
                    <a:lnL>
                      <a:noFill/>
                    </a:lnL>
                    <a:lnR>
                      <a:noFill/>
                    </a:lnR>
                    <a:lnT>
                      <a:noFill/>
                    </a:lnT>
                    <a:lnB>
                      <a:noFill/>
                    </a:lnB>
                    <a:solidFill>
                      <a:srgbClr val="008000"/>
                    </a:solidFill>
                  </a:tcPr>
                </a:tc>
                <a:tc>
                  <a:txBody>
                    <a:bodyPr/>
                    <a:lstStyle/>
                    <a:p>
                      <a:pPr algn="r" fontAlgn="b"/>
                      <a:r>
                        <a:rPr lang="es-UY" sz="1000" b="1" i="0" u="none" strike="noStrike" dirty="0">
                          <a:solidFill>
                            <a:srgbClr val="FFFFFF"/>
                          </a:solidFill>
                          <a:effectLst/>
                          <a:latin typeface="Calibri" panose="020F0502020204030204" pitchFamily="34" charset="0"/>
                        </a:rPr>
                        <a:t> 40 </a:t>
                      </a:r>
                    </a:p>
                  </a:txBody>
                  <a:tcPr marL="6552" marR="6552" marT="6552" marB="0" anchor="b">
                    <a:lnL>
                      <a:noFill/>
                    </a:lnL>
                    <a:lnR>
                      <a:noFill/>
                    </a:lnR>
                    <a:lnT>
                      <a:noFill/>
                    </a:lnT>
                    <a:lnB>
                      <a:noFill/>
                    </a:lnB>
                    <a:solidFill>
                      <a:srgbClr val="008000"/>
                    </a:solidFill>
                  </a:tcPr>
                </a:tc>
                <a:tc gridSpan="2">
                  <a:txBody>
                    <a:bodyPr/>
                    <a:lstStyle/>
                    <a:p>
                      <a:pPr algn="r" fontAlgn="b"/>
                      <a:r>
                        <a:rPr lang="es-UY" sz="1000" b="1" i="0" u="none" strike="noStrike">
                          <a:solidFill>
                            <a:srgbClr val="FFFFFF"/>
                          </a:solidFill>
                          <a:effectLst/>
                          <a:latin typeface="Calibri" panose="020F0502020204030204" pitchFamily="34" charset="0"/>
                        </a:rPr>
                        <a:t> TEUs</a:t>
                      </a:r>
                    </a:p>
                  </a:txBody>
                  <a:tcPr marL="6552" marR="6552" marT="6552" marB="0" anchor="b">
                    <a:lnL>
                      <a:noFill/>
                    </a:lnL>
                    <a:lnR>
                      <a:noFill/>
                    </a:lnR>
                    <a:lnT>
                      <a:noFill/>
                    </a:lnT>
                    <a:lnB>
                      <a:noFill/>
                    </a:lnB>
                    <a:solidFill>
                      <a:srgbClr val="008000"/>
                    </a:solidFill>
                  </a:tcPr>
                </a:tc>
                <a:tc hMerge="1">
                  <a:txBody>
                    <a:bodyPr/>
                    <a:lstStyle/>
                    <a:p>
                      <a:pPr algn="r" fontAlgn="b"/>
                      <a:r>
                        <a:rPr lang="es-UY" sz="1000" b="1" i="0" u="none" strike="noStrike">
                          <a:solidFill>
                            <a:srgbClr val="FFFFFF"/>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extLst>
                  <a:ext uri="{0D108BD9-81ED-4DB2-BD59-A6C34878D82A}">
                    <a16:rowId xmlns:a16="http://schemas.microsoft.com/office/drawing/2014/main" val="2270030481"/>
                  </a:ext>
                </a:extLst>
              </a:tr>
              <a:tr h="155766">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gridSpan="2">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hMerge="1">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extLst>
                  <a:ext uri="{0D108BD9-81ED-4DB2-BD59-A6C34878D82A}">
                    <a16:rowId xmlns:a16="http://schemas.microsoft.com/office/drawing/2014/main" val="738974179"/>
                  </a:ext>
                </a:extLst>
              </a:tr>
              <a:tr h="160791">
                <a:tc>
                  <a:txBody>
                    <a:bodyPr/>
                    <a:lstStyle/>
                    <a:p>
                      <a:pPr algn="l" fontAlgn="b"/>
                      <a:r>
                        <a:rPr lang="es-UY" sz="900" b="0" i="0" u="none" strike="noStrike" dirty="0">
                          <a:solidFill>
                            <a:srgbClr val="000000"/>
                          </a:solidFill>
                          <a:effectLst/>
                          <a:latin typeface="Calibri" panose="020F0502020204030204" pitchFamily="34" charset="0"/>
                        </a:rPr>
                        <a:t>HMM</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647</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3018</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6683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15,56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2261</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4522</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19,97</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19,97</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11205</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17,0%</a:t>
                      </a:r>
                    </a:p>
                  </a:txBody>
                  <a:tcPr marL="6552" marR="6552" marT="6552" marB="0" anchor="b">
                    <a:lnL>
                      <a:noFill/>
                    </a:lnL>
                    <a:lnR>
                      <a:noFill/>
                    </a:lnR>
                    <a:lnT>
                      <a:noFill/>
                    </a:lnT>
                    <a:lnB>
                      <a:noFill/>
                    </a:lnB>
                    <a:noFill/>
                  </a:tcPr>
                </a:tc>
                <a:extLst>
                  <a:ext uri="{0D108BD9-81ED-4DB2-BD59-A6C34878D82A}">
                    <a16:rowId xmlns:a16="http://schemas.microsoft.com/office/drawing/2014/main" val="3859444186"/>
                  </a:ext>
                </a:extLst>
              </a:tr>
              <a:tr h="160791">
                <a:tc>
                  <a:txBody>
                    <a:bodyPr/>
                    <a:lstStyle/>
                    <a:p>
                      <a:pPr algn="l" fontAlgn="b"/>
                      <a:r>
                        <a:rPr lang="es-UY" sz="900" b="0" i="0" u="none" strike="noStrike">
                          <a:solidFill>
                            <a:srgbClr val="000000"/>
                          </a:solidFill>
                          <a:effectLst/>
                          <a:latin typeface="Calibri" panose="020F0502020204030204" pitchFamily="34" charset="0"/>
                        </a:rPr>
                        <a:t>MAERSK LINE</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108</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3325</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6758</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15,74</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1171</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2342</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10,34</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10,34</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9100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13,8%</a:t>
                      </a:r>
                    </a:p>
                  </a:txBody>
                  <a:tcPr marL="6552" marR="6552" marT="6552" marB="0" anchor="b">
                    <a:lnL>
                      <a:noFill/>
                    </a:lnL>
                    <a:lnR>
                      <a:noFill/>
                    </a:lnR>
                    <a:lnT>
                      <a:noFill/>
                    </a:lnT>
                    <a:lnB>
                      <a:noFill/>
                    </a:lnB>
                    <a:noFill/>
                  </a:tcPr>
                </a:tc>
                <a:extLst>
                  <a:ext uri="{0D108BD9-81ED-4DB2-BD59-A6C34878D82A}">
                    <a16:rowId xmlns:a16="http://schemas.microsoft.com/office/drawing/2014/main" val="2860433495"/>
                  </a:ext>
                </a:extLst>
              </a:tr>
              <a:tr h="160791">
                <a:tc>
                  <a:txBody>
                    <a:bodyPr/>
                    <a:lstStyle/>
                    <a:p>
                      <a:pPr algn="l" fontAlgn="b"/>
                      <a:r>
                        <a:rPr lang="es-UY" sz="900" b="0" i="0" u="none" strike="noStrike">
                          <a:solidFill>
                            <a:srgbClr val="000000"/>
                          </a:solidFill>
                          <a:effectLst/>
                          <a:latin typeface="Calibri" panose="020F0502020204030204" pitchFamily="34" charset="0"/>
                        </a:rPr>
                        <a:t>COSCON</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680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2433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5546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12,92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1359</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2718</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12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8264</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12,5%</a:t>
                      </a:r>
                    </a:p>
                  </a:txBody>
                  <a:tcPr marL="6552" marR="6552" marT="6552" marB="0" anchor="b">
                    <a:lnL>
                      <a:noFill/>
                    </a:lnL>
                    <a:lnR>
                      <a:noFill/>
                    </a:lnR>
                    <a:lnT>
                      <a:noFill/>
                    </a:lnT>
                    <a:lnB>
                      <a:noFill/>
                    </a:lnB>
                    <a:noFill/>
                  </a:tcPr>
                </a:tc>
                <a:extLst>
                  <a:ext uri="{0D108BD9-81ED-4DB2-BD59-A6C34878D82A}">
                    <a16:rowId xmlns:a16="http://schemas.microsoft.com/office/drawing/2014/main" val="1496678847"/>
                  </a:ext>
                </a:extLst>
              </a:tr>
              <a:tr h="160791">
                <a:tc>
                  <a:txBody>
                    <a:bodyPr/>
                    <a:lstStyle/>
                    <a:p>
                      <a:pPr algn="l" fontAlgn="b"/>
                      <a:r>
                        <a:rPr lang="es-UY" sz="900" b="0" i="0" u="none" strike="noStrike">
                          <a:solidFill>
                            <a:srgbClr val="000000"/>
                          </a:solidFill>
                          <a:effectLst/>
                          <a:latin typeface="Calibri" panose="020F0502020204030204" pitchFamily="34" charset="0"/>
                        </a:rPr>
                        <a:t>EVERGREEN</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dirty="0">
                          <a:solidFill>
                            <a:srgbClr val="000000"/>
                          </a:solidFill>
                          <a:effectLst/>
                          <a:latin typeface="Calibri" panose="020F0502020204030204" pitchFamily="34" charset="0"/>
                        </a:rPr>
                        <a:t>80</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dirty="0">
                          <a:solidFill>
                            <a:srgbClr val="000000"/>
                          </a:solidFill>
                          <a:effectLst/>
                          <a:latin typeface="Calibri" panose="020F0502020204030204" pitchFamily="34" charset="0"/>
                        </a:rPr>
                        <a:t>2257</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dirty="0">
                          <a:solidFill>
                            <a:srgbClr val="000000"/>
                          </a:solidFill>
                          <a:effectLst/>
                          <a:latin typeface="Calibri" panose="020F0502020204030204" pitchFamily="34" charset="0"/>
                        </a:rPr>
                        <a:t>4514</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dirty="0">
                          <a:solidFill>
                            <a:srgbClr val="000000"/>
                          </a:solidFill>
                          <a:effectLst/>
                          <a:latin typeface="Calibri" panose="020F0502020204030204" pitchFamily="34" charset="0"/>
                        </a:rPr>
                        <a:t>10,5</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dirty="0">
                          <a:solidFill>
                            <a:srgbClr val="000000"/>
                          </a:solidFill>
                          <a:effectLst/>
                          <a:latin typeface="Calibri" panose="020F0502020204030204" pitchFamily="34" charset="0"/>
                        </a:rPr>
                        <a:t>1683</a:t>
                      </a:r>
                    </a:p>
                  </a:txBody>
                  <a:tcPr marL="6552" marR="6552" marT="6552" marB="0" anchor="b">
                    <a:lnL>
                      <a:noFill/>
                    </a:lnL>
                    <a:lnR>
                      <a:noFill/>
                    </a:lnR>
                    <a:lnT>
                      <a:noFill/>
                    </a:lnT>
                    <a:lnB>
                      <a:noFill/>
                    </a:lnB>
                    <a:solidFill>
                      <a:srgbClr val="FFFF00"/>
                    </a:solidFill>
                  </a:tcPr>
                </a:tc>
                <a:tc gridSpan="2">
                  <a:txBody>
                    <a:bodyPr/>
                    <a:lstStyle/>
                    <a:p>
                      <a:pPr algn="r" fontAlgn="b"/>
                      <a:r>
                        <a:rPr lang="es-UY" sz="900" b="0" i="0" u="none" strike="noStrike" dirty="0">
                          <a:solidFill>
                            <a:srgbClr val="000000"/>
                          </a:solidFill>
                          <a:effectLst/>
                          <a:latin typeface="Calibri" panose="020F0502020204030204" pitchFamily="34" charset="0"/>
                        </a:rPr>
                        <a:t>3366</a:t>
                      </a:r>
                    </a:p>
                  </a:txBody>
                  <a:tcPr marL="6552" marR="6552" marT="6552" marB="0" anchor="b">
                    <a:lnL>
                      <a:noFill/>
                    </a:lnL>
                    <a:lnR>
                      <a:noFill/>
                    </a:lnR>
                    <a:lnT>
                      <a:noFill/>
                    </a:lnT>
                    <a:lnB>
                      <a:noFill/>
                    </a:lnB>
                    <a:solidFill>
                      <a:srgbClr val="FFFF00"/>
                    </a:solidFill>
                  </a:tcPr>
                </a:tc>
                <a:tc hMerge="1">
                  <a:txBody>
                    <a:bodyPr/>
                    <a:lstStyle/>
                    <a:p>
                      <a:pPr algn="r" fontAlgn="b"/>
                      <a:r>
                        <a:rPr lang="es-UY" sz="900" b="0" i="0" u="none" strike="noStrike">
                          <a:solidFill>
                            <a:srgbClr val="000000"/>
                          </a:solidFill>
                          <a:effectLst/>
                          <a:latin typeface="Calibri" panose="020F0502020204030204" pitchFamily="34" charset="0"/>
                        </a:rPr>
                        <a:t>14,8</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14,8</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7960</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dirty="0">
                          <a:solidFill>
                            <a:srgbClr val="000000"/>
                          </a:solidFill>
                          <a:effectLst/>
                          <a:highlight>
                            <a:srgbClr val="FFFF00"/>
                          </a:highlight>
                          <a:latin typeface="Calibri" panose="020F0502020204030204" pitchFamily="34" charset="0"/>
                        </a:rPr>
                        <a:t>12,1%</a:t>
                      </a:r>
                    </a:p>
                  </a:txBody>
                  <a:tcPr marL="6552" marR="6552" marT="6552" marB="0" anchor="b">
                    <a:lnL>
                      <a:noFill/>
                    </a:lnL>
                    <a:lnR>
                      <a:noFill/>
                    </a:lnR>
                    <a:lnT>
                      <a:noFill/>
                    </a:lnT>
                    <a:lnB>
                      <a:noFill/>
                    </a:lnB>
                    <a:noFill/>
                  </a:tcPr>
                </a:tc>
                <a:extLst>
                  <a:ext uri="{0D108BD9-81ED-4DB2-BD59-A6C34878D82A}">
                    <a16:rowId xmlns:a16="http://schemas.microsoft.com/office/drawing/2014/main" val="1001470759"/>
                  </a:ext>
                </a:extLst>
              </a:tr>
              <a:tr h="160791">
                <a:tc>
                  <a:txBody>
                    <a:bodyPr/>
                    <a:lstStyle/>
                    <a:p>
                      <a:pPr algn="l" fontAlgn="b"/>
                      <a:r>
                        <a:rPr lang="es-UY" sz="900" b="0" i="0" u="none" strike="noStrike">
                          <a:solidFill>
                            <a:srgbClr val="000000"/>
                          </a:solidFill>
                          <a:effectLst/>
                          <a:latin typeface="Calibri" panose="020F0502020204030204" pitchFamily="34" charset="0"/>
                        </a:rPr>
                        <a:t>ONE</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539</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2178</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4895</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11,4</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1166</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2334</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10,31</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10,31</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7229</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11,0%</a:t>
                      </a:r>
                    </a:p>
                  </a:txBody>
                  <a:tcPr marL="6552" marR="6552" marT="6552" marB="0" anchor="b">
                    <a:lnL>
                      <a:noFill/>
                    </a:lnL>
                    <a:lnR>
                      <a:noFill/>
                    </a:lnR>
                    <a:lnT>
                      <a:noFill/>
                    </a:lnT>
                    <a:lnB>
                      <a:noFill/>
                    </a:lnB>
                    <a:noFill/>
                  </a:tcPr>
                </a:tc>
                <a:extLst>
                  <a:ext uri="{0D108BD9-81ED-4DB2-BD59-A6C34878D82A}">
                    <a16:rowId xmlns:a16="http://schemas.microsoft.com/office/drawing/2014/main" val="1951693696"/>
                  </a:ext>
                </a:extLst>
              </a:tr>
              <a:tr h="160791">
                <a:tc>
                  <a:txBody>
                    <a:bodyPr/>
                    <a:lstStyle/>
                    <a:p>
                      <a:pPr algn="l" fontAlgn="b"/>
                      <a:r>
                        <a:rPr lang="es-UY" sz="900" b="0" i="0" u="none" strike="noStrike">
                          <a:solidFill>
                            <a:srgbClr val="000000"/>
                          </a:solidFill>
                          <a:effectLst/>
                          <a:latin typeface="Calibri" panose="020F0502020204030204" pitchFamily="34" charset="0"/>
                        </a:rPr>
                        <a:t>PIL</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797</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2160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5117</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11,92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600</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1200</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5,3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6317</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9,6%</a:t>
                      </a:r>
                    </a:p>
                  </a:txBody>
                  <a:tcPr marL="6552" marR="6552" marT="6552" marB="0" anchor="b">
                    <a:lnL>
                      <a:noFill/>
                    </a:lnL>
                    <a:lnR>
                      <a:noFill/>
                    </a:lnR>
                    <a:lnT>
                      <a:noFill/>
                    </a:lnT>
                    <a:lnB>
                      <a:noFill/>
                    </a:lnB>
                    <a:noFill/>
                  </a:tcPr>
                </a:tc>
                <a:extLst>
                  <a:ext uri="{0D108BD9-81ED-4DB2-BD59-A6C34878D82A}">
                    <a16:rowId xmlns:a16="http://schemas.microsoft.com/office/drawing/2014/main" val="1320712338"/>
                  </a:ext>
                </a:extLst>
              </a:tr>
              <a:tr h="160791">
                <a:tc>
                  <a:txBody>
                    <a:bodyPr/>
                    <a:lstStyle/>
                    <a:p>
                      <a:pPr algn="l" fontAlgn="b"/>
                      <a:r>
                        <a:rPr lang="es-UY" sz="900" b="0" i="0" u="none" strike="noStrike">
                          <a:solidFill>
                            <a:srgbClr val="000000"/>
                          </a:solidFill>
                          <a:effectLst/>
                          <a:latin typeface="Calibri" panose="020F0502020204030204" pitchFamily="34" charset="0"/>
                        </a:rPr>
                        <a:t>HAPAG</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245</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1758</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3761</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8,76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436</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875</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3,86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3,86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4636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7,0%</a:t>
                      </a:r>
                    </a:p>
                  </a:txBody>
                  <a:tcPr marL="6552" marR="6552" marT="6552" marB="0" anchor="b">
                    <a:lnL>
                      <a:noFill/>
                    </a:lnL>
                    <a:lnR>
                      <a:noFill/>
                    </a:lnR>
                    <a:lnT>
                      <a:noFill/>
                    </a:lnT>
                    <a:lnB>
                      <a:noFill/>
                    </a:lnB>
                    <a:noFill/>
                  </a:tcPr>
                </a:tc>
                <a:extLst>
                  <a:ext uri="{0D108BD9-81ED-4DB2-BD59-A6C34878D82A}">
                    <a16:rowId xmlns:a16="http://schemas.microsoft.com/office/drawing/2014/main" val="964745228"/>
                  </a:ext>
                </a:extLst>
              </a:tr>
              <a:tr h="160791">
                <a:tc>
                  <a:txBody>
                    <a:bodyPr/>
                    <a:lstStyle/>
                    <a:p>
                      <a:pPr algn="l" fontAlgn="b"/>
                      <a:r>
                        <a:rPr lang="es-UY" sz="900" b="0" i="0" u="none" strike="noStrike">
                          <a:solidFill>
                            <a:srgbClr val="000000"/>
                          </a:solidFill>
                          <a:effectLst/>
                          <a:latin typeface="Calibri" panose="020F0502020204030204" pitchFamily="34" charset="0"/>
                        </a:rPr>
                        <a:t>CMA-CGM</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24</a:t>
                      </a:r>
                    </a:p>
                  </a:txBody>
                  <a:tcPr marL="6552" marR="6552" marT="6552" marB="0" anchor="b">
                    <a:lnL>
                      <a:noFill/>
                    </a:lnL>
                    <a:lnR>
                      <a:noFill/>
                    </a:lnR>
                    <a:lnT>
                      <a:noFill/>
                    </a:lnT>
                    <a:lnB>
                      <a:noFill/>
                    </a:lnB>
                    <a:noFill/>
                  </a:tcPr>
                </a:tc>
                <a:tc>
                  <a:txBody>
                    <a:bodyPr/>
                    <a:lstStyle/>
                    <a:p>
                      <a:pPr algn="r" fontAlgn="b"/>
                      <a:r>
                        <a:rPr lang="es-UY" sz="900" b="0" i="0" u="none" strike="noStrike" dirty="0">
                          <a:solidFill>
                            <a:srgbClr val="000000"/>
                          </a:solidFill>
                          <a:effectLst/>
                          <a:latin typeface="Calibri" panose="020F0502020204030204" pitchFamily="34" charset="0"/>
                        </a:rPr>
                        <a:t>1146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2316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5,39</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1068</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2136</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9,43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9,43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4452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6,8%</a:t>
                      </a:r>
                    </a:p>
                  </a:txBody>
                  <a:tcPr marL="6552" marR="6552" marT="6552" marB="0" anchor="b">
                    <a:lnL>
                      <a:noFill/>
                    </a:lnL>
                    <a:lnR>
                      <a:noFill/>
                    </a:lnR>
                    <a:lnT>
                      <a:noFill/>
                    </a:lnT>
                    <a:lnB>
                      <a:noFill/>
                    </a:lnB>
                    <a:noFill/>
                  </a:tcPr>
                </a:tc>
                <a:extLst>
                  <a:ext uri="{0D108BD9-81ED-4DB2-BD59-A6C34878D82A}">
                    <a16:rowId xmlns:a16="http://schemas.microsoft.com/office/drawing/2014/main" val="4194067869"/>
                  </a:ext>
                </a:extLst>
              </a:tr>
              <a:tr h="160791">
                <a:tc>
                  <a:txBody>
                    <a:bodyPr/>
                    <a:lstStyle/>
                    <a:p>
                      <a:pPr algn="l" fontAlgn="b"/>
                      <a:r>
                        <a:rPr lang="es-UY" sz="900" b="0" i="0" u="none" strike="noStrike">
                          <a:solidFill>
                            <a:srgbClr val="000000"/>
                          </a:solidFill>
                          <a:effectLst/>
                          <a:latin typeface="Calibri" panose="020F0502020204030204" pitchFamily="34" charset="0"/>
                        </a:rPr>
                        <a:t>MSC</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233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763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1759</a:t>
                      </a:r>
                    </a:p>
                  </a:txBody>
                  <a:tcPr marL="6552" marR="6552" marT="6552" marB="0" anchor="b">
                    <a:lnL>
                      <a:noFill/>
                    </a:lnL>
                    <a:lnR>
                      <a:noFill/>
                    </a:lnR>
                    <a:lnT>
                      <a:noFill/>
                    </a:lnT>
                    <a:lnB>
                      <a:noFill/>
                    </a:lnB>
                    <a:noFill/>
                  </a:tcPr>
                </a:tc>
                <a:tc>
                  <a:txBody>
                    <a:bodyPr/>
                    <a:lstStyle/>
                    <a:p>
                      <a:pPr algn="r" fontAlgn="b"/>
                      <a:r>
                        <a:rPr lang="es-UY" sz="900" b="0" i="0" u="none" strike="noStrike" dirty="0">
                          <a:solidFill>
                            <a:srgbClr val="000000"/>
                          </a:solidFill>
                          <a:effectLst/>
                          <a:latin typeface="Calibri" panose="020F0502020204030204" pitchFamily="34" charset="0"/>
                        </a:rPr>
                        <a:t>4,1</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1018</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2036</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8,99</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8,99</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3795</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5,8%</a:t>
                      </a:r>
                    </a:p>
                  </a:txBody>
                  <a:tcPr marL="6552" marR="6552" marT="6552" marB="0" anchor="b">
                    <a:lnL>
                      <a:noFill/>
                    </a:lnL>
                    <a:lnR>
                      <a:noFill/>
                    </a:lnR>
                    <a:lnT>
                      <a:noFill/>
                    </a:lnT>
                    <a:lnB>
                      <a:noFill/>
                    </a:lnB>
                    <a:noFill/>
                  </a:tcPr>
                </a:tc>
                <a:extLst>
                  <a:ext uri="{0D108BD9-81ED-4DB2-BD59-A6C34878D82A}">
                    <a16:rowId xmlns:a16="http://schemas.microsoft.com/office/drawing/2014/main" val="3620672666"/>
                  </a:ext>
                </a:extLst>
              </a:tr>
              <a:tr h="160791">
                <a:tc>
                  <a:txBody>
                    <a:bodyPr/>
                    <a:lstStyle/>
                    <a:p>
                      <a:pPr algn="l" fontAlgn="b"/>
                      <a:r>
                        <a:rPr lang="es-UY" sz="900" b="0" i="0" u="none" strike="noStrike">
                          <a:solidFill>
                            <a:srgbClr val="000000"/>
                          </a:solidFill>
                          <a:effectLst/>
                          <a:latin typeface="Calibri" panose="020F0502020204030204" pitchFamily="34" charset="0"/>
                        </a:rPr>
                        <a:t>YANG MING</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104</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566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1236</a:t>
                      </a:r>
                    </a:p>
                  </a:txBody>
                  <a:tcPr marL="6552" marR="6552" marT="6552" marB="0" anchor="b">
                    <a:lnL>
                      <a:noFill/>
                    </a:lnL>
                    <a:lnR>
                      <a:noFill/>
                    </a:lnR>
                    <a:lnT>
                      <a:noFill/>
                    </a:lnT>
                    <a:lnB>
                      <a:noFill/>
                    </a:lnB>
                    <a:noFill/>
                  </a:tcPr>
                </a:tc>
                <a:tc>
                  <a:txBody>
                    <a:bodyPr/>
                    <a:lstStyle/>
                    <a:p>
                      <a:pPr algn="r" fontAlgn="b"/>
                      <a:r>
                        <a:rPr lang="es-UY" sz="900" b="0" i="0" u="none" strike="noStrike" dirty="0">
                          <a:solidFill>
                            <a:srgbClr val="000000"/>
                          </a:solidFill>
                          <a:effectLst/>
                          <a:latin typeface="Calibri" panose="020F0502020204030204" pitchFamily="34" charset="0"/>
                        </a:rPr>
                        <a:t>2,88</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365</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730</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3,22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3,22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1966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3,0%</a:t>
                      </a:r>
                    </a:p>
                  </a:txBody>
                  <a:tcPr marL="6552" marR="6552" marT="6552" marB="0" anchor="b">
                    <a:lnL>
                      <a:noFill/>
                    </a:lnL>
                    <a:lnR>
                      <a:noFill/>
                    </a:lnR>
                    <a:lnT>
                      <a:noFill/>
                    </a:lnT>
                    <a:lnB>
                      <a:noFill/>
                    </a:lnB>
                    <a:noFill/>
                  </a:tcPr>
                </a:tc>
                <a:extLst>
                  <a:ext uri="{0D108BD9-81ED-4DB2-BD59-A6C34878D82A}">
                    <a16:rowId xmlns:a16="http://schemas.microsoft.com/office/drawing/2014/main" val="3882403575"/>
                  </a:ext>
                </a:extLst>
              </a:tr>
              <a:tr h="160791">
                <a:tc>
                  <a:txBody>
                    <a:bodyPr/>
                    <a:lstStyle/>
                    <a:p>
                      <a:pPr algn="l" fontAlgn="b"/>
                      <a:r>
                        <a:rPr lang="es-UY" sz="900" b="0" i="0" u="none" strike="noStrike">
                          <a:solidFill>
                            <a:srgbClr val="000000"/>
                          </a:solidFill>
                          <a:effectLst/>
                          <a:latin typeface="Calibri" panose="020F0502020204030204" pitchFamily="34" charset="0"/>
                        </a:rPr>
                        <a:t>ZIM</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251</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503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1,17</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173</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346</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1,53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1,53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849</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1,3%</a:t>
                      </a:r>
                    </a:p>
                  </a:txBody>
                  <a:tcPr marL="6552" marR="6552" marT="6552" marB="0" anchor="b">
                    <a:lnL>
                      <a:noFill/>
                    </a:lnL>
                    <a:lnR>
                      <a:noFill/>
                    </a:lnR>
                    <a:lnT>
                      <a:noFill/>
                    </a:lnT>
                    <a:lnB>
                      <a:noFill/>
                    </a:lnB>
                    <a:noFill/>
                  </a:tcPr>
                </a:tc>
                <a:extLst>
                  <a:ext uri="{0D108BD9-81ED-4DB2-BD59-A6C34878D82A}">
                    <a16:rowId xmlns:a16="http://schemas.microsoft.com/office/drawing/2014/main" val="1622379863"/>
                  </a:ext>
                </a:extLst>
              </a:tr>
              <a:tr h="160791">
                <a:tc>
                  <a:txBody>
                    <a:bodyPr/>
                    <a:lstStyle/>
                    <a:p>
                      <a:pPr algn="l" fontAlgn="b"/>
                      <a:r>
                        <a:rPr lang="es-UY" sz="900" b="0" i="0" u="none" strike="noStrike">
                          <a:solidFill>
                            <a:srgbClr val="000000"/>
                          </a:solidFill>
                          <a:effectLst/>
                          <a:latin typeface="Calibri" panose="020F0502020204030204" pitchFamily="34" charset="0"/>
                        </a:rPr>
                        <a:t>OOCL</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0,1</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35</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70</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0,31</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0,31</a:t>
                      </a:r>
                    </a:p>
                  </a:txBody>
                  <a:tcPr marL="6552" marR="6552" marT="6552" marB="0" anchor="b">
                    <a:lnL>
                      <a:noFill/>
                    </a:lnL>
                    <a:lnR>
                      <a:noFill/>
                    </a:lnR>
                    <a:lnT>
                      <a:noFill/>
                    </a:lnT>
                    <a:lnB>
                      <a:noFill/>
                    </a:lnB>
                    <a:noFill/>
                  </a:tcPr>
                </a:tc>
                <a:tc>
                  <a:txBody>
                    <a:bodyPr/>
                    <a:lstStyle/>
                    <a:p>
                      <a:pPr algn="r" fontAlgn="b"/>
                      <a:r>
                        <a:rPr lang="es-UY" sz="900" b="0" i="0" u="none" strike="noStrike" dirty="0">
                          <a:solidFill>
                            <a:srgbClr val="000000"/>
                          </a:solidFill>
                          <a:effectLst/>
                          <a:latin typeface="Calibri" panose="020F0502020204030204" pitchFamily="34" charset="0"/>
                        </a:rPr>
                        <a:t>112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0,2%</a:t>
                      </a:r>
                    </a:p>
                  </a:txBody>
                  <a:tcPr marL="6552" marR="6552" marT="6552" marB="0" anchor="b">
                    <a:lnL>
                      <a:noFill/>
                    </a:lnL>
                    <a:lnR>
                      <a:noFill/>
                    </a:lnR>
                    <a:lnT>
                      <a:noFill/>
                    </a:lnT>
                    <a:lnB>
                      <a:noFill/>
                    </a:lnB>
                    <a:noFill/>
                  </a:tcPr>
                </a:tc>
                <a:extLst>
                  <a:ext uri="{0D108BD9-81ED-4DB2-BD59-A6C34878D82A}">
                    <a16:rowId xmlns:a16="http://schemas.microsoft.com/office/drawing/2014/main" val="1080853260"/>
                  </a:ext>
                </a:extLst>
              </a:tr>
              <a:tr h="160791">
                <a:tc>
                  <a:txBody>
                    <a:bodyPr/>
                    <a:lstStyle/>
                    <a:p>
                      <a:pPr algn="l" fontAlgn="b"/>
                      <a:r>
                        <a:rPr lang="es-UY" sz="900" b="0" i="0" u="none" strike="noStrike">
                          <a:solidFill>
                            <a:srgbClr val="000000"/>
                          </a:solidFill>
                          <a:effectLst/>
                          <a:latin typeface="Calibri" panose="020F0502020204030204" pitchFamily="34" charset="0"/>
                        </a:rPr>
                        <a:t>SHIPPER OWN</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29</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58</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0,14</a:t>
                      </a:r>
                    </a:p>
                  </a:txBody>
                  <a:tcPr marL="6552" marR="6552" marT="6552"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552" marR="6552" marT="6552"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552" marR="6552" marT="6552" marB="0" anchor="b">
                    <a:lnL>
                      <a:noFill/>
                    </a:lnL>
                    <a:lnR>
                      <a:noFill/>
                    </a:lnR>
                    <a:lnT>
                      <a:noFill/>
                    </a:lnT>
                    <a:lnB>
                      <a:noFill/>
                    </a:lnB>
                    <a:noFill/>
                  </a:tcPr>
                </a:tc>
                <a:tc gridSpan="2">
                  <a:txBody>
                    <a:bodyPr/>
                    <a:lstStyle/>
                    <a:p>
                      <a:pPr algn="l" fontAlgn="b"/>
                      <a:endParaRPr lang="es-UY" sz="900" b="0" i="0" u="none" strike="noStrike">
                        <a:solidFill>
                          <a:srgbClr val="000000"/>
                        </a:solidFill>
                        <a:effectLst/>
                        <a:latin typeface="Calibri" panose="020F0502020204030204" pitchFamily="34" charset="0"/>
                      </a:endParaRPr>
                    </a:p>
                  </a:txBody>
                  <a:tcPr marL="6552" marR="6552" marT="6552" marB="0" anchor="b">
                    <a:lnL>
                      <a:noFill/>
                    </a:lnL>
                    <a:lnR>
                      <a:noFill/>
                    </a:lnR>
                    <a:lnT>
                      <a:noFill/>
                    </a:lnT>
                    <a:lnB>
                      <a:noFill/>
                    </a:lnB>
                    <a:noFill/>
                  </a:tcPr>
                </a:tc>
                <a:tc hMerge="1">
                  <a:txBody>
                    <a:bodyPr/>
                    <a:lstStyle/>
                    <a:p>
                      <a:pPr algn="l" fontAlgn="b"/>
                      <a:endParaRPr lang="es-UY" sz="900" b="0" i="0" u="none" strike="noStrike">
                        <a:solidFill>
                          <a:srgbClr val="000000"/>
                        </a:solidFill>
                        <a:effectLst/>
                        <a:latin typeface="Calibri" panose="020F0502020204030204" pitchFamily="34" charset="0"/>
                      </a:endParaRPr>
                    </a:p>
                  </a:txBody>
                  <a:tcPr marL="6552" marR="6552" marT="6552"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58</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0,1%</a:t>
                      </a:r>
                    </a:p>
                  </a:txBody>
                  <a:tcPr marL="6552" marR="6552" marT="6552" marB="0" anchor="b">
                    <a:lnL>
                      <a:noFill/>
                    </a:lnL>
                    <a:lnR>
                      <a:noFill/>
                    </a:lnR>
                    <a:lnT>
                      <a:noFill/>
                    </a:lnT>
                    <a:lnB>
                      <a:noFill/>
                    </a:lnB>
                    <a:noFill/>
                  </a:tcPr>
                </a:tc>
                <a:extLst>
                  <a:ext uri="{0D108BD9-81ED-4DB2-BD59-A6C34878D82A}">
                    <a16:rowId xmlns:a16="http://schemas.microsoft.com/office/drawing/2014/main" val="983626137"/>
                  </a:ext>
                </a:extLst>
              </a:tr>
              <a:tr h="301482">
                <a:tc>
                  <a:txBody>
                    <a:bodyPr/>
                    <a:lstStyle/>
                    <a:p>
                      <a:pPr algn="l" fontAlgn="b"/>
                      <a:r>
                        <a:rPr lang="es-UY" sz="1000" b="1" i="0" u="none" strike="noStrike">
                          <a:solidFill>
                            <a:srgbClr val="008000"/>
                          </a:solidFill>
                          <a:effectLst/>
                          <a:latin typeface="Calibri" panose="020F0502020204030204" pitchFamily="34" charset="0"/>
                        </a:rPr>
                        <a:t>Totales</a:t>
                      </a:r>
                    </a:p>
                  </a:txBody>
                  <a:tcPr marL="6552" marR="6552" marT="6552"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3.474</a:t>
                      </a:r>
                    </a:p>
                  </a:txBody>
                  <a:tcPr marL="6552" marR="6552" marT="6552"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19.732</a:t>
                      </a:r>
                    </a:p>
                  </a:txBody>
                  <a:tcPr marL="6552" marR="6552" marT="6552"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43.188</a:t>
                      </a:r>
                    </a:p>
                  </a:txBody>
                  <a:tcPr marL="6552" marR="6552" marT="6552"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100</a:t>
                      </a:r>
                    </a:p>
                  </a:txBody>
                  <a:tcPr marL="6552" marR="6552" marT="6552"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5</a:t>
                      </a:r>
                    </a:p>
                  </a:txBody>
                  <a:tcPr marL="6552" marR="6552" marT="6552"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11.335</a:t>
                      </a:r>
                    </a:p>
                  </a:txBody>
                  <a:tcPr marL="6552" marR="6552" marT="6552" marB="0" anchor="b">
                    <a:lnL>
                      <a:noFill/>
                    </a:lnL>
                    <a:lnR>
                      <a:noFill/>
                    </a:lnR>
                    <a:lnT>
                      <a:noFill/>
                    </a:lnT>
                    <a:lnB>
                      <a:noFill/>
                    </a:lnB>
                    <a:noFill/>
                  </a:tcPr>
                </a:tc>
                <a:tc gridSpan="2">
                  <a:txBody>
                    <a:bodyPr/>
                    <a:lstStyle/>
                    <a:p>
                      <a:pPr algn="r" fontAlgn="b"/>
                      <a:r>
                        <a:rPr lang="es-UY" sz="900" b="1" i="0" u="none" strike="noStrike">
                          <a:solidFill>
                            <a:srgbClr val="008000"/>
                          </a:solidFill>
                          <a:effectLst/>
                          <a:latin typeface="Calibri" panose="020F0502020204030204" pitchFamily="34" charset="0"/>
                        </a:rPr>
                        <a:t>22.675</a:t>
                      </a:r>
                    </a:p>
                  </a:txBody>
                  <a:tcPr marL="6552" marR="6552" marT="6552" marB="0" anchor="b">
                    <a:lnL>
                      <a:noFill/>
                    </a:lnL>
                    <a:lnR>
                      <a:noFill/>
                    </a:lnR>
                    <a:lnT>
                      <a:noFill/>
                    </a:lnT>
                    <a:lnB>
                      <a:noFill/>
                    </a:lnB>
                    <a:noFill/>
                  </a:tcPr>
                </a:tc>
                <a:tc hMerge="1">
                  <a:txBody>
                    <a:bodyPr/>
                    <a:lstStyle/>
                    <a:p>
                      <a:pPr algn="r" fontAlgn="b"/>
                      <a:r>
                        <a:rPr lang="es-UY" sz="900" b="1" i="0" u="none" strike="noStrike">
                          <a:solidFill>
                            <a:srgbClr val="008000"/>
                          </a:solidFill>
                          <a:effectLst/>
                          <a:latin typeface="Calibri" panose="020F0502020204030204" pitchFamily="34" charset="0"/>
                        </a:rPr>
                        <a:t>100</a:t>
                      </a:r>
                    </a:p>
                  </a:txBody>
                  <a:tcPr marL="6552" marR="6552" marT="6552"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100</a:t>
                      </a:r>
                    </a:p>
                  </a:txBody>
                  <a:tcPr marL="6552" marR="6552" marT="6552"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65.863</a:t>
                      </a:r>
                    </a:p>
                  </a:txBody>
                  <a:tcPr marL="6552" marR="6552" marT="6552"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100%</a:t>
                      </a:r>
                    </a:p>
                  </a:txBody>
                  <a:tcPr marL="6552" marR="6552" marT="6552" marB="0" anchor="b">
                    <a:lnL>
                      <a:noFill/>
                    </a:lnL>
                    <a:lnR>
                      <a:noFill/>
                    </a:lnR>
                    <a:lnT>
                      <a:noFill/>
                    </a:lnT>
                    <a:lnB>
                      <a:noFill/>
                    </a:lnB>
                    <a:noFill/>
                  </a:tcPr>
                </a:tc>
                <a:extLst>
                  <a:ext uri="{0D108BD9-81ED-4DB2-BD59-A6C34878D82A}">
                    <a16:rowId xmlns:a16="http://schemas.microsoft.com/office/drawing/2014/main" val="4219812354"/>
                  </a:ext>
                </a:extLst>
              </a:tr>
            </a:tbl>
          </a:graphicData>
        </a:graphic>
      </p:graphicFrame>
      <p:graphicFrame>
        <p:nvGraphicFramePr>
          <p:cNvPr id="11" name="Tabla 10">
            <a:extLst>
              <a:ext uri="{FF2B5EF4-FFF2-40B4-BE49-F238E27FC236}">
                <a16:creationId xmlns:a16="http://schemas.microsoft.com/office/drawing/2014/main" id="{A12DBA19-1737-B786-73C9-713654D0E1FB}"/>
              </a:ext>
            </a:extLst>
          </p:cNvPr>
          <p:cNvGraphicFramePr>
            <a:graphicFrameLocks noGrp="1"/>
          </p:cNvGraphicFramePr>
          <p:nvPr/>
        </p:nvGraphicFramePr>
        <p:xfrm>
          <a:off x="107504" y="789128"/>
          <a:ext cx="4514269" cy="3049997"/>
        </p:xfrm>
        <a:graphic>
          <a:graphicData uri="http://schemas.openxmlformats.org/drawingml/2006/table">
            <a:tbl>
              <a:tblPr/>
              <a:tblGrid>
                <a:gridCol w="843395">
                  <a:extLst>
                    <a:ext uri="{9D8B030D-6E8A-4147-A177-3AD203B41FA5}">
                      <a16:colId xmlns:a16="http://schemas.microsoft.com/office/drawing/2014/main" val="3990651285"/>
                    </a:ext>
                  </a:extLst>
                </a:gridCol>
                <a:gridCol w="379527">
                  <a:extLst>
                    <a:ext uri="{9D8B030D-6E8A-4147-A177-3AD203B41FA5}">
                      <a16:colId xmlns:a16="http://schemas.microsoft.com/office/drawing/2014/main" val="2769512657"/>
                    </a:ext>
                  </a:extLst>
                </a:gridCol>
                <a:gridCol w="379527">
                  <a:extLst>
                    <a:ext uri="{9D8B030D-6E8A-4147-A177-3AD203B41FA5}">
                      <a16:colId xmlns:a16="http://schemas.microsoft.com/office/drawing/2014/main" val="3057157097"/>
                    </a:ext>
                  </a:extLst>
                </a:gridCol>
                <a:gridCol w="421698">
                  <a:extLst>
                    <a:ext uri="{9D8B030D-6E8A-4147-A177-3AD203B41FA5}">
                      <a16:colId xmlns:a16="http://schemas.microsoft.com/office/drawing/2014/main" val="2542367802"/>
                    </a:ext>
                  </a:extLst>
                </a:gridCol>
                <a:gridCol w="303622">
                  <a:extLst>
                    <a:ext uri="{9D8B030D-6E8A-4147-A177-3AD203B41FA5}">
                      <a16:colId xmlns:a16="http://schemas.microsoft.com/office/drawing/2014/main" val="2458395687"/>
                    </a:ext>
                  </a:extLst>
                </a:gridCol>
                <a:gridCol w="227717">
                  <a:extLst>
                    <a:ext uri="{9D8B030D-6E8A-4147-A177-3AD203B41FA5}">
                      <a16:colId xmlns:a16="http://schemas.microsoft.com/office/drawing/2014/main" val="3032386427"/>
                    </a:ext>
                  </a:extLst>
                </a:gridCol>
                <a:gridCol w="271995">
                  <a:extLst>
                    <a:ext uri="{9D8B030D-6E8A-4147-A177-3AD203B41FA5}">
                      <a16:colId xmlns:a16="http://schemas.microsoft.com/office/drawing/2014/main" val="338552525"/>
                    </a:ext>
                  </a:extLst>
                </a:gridCol>
                <a:gridCol w="379527">
                  <a:extLst>
                    <a:ext uri="{9D8B030D-6E8A-4147-A177-3AD203B41FA5}">
                      <a16:colId xmlns:a16="http://schemas.microsoft.com/office/drawing/2014/main" val="1993536504"/>
                    </a:ext>
                  </a:extLst>
                </a:gridCol>
                <a:gridCol w="379527">
                  <a:extLst>
                    <a:ext uri="{9D8B030D-6E8A-4147-A177-3AD203B41FA5}">
                      <a16:colId xmlns:a16="http://schemas.microsoft.com/office/drawing/2014/main" val="173681818"/>
                    </a:ext>
                  </a:extLst>
                </a:gridCol>
                <a:gridCol w="463867">
                  <a:extLst>
                    <a:ext uri="{9D8B030D-6E8A-4147-A177-3AD203B41FA5}">
                      <a16:colId xmlns:a16="http://schemas.microsoft.com/office/drawing/2014/main" val="1644802136"/>
                    </a:ext>
                  </a:extLst>
                </a:gridCol>
                <a:gridCol w="463867">
                  <a:extLst>
                    <a:ext uri="{9D8B030D-6E8A-4147-A177-3AD203B41FA5}">
                      <a16:colId xmlns:a16="http://schemas.microsoft.com/office/drawing/2014/main" val="609013869"/>
                    </a:ext>
                  </a:extLst>
                </a:gridCol>
              </a:tblGrid>
              <a:tr h="316008">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dirty="0">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gridSpan="3">
                  <a:txBody>
                    <a:bodyPr/>
                    <a:lstStyle/>
                    <a:p>
                      <a:pPr algn="l" fontAlgn="b"/>
                      <a:r>
                        <a:rPr lang="es-UY" sz="1000" b="1" i="0" u="none" strike="noStrike">
                          <a:solidFill>
                            <a:srgbClr val="FFFFFF"/>
                          </a:solidFill>
                          <a:effectLst/>
                          <a:latin typeface="Calibri" panose="020F0502020204030204" pitchFamily="34" charset="0"/>
                        </a:rPr>
                        <a:t>MARKET SHARE </a:t>
                      </a:r>
                    </a:p>
                  </a:txBody>
                  <a:tcPr marL="6160" marR="6160" marT="6160" marB="0" anchor="b">
                    <a:lnL>
                      <a:noFill/>
                    </a:lnL>
                    <a:lnR>
                      <a:noFill/>
                    </a:lnR>
                    <a:lnT>
                      <a:noFill/>
                    </a:lnT>
                    <a:lnB>
                      <a:noFill/>
                    </a:lnB>
                    <a:solidFill>
                      <a:srgbClr val="008000"/>
                    </a:solidFill>
                  </a:tcPr>
                </a:tc>
                <a:tc hMerge="1">
                  <a:txBody>
                    <a:bodyPr/>
                    <a:lstStyle/>
                    <a:p>
                      <a:endParaRPr lang="es-UY"/>
                    </a:p>
                  </a:txBody>
                  <a:tcPr/>
                </a:tc>
                <a:tc hMerge="1">
                  <a:txBody>
                    <a:bodyPr/>
                    <a:lstStyle/>
                    <a:p>
                      <a:endParaRPr lang="es-UY"/>
                    </a:p>
                  </a:txBody>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extLst>
                  <a:ext uri="{0D108BD9-81ED-4DB2-BD59-A6C34878D82A}">
                    <a16:rowId xmlns:a16="http://schemas.microsoft.com/office/drawing/2014/main" val="3076138969"/>
                  </a:ext>
                </a:extLst>
              </a:tr>
              <a:tr h="161134">
                <a:tc gridSpan="2">
                  <a:txBody>
                    <a:bodyPr/>
                    <a:lstStyle/>
                    <a:p>
                      <a:pPr algn="l" fontAlgn="b"/>
                      <a:r>
                        <a:rPr lang="es-UY" sz="900" b="1" i="0" u="none" strike="noStrike">
                          <a:solidFill>
                            <a:srgbClr val="FFFFFF"/>
                          </a:solidFill>
                          <a:effectLst/>
                          <a:latin typeface="Calibri" panose="020F0502020204030204" pitchFamily="34" charset="0"/>
                        </a:rPr>
                        <a:t>Impo Jan-Dec 2025</a:t>
                      </a:r>
                    </a:p>
                  </a:txBody>
                  <a:tcPr marL="6160" marR="6160" marT="6160" marB="0" anchor="b">
                    <a:lnL>
                      <a:noFill/>
                    </a:lnL>
                    <a:lnR>
                      <a:noFill/>
                    </a:lnR>
                    <a:lnT>
                      <a:noFill/>
                    </a:lnT>
                    <a:lnB>
                      <a:noFill/>
                    </a:lnB>
                    <a:solidFill>
                      <a:srgbClr val="008000"/>
                    </a:solidFill>
                  </a:tcPr>
                </a:tc>
                <a:tc hMerge="1">
                  <a:txBody>
                    <a:bodyPr/>
                    <a:lstStyle/>
                    <a:p>
                      <a:endParaRPr lang="es-UY"/>
                    </a:p>
                  </a:txBody>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1000" b="1" i="0" u="none" strike="noStrike">
                          <a:solidFill>
                            <a:srgbClr val="FFFFFF"/>
                          </a:solidFill>
                          <a:effectLst/>
                          <a:latin typeface="Calibri" panose="020F0502020204030204" pitchFamily="34" charset="0"/>
                        </a:rPr>
                        <a:t>DRY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gridSpan="2">
                  <a:txBody>
                    <a:bodyPr/>
                    <a:lstStyle/>
                    <a:p>
                      <a:pPr algn="l" fontAlgn="b"/>
                      <a:r>
                        <a:rPr lang="es-UY" sz="1000" b="1" i="0" u="none" strike="noStrike">
                          <a:solidFill>
                            <a:srgbClr val="FFFFFF"/>
                          </a:solidFill>
                          <a:effectLst/>
                          <a:latin typeface="Calibri" panose="020F0502020204030204" pitchFamily="34" charset="0"/>
                        </a:rPr>
                        <a:t>REEFER </a:t>
                      </a:r>
                    </a:p>
                  </a:txBody>
                  <a:tcPr marL="6160" marR="6160" marT="6160" marB="0" anchor="b">
                    <a:lnL>
                      <a:noFill/>
                    </a:lnL>
                    <a:lnR>
                      <a:noFill/>
                    </a:lnR>
                    <a:lnT>
                      <a:noFill/>
                    </a:lnT>
                    <a:lnB>
                      <a:noFill/>
                    </a:lnB>
                    <a:solidFill>
                      <a:srgbClr val="008000"/>
                    </a:solidFill>
                  </a:tcPr>
                </a:tc>
                <a:tc hMerge="1">
                  <a:txBody>
                    <a:bodyPr/>
                    <a:lstStyle/>
                    <a:p>
                      <a:endParaRPr lang="es-UY"/>
                    </a:p>
                  </a:txBody>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extLst>
                  <a:ext uri="{0D108BD9-81ED-4DB2-BD59-A6C34878D82A}">
                    <a16:rowId xmlns:a16="http://schemas.microsoft.com/office/drawing/2014/main" val="3624457839"/>
                  </a:ext>
                </a:extLst>
              </a:tr>
              <a:tr h="161134">
                <a:tc>
                  <a:txBody>
                    <a:bodyPr/>
                    <a:lstStyle/>
                    <a:p>
                      <a:pPr algn="l" fontAlgn="b"/>
                      <a:r>
                        <a:rPr lang="es-UY" sz="1000" b="1" i="0" u="none" strike="noStrike">
                          <a:solidFill>
                            <a:srgbClr val="FFFFFF"/>
                          </a:solidFill>
                          <a:effectLst/>
                          <a:latin typeface="Calibri" panose="020F0502020204030204" pitchFamily="34" charset="0"/>
                        </a:rPr>
                        <a:t>Lines</a:t>
                      </a:r>
                    </a:p>
                  </a:txBody>
                  <a:tcPr marL="6160" marR="6160" marT="6160"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20 </a:t>
                      </a:r>
                    </a:p>
                  </a:txBody>
                  <a:tcPr marL="6160" marR="6160" marT="6160"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40 </a:t>
                      </a:r>
                    </a:p>
                  </a:txBody>
                  <a:tcPr marL="6160" marR="6160" marT="6160"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TEUs</a:t>
                      </a:r>
                    </a:p>
                  </a:txBody>
                  <a:tcPr marL="6160" marR="6160" marT="6160"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20 </a:t>
                      </a:r>
                    </a:p>
                  </a:txBody>
                  <a:tcPr marL="6160" marR="6160" marT="6160"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40 </a:t>
                      </a:r>
                    </a:p>
                  </a:txBody>
                  <a:tcPr marL="6160" marR="6160" marT="6160"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TEUs</a:t>
                      </a:r>
                    </a:p>
                  </a:txBody>
                  <a:tcPr marL="6160" marR="6160" marT="6160"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extLst>
                  <a:ext uri="{0D108BD9-81ED-4DB2-BD59-A6C34878D82A}">
                    <a16:rowId xmlns:a16="http://schemas.microsoft.com/office/drawing/2014/main" val="1143001445"/>
                  </a:ext>
                </a:extLst>
              </a:tr>
              <a:tr h="145647">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extLst>
                  <a:ext uri="{0D108BD9-81ED-4DB2-BD59-A6C34878D82A}">
                    <a16:rowId xmlns:a16="http://schemas.microsoft.com/office/drawing/2014/main" val="1484643561"/>
                  </a:ext>
                </a:extLst>
              </a:tr>
              <a:tr h="150237">
                <a:tc>
                  <a:txBody>
                    <a:bodyPr/>
                    <a:lstStyle/>
                    <a:p>
                      <a:pPr algn="l" fontAlgn="b"/>
                      <a:r>
                        <a:rPr lang="es-UY" sz="900" b="0" i="0" u="none" strike="noStrike">
                          <a:solidFill>
                            <a:srgbClr val="000000"/>
                          </a:solidFill>
                          <a:effectLst/>
                          <a:latin typeface="Calibri" panose="020F0502020204030204" pitchFamily="34" charset="0"/>
                        </a:rPr>
                        <a:t>MAERSK</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3603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12945</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29493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25,57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6,67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29557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25,4%</a:t>
                      </a:r>
                    </a:p>
                  </a:txBody>
                  <a:tcPr marL="6160" marR="6160" marT="6160" marB="0" anchor="b">
                    <a:lnL>
                      <a:noFill/>
                    </a:lnL>
                    <a:lnR>
                      <a:noFill/>
                    </a:lnR>
                    <a:lnT>
                      <a:noFill/>
                    </a:lnT>
                    <a:lnB>
                      <a:noFill/>
                    </a:lnB>
                    <a:noFill/>
                  </a:tcPr>
                </a:tc>
                <a:extLst>
                  <a:ext uri="{0D108BD9-81ED-4DB2-BD59-A6C34878D82A}">
                    <a16:rowId xmlns:a16="http://schemas.microsoft.com/office/drawing/2014/main" val="1297407795"/>
                  </a:ext>
                </a:extLst>
              </a:tr>
              <a:tr h="150237">
                <a:tc>
                  <a:txBody>
                    <a:bodyPr/>
                    <a:lstStyle/>
                    <a:p>
                      <a:pPr algn="l" fontAlgn="b"/>
                      <a:r>
                        <a:rPr lang="es-UY" sz="900" b="0" i="0" u="none" strike="noStrike">
                          <a:solidFill>
                            <a:srgbClr val="000000"/>
                          </a:solidFill>
                          <a:effectLst/>
                          <a:latin typeface="Calibri" panose="020F0502020204030204" pitchFamily="34" charset="0"/>
                        </a:rPr>
                        <a:t>MSC</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1974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5907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13788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11,95</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2,29</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13810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11,9%</a:t>
                      </a:r>
                    </a:p>
                  </a:txBody>
                  <a:tcPr marL="6160" marR="6160" marT="6160" marB="0" anchor="b">
                    <a:lnL>
                      <a:noFill/>
                    </a:lnL>
                    <a:lnR>
                      <a:noFill/>
                    </a:lnR>
                    <a:lnT>
                      <a:noFill/>
                    </a:lnT>
                    <a:lnB>
                      <a:noFill/>
                    </a:lnB>
                    <a:noFill/>
                  </a:tcPr>
                </a:tc>
                <a:extLst>
                  <a:ext uri="{0D108BD9-81ED-4DB2-BD59-A6C34878D82A}">
                    <a16:rowId xmlns:a16="http://schemas.microsoft.com/office/drawing/2014/main" val="303742916"/>
                  </a:ext>
                </a:extLst>
              </a:tr>
              <a:tr h="150237">
                <a:tc>
                  <a:txBody>
                    <a:bodyPr/>
                    <a:lstStyle/>
                    <a:p>
                      <a:pPr algn="l" fontAlgn="b"/>
                      <a:r>
                        <a:rPr lang="es-UY" sz="900" b="0" i="0" u="none" strike="noStrike">
                          <a:solidFill>
                            <a:srgbClr val="000000"/>
                          </a:solidFill>
                          <a:effectLst/>
                          <a:latin typeface="Calibri" panose="020F0502020204030204" pitchFamily="34" charset="0"/>
                        </a:rPr>
                        <a:t>EVERGREEN </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350</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5347</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11044</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9,48</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30</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60</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6,46</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11104</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9,5%</a:t>
                      </a:r>
                    </a:p>
                  </a:txBody>
                  <a:tcPr marL="6160" marR="6160" marT="6160" marB="0" anchor="b">
                    <a:lnL>
                      <a:noFill/>
                    </a:lnL>
                    <a:lnR>
                      <a:noFill/>
                    </a:lnR>
                    <a:lnT>
                      <a:noFill/>
                    </a:lnT>
                    <a:lnB>
                      <a:noFill/>
                    </a:lnB>
                    <a:solidFill>
                      <a:srgbClr val="FFFF00"/>
                    </a:solidFill>
                  </a:tcPr>
                </a:tc>
                <a:extLst>
                  <a:ext uri="{0D108BD9-81ED-4DB2-BD59-A6C34878D82A}">
                    <a16:rowId xmlns:a16="http://schemas.microsoft.com/office/drawing/2014/main" val="2029195460"/>
                  </a:ext>
                </a:extLst>
              </a:tr>
              <a:tr h="150237">
                <a:tc>
                  <a:txBody>
                    <a:bodyPr/>
                    <a:lstStyle/>
                    <a:p>
                      <a:pPr algn="l" fontAlgn="b"/>
                      <a:r>
                        <a:rPr lang="es-UY" sz="900" b="0" i="0" u="none" strike="noStrike">
                          <a:solidFill>
                            <a:srgbClr val="000000"/>
                          </a:solidFill>
                          <a:effectLst/>
                          <a:latin typeface="Calibri" panose="020F0502020204030204" pitchFamily="34" charset="0"/>
                        </a:rPr>
                        <a:t>ONE</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1370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4266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9902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8,58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176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18,33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10078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8,7%</a:t>
                      </a:r>
                    </a:p>
                  </a:txBody>
                  <a:tcPr marL="6160" marR="6160" marT="6160" marB="0" anchor="b">
                    <a:lnL>
                      <a:noFill/>
                    </a:lnL>
                    <a:lnR>
                      <a:noFill/>
                    </a:lnR>
                    <a:lnT>
                      <a:noFill/>
                    </a:lnT>
                    <a:lnB>
                      <a:noFill/>
                    </a:lnB>
                    <a:noFill/>
                  </a:tcPr>
                </a:tc>
                <a:extLst>
                  <a:ext uri="{0D108BD9-81ED-4DB2-BD59-A6C34878D82A}">
                    <a16:rowId xmlns:a16="http://schemas.microsoft.com/office/drawing/2014/main" val="502559857"/>
                  </a:ext>
                </a:extLst>
              </a:tr>
              <a:tr h="150237">
                <a:tc>
                  <a:txBody>
                    <a:bodyPr/>
                    <a:lstStyle/>
                    <a:p>
                      <a:pPr algn="l" fontAlgn="b"/>
                      <a:r>
                        <a:rPr lang="es-UY" sz="900" b="0" i="0" u="none" strike="noStrike">
                          <a:solidFill>
                            <a:srgbClr val="000000"/>
                          </a:solidFill>
                          <a:effectLst/>
                          <a:latin typeface="Calibri" panose="020F0502020204030204" pitchFamily="34" charset="0"/>
                        </a:rPr>
                        <a:t>PIL</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771</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4017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8805</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7,63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2,29</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8827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7,6%</a:t>
                      </a:r>
                    </a:p>
                  </a:txBody>
                  <a:tcPr marL="6160" marR="6160" marT="6160" marB="0" anchor="b">
                    <a:lnL>
                      <a:noFill/>
                    </a:lnL>
                    <a:lnR>
                      <a:noFill/>
                    </a:lnR>
                    <a:lnT>
                      <a:noFill/>
                    </a:lnT>
                    <a:lnB>
                      <a:noFill/>
                    </a:lnB>
                    <a:noFill/>
                  </a:tcPr>
                </a:tc>
                <a:extLst>
                  <a:ext uri="{0D108BD9-81ED-4DB2-BD59-A6C34878D82A}">
                    <a16:rowId xmlns:a16="http://schemas.microsoft.com/office/drawing/2014/main" val="2023994936"/>
                  </a:ext>
                </a:extLst>
              </a:tr>
              <a:tr h="150237">
                <a:tc>
                  <a:txBody>
                    <a:bodyPr/>
                    <a:lstStyle/>
                    <a:p>
                      <a:pPr algn="l" fontAlgn="b"/>
                      <a:r>
                        <a:rPr lang="es-UY" sz="900" b="0" i="0" u="none" strike="noStrike">
                          <a:solidFill>
                            <a:srgbClr val="000000"/>
                          </a:solidFill>
                          <a:effectLst/>
                          <a:latin typeface="Calibri" panose="020F0502020204030204" pitchFamily="34" charset="0"/>
                        </a:rPr>
                        <a:t>HMM</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526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3893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8312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7,21</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124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12,92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8436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7,2%</a:t>
                      </a:r>
                    </a:p>
                  </a:txBody>
                  <a:tcPr marL="6160" marR="6160" marT="6160" marB="0" anchor="b">
                    <a:lnL>
                      <a:noFill/>
                    </a:lnL>
                    <a:lnR>
                      <a:noFill/>
                    </a:lnR>
                    <a:lnT>
                      <a:noFill/>
                    </a:lnT>
                    <a:lnB>
                      <a:noFill/>
                    </a:lnB>
                    <a:noFill/>
                  </a:tcPr>
                </a:tc>
                <a:extLst>
                  <a:ext uri="{0D108BD9-81ED-4DB2-BD59-A6C34878D82A}">
                    <a16:rowId xmlns:a16="http://schemas.microsoft.com/office/drawing/2014/main" val="2699097040"/>
                  </a:ext>
                </a:extLst>
              </a:tr>
              <a:tr h="150237">
                <a:tc>
                  <a:txBody>
                    <a:bodyPr/>
                    <a:lstStyle/>
                    <a:p>
                      <a:pPr algn="l" fontAlgn="b"/>
                      <a:r>
                        <a:rPr lang="es-UY" sz="900" b="0" i="0" u="none" strike="noStrike">
                          <a:solidFill>
                            <a:srgbClr val="000000"/>
                          </a:solidFill>
                          <a:effectLst/>
                          <a:latin typeface="Calibri" panose="020F0502020204030204" pitchFamily="34" charset="0"/>
                        </a:rPr>
                        <a:t>HAPAG</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1400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3210</a:t>
                      </a:r>
                    </a:p>
                  </a:txBody>
                  <a:tcPr marL="6160" marR="6160" marT="6160" marB="0" anchor="b">
                    <a:lnL>
                      <a:noFill/>
                    </a:lnL>
                    <a:lnR>
                      <a:noFill/>
                    </a:lnR>
                    <a:lnT>
                      <a:noFill/>
                    </a:lnT>
                    <a:lnB>
                      <a:noFill/>
                    </a:lnB>
                    <a:noFill/>
                  </a:tcPr>
                </a:tc>
                <a:tc>
                  <a:txBody>
                    <a:bodyPr/>
                    <a:lstStyle/>
                    <a:p>
                      <a:pPr algn="r" fontAlgn="b"/>
                      <a:r>
                        <a:rPr lang="es-UY" sz="900" b="0" i="0" u="none" strike="noStrike" dirty="0">
                          <a:solidFill>
                            <a:srgbClr val="000000"/>
                          </a:solidFill>
                          <a:effectLst/>
                          <a:latin typeface="Calibri" panose="020F0502020204030204" pitchFamily="34" charset="0"/>
                        </a:rPr>
                        <a:t>7820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6,78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102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207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21,56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8027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6,9%</a:t>
                      </a:r>
                    </a:p>
                  </a:txBody>
                  <a:tcPr marL="6160" marR="6160" marT="6160" marB="0" anchor="b">
                    <a:lnL>
                      <a:noFill/>
                    </a:lnL>
                    <a:lnR>
                      <a:noFill/>
                    </a:lnR>
                    <a:lnT>
                      <a:noFill/>
                    </a:lnT>
                    <a:lnB>
                      <a:noFill/>
                    </a:lnB>
                    <a:noFill/>
                  </a:tcPr>
                </a:tc>
                <a:extLst>
                  <a:ext uri="{0D108BD9-81ED-4DB2-BD59-A6C34878D82A}">
                    <a16:rowId xmlns:a16="http://schemas.microsoft.com/office/drawing/2014/main" val="3824358304"/>
                  </a:ext>
                </a:extLst>
              </a:tr>
              <a:tr h="150237">
                <a:tc>
                  <a:txBody>
                    <a:bodyPr/>
                    <a:lstStyle/>
                    <a:p>
                      <a:pPr algn="l" fontAlgn="b"/>
                      <a:r>
                        <a:rPr lang="es-UY" sz="900" b="0" i="0" u="none" strike="noStrike">
                          <a:solidFill>
                            <a:srgbClr val="000000"/>
                          </a:solidFill>
                          <a:effectLst/>
                          <a:latin typeface="Calibri" panose="020F0502020204030204" pitchFamily="34" charset="0"/>
                        </a:rPr>
                        <a:t>CMA-CGM</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766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3528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7822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6,78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137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14,27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7959</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6,8%</a:t>
                      </a:r>
                    </a:p>
                  </a:txBody>
                  <a:tcPr marL="6160" marR="6160" marT="6160" marB="0" anchor="b">
                    <a:lnL>
                      <a:noFill/>
                    </a:lnL>
                    <a:lnR>
                      <a:noFill/>
                    </a:lnR>
                    <a:lnT>
                      <a:noFill/>
                    </a:lnT>
                    <a:lnB>
                      <a:noFill/>
                    </a:lnB>
                    <a:noFill/>
                  </a:tcPr>
                </a:tc>
                <a:extLst>
                  <a:ext uri="{0D108BD9-81ED-4DB2-BD59-A6C34878D82A}">
                    <a16:rowId xmlns:a16="http://schemas.microsoft.com/office/drawing/2014/main" val="134309792"/>
                  </a:ext>
                </a:extLst>
              </a:tr>
              <a:tr h="150237">
                <a:tc>
                  <a:txBody>
                    <a:bodyPr/>
                    <a:lstStyle/>
                    <a:p>
                      <a:pPr algn="l" fontAlgn="b"/>
                      <a:r>
                        <a:rPr lang="es-UY" sz="900" b="0" i="0" u="none" strike="noStrike">
                          <a:solidFill>
                            <a:srgbClr val="000000"/>
                          </a:solidFill>
                          <a:effectLst/>
                          <a:latin typeface="Calibri" panose="020F0502020204030204" pitchFamily="34" charset="0"/>
                        </a:rPr>
                        <a:t>COSCON</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447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3724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7895</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6,84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4,17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7935</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6,8%</a:t>
                      </a:r>
                    </a:p>
                  </a:txBody>
                  <a:tcPr marL="6160" marR="6160" marT="6160" marB="0" anchor="b">
                    <a:lnL>
                      <a:noFill/>
                    </a:lnL>
                    <a:lnR>
                      <a:noFill/>
                    </a:lnR>
                    <a:lnT>
                      <a:noFill/>
                    </a:lnT>
                    <a:lnB>
                      <a:noFill/>
                    </a:lnB>
                    <a:noFill/>
                  </a:tcPr>
                </a:tc>
                <a:extLst>
                  <a:ext uri="{0D108BD9-81ED-4DB2-BD59-A6C34878D82A}">
                    <a16:rowId xmlns:a16="http://schemas.microsoft.com/office/drawing/2014/main" val="3244122153"/>
                  </a:ext>
                </a:extLst>
              </a:tr>
              <a:tr h="150237">
                <a:tc>
                  <a:txBody>
                    <a:bodyPr/>
                    <a:lstStyle/>
                    <a:p>
                      <a:pPr algn="l" fontAlgn="b"/>
                      <a:r>
                        <a:rPr lang="es-UY" sz="900" b="0" i="0" u="none" strike="noStrike">
                          <a:solidFill>
                            <a:srgbClr val="000000"/>
                          </a:solidFill>
                          <a:effectLst/>
                          <a:latin typeface="Calibri" panose="020F0502020204030204" pitchFamily="34" charset="0"/>
                        </a:rPr>
                        <a:t>ZIM</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357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3313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6983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6,05</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4,58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7027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6,0%</a:t>
                      </a:r>
                    </a:p>
                  </a:txBody>
                  <a:tcPr marL="6160" marR="6160" marT="6160" marB="0" anchor="b">
                    <a:lnL>
                      <a:noFill/>
                    </a:lnL>
                    <a:lnR>
                      <a:noFill/>
                    </a:lnR>
                    <a:lnT>
                      <a:noFill/>
                    </a:lnT>
                    <a:lnB>
                      <a:noFill/>
                    </a:lnB>
                    <a:noFill/>
                  </a:tcPr>
                </a:tc>
                <a:extLst>
                  <a:ext uri="{0D108BD9-81ED-4DB2-BD59-A6C34878D82A}">
                    <a16:rowId xmlns:a16="http://schemas.microsoft.com/office/drawing/2014/main" val="3770482395"/>
                  </a:ext>
                </a:extLst>
              </a:tr>
              <a:tr h="150237">
                <a:tc>
                  <a:txBody>
                    <a:bodyPr/>
                    <a:lstStyle/>
                    <a:p>
                      <a:pPr algn="l" fontAlgn="b"/>
                      <a:r>
                        <a:rPr lang="es-UY" sz="900" b="0" i="0" u="none" strike="noStrike">
                          <a:solidFill>
                            <a:srgbClr val="000000"/>
                          </a:solidFill>
                          <a:effectLst/>
                          <a:latin typeface="Calibri" panose="020F0502020204030204" pitchFamily="34" charset="0"/>
                        </a:rPr>
                        <a:t>YANG MING</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93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1168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2429</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2,11</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5,62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2483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2,1%</a:t>
                      </a:r>
                    </a:p>
                  </a:txBody>
                  <a:tcPr marL="6160" marR="6160" marT="6160" marB="0" anchor="b">
                    <a:lnL>
                      <a:noFill/>
                    </a:lnL>
                    <a:lnR>
                      <a:noFill/>
                    </a:lnR>
                    <a:lnT>
                      <a:noFill/>
                    </a:lnT>
                    <a:lnB>
                      <a:noFill/>
                    </a:lnB>
                    <a:noFill/>
                  </a:tcPr>
                </a:tc>
                <a:extLst>
                  <a:ext uri="{0D108BD9-81ED-4DB2-BD59-A6C34878D82A}">
                    <a16:rowId xmlns:a16="http://schemas.microsoft.com/office/drawing/2014/main" val="2342749018"/>
                  </a:ext>
                </a:extLst>
              </a:tr>
              <a:tr h="150237">
                <a:tc>
                  <a:txBody>
                    <a:bodyPr/>
                    <a:lstStyle/>
                    <a:p>
                      <a:pPr algn="l" fontAlgn="b"/>
                      <a:r>
                        <a:rPr lang="es-UY" sz="900" b="0" i="0" u="none" strike="noStrike">
                          <a:solidFill>
                            <a:srgbClr val="000000"/>
                          </a:solidFill>
                          <a:effectLst/>
                          <a:latin typeface="Calibri" panose="020F0502020204030204" pitchFamily="34" charset="0"/>
                        </a:rPr>
                        <a:t>OOCL</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390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798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0,69</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0,83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806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0,7%</a:t>
                      </a:r>
                    </a:p>
                  </a:txBody>
                  <a:tcPr marL="6160" marR="6160" marT="6160" marB="0" anchor="b">
                    <a:lnL>
                      <a:noFill/>
                    </a:lnL>
                    <a:lnR>
                      <a:noFill/>
                    </a:lnR>
                    <a:lnT>
                      <a:noFill/>
                    </a:lnT>
                    <a:lnB>
                      <a:noFill/>
                    </a:lnB>
                    <a:noFill/>
                  </a:tcPr>
                </a:tc>
                <a:extLst>
                  <a:ext uri="{0D108BD9-81ED-4DB2-BD59-A6C34878D82A}">
                    <a16:rowId xmlns:a16="http://schemas.microsoft.com/office/drawing/2014/main" val="3795342655"/>
                  </a:ext>
                </a:extLst>
              </a:tr>
              <a:tr h="150237">
                <a:tc>
                  <a:txBody>
                    <a:bodyPr/>
                    <a:lstStyle/>
                    <a:p>
                      <a:pPr algn="l" fontAlgn="b"/>
                      <a:r>
                        <a:rPr lang="es-UY" sz="900" b="0" i="0" u="none" strike="noStrike">
                          <a:solidFill>
                            <a:srgbClr val="000000"/>
                          </a:solidFill>
                          <a:effectLst/>
                          <a:latin typeface="Calibri" panose="020F0502020204030204" pitchFamily="34" charset="0"/>
                        </a:rPr>
                        <a:t> SHIPPER OWN </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188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94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376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0,33</a:t>
                      </a: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376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0,3%</a:t>
                      </a:r>
                    </a:p>
                  </a:txBody>
                  <a:tcPr marL="6160" marR="6160" marT="6160" marB="0" anchor="b">
                    <a:lnL>
                      <a:noFill/>
                    </a:lnL>
                    <a:lnR>
                      <a:noFill/>
                    </a:lnR>
                    <a:lnT>
                      <a:noFill/>
                    </a:lnT>
                    <a:lnB>
                      <a:noFill/>
                    </a:lnB>
                    <a:noFill/>
                  </a:tcPr>
                </a:tc>
                <a:extLst>
                  <a:ext uri="{0D108BD9-81ED-4DB2-BD59-A6C34878D82A}">
                    <a16:rowId xmlns:a16="http://schemas.microsoft.com/office/drawing/2014/main" val="658981437"/>
                  </a:ext>
                </a:extLst>
              </a:tr>
              <a:tr h="150237">
                <a:tc>
                  <a:txBody>
                    <a:bodyPr/>
                    <a:lstStyle/>
                    <a:p>
                      <a:pPr algn="l" fontAlgn="b"/>
                      <a:r>
                        <a:rPr lang="es-UY" sz="900" b="0" i="0" u="none" strike="noStrike">
                          <a:solidFill>
                            <a:srgbClr val="000000"/>
                          </a:solidFill>
                          <a:effectLst/>
                          <a:latin typeface="Calibri" panose="020F0502020204030204" pitchFamily="34" charset="0"/>
                        </a:rPr>
                        <a:t>SEALAND</a:t>
                      </a: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0,0%</a:t>
                      </a:r>
                    </a:p>
                  </a:txBody>
                  <a:tcPr marL="6160" marR="6160" marT="6160" marB="0" anchor="b">
                    <a:lnL>
                      <a:noFill/>
                    </a:lnL>
                    <a:lnR>
                      <a:noFill/>
                    </a:lnR>
                    <a:lnT>
                      <a:noFill/>
                    </a:lnT>
                    <a:lnB>
                      <a:noFill/>
                    </a:lnB>
                    <a:noFill/>
                  </a:tcPr>
                </a:tc>
                <a:extLst>
                  <a:ext uri="{0D108BD9-81ED-4DB2-BD59-A6C34878D82A}">
                    <a16:rowId xmlns:a16="http://schemas.microsoft.com/office/drawing/2014/main" val="1518656568"/>
                  </a:ext>
                </a:extLst>
              </a:tr>
              <a:tr h="162756">
                <a:tc>
                  <a:txBody>
                    <a:bodyPr/>
                    <a:lstStyle/>
                    <a:p>
                      <a:pPr algn="l" fontAlgn="b"/>
                      <a:r>
                        <a:rPr lang="es-UY" sz="1000" b="1" i="0" u="none" strike="noStrike">
                          <a:solidFill>
                            <a:srgbClr val="008000"/>
                          </a:solidFill>
                          <a:effectLst/>
                          <a:latin typeface="Calibri" panose="020F0502020204030204" pitchFamily="34" charset="0"/>
                        </a:rPr>
                        <a:t>Totales</a:t>
                      </a:r>
                    </a:p>
                  </a:txBody>
                  <a:tcPr marL="6160" marR="6160" marT="6160"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11.863</a:t>
                      </a:r>
                    </a:p>
                  </a:txBody>
                  <a:tcPr marL="6160" marR="6160" marT="6160"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51.802</a:t>
                      </a:r>
                    </a:p>
                  </a:txBody>
                  <a:tcPr marL="6160" marR="6160" marT="6160"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115.467</a:t>
                      </a:r>
                    </a:p>
                  </a:txBody>
                  <a:tcPr marL="6160" marR="6160" marT="6160"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100</a:t>
                      </a:r>
                    </a:p>
                  </a:txBody>
                  <a:tcPr marL="6160" marR="6160" marT="6160"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6</a:t>
                      </a:r>
                    </a:p>
                  </a:txBody>
                  <a:tcPr marL="6160" marR="6160" marT="6160"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477</a:t>
                      </a:r>
                    </a:p>
                  </a:txBody>
                  <a:tcPr marL="6160" marR="6160" marT="6160"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958</a:t>
                      </a:r>
                    </a:p>
                  </a:txBody>
                  <a:tcPr marL="6160" marR="6160" marT="6160"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100</a:t>
                      </a:r>
                    </a:p>
                  </a:txBody>
                  <a:tcPr marL="6160" marR="6160" marT="6160"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116.425</a:t>
                      </a:r>
                    </a:p>
                  </a:txBody>
                  <a:tcPr marL="6160" marR="6160" marT="6160"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100%</a:t>
                      </a:r>
                    </a:p>
                  </a:txBody>
                  <a:tcPr marL="6160" marR="6160" marT="6160" marB="0" anchor="b">
                    <a:lnL>
                      <a:noFill/>
                    </a:lnL>
                    <a:lnR>
                      <a:noFill/>
                    </a:lnR>
                    <a:lnT>
                      <a:noFill/>
                    </a:lnT>
                    <a:lnB>
                      <a:noFill/>
                    </a:lnB>
                    <a:noFill/>
                  </a:tcPr>
                </a:tc>
                <a:extLst>
                  <a:ext uri="{0D108BD9-81ED-4DB2-BD59-A6C34878D82A}">
                    <a16:rowId xmlns:a16="http://schemas.microsoft.com/office/drawing/2014/main" val="305996727"/>
                  </a:ext>
                </a:extLst>
              </a:tr>
            </a:tbl>
          </a:graphicData>
        </a:graphic>
      </p:graphicFrame>
    </p:spTree>
    <p:extLst>
      <p:ext uri="{BB962C8B-B14F-4D97-AF65-F5344CB8AC3E}">
        <p14:creationId xmlns:p14="http://schemas.microsoft.com/office/powerpoint/2010/main" val="2437454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BE2CE-EA62-3761-198A-3BA83F727E7C}"/>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1C20D889-4371-3A45-0CD5-EE917E0886E5}"/>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(UY)</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6C613EF8-6B1C-ED68-D05E-9FDC03EFC92F}"/>
              </a:ext>
            </a:extLst>
          </p:cNvPr>
          <p:cNvGraphicFramePr>
            <a:graphicFrameLocks noGrp="1"/>
          </p:cNvGraphicFramePr>
          <p:nvPr>
            <p:extLst>
              <p:ext uri="{D42A27DB-BD31-4B8C-83A1-F6EECF244321}">
                <p14:modId xmlns:p14="http://schemas.microsoft.com/office/powerpoint/2010/main" val="2130898991"/>
              </p:ext>
            </p:extLst>
          </p:nvPr>
        </p:nvGraphicFramePr>
        <p:xfrm>
          <a:off x="107504" y="771551"/>
          <a:ext cx="8928993" cy="3464257"/>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800" b="0" i="0" u="none" strike="noStrike" dirty="0">
                          <a:solidFill>
                            <a:schemeClr val="tx1"/>
                          </a:solidFill>
                          <a:effectLst/>
                          <a:latin typeface="+mn-lt"/>
                          <a:ea typeface="新細明體" panose="02020500000000000000" pitchFamily="18" charset="-120"/>
                        </a:rPr>
                        <a:t>    </a:t>
                      </a:r>
                      <a:r>
                        <a:rPr lang="es-ES" altLang="zh-TW" sz="800" b="0" i="0" u="none" strike="noStrike" dirty="0">
                          <a:solidFill>
                            <a:schemeClr val="tx1"/>
                          </a:solidFill>
                          <a:effectLst/>
                          <a:latin typeface="+mn-lt"/>
                          <a:ea typeface="新細明體" panose="02020500000000000000" pitchFamily="18" charset="-120"/>
                        </a:rPr>
                        <a:t>51387</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800" b="0" i="0" u="none" strike="noStrike" dirty="0">
                          <a:solidFill>
                            <a:schemeClr val="tx1"/>
                          </a:solidFill>
                          <a:effectLst/>
                          <a:latin typeface="+mn-lt"/>
                          <a:ea typeface="新細明體" panose="02020500000000000000" pitchFamily="18" charset="-120"/>
                        </a:rPr>
                        <a:t>      </a:t>
                      </a:r>
                      <a:r>
                        <a:rPr lang="es-ES" altLang="zh-TW" sz="800" b="0" i="0" u="none" strike="noStrike" dirty="0">
                          <a:solidFill>
                            <a:schemeClr val="tx1"/>
                          </a:solidFill>
                          <a:effectLst/>
                          <a:latin typeface="+mn-lt"/>
                          <a:ea typeface="新細明體" panose="02020500000000000000" pitchFamily="18" charset="-120"/>
                        </a:rPr>
                        <a:t>90052</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800" b="0" i="0" u="none" strike="noStrike" dirty="0">
                          <a:solidFill>
                            <a:schemeClr val="tx1"/>
                          </a:solidFill>
                          <a:effectLst/>
                          <a:highlight>
                            <a:srgbClr val="FFFF00"/>
                          </a:highlight>
                          <a:latin typeface="+mn-lt"/>
                          <a:ea typeface="新細明體" panose="02020500000000000000" pitchFamily="18" charset="-120"/>
                        </a:rPr>
                        <a:t>   </a:t>
                      </a:r>
                      <a:r>
                        <a:rPr lang="es-ES" altLang="zh-TW" sz="800" b="0" i="0" u="none" strike="noStrike" dirty="0">
                          <a:solidFill>
                            <a:schemeClr val="tx1"/>
                          </a:solidFill>
                          <a:effectLst/>
                          <a:highlight>
                            <a:srgbClr val="FFFF00"/>
                          </a:highlight>
                          <a:latin typeface="+mn-lt"/>
                          <a:ea typeface="新細明體" panose="02020500000000000000" pitchFamily="18" charset="-120"/>
                        </a:rPr>
                        <a:t>38665 (43%)</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UY" altLang="zh-TW" sz="800" u="none" strike="noStrike" dirty="0">
                          <a:effectLst/>
                          <a:latin typeface="+mn-lt"/>
                        </a:rPr>
                        <a:t>2024 </a:t>
                      </a:r>
                      <a:r>
                        <a:rPr lang="es-UY" altLang="zh-TW" sz="800" u="none" strike="noStrike" dirty="0" err="1">
                          <a:effectLst/>
                          <a:latin typeface="+mn-lt"/>
                        </a:rPr>
                        <a:t>increase</a:t>
                      </a:r>
                      <a:r>
                        <a:rPr lang="es-UY" altLang="zh-TW" sz="800" u="none" strike="noStrike" dirty="0">
                          <a:effectLst/>
                          <a:latin typeface="+mn-lt"/>
                        </a:rPr>
                        <a:t> 43% </a:t>
                      </a:r>
                      <a:r>
                        <a:rPr lang="es-UY" altLang="zh-TW" sz="800" u="none" strike="noStrike" dirty="0" err="1">
                          <a:effectLst/>
                          <a:latin typeface="+mn-lt"/>
                        </a:rPr>
                        <a:t>due</a:t>
                      </a:r>
                      <a:r>
                        <a:rPr lang="es-UY" altLang="zh-TW" sz="800" u="none" strike="noStrike" dirty="0">
                          <a:effectLst/>
                          <a:latin typeface="+mn-lt"/>
                        </a:rPr>
                        <a:t> </a:t>
                      </a:r>
                      <a:r>
                        <a:rPr lang="es-UY" altLang="zh-TW" sz="800" u="none" strike="noStrike" dirty="0" err="1">
                          <a:effectLst/>
                          <a:latin typeface="+mn-lt"/>
                        </a:rPr>
                        <a:t>to</a:t>
                      </a:r>
                      <a:r>
                        <a:rPr lang="es-UY" altLang="zh-TW" sz="800" u="none" strike="noStrike" dirty="0">
                          <a:effectLst/>
                          <a:latin typeface="+mn-lt"/>
                        </a:rPr>
                        <a:t> </a:t>
                      </a:r>
                      <a:r>
                        <a:rPr lang="es-UY" altLang="zh-TW" sz="800" u="none" strike="noStrike" dirty="0" err="1">
                          <a:effectLst/>
                          <a:latin typeface="+mn-lt"/>
                        </a:rPr>
                        <a:t>since</a:t>
                      </a:r>
                      <a:r>
                        <a:rPr lang="es-UY" altLang="zh-TW" sz="800" u="none" strike="noStrike" dirty="0">
                          <a:effectLst/>
                          <a:latin typeface="+mn-lt"/>
                        </a:rPr>
                        <a:t> July2024 TPE </a:t>
                      </a:r>
                      <a:r>
                        <a:rPr lang="es-UY" altLang="zh-TW" sz="800" u="none" strike="noStrike" dirty="0" err="1">
                          <a:effectLst/>
                          <a:latin typeface="+mn-lt"/>
                        </a:rPr>
                        <a:t>start</a:t>
                      </a:r>
                      <a:r>
                        <a:rPr lang="es-UY" altLang="zh-TW" sz="800" u="none" strike="noStrike" dirty="0">
                          <a:effectLst/>
                          <a:latin typeface="+mn-lt"/>
                        </a:rPr>
                        <a:t> </a:t>
                      </a:r>
                      <a:r>
                        <a:rPr lang="es-UY" altLang="zh-TW" sz="800" u="none" strike="noStrike" dirty="0" err="1">
                          <a:effectLst/>
                          <a:latin typeface="+mn-lt"/>
                        </a:rPr>
                        <a:t>to</a:t>
                      </a:r>
                      <a:r>
                        <a:rPr lang="es-UY" altLang="zh-TW" sz="800" u="none" strike="noStrike" dirty="0">
                          <a:effectLst/>
                          <a:latin typeface="+mn-lt"/>
                        </a:rPr>
                        <a:t> </a:t>
                      </a:r>
                      <a:r>
                        <a:rPr lang="es-UY" altLang="zh-TW" sz="800" u="none" strike="noStrike" dirty="0" err="1">
                          <a:effectLst/>
                          <a:latin typeface="+mn-lt"/>
                        </a:rPr>
                        <a:t>consider</a:t>
                      </a:r>
                      <a:r>
                        <a:rPr lang="es-UY" altLang="zh-TW" sz="800" u="none" strike="noStrike" dirty="0">
                          <a:effectLst/>
                          <a:latin typeface="+mn-lt"/>
                        </a:rPr>
                        <a:t> </a:t>
                      </a:r>
                      <a:r>
                        <a:rPr lang="es-UY" altLang="zh-TW" sz="800" u="none" strike="noStrike" dirty="0" err="1">
                          <a:effectLst/>
                          <a:latin typeface="+mn-lt"/>
                        </a:rPr>
                        <a:t>cost</a:t>
                      </a:r>
                      <a:r>
                        <a:rPr lang="es-UY" altLang="zh-TW" sz="800" u="none" strike="noStrike" dirty="0">
                          <a:effectLst/>
                          <a:latin typeface="+mn-lt"/>
                        </a:rPr>
                        <a:t> </a:t>
                      </a:r>
                      <a:r>
                        <a:rPr lang="es-UY" altLang="zh-TW" sz="800" u="none" strike="noStrike" dirty="0" err="1">
                          <a:effectLst/>
                          <a:latin typeface="+mn-lt"/>
                        </a:rPr>
                        <a:t>of</a:t>
                      </a:r>
                      <a:r>
                        <a:rPr lang="es-UY" altLang="zh-TW" sz="800" u="none" strike="noStrike" dirty="0">
                          <a:effectLst/>
                          <a:latin typeface="+mn-lt"/>
                        </a:rPr>
                        <a:t> </a:t>
                      </a:r>
                      <a:r>
                        <a:rPr lang="es-UY" altLang="zh-TW" sz="800" u="none" strike="noStrike" dirty="0" err="1">
                          <a:effectLst/>
                          <a:latin typeface="+mn-lt"/>
                        </a:rPr>
                        <a:t>mty</a:t>
                      </a:r>
                      <a:r>
                        <a:rPr lang="es-UY" altLang="zh-TW" sz="800" u="none" strike="noStrike" dirty="0">
                          <a:effectLst/>
                          <a:latin typeface="+mn-lt"/>
                        </a:rPr>
                        <a:t> Reefer </a:t>
                      </a:r>
                      <a:r>
                        <a:rPr lang="es-UY" altLang="zh-TW" sz="800" u="none" strike="noStrike" dirty="0" err="1">
                          <a:effectLst/>
                          <a:latin typeface="+mn-lt"/>
                        </a:rPr>
                        <a:t>units</a:t>
                      </a:r>
                      <a:r>
                        <a:rPr lang="es-UY" altLang="zh-TW" sz="800" u="none" strike="noStrike" dirty="0">
                          <a:effectLst/>
                          <a:latin typeface="+mn-lt"/>
                        </a:rPr>
                        <a:t> and </a:t>
                      </a:r>
                      <a:r>
                        <a:rPr lang="es-UY" altLang="zh-TW" sz="800" u="none" strike="noStrike" dirty="0" err="1">
                          <a:effectLst/>
                          <a:latin typeface="+mn-lt"/>
                        </a:rPr>
                        <a:t>also</a:t>
                      </a:r>
                      <a:r>
                        <a:rPr lang="es-UY" altLang="zh-TW" sz="800" u="none" strike="noStrike" dirty="0">
                          <a:effectLst/>
                          <a:latin typeface="+mn-lt"/>
                        </a:rPr>
                        <a:t> </a:t>
                      </a:r>
                      <a:r>
                        <a:rPr lang="es-UY" altLang="zh-TW" sz="800" u="none" strike="noStrike" dirty="0" err="1">
                          <a:effectLst/>
                          <a:latin typeface="+mn-lt"/>
                        </a:rPr>
                        <a:t>adding</a:t>
                      </a:r>
                      <a:r>
                        <a:rPr lang="es-UY" altLang="zh-TW" sz="800" u="none" strike="noStrike" dirty="0">
                          <a:effectLst/>
                          <a:latin typeface="+mn-lt"/>
                        </a:rPr>
                        <a:t> </a:t>
                      </a:r>
                      <a:r>
                        <a:rPr lang="es-UY" altLang="zh-TW" sz="800" u="none" strike="noStrike" dirty="0" err="1">
                          <a:effectLst/>
                          <a:latin typeface="+mn-lt"/>
                        </a:rPr>
                        <a:t>mties</a:t>
                      </a:r>
                      <a:r>
                        <a:rPr lang="es-UY" altLang="zh-TW" sz="800" u="none" strike="noStrike" dirty="0">
                          <a:effectLst/>
                          <a:latin typeface="+mn-lt"/>
                        </a:rPr>
                        <a:t> in terminal </a:t>
                      </a:r>
                      <a:r>
                        <a:rPr lang="es-UY" altLang="zh-TW" sz="800" u="none" strike="noStrike" dirty="0" err="1">
                          <a:effectLst/>
                          <a:latin typeface="+mn-lt"/>
                        </a:rPr>
                        <a:t>too</a:t>
                      </a:r>
                      <a:r>
                        <a:rPr lang="es-UY" altLang="zh-TW" sz="800" u="none" strike="noStrike" dirty="0">
                          <a:effectLst/>
                          <a:latin typeface="+mn-lt"/>
                        </a:rPr>
                        <a:t>, </a:t>
                      </a:r>
                      <a:r>
                        <a:rPr lang="es-UY" altLang="zh-TW" sz="800" u="none" strike="noStrike" dirty="0" err="1">
                          <a:effectLst/>
                          <a:latin typeface="+mn-lt"/>
                        </a:rPr>
                        <a:t>doubling</a:t>
                      </a:r>
                      <a:r>
                        <a:rPr lang="es-UY" altLang="zh-TW" sz="800" u="none" strike="noStrike" dirty="0">
                          <a:effectLst/>
                          <a:latin typeface="+mn-lt"/>
                        </a:rPr>
                        <a:t> </a:t>
                      </a:r>
                      <a:r>
                        <a:rPr lang="es-UY" altLang="zh-TW" sz="800" u="none" strike="noStrike" dirty="0" err="1">
                          <a:effectLst/>
                          <a:latin typeface="+mn-lt"/>
                        </a:rPr>
                        <a:t>cost</a:t>
                      </a:r>
                      <a:r>
                        <a:rPr lang="es-UY" altLang="zh-TW" sz="800" u="none" strike="noStrike" dirty="0">
                          <a:effectLst/>
                          <a:latin typeface="+mn-lt"/>
                        </a:rPr>
                        <a:t> </a:t>
                      </a:r>
                      <a:r>
                        <a:rPr lang="es-UY" altLang="zh-TW" sz="800" u="none" strike="noStrike" dirty="0" err="1">
                          <a:effectLst/>
                          <a:latin typeface="+mn-lt"/>
                        </a:rPr>
                        <a:t>which</a:t>
                      </a:r>
                      <a:r>
                        <a:rPr lang="es-UY" altLang="zh-TW" sz="800" u="none" strike="noStrike" dirty="0">
                          <a:effectLst/>
                          <a:latin typeface="+mn-lt"/>
                        </a:rPr>
                        <a:t> </a:t>
                      </a:r>
                      <a:r>
                        <a:rPr lang="es-UY" altLang="zh-TW" sz="800" u="none" strike="noStrike" dirty="0" err="1">
                          <a:effectLst/>
                          <a:latin typeface="+mn-lt"/>
                        </a:rPr>
                        <a:t>was</a:t>
                      </a:r>
                      <a:r>
                        <a:rPr lang="es-UY" altLang="zh-TW" sz="800" u="none" strike="noStrike" dirty="0">
                          <a:effectLst/>
                          <a:latin typeface="+mn-lt"/>
                        </a:rPr>
                        <a:t> </a:t>
                      </a:r>
                      <a:r>
                        <a:rPr lang="es-UY" altLang="zh-TW" sz="800" u="none" strike="noStrike" dirty="0" err="1">
                          <a:effectLst/>
                          <a:latin typeface="+mn-lt"/>
                        </a:rPr>
                        <a:t>not</a:t>
                      </a:r>
                      <a:r>
                        <a:rPr lang="es-UY" altLang="zh-TW" sz="800" u="none" strike="noStrike" dirty="0">
                          <a:effectLst/>
                          <a:latin typeface="+mn-lt"/>
                        </a:rPr>
                        <a:t> </a:t>
                      </a:r>
                      <a:r>
                        <a:rPr lang="es-UY" altLang="zh-TW" sz="800" u="none" strike="noStrike" dirty="0" err="1">
                          <a:effectLst/>
                          <a:latin typeface="+mn-lt"/>
                        </a:rPr>
                        <a:t>consider</a:t>
                      </a:r>
                      <a:r>
                        <a:rPr lang="es-UY" altLang="zh-TW" sz="800" u="none" strike="noStrike" dirty="0">
                          <a:effectLst/>
                          <a:latin typeface="+mn-lt"/>
                        </a:rPr>
                        <a:t> in </a:t>
                      </a:r>
                      <a:r>
                        <a:rPr lang="es-UY" altLang="zh-TW" sz="800" u="none" strike="noStrike" dirty="0" err="1">
                          <a:effectLst/>
                          <a:latin typeface="+mn-lt"/>
                        </a:rPr>
                        <a:t>storage</a:t>
                      </a:r>
                      <a:r>
                        <a:rPr lang="es-UY" altLang="zh-TW" sz="800" u="none" strike="noStrike" dirty="0">
                          <a:effectLst/>
                          <a:latin typeface="+mn-lt"/>
                        </a:rPr>
                        <a:t> KPI, </a:t>
                      </a:r>
                      <a:r>
                        <a:rPr lang="es-UY" altLang="zh-TW" sz="800" u="none" strike="noStrike" dirty="0" err="1">
                          <a:effectLst/>
                          <a:latin typeface="+mn-lt"/>
                        </a:rPr>
                        <a:t>therefore</a:t>
                      </a:r>
                      <a:r>
                        <a:rPr lang="es-UY" altLang="zh-TW" sz="800" u="none" strike="noStrike" dirty="0">
                          <a:effectLst/>
                          <a:latin typeface="+mn-lt"/>
                        </a:rPr>
                        <a:t> </a:t>
                      </a:r>
                      <a:r>
                        <a:rPr lang="es-UY" altLang="zh-TW" sz="800" u="none" strike="noStrike" dirty="0" err="1">
                          <a:effectLst/>
                          <a:latin typeface="+mn-lt"/>
                        </a:rPr>
                        <a:t>we</a:t>
                      </a:r>
                      <a:r>
                        <a:rPr lang="es-UY" altLang="zh-TW" sz="800" u="none" strike="noStrike" dirty="0">
                          <a:effectLst/>
                          <a:latin typeface="+mn-lt"/>
                        </a:rPr>
                        <a:t> </a:t>
                      </a:r>
                      <a:r>
                        <a:rPr lang="es-UY" altLang="zh-TW" sz="800" u="none" strike="noStrike" dirty="0" err="1">
                          <a:effectLst/>
                          <a:latin typeface="+mn-lt"/>
                        </a:rPr>
                        <a:t>suggest</a:t>
                      </a:r>
                      <a:r>
                        <a:rPr lang="es-UY" altLang="zh-TW" sz="800" u="none" strike="noStrike" dirty="0">
                          <a:effectLst/>
                          <a:latin typeface="+mn-lt"/>
                        </a:rPr>
                        <a:t> </a:t>
                      </a:r>
                      <a:r>
                        <a:rPr lang="es-UY" altLang="zh-TW" sz="800" u="none" strike="noStrike" dirty="0" err="1">
                          <a:effectLst/>
                          <a:latin typeface="+mn-lt"/>
                        </a:rPr>
                        <a:t>to</a:t>
                      </a:r>
                      <a:r>
                        <a:rPr lang="es-UY" altLang="zh-TW" sz="800" u="none" strike="noStrike" dirty="0">
                          <a:effectLst/>
                          <a:latin typeface="+mn-lt"/>
                        </a:rPr>
                        <a:t> </a:t>
                      </a:r>
                      <a:r>
                        <a:rPr lang="es-UY" altLang="zh-TW" sz="800" u="none" strike="noStrike" dirty="0" err="1">
                          <a:effectLst/>
                          <a:latin typeface="+mn-lt"/>
                        </a:rPr>
                        <a:t>adjust</a:t>
                      </a:r>
                      <a:r>
                        <a:rPr lang="es-UY" altLang="zh-TW" sz="800" u="none" strike="noStrike" dirty="0">
                          <a:effectLst/>
                          <a:latin typeface="+mn-lt"/>
                        </a:rPr>
                        <a:t> KPI </a:t>
                      </a:r>
                      <a:r>
                        <a:rPr lang="es-UY" altLang="zh-TW" sz="800" u="none" strike="noStrike" dirty="0" err="1">
                          <a:effectLst/>
                          <a:latin typeface="+mn-lt"/>
                        </a:rPr>
                        <a:t>soonest</a:t>
                      </a:r>
                      <a:r>
                        <a:rPr lang="es-UY" altLang="zh-TW" sz="800" u="none" strike="noStrike" dirty="0">
                          <a:effectLst/>
                          <a:latin typeface="+mn-lt"/>
                        </a:rPr>
                        <a:t>.  </a:t>
                      </a:r>
                      <a:r>
                        <a:rPr lang="es-UY" altLang="zh-TW" sz="800" u="none" strike="noStrike" dirty="0" err="1">
                          <a:effectLst/>
                          <a:latin typeface="+mn-lt"/>
                        </a:rPr>
                        <a:t>Due</a:t>
                      </a:r>
                      <a:r>
                        <a:rPr lang="es-UY" altLang="zh-TW" sz="800" u="none" strike="noStrike" dirty="0">
                          <a:effectLst/>
                          <a:latin typeface="+mn-lt"/>
                        </a:rPr>
                        <a:t> </a:t>
                      </a:r>
                      <a:r>
                        <a:rPr lang="es-UY" altLang="zh-TW" sz="800" u="none" strike="noStrike" dirty="0" err="1">
                          <a:effectLst/>
                          <a:latin typeface="+mn-lt"/>
                        </a:rPr>
                        <a:t>to</a:t>
                      </a:r>
                      <a:r>
                        <a:rPr lang="es-UY" altLang="zh-TW" sz="800" u="none" strike="noStrike" dirty="0">
                          <a:effectLst/>
                          <a:latin typeface="+mn-lt"/>
                        </a:rPr>
                        <a:t> </a:t>
                      </a:r>
                      <a:r>
                        <a:rPr lang="es-UY" altLang="zh-TW" sz="800" u="none" strike="noStrike" dirty="0" err="1">
                          <a:effectLst/>
                          <a:latin typeface="+mn-lt"/>
                        </a:rPr>
                        <a:t>delays</a:t>
                      </a:r>
                      <a:r>
                        <a:rPr lang="es-UY" altLang="zh-TW" sz="800" u="none" strike="noStrike" dirty="0">
                          <a:effectLst/>
                          <a:latin typeface="+mn-lt"/>
                        </a:rPr>
                        <a:t> in </a:t>
                      </a:r>
                      <a:r>
                        <a:rPr lang="es-UY" altLang="zh-TW" sz="800" u="none" strike="noStrike" dirty="0" err="1">
                          <a:effectLst/>
                          <a:latin typeface="+mn-lt"/>
                        </a:rPr>
                        <a:t>the</a:t>
                      </a:r>
                      <a:r>
                        <a:rPr lang="es-UY" altLang="zh-TW" sz="800" u="none" strike="noStrike" dirty="0">
                          <a:effectLst/>
                          <a:latin typeface="+mn-lt"/>
                        </a:rPr>
                        <a:t> </a:t>
                      </a:r>
                      <a:r>
                        <a:rPr lang="es-UY" altLang="zh-TW" sz="800" u="none" strike="noStrike" dirty="0" err="1">
                          <a:effectLst/>
                          <a:latin typeface="+mn-lt"/>
                        </a:rPr>
                        <a:t>schedule</a:t>
                      </a:r>
                      <a:r>
                        <a:rPr lang="es-UY" altLang="zh-TW" sz="800" u="none" strike="noStrike" dirty="0">
                          <a:effectLst/>
                          <a:latin typeface="+mn-lt"/>
                        </a:rPr>
                        <a:t> </a:t>
                      </a:r>
                      <a:r>
                        <a:rPr lang="es-UY" altLang="zh-TW" sz="800" u="none" strike="noStrike" dirty="0" err="1">
                          <a:effectLst/>
                          <a:latin typeface="+mn-lt"/>
                        </a:rPr>
                        <a:t>vessels</a:t>
                      </a:r>
                      <a:r>
                        <a:rPr lang="es-UY" altLang="zh-TW" sz="800" u="none" strike="noStrike" dirty="0">
                          <a:effectLst/>
                          <a:latin typeface="+mn-lt"/>
                        </a:rPr>
                        <a:t> </a:t>
                      </a:r>
                      <a:r>
                        <a:rPr lang="es-UY" altLang="zh-TW" sz="800" u="none" strike="noStrike" dirty="0" err="1">
                          <a:effectLst/>
                          <a:latin typeface="+mn-lt"/>
                        </a:rPr>
                        <a:t>mainly</a:t>
                      </a:r>
                      <a:r>
                        <a:rPr lang="es-UY" altLang="zh-TW" sz="800" u="none" strike="noStrike" dirty="0">
                          <a:effectLst/>
                          <a:latin typeface="+mn-lt"/>
                        </a:rPr>
                        <a:t> in STO and NVT has </a:t>
                      </a:r>
                      <a:r>
                        <a:rPr lang="es-UY" altLang="zh-TW" sz="800" u="none" strike="noStrike" dirty="0" err="1">
                          <a:effectLst/>
                          <a:latin typeface="+mn-lt"/>
                        </a:rPr>
                        <a:t>inceased</a:t>
                      </a:r>
                      <a:r>
                        <a:rPr lang="es-UY" altLang="zh-TW" sz="800" u="none" strike="noStrike" dirty="0">
                          <a:effectLst/>
                          <a:latin typeface="+mn-lt"/>
                        </a:rPr>
                        <a:t> </a:t>
                      </a:r>
                      <a:r>
                        <a:rPr lang="es-UY" altLang="zh-TW" sz="800" u="none" strike="noStrike" dirty="0" err="1">
                          <a:effectLst/>
                          <a:latin typeface="+mn-lt"/>
                        </a:rPr>
                        <a:t>the</a:t>
                      </a:r>
                      <a:r>
                        <a:rPr lang="es-UY" altLang="zh-TW" sz="800" u="none" strike="noStrike" dirty="0">
                          <a:effectLst/>
                          <a:latin typeface="+mn-lt"/>
                        </a:rPr>
                        <a:t> </a:t>
                      </a:r>
                      <a:r>
                        <a:rPr lang="es-UY" altLang="zh-TW" sz="800" u="none" strike="noStrike" dirty="0" err="1">
                          <a:effectLst/>
                          <a:latin typeface="+mn-lt"/>
                        </a:rPr>
                        <a:t>costs</a:t>
                      </a:r>
                      <a:r>
                        <a:rPr lang="es-UY" altLang="zh-TW" sz="800" u="none" strike="noStrike" dirty="0">
                          <a:effectLst/>
                          <a:latin typeface="+mn-lt"/>
                        </a:rPr>
                        <a:t>,. </a:t>
                      </a:r>
                      <a:r>
                        <a:rPr lang="es-UY" altLang="zh-TW" sz="800" u="none" strike="noStrike" dirty="0" err="1">
                          <a:effectLst/>
                          <a:latin typeface="+mn-lt"/>
                        </a:rPr>
                        <a:t>Anyway</a:t>
                      </a:r>
                      <a:r>
                        <a:rPr lang="es-UY" altLang="zh-TW" sz="800" u="none" strike="noStrike" dirty="0">
                          <a:effectLst/>
                          <a:latin typeface="+mn-lt"/>
                        </a:rPr>
                        <a:t> </a:t>
                      </a:r>
                      <a:r>
                        <a:rPr lang="es-UY" altLang="zh-TW" sz="800" u="none" strike="noStrike" dirty="0" err="1">
                          <a:effectLst/>
                          <a:latin typeface="+mn-lt"/>
                        </a:rPr>
                        <a:t>we</a:t>
                      </a:r>
                      <a:r>
                        <a:rPr lang="es-UY" altLang="zh-TW" sz="800" u="none" strike="noStrike" dirty="0">
                          <a:effectLst/>
                          <a:latin typeface="+mn-lt"/>
                        </a:rPr>
                        <a:t> </a:t>
                      </a:r>
                      <a:r>
                        <a:rPr lang="es-UY" altLang="zh-TW" sz="800" u="none" strike="noStrike" dirty="0" err="1">
                          <a:effectLst/>
                          <a:latin typeface="+mn-lt"/>
                        </a:rPr>
                        <a:t>work</a:t>
                      </a:r>
                      <a:r>
                        <a:rPr lang="es-UY" altLang="zh-TW" sz="800" u="none" strike="noStrike" dirty="0">
                          <a:effectLst/>
                          <a:latin typeface="+mn-lt"/>
                        </a:rPr>
                        <a:t> </a:t>
                      </a:r>
                      <a:r>
                        <a:rPr lang="es-UY" altLang="zh-TW" sz="800" u="none" strike="noStrike" dirty="0" err="1">
                          <a:effectLst/>
                          <a:latin typeface="+mn-lt"/>
                        </a:rPr>
                        <a:t>together</a:t>
                      </a:r>
                      <a:r>
                        <a:rPr lang="es-UY" altLang="zh-TW" sz="800" u="none" strike="noStrike" dirty="0">
                          <a:effectLst/>
                          <a:latin typeface="+mn-lt"/>
                        </a:rPr>
                        <a:t> </a:t>
                      </a:r>
                      <a:r>
                        <a:rPr lang="es-UY" altLang="zh-TW" sz="800" u="none" strike="noStrike" dirty="0" err="1">
                          <a:effectLst/>
                          <a:latin typeface="+mn-lt"/>
                        </a:rPr>
                        <a:t>with</a:t>
                      </a:r>
                      <a:r>
                        <a:rPr lang="es-UY" altLang="zh-TW" sz="800" u="none" strike="noStrike" dirty="0">
                          <a:effectLst/>
                          <a:latin typeface="+mn-lt"/>
                        </a:rPr>
                        <a:t> </a:t>
                      </a:r>
                      <a:r>
                        <a:rPr lang="es-UY" altLang="zh-TW" sz="800" u="none" strike="noStrike" dirty="0" err="1">
                          <a:effectLst/>
                          <a:latin typeface="+mn-lt"/>
                        </a:rPr>
                        <a:t>Empty</a:t>
                      </a:r>
                      <a:r>
                        <a:rPr lang="es-UY" altLang="zh-TW" sz="800" u="none" strike="noStrike" dirty="0">
                          <a:effectLst/>
                          <a:latin typeface="+mn-lt"/>
                        </a:rPr>
                        <a:t> </a:t>
                      </a:r>
                      <a:r>
                        <a:rPr lang="es-UY" altLang="zh-TW" sz="800" u="none" strike="noStrike" dirty="0" err="1">
                          <a:effectLst/>
                          <a:latin typeface="+mn-lt"/>
                        </a:rPr>
                        <a:t>Depot</a:t>
                      </a:r>
                      <a:r>
                        <a:rPr lang="es-UY" altLang="zh-TW" sz="800" u="none" strike="noStrike" dirty="0">
                          <a:effectLst/>
                          <a:latin typeface="+mn-lt"/>
                        </a:rPr>
                        <a:t> </a:t>
                      </a:r>
                      <a:r>
                        <a:rPr lang="es-UY" altLang="zh-TW" sz="800" u="none" strike="noStrike" dirty="0" err="1">
                          <a:effectLst/>
                          <a:latin typeface="+mn-lt"/>
                        </a:rPr>
                        <a:t>to</a:t>
                      </a:r>
                      <a:r>
                        <a:rPr lang="es-UY" altLang="zh-TW" sz="800" u="none" strike="noStrike" dirty="0">
                          <a:effectLst/>
                          <a:latin typeface="+mn-lt"/>
                        </a:rPr>
                        <a:t> </a:t>
                      </a:r>
                      <a:r>
                        <a:rPr lang="es-UY" altLang="zh-TW" sz="800" u="none" strike="noStrike" dirty="0" err="1">
                          <a:effectLst/>
                          <a:latin typeface="+mn-lt"/>
                        </a:rPr>
                        <a:t>minimize</a:t>
                      </a:r>
                      <a:r>
                        <a:rPr lang="es-UY" altLang="zh-TW" sz="800" u="none" strike="noStrike" dirty="0">
                          <a:effectLst/>
                          <a:latin typeface="+mn-lt"/>
                        </a:rPr>
                        <a:t> </a:t>
                      </a:r>
                      <a:r>
                        <a:rPr lang="es-UY" altLang="zh-TW" sz="800" u="none" strike="noStrike" dirty="0" err="1">
                          <a:effectLst/>
                          <a:latin typeface="+mn-lt"/>
                        </a:rPr>
                        <a:t>long</a:t>
                      </a:r>
                      <a:r>
                        <a:rPr lang="es-UY" altLang="zh-TW" sz="800" u="none" strike="noStrike" dirty="0">
                          <a:effectLst/>
                          <a:latin typeface="+mn-lt"/>
                        </a:rPr>
                        <a:t> </a:t>
                      </a:r>
                      <a:r>
                        <a:rPr lang="es-UY" altLang="zh-TW" sz="800" u="none" strike="noStrike" dirty="0" err="1">
                          <a:effectLst/>
                          <a:latin typeface="+mn-lt"/>
                        </a:rPr>
                        <a:t>idlings</a:t>
                      </a:r>
                      <a:r>
                        <a:rPr lang="es-UY" altLang="zh-TW" sz="800" u="none" strike="noStrike" dirty="0">
                          <a:effectLst/>
                          <a:latin typeface="+mn-lt"/>
                        </a:rPr>
                        <a:t>, </a:t>
                      </a:r>
                      <a:r>
                        <a:rPr lang="es-UY" altLang="zh-TW" sz="800" u="none" strike="noStrike" dirty="0" err="1">
                          <a:effectLst/>
                          <a:latin typeface="+mn-lt"/>
                        </a:rPr>
                        <a:t>we</a:t>
                      </a:r>
                      <a:r>
                        <a:rPr lang="es-UY" altLang="zh-TW" sz="800" u="none" strike="noStrike" dirty="0">
                          <a:effectLst/>
                          <a:latin typeface="+mn-lt"/>
                        </a:rPr>
                        <a:t> </a:t>
                      </a:r>
                      <a:r>
                        <a:rPr lang="es-UY" altLang="zh-TW" sz="800" u="none" strike="noStrike" dirty="0" err="1">
                          <a:effectLst/>
                          <a:latin typeface="+mn-lt"/>
                        </a:rPr>
                        <a:t>report</a:t>
                      </a:r>
                      <a:r>
                        <a:rPr lang="es-UY" altLang="zh-TW" sz="800" u="none" strike="noStrike" dirty="0">
                          <a:effectLst/>
                          <a:latin typeface="+mn-lt"/>
                        </a:rPr>
                        <a:t> </a:t>
                      </a:r>
                      <a:r>
                        <a:rPr lang="es-UY" altLang="zh-TW" sz="800" u="none" strike="noStrike" dirty="0" err="1">
                          <a:effectLst/>
                          <a:latin typeface="+mn-lt"/>
                        </a:rPr>
                        <a:t>all</a:t>
                      </a:r>
                      <a:r>
                        <a:rPr lang="es-UY" altLang="zh-TW" sz="800" u="none" strike="noStrike" dirty="0">
                          <a:effectLst/>
                          <a:latin typeface="+mn-lt"/>
                        </a:rPr>
                        <a:t> </a:t>
                      </a:r>
                      <a:r>
                        <a:rPr lang="es-UY" altLang="zh-TW" sz="800" u="none" strike="noStrike" dirty="0" err="1">
                          <a:effectLst/>
                          <a:latin typeface="+mn-lt"/>
                        </a:rPr>
                        <a:t>empties</a:t>
                      </a:r>
                      <a:r>
                        <a:rPr lang="es-UY" altLang="zh-TW" sz="800" u="none" strike="noStrike" dirty="0">
                          <a:effectLst/>
                          <a:latin typeface="+mn-lt"/>
                        </a:rPr>
                        <a:t> </a:t>
                      </a:r>
                      <a:r>
                        <a:rPr lang="es-UY" altLang="zh-TW" sz="800" u="none" strike="noStrike" dirty="0" err="1">
                          <a:effectLst/>
                          <a:latin typeface="+mn-lt"/>
                        </a:rPr>
                        <a:t>daily</a:t>
                      </a:r>
                      <a:r>
                        <a:rPr lang="es-UY" altLang="zh-TW" sz="800" u="none" strike="noStrike" dirty="0">
                          <a:effectLst/>
                          <a:latin typeface="+mn-lt"/>
                        </a:rPr>
                        <a:t> and </a:t>
                      </a:r>
                      <a:r>
                        <a:rPr lang="es-UY" altLang="zh-TW" sz="800" u="none" strike="noStrike" dirty="0" err="1">
                          <a:effectLst/>
                          <a:latin typeface="+mn-lt"/>
                        </a:rPr>
                        <a:t>we</a:t>
                      </a:r>
                      <a:r>
                        <a:rPr lang="es-UY" altLang="zh-TW" sz="800" u="none" strike="noStrike" dirty="0">
                          <a:effectLst/>
                          <a:latin typeface="+mn-lt"/>
                        </a:rPr>
                        <a:t> </a:t>
                      </a:r>
                      <a:r>
                        <a:rPr lang="es-UY" altLang="zh-TW" sz="800" u="none" strike="noStrike" dirty="0" err="1">
                          <a:effectLst/>
                          <a:latin typeface="+mn-lt"/>
                        </a:rPr>
                        <a:t>closely</a:t>
                      </a:r>
                      <a:r>
                        <a:rPr lang="es-UY" altLang="zh-TW" sz="800" u="none" strike="noStrike" dirty="0">
                          <a:effectLst/>
                          <a:latin typeface="+mn-lt"/>
                        </a:rPr>
                        <a:t> monitor and </a:t>
                      </a:r>
                      <a:r>
                        <a:rPr lang="es-UY" altLang="zh-TW" sz="800" u="none" strike="noStrike" dirty="0" err="1">
                          <a:effectLst/>
                          <a:latin typeface="+mn-lt"/>
                        </a:rPr>
                        <a:t>instruct</a:t>
                      </a:r>
                      <a:r>
                        <a:rPr lang="es-UY" altLang="zh-TW" sz="800" u="none" strike="noStrike" dirty="0">
                          <a:effectLst/>
                          <a:latin typeface="+mn-lt"/>
                        </a:rPr>
                        <a:t> </a:t>
                      </a:r>
                      <a:r>
                        <a:rPr lang="es-UY" altLang="zh-TW" sz="800" u="none" strike="noStrike" dirty="0" err="1">
                          <a:effectLst/>
                          <a:latin typeface="+mn-lt"/>
                        </a:rPr>
                        <a:t>depot</a:t>
                      </a:r>
                      <a:r>
                        <a:rPr lang="es-UY" altLang="zh-TW" sz="800" u="none" strike="noStrike" dirty="0">
                          <a:effectLst/>
                          <a:latin typeface="+mn-lt"/>
                        </a:rPr>
                        <a:t> </a:t>
                      </a:r>
                      <a:r>
                        <a:rPr lang="es-UY" altLang="zh-TW" sz="800" u="none" strike="noStrike" dirty="0" err="1">
                          <a:effectLst/>
                          <a:latin typeface="+mn-lt"/>
                        </a:rPr>
                        <a:t>to</a:t>
                      </a:r>
                      <a:r>
                        <a:rPr lang="es-UY" altLang="zh-TW" sz="800" u="none" strike="noStrike" dirty="0">
                          <a:effectLst/>
                          <a:latin typeface="+mn-lt"/>
                        </a:rPr>
                        <a:t> </a:t>
                      </a:r>
                      <a:r>
                        <a:rPr lang="es-UY" altLang="zh-TW" sz="800" u="none" strike="noStrike" dirty="0" err="1">
                          <a:effectLst/>
                          <a:latin typeface="+mn-lt"/>
                        </a:rPr>
                        <a:t>deliver</a:t>
                      </a:r>
                      <a:r>
                        <a:rPr lang="es-UY" altLang="zh-TW" sz="800" u="none" strike="noStrike" dirty="0">
                          <a:effectLst/>
                          <a:latin typeface="+mn-lt"/>
                        </a:rPr>
                        <a:t> </a:t>
                      </a:r>
                      <a:r>
                        <a:rPr lang="es-UY" altLang="zh-TW" sz="800" u="none" strike="noStrike" dirty="0" err="1">
                          <a:effectLst/>
                          <a:latin typeface="+mn-lt"/>
                        </a:rPr>
                        <a:t>according</a:t>
                      </a:r>
                      <a:r>
                        <a:rPr lang="es-UY" altLang="zh-TW" sz="800" u="none" strike="noStrike" dirty="0">
                          <a:effectLst/>
                          <a:latin typeface="+mn-lt"/>
                        </a:rPr>
                        <a:t> </a:t>
                      </a:r>
                      <a:r>
                        <a:rPr lang="es-UY" altLang="zh-TW" sz="800" u="none" strike="noStrike" dirty="0" err="1">
                          <a:effectLst/>
                          <a:latin typeface="+mn-lt"/>
                        </a:rPr>
                        <a:t>to</a:t>
                      </a:r>
                      <a:r>
                        <a:rPr lang="es-UY" altLang="zh-TW" sz="800" u="none" strike="noStrike" dirty="0">
                          <a:effectLst/>
                          <a:latin typeface="+mn-lt"/>
                        </a:rPr>
                        <a:t> FIFO and </a:t>
                      </a:r>
                      <a:r>
                        <a:rPr lang="es-UY" altLang="zh-TW" sz="800" u="none" strike="noStrike" dirty="0" err="1">
                          <a:effectLst/>
                          <a:latin typeface="+mn-lt"/>
                        </a:rPr>
                        <a:t>avoid</a:t>
                      </a:r>
                      <a:r>
                        <a:rPr lang="es-UY" altLang="zh-TW" sz="800" u="none" strike="noStrike" dirty="0">
                          <a:effectLst/>
                          <a:latin typeface="+mn-lt"/>
                        </a:rPr>
                        <a:t> </a:t>
                      </a:r>
                      <a:r>
                        <a:rPr lang="es-UY" altLang="zh-TW" sz="800" u="none" strike="noStrike" dirty="0" err="1">
                          <a:effectLst/>
                          <a:latin typeface="+mn-lt"/>
                        </a:rPr>
                        <a:t>storage</a:t>
                      </a:r>
                      <a:r>
                        <a:rPr lang="es-UY" altLang="zh-TW" sz="800" u="none" strike="noStrike" dirty="0">
                          <a:effectLst/>
                          <a:latin typeface="+mn-lt"/>
                        </a:rPr>
                        <a:t> </a:t>
                      </a:r>
                      <a:r>
                        <a:rPr lang="es-UY" altLang="zh-TW" sz="800" u="none" strike="noStrike" dirty="0" err="1">
                          <a:effectLst/>
                          <a:latin typeface="+mn-lt"/>
                        </a:rPr>
                        <a:t>costs</a:t>
                      </a:r>
                      <a:r>
                        <a:rPr lang="es-UY" altLang="zh-TW" sz="800" u="none" strike="noStrike" dirty="0">
                          <a:effectLst/>
                          <a:latin typeface="+mn-lt"/>
                        </a:rPr>
                        <a:t>. </a:t>
                      </a:r>
                      <a:r>
                        <a:rPr lang="es-UY" altLang="zh-TW" sz="800" u="none" strike="noStrike" dirty="0" err="1">
                          <a:effectLst/>
                          <a:latin typeface="+mn-lt"/>
                        </a:rPr>
                        <a:t>We</a:t>
                      </a:r>
                      <a:r>
                        <a:rPr lang="es-UY" altLang="zh-TW" sz="800" u="none" strike="noStrike" dirty="0">
                          <a:effectLst/>
                          <a:latin typeface="+mn-lt"/>
                        </a:rPr>
                        <a:t> </a:t>
                      </a:r>
                      <a:r>
                        <a:rPr lang="es-UY" altLang="zh-TW" sz="800" u="none" strike="noStrike" dirty="0" err="1">
                          <a:effectLst/>
                          <a:latin typeface="+mn-lt"/>
                        </a:rPr>
                        <a:t>asked</a:t>
                      </a:r>
                      <a:r>
                        <a:rPr lang="es-UY" altLang="zh-TW" sz="800" u="none" strike="noStrike" dirty="0">
                          <a:effectLst/>
                          <a:latin typeface="+mn-lt"/>
                        </a:rPr>
                        <a:t> </a:t>
                      </a:r>
                      <a:r>
                        <a:rPr lang="es-UY" altLang="zh-TW" sz="800" u="none" strike="noStrike" dirty="0" err="1">
                          <a:effectLst/>
                          <a:latin typeface="+mn-lt"/>
                        </a:rPr>
                        <a:t>depot</a:t>
                      </a:r>
                      <a:r>
                        <a:rPr lang="es-UY" altLang="zh-TW" sz="800" u="none" strike="noStrike" dirty="0">
                          <a:effectLst/>
                          <a:latin typeface="+mn-lt"/>
                        </a:rPr>
                        <a:t> </a:t>
                      </a:r>
                      <a:r>
                        <a:rPr lang="es-UY" altLang="zh-TW" sz="800" u="none" strike="noStrike" dirty="0" err="1">
                          <a:effectLst/>
                          <a:latin typeface="+mn-lt"/>
                        </a:rPr>
                        <a:t>to</a:t>
                      </a:r>
                      <a:r>
                        <a:rPr lang="es-UY" altLang="zh-TW" sz="800" u="none" strike="noStrike" dirty="0">
                          <a:effectLst/>
                          <a:latin typeface="+mn-lt"/>
                        </a:rPr>
                        <a:t> </a:t>
                      </a:r>
                      <a:r>
                        <a:rPr lang="es-UY" altLang="zh-TW" sz="800" u="none" strike="noStrike" dirty="0" err="1">
                          <a:effectLst/>
                          <a:latin typeface="+mn-lt"/>
                        </a:rPr>
                        <a:t>analyze</a:t>
                      </a:r>
                      <a:r>
                        <a:rPr lang="es-UY" altLang="zh-TW" sz="800" u="none" strike="noStrike" dirty="0">
                          <a:effectLst/>
                          <a:latin typeface="+mn-lt"/>
                        </a:rPr>
                        <a:t> </a:t>
                      </a:r>
                      <a:r>
                        <a:rPr lang="es-UY" altLang="zh-TW" sz="800" u="none" strike="noStrike" dirty="0" err="1">
                          <a:effectLst/>
                          <a:latin typeface="+mn-lt"/>
                        </a:rPr>
                        <a:t>all</a:t>
                      </a:r>
                      <a:r>
                        <a:rPr lang="es-UY" altLang="zh-TW" sz="800" u="none" strike="noStrike" dirty="0">
                          <a:effectLst/>
                          <a:latin typeface="+mn-lt"/>
                        </a:rPr>
                        <a:t> </a:t>
                      </a:r>
                      <a:r>
                        <a:rPr lang="es-UY" altLang="zh-TW" sz="800" u="none" strike="noStrike" dirty="0" err="1">
                          <a:effectLst/>
                          <a:latin typeface="+mn-lt"/>
                        </a:rPr>
                        <a:t>storage</a:t>
                      </a:r>
                      <a:r>
                        <a:rPr lang="es-UY" altLang="zh-TW" sz="800" u="none" strike="noStrike" dirty="0">
                          <a:effectLst/>
                          <a:latin typeface="+mn-lt"/>
                        </a:rPr>
                        <a:t> </a:t>
                      </a:r>
                      <a:r>
                        <a:rPr lang="es-UY" altLang="zh-TW" sz="800" u="none" strike="noStrike" dirty="0" err="1">
                          <a:effectLst/>
                          <a:latin typeface="+mn-lt"/>
                        </a:rPr>
                        <a:t>costs</a:t>
                      </a:r>
                      <a:r>
                        <a:rPr lang="es-UY" altLang="zh-TW" sz="800" u="none" strike="noStrike" dirty="0">
                          <a:effectLst/>
                          <a:latin typeface="+mn-lt"/>
                        </a:rPr>
                        <a:t> and </a:t>
                      </a:r>
                      <a:r>
                        <a:rPr lang="es-UY" altLang="zh-TW" sz="800" u="none" strike="noStrike" dirty="0" err="1">
                          <a:effectLst/>
                          <a:latin typeface="+mn-lt"/>
                        </a:rPr>
                        <a:t>report</a:t>
                      </a:r>
                      <a:r>
                        <a:rPr lang="es-UY" altLang="zh-TW" sz="800" u="none" strike="noStrike" dirty="0">
                          <a:effectLst/>
                          <a:latin typeface="+mn-lt"/>
                        </a:rPr>
                        <a:t> back </a:t>
                      </a:r>
                      <a:r>
                        <a:rPr lang="es-UY" altLang="zh-TW" sz="800" u="none" strike="noStrike" dirty="0" err="1">
                          <a:effectLst/>
                          <a:latin typeface="+mn-lt"/>
                        </a:rPr>
                        <a:t>to</a:t>
                      </a:r>
                      <a:r>
                        <a:rPr lang="es-UY" altLang="zh-TW" sz="800" u="none" strike="noStrike" dirty="0">
                          <a:effectLst/>
                          <a:latin typeface="+mn-lt"/>
                        </a:rPr>
                        <a:t> </a:t>
                      </a:r>
                      <a:r>
                        <a:rPr lang="es-UY" altLang="zh-TW" sz="800" u="none" strike="noStrike" dirty="0" err="1">
                          <a:effectLst/>
                          <a:latin typeface="+mn-lt"/>
                        </a:rPr>
                        <a:t>us</a:t>
                      </a:r>
                      <a:r>
                        <a:rPr lang="es-UY" altLang="zh-TW" sz="800" u="none" strike="noStrike" dirty="0">
                          <a:effectLst/>
                          <a:latin typeface="+mn-lt"/>
                        </a:rPr>
                        <a:t> </a:t>
                      </a:r>
                      <a:r>
                        <a:rPr lang="es-UY" altLang="zh-TW" sz="800" u="none" strike="noStrike" dirty="0" err="1">
                          <a:effectLst/>
                          <a:latin typeface="+mn-lt"/>
                        </a:rPr>
                        <a:t>on</a:t>
                      </a:r>
                      <a:r>
                        <a:rPr lang="es-UY" altLang="zh-TW" sz="800" u="none" strike="noStrike" dirty="0">
                          <a:effectLst/>
                          <a:latin typeface="+mn-lt"/>
                        </a:rPr>
                        <a:t> </a:t>
                      </a:r>
                      <a:r>
                        <a:rPr lang="es-UY" altLang="zh-TW" sz="800" u="none" strike="noStrike" dirty="0" err="1">
                          <a:effectLst/>
                          <a:latin typeface="+mn-lt"/>
                        </a:rPr>
                        <a:t>monthly</a:t>
                      </a:r>
                      <a:r>
                        <a:rPr lang="es-UY" altLang="zh-TW" sz="800" u="none" strike="noStrike" dirty="0">
                          <a:effectLst/>
                          <a:latin typeface="+mn-lt"/>
                        </a:rPr>
                        <a:t> basis. </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800" b="0" i="0" u="none" strike="noStrike" dirty="0">
                          <a:solidFill>
                            <a:schemeClr val="tx1"/>
                          </a:solidFill>
                          <a:effectLst/>
                          <a:latin typeface="+mn-lt"/>
                          <a:ea typeface="新細明體" panose="02020500000000000000" pitchFamily="18" charset="-120"/>
                        </a:rPr>
                        <a:t>    </a:t>
                      </a:r>
                      <a:r>
                        <a:rPr lang="es-ES" altLang="zh-TW" sz="800" b="0" i="0" u="none" strike="noStrike" dirty="0">
                          <a:solidFill>
                            <a:schemeClr val="tx1"/>
                          </a:solidFill>
                          <a:effectLst/>
                          <a:latin typeface="+mn-lt"/>
                          <a:ea typeface="新細明體" panose="02020500000000000000" pitchFamily="18" charset="-120"/>
                        </a:rPr>
                        <a:t>41014</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800" b="0" i="0" u="none" strike="noStrike" dirty="0">
                          <a:solidFill>
                            <a:schemeClr val="tx1"/>
                          </a:solidFill>
                          <a:effectLst/>
                          <a:latin typeface="+mn-lt"/>
                          <a:ea typeface="新細明體" panose="02020500000000000000" pitchFamily="18" charset="-120"/>
                        </a:rPr>
                        <a:t>      </a:t>
                      </a:r>
                      <a:r>
                        <a:rPr lang="es-ES" altLang="zh-TW" sz="800" b="0" i="0" u="none" strike="noStrike" dirty="0">
                          <a:solidFill>
                            <a:schemeClr val="tx1"/>
                          </a:solidFill>
                          <a:effectLst/>
                          <a:latin typeface="+mn-lt"/>
                          <a:ea typeface="新細明體" panose="02020500000000000000" pitchFamily="18" charset="-120"/>
                        </a:rPr>
                        <a:t>35775</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800" b="0" i="0" u="none" strike="noStrike" dirty="0">
                          <a:solidFill>
                            <a:schemeClr val="tx1"/>
                          </a:solidFill>
                          <a:effectLst/>
                          <a:highlight>
                            <a:srgbClr val="FFFF00"/>
                          </a:highlight>
                          <a:latin typeface="+mn-lt"/>
                          <a:ea typeface="新細明體" panose="02020500000000000000" pitchFamily="18" charset="-120"/>
                        </a:rPr>
                        <a:t>   </a:t>
                      </a:r>
                      <a:r>
                        <a:rPr lang="es-ES" altLang="zh-TW" sz="800" b="0" i="0" u="none" strike="noStrike" dirty="0">
                          <a:solidFill>
                            <a:schemeClr val="tx1"/>
                          </a:solidFill>
                          <a:effectLst/>
                          <a:highlight>
                            <a:srgbClr val="FFFF00"/>
                          </a:highlight>
                          <a:latin typeface="+mn-lt"/>
                          <a:ea typeface="新細明體" panose="02020500000000000000" pitchFamily="18" charset="-120"/>
                        </a:rPr>
                        <a:t>-5239  (13%) </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UY" altLang="zh-TW" sz="800" b="0" i="0" u="none" strike="noStrike" dirty="0" err="1">
                          <a:solidFill>
                            <a:srgbClr val="000000"/>
                          </a:solidFill>
                          <a:effectLst/>
                          <a:latin typeface="+mn-lt"/>
                          <a:ea typeface="新細明體" panose="02020500000000000000" pitchFamily="18" charset="-120"/>
                        </a:rPr>
                        <a:t>Closely</a:t>
                      </a:r>
                      <a:r>
                        <a:rPr lang="es-UY" altLang="zh-TW" sz="800" b="0" i="0" u="none" strike="noStrike" dirty="0">
                          <a:solidFill>
                            <a:srgbClr val="000000"/>
                          </a:solidFill>
                          <a:effectLst/>
                          <a:latin typeface="+mn-lt"/>
                          <a:ea typeface="新細明體" panose="02020500000000000000" pitchFamily="18" charset="-120"/>
                        </a:rPr>
                        <a:t> </a:t>
                      </a:r>
                      <a:r>
                        <a:rPr lang="es-UY" altLang="zh-TW" sz="800" b="0" i="0" u="none" strike="noStrike" dirty="0" err="1">
                          <a:solidFill>
                            <a:srgbClr val="000000"/>
                          </a:solidFill>
                          <a:effectLst/>
                          <a:latin typeface="+mn-lt"/>
                          <a:ea typeface="新細明體" panose="02020500000000000000" pitchFamily="18" charset="-120"/>
                        </a:rPr>
                        <a:t>work</a:t>
                      </a:r>
                      <a:r>
                        <a:rPr lang="es-UY" altLang="zh-TW" sz="800" b="0" i="0" u="none" strike="noStrike" dirty="0">
                          <a:solidFill>
                            <a:srgbClr val="000000"/>
                          </a:solidFill>
                          <a:effectLst/>
                          <a:latin typeface="+mn-lt"/>
                          <a:ea typeface="新細明體" panose="02020500000000000000" pitchFamily="18" charset="-120"/>
                        </a:rPr>
                        <a:t> </a:t>
                      </a:r>
                      <a:r>
                        <a:rPr lang="es-UY" altLang="zh-TW" sz="800" b="0" i="0" u="none" strike="noStrike" dirty="0" err="1">
                          <a:solidFill>
                            <a:srgbClr val="000000"/>
                          </a:solidFill>
                          <a:effectLst/>
                          <a:latin typeface="+mn-lt"/>
                          <a:ea typeface="新細明體" panose="02020500000000000000" pitchFamily="18" charset="-120"/>
                        </a:rPr>
                        <a:t>together</a:t>
                      </a:r>
                      <a:r>
                        <a:rPr lang="es-UY" altLang="zh-TW" sz="800" b="0" i="0" u="none" strike="noStrike" dirty="0">
                          <a:solidFill>
                            <a:srgbClr val="000000"/>
                          </a:solidFill>
                          <a:effectLst/>
                          <a:latin typeface="+mn-lt"/>
                          <a:ea typeface="新細明體" panose="02020500000000000000" pitchFamily="18" charset="-120"/>
                        </a:rPr>
                        <a:t> </a:t>
                      </a:r>
                      <a:r>
                        <a:rPr lang="es-UY" altLang="zh-TW" sz="800" b="0" i="0" u="none" strike="noStrike" dirty="0" err="1">
                          <a:solidFill>
                            <a:srgbClr val="000000"/>
                          </a:solidFill>
                          <a:effectLst/>
                          <a:latin typeface="+mn-lt"/>
                          <a:ea typeface="新細明體" panose="02020500000000000000" pitchFamily="18" charset="-120"/>
                        </a:rPr>
                        <a:t>with</a:t>
                      </a:r>
                      <a:r>
                        <a:rPr lang="es-UY" altLang="zh-TW" sz="800" b="0" i="0" u="none" strike="noStrike" dirty="0">
                          <a:solidFill>
                            <a:srgbClr val="000000"/>
                          </a:solidFill>
                          <a:effectLst/>
                          <a:latin typeface="+mn-lt"/>
                          <a:ea typeface="新細明體" panose="02020500000000000000" pitchFamily="18" charset="-120"/>
                        </a:rPr>
                        <a:t> STL </a:t>
                      </a:r>
                      <a:r>
                        <a:rPr lang="es-UY" altLang="zh-TW" sz="800" b="0" i="0" u="none" strike="noStrike" dirty="0" err="1">
                          <a:solidFill>
                            <a:srgbClr val="000000"/>
                          </a:solidFill>
                          <a:effectLst/>
                          <a:latin typeface="+mn-lt"/>
                          <a:ea typeface="新細明體" panose="02020500000000000000" pitchFamily="18" charset="-120"/>
                        </a:rPr>
                        <a:t>to</a:t>
                      </a:r>
                      <a:r>
                        <a:rPr lang="es-UY" altLang="zh-TW" sz="800" b="0" i="0" u="none" strike="noStrike" dirty="0">
                          <a:solidFill>
                            <a:srgbClr val="000000"/>
                          </a:solidFill>
                          <a:effectLst/>
                          <a:latin typeface="+mn-lt"/>
                          <a:ea typeface="新細明體" panose="02020500000000000000" pitchFamily="18" charset="-120"/>
                        </a:rPr>
                        <a:t> </a:t>
                      </a:r>
                      <a:r>
                        <a:rPr lang="es-UY" altLang="zh-TW" sz="800" b="0" i="0" u="none" strike="noStrike" dirty="0" err="1">
                          <a:solidFill>
                            <a:srgbClr val="000000"/>
                          </a:solidFill>
                          <a:effectLst/>
                          <a:latin typeface="+mn-lt"/>
                          <a:ea typeface="新細明體" panose="02020500000000000000" pitchFamily="18" charset="-120"/>
                        </a:rPr>
                        <a:t>minimize</a:t>
                      </a:r>
                      <a:r>
                        <a:rPr lang="es-UY" altLang="zh-TW" sz="800" b="0" i="0" u="none" strike="noStrike" dirty="0">
                          <a:solidFill>
                            <a:srgbClr val="000000"/>
                          </a:solidFill>
                          <a:effectLst/>
                          <a:latin typeface="+mn-lt"/>
                          <a:ea typeface="新細明體" panose="02020500000000000000" pitchFamily="18" charset="-120"/>
                        </a:rPr>
                        <a:t> </a:t>
                      </a:r>
                      <a:r>
                        <a:rPr lang="es-UY" altLang="zh-TW" sz="800" b="0" i="0" u="none" strike="noStrike" dirty="0" err="1">
                          <a:solidFill>
                            <a:srgbClr val="000000"/>
                          </a:solidFill>
                          <a:effectLst/>
                          <a:latin typeface="+mn-lt"/>
                          <a:ea typeface="新細明體" panose="02020500000000000000" pitchFamily="18" charset="-120"/>
                        </a:rPr>
                        <a:t>this</a:t>
                      </a:r>
                      <a:r>
                        <a:rPr lang="es-UY" altLang="zh-TW" sz="800" b="0" i="0" u="none" strike="noStrike" dirty="0">
                          <a:solidFill>
                            <a:srgbClr val="000000"/>
                          </a:solidFill>
                          <a:effectLst/>
                          <a:latin typeface="+mn-lt"/>
                          <a:ea typeface="新細明體" panose="02020500000000000000" pitchFamily="18" charset="-120"/>
                        </a:rPr>
                        <a:t> </a:t>
                      </a:r>
                      <a:r>
                        <a:rPr lang="es-UY" altLang="zh-TW" sz="800" b="0" i="0" u="none" strike="noStrike" dirty="0" err="1">
                          <a:solidFill>
                            <a:srgbClr val="000000"/>
                          </a:solidFill>
                          <a:effectLst/>
                          <a:latin typeface="+mn-lt"/>
                          <a:ea typeface="新細明體" panose="02020500000000000000" pitchFamily="18" charset="-120"/>
                        </a:rPr>
                        <a:t>cost</a:t>
                      </a:r>
                      <a:r>
                        <a:rPr lang="es-UY" altLang="zh-TW" sz="800" b="0" i="0" u="none" strike="noStrike" dirty="0">
                          <a:solidFill>
                            <a:srgbClr val="000000"/>
                          </a:solidFill>
                          <a:effectLst/>
                          <a:latin typeface="+mn-lt"/>
                          <a:ea typeface="新細明體" panose="02020500000000000000" pitchFamily="18" charset="-120"/>
                        </a:rPr>
                        <a:t>, </a:t>
                      </a:r>
                      <a:r>
                        <a:rPr lang="es-UY" altLang="zh-TW" sz="800" b="0" i="0" u="none" strike="noStrike" dirty="0" err="1">
                          <a:solidFill>
                            <a:srgbClr val="000000"/>
                          </a:solidFill>
                          <a:effectLst/>
                          <a:latin typeface="+mn-lt"/>
                          <a:ea typeface="新細明體" panose="02020500000000000000" pitchFamily="18" charset="-120"/>
                        </a:rPr>
                        <a:t>but</a:t>
                      </a:r>
                      <a:r>
                        <a:rPr lang="es-UY" altLang="zh-TW" sz="800" b="0" i="0" u="none" strike="noStrike" dirty="0">
                          <a:solidFill>
                            <a:srgbClr val="000000"/>
                          </a:solidFill>
                          <a:effectLst/>
                          <a:latin typeface="+mn-lt"/>
                          <a:ea typeface="新細明體" panose="02020500000000000000" pitchFamily="18" charset="-120"/>
                        </a:rPr>
                        <a:t> </a:t>
                      </a:r>
                      <a:r>
                        <a:rPr lang="es-UY" altLang="zh-TW" sz="800" b="0" i="0" u="none" strike="noStrike" dirty="0" err="1">
                          <a:solidFill>
                            <a:srgbClr val="000000"/>
                          </a:solidFill>
                          <a:effectLst/>
                          <a:latin typeface="+mn-lt"/>
                          <a:ea typeface="新細明體" panose="02020500000000000000" pitchFamily="18" charset="-120"/>
                        </a:rPr>
                        <a:t>will</a:t>
                      </a:r>
                      <a:r>
                        <a:rPr lang="es-UY" altLang="zh-TW" sz="800" b="0" i="0" u="none" strike="noStrike" dirty="0">
                          <a:solidFill>
                            <a:srgbClr val="000000"/>
                          </a:solidFill>
                          <a:effectLst/>
                          <a:latin typeface="+mn-lt"/>
                          <a:ea typeface="新細明體" panose="02020500000000000000" pitchFamily="18" charset="-120"/>
                        </a:rPr>
                        <a:t> </a:t>
                      </a:r>
                      <a:r>
                        <a:rPr lang="es-UY" altLang="zh-TW" sz="800" b="0" i="0" u="none" strike="noStrike" dirty="0" err="1">
                          <a:solidFill>
                            <a:srgbClr val="000000"/>
                          </a:solidFill>
                          <a:effectLst/>
                          <a:latin typeface="+mn-lt"/>
                          <a:ea typeface="新細明體" panose="02020500000000000000" pitchFamily="18" charset="-120"/>
                        </a:rPr>
                        <a:t>depend</a:t>
                      </a:r>
                      <a:r>
                        <a:rPr lang="es-UY" altLang="zh-TW" sz="800" b="0" i="0" u="none" strike="noStrike" dirty="0">
                          <a:solidFill>
                            <a:srgbClr val="000000"/>
                          </a:solidFill>
                          <a:effectLst/>
                          <a:latin typeface="+mn-lt"/>
                          <a:ea typeface="新細明體" panose="02020500000000000000" pitchFamily="18" charset="-120"/>
                        </a:rPr>
                        <a:t> </a:t>
                      </a:r>
                      <a:r>
                        <a:rPr lang="es-UY" altLang="zh-TW" sz="800" b="0" i="0" u="none" strike="noStrike" dirty="0" err="1">
                          <a:solidFill>
                            <a:srgbClr val="000000"/>
                          </a:solidFill>
                          <a:effectLst/>
                          <a:latin typeface="+mn-lt"/>
                          <a:ea typeface="新細明體" panose="02020500000000000000" pitchFamily="18" charset="-120"/>
                        </a:rPr>
                        <a:t>on</a:t>
                      </a:r>
                      <a:r>
                        <a:rPr lang="es-UY" altLang="zh-TW" sz="800" b="0" i="0" u="none" strike="noStrike" dirty="0">
                          <a:solidFill>
                            <a:srgbClr val="000000"/>
                          </a:solidFill>
                          <a:effectLst/>
                          <a:latin typeface="+mn-lt"/>
                          <a:ea typeface="新細明體" panose="02020500000000000000" pitchFamily="18" charset="-120"/>
                        </a:rPr>
                        <a:t> </a:t>
                      </a:r>
                      <a:r>
                        <a:rPr lang="es-UY" altLang="zh-TW" sz="800" b="0" i="0" u="none" strike="noStrike" dirty="0" err="1">
                          <a:solidFill>
                            <a:srgbClr val="000000"/>
                          </a:solidFill>
                          <a:effectLst/>
                          <a:latin typeface="+mn-lt"/>
                          <a:ea typeface="新細明體" panose="02020500000000000000" pitchFamily="18" charset="-120"/>
                        </a:rPr>
                        <a:t>the</a:t>
                      </a:r>
                      <a:r>
                        <a:rPr lang="es-UY" altLang="zh-TW" sz="800" b="0" i="0" u="none" strike="noStrike" dirty="0">
                          <a:solidFill>
                            <a:srgbClr val="000000"/>
                          </a:solidFill>
                          <a:effectLst/>
                          <a:latin typeface="+mn-lt"/>
                          <a:ea typeface="新細明體" panose="02020500000000000000" pitchFamily="18" charset="-120"/>
                        </a:rPr>
                        <a:t> </a:t>
                      </a:r>
                      <a:r>
                        <a:rPr lang="es-UY" altLang="zh-TW" sz="800" b="0" i="0" u="none" strike="noStrike" dirty="0" err="1">
                          <a:solidFill>
                            <a:srgbClr val="000000"/>
                          </a:solidFill>
                          <a:effectLst/>
                          <a:latin typeface="+mn-lt"/>
                          <a:ea typeface="新細明體" panose="02020500000000000000" pitchFamily="18" charset="-120"/>
                        </a:rPr>
                        <a:t>empty</a:t>
                      </a:r>
                      <a:r>
                        <a:rPr lang="es-UY" altLang="zh-TW" sz="800" b="0" i="0" u="none" strike="noStrike" dirty="0">
                          <a:solidFill>
                            <a:srgbClr val="000000"/>
                          </a:solidFill>
                          <a:effectLst/>
                          <a:latin typeface="+mn-lt"/>
                          <a:ea typeface="新細明體" panose="02020500000000000000" pitchFamily="18" charset="-120"/>
                        </a:rPr>
                        <a:t> </a:t>
                      </a:r>
                      <a:r>
                        <a:rPr lang="es-UY" altLang="zh-TW" sz="800" b="0" i="0" u="none" strike="noStrike" dirty="0" err="1">
                          <a:solidFill>
                            <a:srgbClr val="000000"/>
                          </a:solidFill>
                          <a:effectLst/>
                          <a:latin typeface="+mn-lt"/>
                          <a:ea typeface="新細明體" panose="02020500000000000000" pitchFamily="18" charset="-120"/>
                        </a:rPr>
                        <a:t>cntr</a:t>
                      </a:r>
                      <a:r>
                        <a:rPr lang="es-UY" altLang="zh-TW" sz="800" b="0" i="0" u="none" strike="noStrike" dirty="0">
                          <a:solidFill>
                            <a:srgbClr val="000000"/>
                          </a:solidFill>
                          <a:effectLst/>
                          <a:latin typeface="+mn-lt"/>
                          <a:ea typeface="新細明體" panose="02020500000000000000" pitchFamily="18" charset="-120"/>
                        </a:rPr>
                        <a:t> </a:t>
                      </a:r>
                      <a:r>
                        <a:rPr lang="es-UY" altLang="zh-TW" sz="800" b="0" i="0" u="none" strike="noStrike" dirty="0" err="1">
                          <a:solidFill>
                            <a:srgbClr val="000000"/>
                          </a:solidFill>
                          <a:effectLst/>
                          <a:latin typeface="+mn-lt"/>
                          <a:ea typeface="新細明體" panose="02020500000000000000" pitchFamily="18" charset="-120"/>
                        </a:rPr>
                        <a:t>movements</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800" b="0" i="0" u="none" strike="noStrike" dirty="0">
                          <a:solidFill>
                            <a:schemeClr val="tx1"/>
                          </a:solidFill>
                          <a:effectLst/>
                          <a:latin typeface="+mn-lt"/>
                          <a:ea typeface="新細明體" panose="02020500000000000000" pitchFamily="18" charset="-120"/>
                        </a:rPr>
                        <a:t>   </a:t>
                      </a:r>
                      <a:r>
                        <a:rPr lang="es-ES" altLang="zh-TW" sz="800" b="0" i="0" u="none" strike="noStrike" dirty="0">
                          <a:solidFill>
                            <a:schemeClr val="tx1"/>
                          </a:solidFill>
                          <a:effectLst/>
                          <a:latin typeface="+mn-lt"/>
                          <a:ea typeface="新細明體" panose="02020500000000000000" pitchFamily="18" charset="-120"/>
                        </a:rPr>
                        <a:t>47895</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800" b="0" i="0" u="none" strike="noStrike" dirty="0">
                          <a:solidFill>
                            <a:schemeClr val="tx1"/>
                          </a:solidFill>
                          <a:effectLst/>
                          <a:latin typeface="+mn-lt"/>
                          <a:ea typeface="新細明體" panose="02020500000000000000" pitchFamily="18" charset="-120"/>
                        </a:rPr>
                        <a:t>      </a:t>
                      </a:r>
                      <a:r>
                        <a:rPr lang="es-ES" altLang="zh-TW" sz="800" b="0" i="0" u="none" strike="noStrike" dirty="0">
                          <a:solidFill>
                            <a:schemeClr val="tx1"/>
                          </a:solidFill>
                          <a:effectLst/>
                          <a:latin typeface="+mn-lt"/>
                          <a:ea typeface="新細明體" panose="02020500000000000000" pitchFamily="18" charset="-120"/>
                        </a:rPr>
                        <a:t>51187</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800" b="0" i="0" u="none" strike="noStrike" dirty="0">
                          <a:solidFill>
                            <a:schemeClr val="tx1"/>
                          </a:solidFill>
                          <a:effectLst/>
                          <a:highlight>
                            <a:srgbClr val="FFFF00"/>
                          </a:highlight>
                          <a:latin typeface="+mn-lt"/>
                          <a:ea typeface="新細明體" panose="02020500000000000000" pitchFamily="18" charset="-120"/>
                        </a:rPr>
                        <a:t>   </a:t>
                      </a:r>
                      <a:r>
                        <a:rPr lang="es-ES" altLang="zh-TW" sz="800" b="0" i="0" u="none" strike="noStrike" dirty="0">
                          <a:solidFill>
                            <a:schemeClr val="tx1"/>
                          </a:solidFill>
                          <a:effectLst/>
                          <a:highlight>
                            <a:srgbClr val="FFFF00"/>
                          </a:highlight>
                          <a:latin typeface="+mn-lt"/>
                          <a:ea typeface="新細明體" panose="02020500000000000000" pitchFamily="18" charset="-120"/>
                        </a:rPr>
                        <a:t>3292  (6%)</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UY" altLang="zh-TW" sz="800" u="none" strike="noStrike" dirty="0">
                          <a:effectLst/>
                          <a:latin typeface="+mn-lt"/>
                        </a:rPr>
                        <a:t>Reason: </a:t>
                      </a:r>
                      <a:r>
                        <a:rPr lang="es-UY" altLang="zh-TW" sz="800" u="none" strike="noStrike" dirty="0" err="1">
                          <a:effectLst/>
                          <a:latin typeface="+mn-lt"/>
                        </a:rPr>
                        <a:t>Empty</a:t>
                      </a:r>
                      <a:r>
                        <a:rPr lang="es-UY" altLang="zh-TW" sz="800" u="none" strike="noStrike" dirty="0">
                          <a:effectLst/>
                          <a:latin typeface="+mn-lt"/>
                        </a:rPr>
                        <a:t> repo </a:t>
                      </a:r>
                      <a:r>
                        <a:rPr lang="es-UY" altLang="zh-TW" sz="800" u="none" strike="noStrike" dirty="0" err="1">
                          <a:effectLst/>
                          <a:latin typeface="+mn-lt"/>
                        </a:rPr>
                        <a:t>out</a:t>
                      </a:r>
                      <a:r>
                        <a:rPr lang="es-UY" altLang="zh-TW" sz="800" u="none" strike="noStrike" dirty="0">
                          <a:effectLst/>
                          <a:latin typeface="+mn-lt"/>
                        </a:rPr>
                        <a:t>, </a:t>
                      </a:r>
                      <a:r>
                        <a:rPr lang="es-UY" altLang="zh-TW" sz="800" u="none" strike="noStrike" dirty="0" err="1">
                          <a:effectLst/>
                          <a:latin typeface="+mn-lt"/>
                        </a:rPr>
                        <a:t>mainly</a:t>
                      </a:r>
                      <a:r>
                        <a:rPr lang="es-UY" altLang="zh-TW" sz="800" u="none" strike="noStrike" dirty="0">
                          <a:effectLst/>
                          <a:latin typeface="+mn-lt"/>
                        </a:rPr>
                        <a:t> 4SH back </a:t>
                      </a:r>
                      <a:r>
                        <a:rPr lang="es-UY" altLang="zh-TW" sz="800" u="none" strike="noStrike" dirty="0" err="1">
                          <a:effectLst/>
                          <a:latin typeface="+mn-lt"/>
                        </a:rPr>
                        <a:t>to</a:t>
                      </a:r>
                      <a:r>
                        <a:rPr lang="es-UY" altLang="zh-TW" sz="800" u="none" strike="noStrike" dirty="0">
                          <a:effectLst/>
                          <a:latin typeface="+mn-lt"/>
                        </a:rPr>
                        <a:t> Asia.</a:t>
                      </a:r>
                      <a:r>
                        <a:rPr lang="zh-TW" altLang="es-UY" sz="800" u="none" strike="noStrike" dirty="0">
                          <a:effectLst/>
                          <a:latin typeface="+mn-lt"/>
                        </a:rPr>
                        <a:t> </a:t>
                      </a:r>
                      <a:r>
                        <a:rPr lang="es-UY" altLang="zh-TW" sz="800" u="none" strike="noStrike" dirty="0" err="1">
                          <a:effectLst/>
                          <a:latin typeface="+mn-lt"/>
                        </a:rPr>
                        <a:t>Uy´s</a:t>
                      </a:r>
                      <a:r>
                        <a:rPr lang="es-UY" altLang="zh-TW" sz="800" u="none" strike="noStrike" dirty="0">
                          <a:effectLst/>
                          <a:latin typeface="+mn-lt"/>
                        </a:rPr>
                        <a:t> general </a:t>
                      </a:r>
                      <a:r>
                        <a:rPr lang="es-UY" altLang="zh-TW" sz="800" u="none" strike="noStrike" dirty="0" err="1">
                          <a:effectLst/>
                          <a:latin typeface="+mn-lt"/>
                        </a:rPr>
                        <a:t>imbalance</a:t>
                      </a:r>
                      <a:r>
                        <a:rPr lang="es-UY" altLang="zh-TW" sz="800" u="none" strike="noStrike" dirty="0">
                          <a:effectLst/>
                          <a:latin typeface="+mn-lt"/>
                        </a:rPr>
                        <a:t> (40% EB / 60% WB), </a:t>
                      </a:r>
                      <a:r>
                        <a:rPr lang="es-UY" altLang="zh-TW" sz="800" u="none" strike="noStrike" dirty="0" err="1">
                          <a:effectLst/>
                          <a:latin typeface="+mn-lt"/>
                        </a:rPr>
                        <a:t>but</a:t>
                      </a:r>
                      <a:r>
                        <a:rPr lang="es-UY" altLang="zh-TW" sz="800" u="none" strike="noStrike" dirty="0">
                          <a:effectLst/>
                          <a:latin typeface="+mn-lt"/>
                        </a:rPr>
                        <a:t> </a:t>
                      </a:r>
                      <a:r>
                        <a:rPr lang="es-UY" altLang="zh-TW" sz="800" u="none" strike="noStrike" dirty="0" err="1">
                          <a:effectLst/>
                          <a:latin typeface="+mn-lt"/>
                        </a:rPr>
                        <a:t>will</a:t>
                      </a:r>
                      <a:r>
                        <a:rPr lang="es-UY" altLang="zh-TW" sz="800" u="none" strike="noStrike" dirty="0">
                          <a:effectLst/>
                          <a:latin typeface="+mn-lt"/>
                        </a:rPr>
                        <a:t> continue </a:t>
                      </a:r>
                      <a:r>
                        <a:rPr lang="es-UY" altLang="zh-TW" sz="800" u="none" strike="noStrike" dirty="0" err="1">
                          <a:effectLst/>
                          <a:latin typeface="+mn-lt"/>
                        </a:rPr>
                        <a:t>work</a:t>
                      </a:r>
                      <a:r>
                        <a:rPr lang="es-UY" altLang="zh-TW" sz="800" u="none" strike="noStrike" dirty="0">
                          <a:effectLst/>
                          <a:latin typeface="+mn-lt"/>
                        </a:rPr>
                        <a:t> </a:t>
                      </a:r>
                      <a:r>
                        <a:rPr lang="es-UY" altLang="zh-TW" sz="800" u="none" strike="noStrike" dirty="0" err="1">
                          <a:effectLst/>
                          <a:latin typeface="+mn-lt"/>
                        </a:rPr>
                        <a:t>to</a:t>
                      </a:r>
                      <a:r>
                        <a:rPr lang="es-UY" altLang="zh-TW" sz="800" u="none" strike="noStrike" dirty="0">
                          <a:effectLst/>
                          <a:latin typeface="+mn-lt"/>
                        </a:rPr>
                        <a:t> </a:t>
                      </a:r>
                      <a:r>
                        <a:rPr lang="es-UY" altLang="zh-TW" sz="800" u="none" strike="noStrike" dirty="0" err="1">
                          <a:effectLst/>
                          <a:latin typeface="+mn-lt"/>
                        </a:rPr>
                        <a:t>shorten</a:t>
                      </a:r>
                      <a:r>
                        <a:rPr lang="es-UY" altLang="zh-TW" sz="800" u="none" strike="noStrike" dirty="0">
                          <a:effectLst/>
                          <a:latin typeface="+mn-lt"/>
                        </a:rPr>
                        <a:t> </a:t>
                      </a:r>
                      <a:r>
                        <a:rPr lang="es-UY" altLang="zh-TW" sz="800" u="none" strike="noStrike" dirty="0" err="1">
                          <a:effectLst/>
                          <a:latin typeface="+mn-lt"/>
                        </a:rPr>
                        <a:t>said</a:t>
                      </a:r>
                      <a:r>
                        <a:rPr lang="es-UY" altLang="zh-TW" sz="800" u="none" strike="noStrike" dirty="0">
                          <a:effectLst/>
                          <a:latin typeface="+mn-lt"/>
                        </a:rPr>
                        <a:t> </a:t>
                      </a:r>
                      <a:r>
                        <a:rPr lang="es-UY" altLang="zh-TW" sz="800" u="none" strike="noStrike" dirty="0" err="1">
                          <a:effectLst/>
                          <a:latin typeface="+mn-lt"/>
                        </a:rPr>
                        <a:t>avg</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800" b="0" i="0" u="none" strike="noStrike" dirty="0">
                          <a:solidFill>
                            <a:schemeClr val="tx1"/>
                          </a:solidFill>
                          <a:effectLst/>
                          <a:latin typeface="+mn-lt"/>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800" b="0" i="0" u="none" strike="noStrike" dirty="0">
                          <a:solidFill>
                            <a:schemeClr val="tx1"/>
                          </a:solidFill>
                          <a:effectLst/>
                          <a:latin typeface="+mn-lt"/>
                          <a:ea typeface="新細明體" panose="02020500000000000000" pitchFamily="18" charset="-120"/>
                        </a:rPr>
                        <a:t>    </a:t>
                      </a:r>
                      <a:r>
                        <a:rPr lang="es-ES" altLang="zh-TW" sz="800" b="0" i="0" u="none" strike="noStrike" dirty="0">
                          <a:solidFill>
                            <a:schemeClr val="tx1"/>
                          </a:solidFill>
                          <a:effectLst/>
                          <a:latin typeface="+mn-lt"/>
                          <a:ea typeface="新細明體" panose="02020500000000000000" pitchFamily="18" charset="-120"/>
                        </a:rPr>
                        <a:t>981</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800" b="0" i="0" u="none" strike="noStrike" dirty="0">
                          <a:solidFill>
                            <a:schemeClr val="tx1"/>
                          </a:solidFill>
                          <a:effectLst/>
                          <a:latin typeface="+mn-lt"/>
                          <a:ea typeface="新細明體" panose="02020500000000000000" pitchFamily="18" charset="-120"/>
                        </a:rPr>
                        <a:t>    </a:t>
                      </a:r>
                      <a:r>
                        <a:rPr lang="es-ES" altLang="zh-TW" sz="800" b="0" i="0" u="none" strike="noStrike" dirty="0">
                          <a:solidFill>
                            <a:schemeClr val="tx1"/>
                          </a:solidFill>
                          <a:effectLst/>
                          <a:latin typeface="+mn-lt"/>
                          <a:ea typeface="新細明體" panose="02020500000000000000" pitchFamily="18" charset="-120"/>
                        </a:rPr>
                        <a:t>813 </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800" b="0" i="0" u="none" strike="noStrike" dirty="0">
                          <a:solidFill>
                            <a:schemeClr val="tx1"/>
                          </a:solidFill>
                          <a:effectLst/>
                          <a:highlight>
                            <a:srgbClr val="FFFF00"/>
                          </a:highlight>
                          <a:latin typeface="+mn-lt"/>
                          <a:ea typeface="新細明體" panose="02020500000000000000" pitchFamily="18" charset="-120"/>
                        </a:rPr>
                        <a:t>   </a:t>
                      </a:r>
                      <a:r>
                        <a:rPr lang="es-ES" altLang="zh-TW" sz="800" b="0" i="0" u="none" strike="noStrike" dirty="0">
                          <a:solidFill>
                            <a:schemeClr val="tx1"/>
                          </a:solidFill>
                          <a:effectLst/>
                          <a:highlight>
                            <a:srgbClr val="FFFF00"/>
                          </a:highlight>
                          <a:latin typeface="+mn-lt"/>
                          <a:ea typeface="新細明體" panose="02020500000000000000" pitchFamily="18" charset="-120"/>
                        </a:rPr>
                        <a:t>-168 ( 17% ) </a:t>
                      </a:r>
                      <a:endParaRPr lang="zh-TW" altLang="en-US" sz="800" b="0" i="0" u="none" strike="noStrike" dirty="0">
                        <a:solidFill>
                          <a:schemeClr val="tx1"/>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UY" altLang="zh-TW" sz="800" u="none" strike="noStrike" dirty="0" err="1">
                          <a:effectLst/>
                          <a:latin typeface="+mn-lt"/>
                        </a:rPr>
                        <a:t>Only</a:t>
                      </a:r>
                      <a:r>
                        <a:rPr lang="es-UY" altLang="zh-TW" sz="800" u="none" strike="noStrike" dirty="0">
                          <a:effectLst/>
                          <a:latin typeface="+mn-lt"/>
                        </a:rPr>
                        <a:t> RF </a:t>
                      </a:r>
                      <a:r>
                        <a:rPr lang="es-UY" altLang="zh-TW" sz="800" u="none" strike="noStrike" dirty="0" err="1">
                          <a:effectLst/>
                          <a:latin typeface="+mn-lt"/>
                        </a:rPr>
                        <a:t>repairs</a:t>
                      </a:r>
                      <a:r>
                        <a:rPr lang="es-UY" altLang="zh-TW" sz="800" u="none" strike="noStrike" dirty="0">
                          <a:effectLst/>
                          <a:latin typeface="+mn-lt"/>
                        </a:rPr>
                        <a:t> are done at </a:t>
                      </a:r>
                      <a:r>
                        <a:rPr lang="es-UY" altLang="zh-TW" sz="800" u="none" strike="noStrike" dirty="0" err="1">
                          <a:effectLst/>
                          <a:latin typeface="+mn-lt"/>
                        </a:rPr>
                        <a:t>our</a:t>
                      </a:r>
                      <a:r>
                        <a:rPr lang="es-UY" altLang="zh-TW" sz="800" u="none" strike="noStrike" dirty="0">
                          <a:effectLst/>
                          <a:latin typeface="+mn-lt"/>
                        </a:rPr>
                        <a:t> </a:t>
                      </a:r>
                      <a:r>
                        <a:rPr lang="es-UY" altLang="zh-TW" sz="800" u="none" strike="noStrike" dirty="0" err="1">
                          <a:effectLst/>
                          <a:latin typeface="+mn-lt"/>
                        </a:rPr>
                        <a:t>side</a:t>
                      </a:r>
                      <a:r>
                        <a:rPr lang="es-UY" altLang="zh-TW" sz="800" u="none" strike="noStrike" dirty="0">
                          <a:effectLst/>
                          <a:latin typeface="+mn-lt"/>
                        </a:rPr>
                        <a:t>, </a:t>
                      </a:r>
                      <a:r>
                        <a:rPr lang="es-UY" altLang="zh-TW" sz="800" u="none" strike="noStrike" dirty="0" err="1">
                          <a:effectLst/>
                          <a:latin typeface="+mn-lt"/>
                        </a:rPr>
                        <a:t>very</a:t>
                      </a:r>
                      <a:r>
                        <a:rPr lang="es-UY" altLang="zh-TW" sz="800" u="none" strike="noStrike" dirty="0">
                          <a:effectLst/>
                          <a:latin typeface="+mn-lt"/>
                        </a:rPr>
                        <a:t> </a:t>
                      </a:r>
                      <a:r>
                        <a:rPr lang="es-UY" altLang="zh-TW" sz="800" u="none" strike="noStrike" dirty="0" err="1">
                          <a:effectLst/>
                          <a:latin typeface="+mn-lt"/>
                        </a:rPr>
                        <a:t>few</a:t>
                      </a:r>
                      <a:r>
                        <a:rPr lang="es-UY" altLang="zh-TW" sz="800" u="none" strike="noStrike" dirty="0">
                          <a:effectLst/>
                          <a:latin typeface="+mn-lt"/>
                        </a:rPr>
                        <a:t> </a:t>
                      </a:r>
                      <a:r>
                        <a:rPr lang="es-UY" altLang="zh-TW" sz="800" u="none" strike="noStrike" dirty="0" err="1">
                          <a:effectLst/>
                          <a:latin typeface="+mn-lt"/>
                        </a:rPr>
                        <a:t>dry</a:t>
                      </a:r>
                      <a:r>
                        <a:rPr lang="es-UY" altLang="zh-TW" sz="800" u="none" strike="noStrike" dirty="0">
                          <a:effectLst/>
                          <a:latin typeface="+mn-lt"/>
                        </a:rPr>
                        <a:t> </a:t>
                      </a:r>
                      <a:r>
                        <a:rPr lang="es-UY" altLang="zh-TW" sz="800" u="none" strike="noStrike" dirty="0" err="1">
                          <a:effectLst/>
                          <a:latin typeface="+mn-lt"/>
                        </a:rPr>
                        <a:t>mainly</a:t>
                      </a:r>
                      <a:r>
                        <a:rPr lang="es-UY" altLang="zh-TW" sz="800" u="none" strike="noStrike" dirty="0">
                          <a:effectLst/>
                          <a:latin typeface="+mn-lt"/>
                        </a:rPr>
                        <a:t> </a:t>
                      </a:r>
                      <a:r>
                        <a:rPr lang="es-UY" altLang="zh-TW" sz="800" u="none" strike="noStrike" dirty="0" err="1">
                          <a:effectLst/>
                          <a:latin typeface="+mn-lt"/>
                        </a:rPr>
                        <a:t>due</a:t>
                      </a:r>
                      <a:r>
                        <a:rPr lang="es-UY" altLang="zh-TW" sz="800" u="none" strike="noStrike" dirty="0">
                          <a:effectLst/>
                          <a:latin typeface="+mn-lt"/>
                        </a:rPr>
                        <a:t> </a:t>
                      </a:r>
                      <a:r>
                        <a:rPr lang="es-UY" altLang="zh-TW" sz="800" u="none" strike="noStrike" dirty="0" err="1">
                          <a:effectLst/>
                          <a:latin typeface="+mn-lt"/>
                        </a:rPr>
                        <a:t>to</a:t>
                      </a:r>
                      <a:r>
                        <a:rPr lang="es-UY" altLang="zh-TW" sz="800" u="none" strike="noStrike" dirty="0">
                          <a:effectLst/>
                          <a:latin typeface="+mn-lt"/>
                        </a:rPr>
                        <a:t> </a:t>
                      </a:r>
                      <a:r>
                        <a:rPr lang="es-UY" altLang="zh-TW" sz="800" u="none" strike="noStrike" dirty="0" err="1">
                          <a:effectLst/>
                          <a:latin typeface="+mn-lt"/>
                        </a:rPr>
                        <a:t>emergency</a:t>
                      </a:r>
                      <a:r>
                        <a:rPr lang="es-UY" altLang="zh-TW" sz="800" u="none" strike="noStrike" dirty="0">
                          <a:effectLst/>
                          <a:latin typeface="+mn-lt"/>
                        </a:rPr>
                        <a:t> </a:t>
                      </a:r>
                      <a:r>
                        <a:rPr lang="es-UY" altLang="zh-TW" sz="800" u="none" strike="noStrike" dirty="0" err="1">
                          <a:effectLst/>
                          <a:latin typeface="+mn-lt"/>
                        </a:rPr>
                        <a:t>repairs</a:t>
                      </a:r>
                      <a:r>
                        <a:rPr lang="es-UY" altLang="zh-TW" sz="800" u="none" strike="noStrike" dirty="0">
                          <a:effectLst/>
                          <a:latin typeface="+mn-lt"/>
                        </a:rPr>
                        <a:t> </a:t>
                      </a:r>
                      <a:r>
                        <a:rPr lang="es-UY" altLang="zh-TW" sz="800" u="none" strike="noStrike" dirty="0" err="1">
                          <a:effectLst/>
                          <a:latin typeface="+mn-lt"/>
                        </a:rPr>
                        <a:t>or</a:t>
                      </a:r>
                      <a:r>
                        <a:rPr lang="es-UY" altLang="zh-TW" sz="800" u="none" strike="noStrike" dirty="0">
                          <a:effectLst/>
                          <a:latin typeface="+mn-lt"/>
                        </a:rPr>
                        <a:t> </a:t>
                      </a:r>
                      <a:r>
                        <a:rPr lang="es-UY" altLang="zh-TW" sz="800" u="none" strike="noStrike" dirty="0" err="1">
                          <a:effectLst/>
                          <a:latin typeface="+mn-lt"/>
                        </a:rPr>
                        <a:t>special</a:t>
                      </a:r>
                      <a:r>
                        <a:rPr lang="es-UY" altLang="zh-TW" sz="800" u="none" strike="noStrike" dirty="0">
                          <a:effectLst/>
                          <a:latin typeface="+mn-lt"/>
                        </a:rPr>
                        <a:t> cases</a:t>
                      </a:r>
                      <a:endParaRPr lang="zh-TW" altLang="en-US" sz="800" b="0" i="0" u="none" strike="noStrike" dirty="0">
                        <a:solidFill>
                          <a:schemeClr val="tx1"/>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442650">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Cost </a:t>
                      </a:r>
                      <a:r>
                        <a:rPr lang="en-US" altLang="zh-TW" sz="800" b="0" i="0" u="none" strike="noStrike" dirty="0">
                          <a:solidFill>
                            <a:srgbClr val="000000"/>
                          </a:solidFill>
                          <a:effectLst/>
                          <a:latin typeface="+mn-lt"/>
                          <a:ea typeface="新細明體" panose="02020500000000000000" pitchFamily="18" charset="-120"/>
                        </a:rPr>
                        <a:t>Saving Project</a:t>
                      </a:r>
                      <a:endParaRPr 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rgbClr val="000000"/>
                          </a:solidFill>
                          <a:effectLst/>
                          <a:latin typeface="+mn-lt"/>
                          <a:ea typeface="新細明體" panose="02020500000000000000" pitchFamily="18" charset="-120"/>
                        </a:rPr>
                        <a:t>6951,83</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rgbClr val="000000"/>
                          </a:solidFill>
                          <a:effectLst/>
                          <a:latin typeface="+mn-lt"/>
                          <a:ea typeface="新細明體" panose="02020500000000000000" pitchFamily="18" charset="-120"/>
                        </a:rPr>
                        <a:t>1563,5</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800" b="0" i="0" u="none" strike="noStrike" dirty="0">
                          <a:solidFill>
                            <a:srgbClr val="000000"/>
                          </a:solidFill>
                          <a:effectLst/>
                          <a:highlight>
                            <a:srgbClr val="FFFF00"/>
                          </a:highlight>
                          <a:latin typeface="+mn-lt"/>
                          <a:ea typeface="新細明體" panose="02020500000000000000" pitchFamily="18" charset="-120"/>
                        </a:rPr>
                        <a:t> </a:t>
                      </a:r>
                      <a:r>
                        <a:rPr lang="es-ES" altLang="zh-TW" sz="800" b="0" i="0" u="none" strike="noStrike" dirty="0">
                          <a:solidFill>
                            <a:srgbClr val="000000"/>
                          </a:solidFill>
                          <a:effectLst/>
                          <a:highlight>
                            <a:srgbClr val="FFFF00"/>
                          </a:highlight>
                          <a:latin typeface="+mn-lt"/>
                          <a:ea typeface="新細明體" panose="02020500000000000000" pitchFamily="18" charset="-120"/>
                        </a:rPr>
                        <a:t>-5388,33 ( 77%) </a:t>
                      </a: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UY" altLang="zh-TW" sz="800" u="none" strike="noStrike" dirty="0" err="1">
                          <a:effectLst/>
                          <a:latin typeface="+mn-lt"/>
                        </a:rPr>
                        <a:t>Corresponding</a:t>
                      </a:r>
                      <a:r>
                        <a:rPr lang="es-UY" altLang="zh-TW" sz="800" u="none" strike="noStrike" dirty="0">
                          <a:effectLst/>
                          <a:latin typeface="+mn-lt"/>
                        </a:rPr>
                        <a:t> </a:t>
                      </a:r>
                      <a:r>
                        <a:rPr lang="es-UY" altLang="zh-TW" sz="800" u="none" strike="noStrike" dirty="0" err="1">
                          <a:effectLst/>
                          <a:latin typeface="+mn-lt"/>
                        </a:rPr>
                        <a:t>to</a:t>
                      </a:r>
                      <a:r>
                        <a:rPr lang="es-UY" altLang="zh-TW" sz="800" u="none" strike="noStrike" dirty="0">
                          <a:effectLst/>
                          <a:latin typeface="+mn-lt"/>
                        </a:rPr>
                        <a:t> terminal UYMVDT </a:t>
                      </a:r>
                      <a:r>
                        <a:rPr lang="es-UY" altLang="zh-TW" sz="800" u="none" strike="noStrike" dirty="0" err="1">
                          <a:effectLst/>
                          <a:latin typeface="+mn-lt"/>
                        </a:rPr>
                        <a:t>storage</a:t>
                      </a:r>
                      <a:r>
                        <a:rPr lang="es-UY" altLang="zh-TW" sz="800" u="none" strike="noStrike" dirty="0">
                          <a:effectLst/>
                          <a:latin typeface="+mn-lt"/>
                        </a:rPr>
                        <a:t> bonus (</a:t>
                      </a:r>
                      <a:r>
                        <a:rPr lang="es-UY" altLang="zh-TW" sz="800" u="none" strike="noStrike" dirty="0" err="1">
                          <a:effectLst/>
                          <a:latin typeface="+mn-lt"/>
                        </a:rPr>
                        <a:t>discounts</a:t>
                      </a:r>
                      <a:r>
                        <a:rPr lang="es-UY" altLang="zh-TW" sz="800" u="none" strike="noStrike" dirty="0">
                          <a:effectLst/>
                          <a:latin typeface="+mn-lt"/>
                        </a:rPr>
                        <a:t>), </a:t>
                      </a:r>
                      <a:r>
                        <a:rPr lang="es-UY" altLang="zh-TW" sz="800" u="none" strike="noStrike" dirty="0" err="1">
                          <a:effectLst/>
                          <a:latin typeface="+mn-lt"/>
                        </a:rPr>
                        <a:t>This</a:t>
                      </a:r>
                      <a:r>
                        <a:rPr lang="es-UY" altLang="zh-TW" sz="800" u="none" strike="noStrike" dirty="0">
                          <a:effectLst/>
                          <a:latin typeface="+mn-lt"/>
                        </a:rPr>
                        <a:t> </a:t>
                      </a:r>
                      <a:r>
                        <a:rPr lang="es-UY" altLang="zh-TW" sz="800" u="none" strike="noStrike" dirty="0" err="1">
                          <a:effectLst/>
                          <a:latin typeface="+mn-lt"/>
                        </a:rPr>
                        <a:t>does</a:t>
                      </a:r>
                      <a:r>
                        <a:rPr lang="es-UY" altLang="zh-TW" sz="800" u="none" strike="noStrike" dirty="0">
                          <a:effectLst/>
                          <a:latin typeface="+mn-lt"/>
                        </a:rPr>
                        <a:t> </a:t>
                      </a:r>
                      <a:r>
                        <a:rPr lang="es-UY" altLang="zh-TW" sz="800" u="none" strike="noStrike" dirty="0" err="1">
                          <a:effectLst/>
                          <a:latin typeface="+mn-lt"/>
                        </a:rPr>
                        <a:t>not</a:t>
                      </a:r>
                      <a:r>
                        <a:rPr lang="es-UY" altLang="zh-TW" sz="800" u="none" strike="noStrike" dirty="0">
                          <a:effectLst/>
                          <a:latin typeface="+mn-lt"/>
                        </a:rPr>
                        <a:t> </a:t>
                      </a:r>
                      <a:r>
                        <a:rPr lang="es-ES" altLang="zh-TW" sz="800" u="none" strike="noStrike" dirty="0" err="1">
                          <a:effectLst/>
                          <a:latin typeface="+mn-lt"/>
                        </a:rPr>
                        <a:t>counting</a:t>
                      </a:r>
                      <a:r>
                        <a:rPr lang="es-ES" altLang="zh-TW" sz="800" u="none" strike="noStrike" dirty="0">
                          <a:effectLst/>
                          <a:latin typeface="+mn-lt"/>
                        </a:rPr>
                        <a:t> </a:t>
                      </a:r>
                      <a:r>
                        <a:rPr lang="es-ES" altLang="zh-TW" sz="800" u="none" strike="noStrike" dirty="0" err="1">
                          <a:effectLst/>
                          <a:latin typeface="+mn-lt"/>
                        </a:rPr>
                        <a:t>the</a:t>
                      </a:r>
                      <a:r>
                        <a:rPr lang="es-ES" altLang="zh-TW" sz="800" u="none" strike="noStrike" dirty="0">
                          <a:effectLst/>
                          <a:latin typeface="+mn-lt"/>
                        </a:rPr>
                        <a:t> bonus Fidelity ( Incentive )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90% Onboard </a:t>
                      </a:r>
                    </a:p>
                    <a:p>
                      <a:pPr algn="ctr" fontAlgn="ctr"/>
                      <a:r>
                        <a:rPr lang="en-US" sz="800" b="0" i="0" u="none" strike="noStrike" dirty="0">
                          <a:solidFill>
                            <a:srgbClr val="000000"/>
                          </a:solidFill>
                          <a:effectLst/>
                          <a:latin typeface="+mn-lt"/>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s-UY" altLang="zh-TW" sz="800" u="none" strike="noStrike" dirty="0">
                        <a:effectLst/>
                        <a:latin typeface="+mn-lt"/>
                      </a:endParaRPr>
                    </a:p>
                    <a:p>
                      <a:pPr algn="l" fontAlgn="ctr"/>
                      <a:r>
                        <a:rPr lang="es-UY" altLang="zh-TW" sz="800" u="none" strike="noStrike" dirty="0">
                          <a:effectLst/>
                          <a:latin typeface="+mn-lt"/>
                        </a:rPr>
                        <a:t>PYASU: 9,7</a:t>
                      </a:r>
                    </a:p>
                    <a:p>
                      <a:pPr algn="l" fontAlgn="ctr"/>
                      <a:r>
                        <a:rPr lang="es-UY" altLang="zh-TW" sz="800" b="0" i="0" u="none" strike="noStrike" dirty="0">
                          <a:solidFill>
                            <a:srgbClr val="000000"/>
                          </a:solidFill>
                          <a:effectLst/>
                          <a:latin typeface="+mn-lt"/>
                          <a:ea typeface="新細明體" panose="02020500000000000000" pitchFamily="18" charset="-120"/>
                        </a:rPr>
                        <a:t>BRRGR: 6,5</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rgbClr val="000000"/>
                          </a:solidFill>
                          <a:effectLst/>
                          <a:latin typeface="+mn-lt"/>
                          <a:ea typeface="新細明體" panose="02020500000000000000" pitchFamily="18" charset="-120"/>
                        </a:rPr>
                        <a:t>PYASU: 15,75 </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800" b="0" i="0" u="none" strike="noStrike" dirty="0">
                          <a:solidFill>
                            <a:srgbClr val="000000"/>
                          </a:solidFill>
                          <a:effectLst/>
                          <a:highlight>
                            <a:srgbClr val="FFFF00"/>
                          </a:highlight>
                          <a:latin typeface="+mn-lt"/>
                          <a:ea typeface="新細明體" panose="02020500000000000000" pitchFamily="18" charset="-120"/>
                        </a:rPr>
                        <a:t>  </a:t>
                      </a:r>
                      <a:r>
                        <a:rPr lang="es-ES" altLang="zh-TW" sz="800" b="0" i="0" u="none" strike="noStrike" dirty="0">
                          <a:solidFill>
                            <a:srgbClr val="000000"/>
                          </a:solidFill>
                          <a:effectLst/>
                          <a:highlight>
                            <a:srgbClr val="FFFF00"/>
                          </a:highlight>
                          <a:latin typeface="+mn-lt"/>
                          <a:ea typeface="新細明體" panose="02020500000000000000" pitchFamily="18" charset="-120"/>
                        </a:rPr>
                        <a:t>6  ( 38% ) </a:t>
                      </a: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UY" altLang="zh-TW" sz="800" u="none" strike="noStrike" dirty="0" err="1">
                          <a:effectLst/>
                          <a:latin typeface="+mn-lt"/>
                        </a:rPr>
                        <a:t>Work</a:t>
                      </a:r>
                      <a:r>
                        <a:rPr lang="es-UY" altLang="zh-TW" sz="800" u="none" strike="noStrike" dirty="0">
                          <a:effectLst/>
                          <a:latin typeface="+mn-lt"/>
                        </a:rPr>
                        <a:t> </a:t>
                      </a:r>
                      <a:r>
                        <a:rPr lang="es-UY" altLang="zh-TW" sz="800" u="none" strike="noStrike" dirty="0" err="1">
                          <a:effectLst/>
                          <a:latin typeface="+mn-lt"/>
                        </a:rPr>
                        <a:t>together</a:t>
                      </a:r>
                      <a:r>
                        <a:rPr lang="es-UY" altLang="zh-TW" sz="800" u="none" strike="noStrike" dirty="0">
                          <a:effectLst/>
                          <a:latin typeface="+mn-lt"/>
                        </a:rPr>
                        <a:t> </a:t>
                      </a:r>
                      <a:r>
                        <a:rPr lang="es-UY" altLang="zh-TW" sz="800" u="none" strike="noStrike" dirty="0" err="1">
                          <a:effectLst/>
                          <a:latin typeface="+mn-lt"/>
                        </a:rPr>
                        <a:t>with</a:t>
                      </a:r>
                      <a:r>
                        <a:rPr lang="es-UY" altLang="zh-TW" sz="800" u="none" strike="noStrike" dirty="0">
                          <a:effectLst/>
                          <a:latin typeface="+mn-lt"/>
                        </a:rPr>
                        <a:t> PY office </a:t>
                      </a:r>
                      <a:r>
                        <a:rPr lang="es-UY" altLang="zh-TW" sz="800" u="none" strike="noStrike" dirty="0" err="1">
                          <a:effectLst/>
                          <a:latin typeface="+mn-lt"/>
                        </a:rPr>
                        <a:t>to</a:t>
                      </a:r>
                      <a:r>
                        <a:rPr lang="es-UY" altLang="zh-TW" sz="800" u="none" strike="noStrike" dirty="0">
                          <a:effectLst/>
                          <a:latin typeface="+mn-lt"/>
                        </a:rPr>
                        <a:t> </a:t>
                      </a:r>
                      <a:r>
                        <a:rPr lang="es-UY" altLang="zh-TW" sz="800" u="none" strike="noStrike" dirty="0" err="1">
                          <a:effectLst/>
                          <a:latin typeface="+mn-lt"/>
                        </a:rPr>
                        <a:t>improve</a:t>
                      </a:r>
                      <a:r>
                        <a:rPr lang="es-UY" altLang="zh-TW" sz="800" u="none" strike="noStrike" dirty="0">
                          <a:effectLst/>
                          <a:latin typeface="+mn-lt"/>
                        </a:rPr>
                        <a:t> </a:t>
                      </a:r>
                      <a:r>
                        <a:rPr lang="es-UY" altLang="zh-TW" sz="800" u="none" strike="noStrike" dirty="0" err="1">
                          <a:effectLst/>
                          <a:latin typeface="+mn-lt"/>
                        </a:rPr>
                        <a:t>mainly</a:t>
                      </a:r>
                      <a:r>
                        <a:rPr lang="es-UY" altLang="zh-TW" sz="800" u="none" strike="noStrike" dirty="0">
                          <a:effectLst/>
                          <a:latin typeface="+mn-lt"/>
                        </a:rPr>
                        <a:t> </a:t>
                      </a:r>
                      <a:r>
                        <a:rPr lang="es-UY" altLang="zh-TW" sz="800" u="none" strike="noStrike" dirty="0" err="1">
                          <a:effectLst/>
                          <a:latin typeface="+mn-lt"/>
                        </a:rPr>
                        <a:t>tts</a:t>
                      </a:r>
                      <a:r>
                        <a:rPr lang="es-UY" altLang="zh-TW" sz="800" u="none" strike="noStrike" dirty="0">
                          <a:effectLst/>
                          <a:latin typeface="+mn-lt"/>
                        </a:rPr>
                        <a:t> </a:t>
                      </a:r>
                      <a:r>
                        <a:rPr lang="es-UY" altLang="zh-TW" sz="800" u="none" strike="noStrike" dirty="0" err="1">
                          <a:effectLst/>
                          <a:latin typeface="+mn-lt"/>
                        </a:rPr>
                        <a:t>to</a:t>
                      </a:r>
                      <a:r>
                        <a:rPr lang="es-UY" altLang="zh-TW" sz="800" u="none" strike="noStrike" dirty="0">
                          <a:effectLst/>
                          <a:latin typeface="+mn-lt"/>
                        </a:rPr>
                        <a:t> PYASU, </a:t>
                      </a:r>
                      <a:r>
                        <a:rPr lang="es-UY" altLang="zh-TW" sz="800" u="none" strike="noStrike" dirty="0" err="1">
                          <a:effectLst/>
                          <a:latin typeface="+mn-lt"/>
                        </a:rPr>
                        <a:t>but</a:t>
                      </a:r>
                      <a:r>
                        <a:rPr lang="es-UY" altLang="zh-TW" sz="800" u="none" strike="noStrike" dirty="0">
                          <a:effectLst/>
                          <a:latin typeface="+mn-lt"/>
                        </a:rPr>
                        <a:t> </a:t>
                      </a:r>
                      <a:r>
                        <a:rPr lang="es-UY" altLang="zh-TW" sz="800" u="none" strike="noStrike" dirty="0" err="1">
                          <a:effectLst/>
                          <a:latin typeface="+mn-lt"/>
                        </a:rPr>
                        <a:t>depends</a:t>
                      </a:r>
                      <a:r>
                        <a:rPr lang="es-UY" altLang="zh-TW" sz="800" u="none" strike="noStrike" dirty="0">
                          <a:effectLst/>
                          <a:latin typeface="+mn-lt"/>
                        </a:rPr>
                        <a:t> </a:t>
                      </a:r>
                      <a:r>
                        <a:rPr lang="es-UY" altLang="zh-TW" sz="800" u="none" strike="noStrike" dirty="0" err="1">
                          <a:effectLst/>
                          <a:latin typeface="+mn-lt"/>
                        </a:rPr>
                        <a:t>of</a:t>
                      </a:r>
                      <a:r>
                        <a:rPr lang="es-UY" altLang="zh-TW" sz="800" u="none" strike="noStrike" dirty="0">
                          <a:effectLst/>
                          <a:latin typeface="+mn-lt"/>
                        </a:rPr>
                        <a:t> </a:t>
                      </a:r>
                      <a:r>
                        <a:rPr lang="es-UY" altLang="zh-TW" sz="800" u="none" strike="noStrike" dirty="0" err="1">
                          <a:effectLst/>
                          <a:latin typeface="+mn-lt"/>
                        </a:rPr>
                        <a:t>sailing</a:t>
                      </a:r>
                      <a:r>
                        <a:rPr lang="es-UY" altLang="zh-TW" sz="800" u="none" strike="noStrike" dirty="0">
                          <a:effectLst/>
                          <a:latin typeface="+mn-lt"/>
                        </a:rPr>
                        <a:t> </a:t>
                      </a:r>
                      <a:r>
                        <a:rPr lang="es-UY" altLang="zh-TW" sz="800" u="none" strike="noStrike" dirty="0" err="1">
                          <a:effectLst/>
                          <a:latin typeface="+mn-lt"/>
                        </a:rPr>
                        <a:t>schedules</a:t>
                      </a:r>
                      <a:r>
                        <a:rPr lang="es-UY" altLang="zh-TW" sz="800" u="none" strike="noStrike" dirty="0">
                          <a:effectLst/>
                          <a:latin typeface="+mn-lt"/>
                        </a:rPr>
                        <a:t> </a:t>
                      </a:r>
                      <a:r>
                        <a:rPr lang="es-UY" altLang="zh-TW" sz="800" u="none" strike="noStrike" dirty="0" err="1">
                          <a:effectLst/>
                          <a:latin typeface="+mn-lt"/>
                        </a:rPr>
                        <a:t>for</a:t>
                      </a:r>
                      <a:r>
                        <a:rPr lang="es-UY" altLang="zh-TW" sz="800" u="none" strike="noStrike" dirty="0">
                          <a:effectLst/>
                          <a:latin typeface="+mn-lt"/>
                        </a:rPr>
                        <a:t> </a:t>
                      </a:r>
                      <a:r>
                        <a:rPr lang="es-UY" altLang="zh-TW" sz="800" u="none" strike="noStrike" dirty="0" err="1">
                          <a:effectLst/>
                          <a:latin typeface="+mn-lt"/>
                        </a:rPr>
                        <a:t>the</a:t>
                      </a:r>
                      <a:r>
                        <a:rPr lang="es-UY" altLang="zh-TW" sz="800" u="none" strike="noStrike" dirty="0">
                          <a:effectLst/>
                          <a:latin typeface="+mn-lt"/>
                        </a:rPr>
                        <a:t> </a:t>
                      </a:r>
                      <a:r>
                        <a:rPr lang="es-UY" altLang="zh-TW" sz="800" u="none" strike="noStrike" dirty="0" err="1">
                          <a:effectLst/>
                          <a:latin typeface="+mn-lt"/>
                        </a:rPr>
                        <a:t>mothers</a:t>
                      </a:r>
                      <a:r>
                        <a:rPr lang="es-UY" altLang="zh-TW" sz="800" u="none" strike="noStrike" dirty="0">
                          <a:effectLst/>
                          <a:latin typeface="+mn-lt"/>
                        </a:rPr>
                        <a:t> </a:t>
                      </a:r>
                      <a:r>
                        <a:rPr lang="es-UY" altLang="zh-TW" sz="800" u="none" strike="noStrike" dirty="0" err="1">
                          <a:effectLst/>
                          <a:latin typeface="+mn-lt"/>
                        </a:rPr>
                        <a:t>vessel</a:t>
                      </a:r>
                      <a:r>
                        <a:rPr lang="es-UY" altLang="zh-TW" sz="800" u="none" strike="noStrike" dirty="0">
                          <a:effectLst/>
                          <a:latin typeface="+mn-lt"/>
                        </a:rPr>
                        <a:t> </a:t>
                      </a:r>
                      <a:r>
                        <a:rPr lang="es-UY" altLang="zh-TW" sz="800" u="none" strike="noStrike" dirty="0" err="1">
                          <a:effectLst/>
                          <a:latin typeface="+mn-lt"/>
                        </a:rPr>
                        <a:t>that</a:t>
                      </a:r>
                      <a:r>
                        <a:rPr lang="es-UY" altLang="zh-TW" sz="800" u="none" strike="noStrike" dirty="0">
                          <a:effectLst/>
                          <a:latin typeface="+mn-lt"/>
                        </a:rPr>
                        <a:t> </a:t>
                      </a:r>
                      <a:r>
                        <a:rPr lang="es-UY" altLang="zh-TW" sz="800" u="none" strike="noStrike" dirty="0" err="1">
                          <a:effectLst/>
                          <a:latin typeface="+mn-lt"/>
                        </a:rPr>
                        <a:t>sufer</a:t>
                      </a:r>
                      <a:r>
                        <a:rPr lang="es-UY" altLang="zh-TW" sz="800" u="none" strike="noStrike" dirty="0">
                          <a:effectLst/>
                          <a:latin typeface="+mn-lt"/>
                        </a:rPr>
                        <a:t> </a:t>
                      </a:r>
                      <a:r>
                        <a:rPr lang="es-UY" altLang="zh-TW" sz="800" u="none" strike="noStrike" dirty="0" err="1">
                          <a:effectLst/>
                          <a:latin typeface="+mn-lt"/>
                        </a:rPr>
                        <a:t>delays</a:t>
                      </a:r>
                      <a:r>
                        <a:rPr lang="es-UY" altLang="zh-TW" sz="800" u="none" strike="noStrike" dirty="0">
                          <a:effectLst/>
                          <a:latin typeface="+mn-lt"/>
                        </a:rPr>
                        <a:t>. </a:t>
                      </a:r>
                      <a:r>
                        <a:rPr lang="es-UY" altLang="zh-TW" sz="800" u="none" strike="noStrike" dirty="0" err="1">
                          <a:effectLst/>
                          <a:latin typeface="+mn-lt"/>
                        </a:rPr>
                        <a:t>we</a:t>
                      </a:r>
                      <a:r>
                        <a:rPr lang="es-UY" altLang="zh-TW" sz="800" u="none" strike="noStrike" dirty="0">
                          <a:effectLst/>
                          <a:latin typeface="+mn-lt"/>
                        </a:rPr>
                        <a:t> </a:t>
                      </a:r>
                      <a:r>
                        <a:rPr lang="es-UY" altLang="zh-TW" sz="800" u="none" strike="noStrike" dirty="0" err="1">
                          <a:effectLst/>
                          <a:latin typeface="+mn-lt"/>
                        </a:rPr>
                        <a:t>follow</a:t>
                      </a:r>
                      <a:r>
                        <a:rPr lang="es-UY" altLang="zh-TW" sz="800" u="none" strike="noStrike" dirty="0">
                          <a:effectLst/>
                          <a:latin typeface="+mn-lt"/>
                        </a:rPr>
                        <a:t> </a:t>
                      </a:r>
                      <a:r>
                        <a:rPr lang="es-UY" altLang="zh-TW" sz="800" u="none" strike="noStrike" dirty="0" err="1">
                          <a:effectLst/>
                          <a:latin typeface="+mn-lt"/>
                        </a:rPr>
                        <a:t>instruction</a:t>
                      </a:r>
                      <a:r>
                        <a:rPr lang="es-UY" altLang="zh-TW" sz="800" u="none" strike="noStrike" dirty="0">
                          <a:effectLst/>
                          <a:latin typeface="+mn-lt"/>
                        </a:rPr>
                        <a:t> </a:t>
                      </a:r>
                      <a:r>
                        <a:rPr lang="es-UY" altLang="zh-TW" sz="800" u="none" strike="noStrike" dirty="0" err="1">
                          <a:effectLst/>
                          <a:latin typeface="+mn-lt"/>
                        </a:rPr>
                        <a:t>to</a:t>
                      </a:r>
                      <a:r>
                        <a:rPr lang="es-UY" altLang="zh-TW" sz="800" u="none" strike="noStrike" dirty="0">
                          <a:effectLst/>
                          <a:latin typeface="+mn-lt"/>
                        </a:rPr>
                        <a:t> </a:t>
                      </a:r>
                      <a:r>
                        <a:rPr lang="es-UY" altLang="zh-TW" sz="800" u="none" strike="noStrike" dirty="0" err="1">
                          <a:effectLst/>
                          <a:latin typeface="+mn-lt"/>
                        </a:rPr>
                        <a:t>connect</a:t>
                      </a:r>
                      <a:r>
                        <a:rPr lang="es-UY" altLang="zh-TW" sz="800" u="none" strike="noStrike" dirty="0">
                          <a:effectLst/>
                          <a:latin typeface="+mn-lt"/>
                        </a:rPr>
                        <a:t> in </a:t>
                      </a:r>
                      <a:r>
                        <a:rPr lang="es-UY" altLang="zh-TW" sz="800" u="none" strike="noStrike" dirty="0" err="1">
                          <a:effectLst/>
                          <a:latin typeface="+mn-lt"/>
                        </a:rPr>
                        <a:t>the</a:t>
                      </a:r>
                      <a:r>
                        <a:rPr lang="es-UY" altLang="zh-TW" sz="800" u="none" strike="noStrike" dirty="0">
                          <a:effectLst/>
                          <a:latin typeface="+mn-lt"/>
                        </a:rPr>
                        <a:t> </a:t>
                      </a:r>
                      <a:r>
                        <a:rPr lang="es-UY" altLang="zh-TW" sz="800" u="none" strike="noStrike" dirty="0" err="1">
                          <a:effectLst/>
                          <a:latin typeface="+mn-lt"/>
                        </a:rPr>
                        <a:t>next</a:t>
                      </a:r>
                      <a:r>
                        <a:rPr lang="es-UY" altLang="zh-TW" sz="800" u="none" strike="noStrike" dirty="0">
                          <a:effectLst/>
                          <a:latin typeface="+mn-lt"/>
                        </a:rPr>
                        <a:t> </a:t>
                      </a:r>
                      <a:r>
                        <a:rPr lang="es-UY" altLang="zh-TW" sz="800" u="none" strike="noStrike" dirty="0" err="1">
                          <a:effectLst/>
                          <a:latin typeface="+mn-lt"/>
                        </a:rPr>
                        <a:t>vessel</a:t>
                      </a:r>
                      <a:r>
                        <a:rPr lang="es-UY" altLang="zh-TW" sz="800" u="none" strike="noStrike" dirty="0">
                          <a:effectLst/>
                          <a:latin typeface="+mn-lt"/>
                        </a:rPr>
                        <a:t> </a:t>
                      </a:r>
                      <a:r>
                        <a:rPr lang="es-UY" altLang="zh-TW" sz="800" u="none" strike="noStrike" dirty="0" err="1">
                          <a:effectLst/>
                          <a:latin typeface="+mn-lt"/>
                        </a:rPr>
                        <a:t>available</a:t>
                      </a:r>
                      <a:r>
                        <a:rPr lang="es-UY" altLang="zh-TW" sz="800" u="none" strike="noStrike" dirty="0">
                          <a:effectLst/>
                          <a:latin typeface="+mn-lt"/>
                        </a:rPr>
                        <a:t> and </a:t>
                      </a:r>
                      <a:r>
                        <a:rPr lang="es-UY" altLang="zh-TW" sz="800" u="none" strike="noStrike" dirty="0" err="1">
                          <a:effectLst/>
                          <a:latin typeface="+mn-lt"/>
                        </a:rPr>
                        <a:t>keep</a:t>
                      </a:r>
                      <a:r>
                        <a:rPr lang="es-UY" altLang="zh-TW" sz="800" u="none" strike="noStrike" dirty="0">
                          <a:effectLst/>
                          <a:latin typeface="+mn-lt"/>
                        </a:rPr>
                        <a:t> </a:t>
                      </a:r>
                      <a:r>
                        <a:rPr lang="es-UY" altLang="zh-TW" sz="800" u="none" strike="noStrike" dirty="0" err="1">
                          <a:effectLst/>
                          <a:latin typeface="+mn-lt"/>
                        </a:rPr>
                        <a:t>contact</a:t>
                      </a:r>
                      <a:r>
                        <a:rPr lang="es-UY" altLang="zh-TW" sz="800" u="none" strike="noStrike" dirty="0">
                          <a:effectLst/>
                          <a:latin typeface="+mn-lt"/>
                        </a:rPr>
                        <a:t> </a:t>
                      </a:r>
                      <a:r>
                        <a:rPr lang="es-UY" altLang="zh-TW" sz="800" u="none" strike="noStrike" dirty="0" err="1">
                          <a:effectLst/>
                          <a:latin typeface="+mn-lt"/>
                        </a:rPr>
                        <a:t>with</a:t>
                      </a:r>
                      <a:r>
                        <a:rPr lang="es-UY" altLang="zh-TW" sz="800" u="none" strike="noStrike" dirty="0">
                          <a:effectLst/>
                          <a:latin typeface="+mn-lt"/>
                        </a:rPr>
                        <a:t> ELA</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800" b="0" i="0" u="none" strike="noStrike" dirty="0">
                          <a:solidFill>
                            <a:srgbClr val="000000"/>
                          </a:solidFill>
                          <a:effectLst/>
                          <a:latin typeface="+mn-lt"/>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rgbClr val="000000"/>
                          </a:solidFill>
                          <a:effectLst/>
                          <a:latin typeface="+mn-lt"/>
                          <a:ea typeface="新細明體" panose="02020500000000000000" pitchFamily="18" charset="-120"/>
                        </a:rPr>
                        <a:t>0</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rgbClr val="000000"/>
                          </a:solidFill>
                          <a:effectLst/>
                          <a:latin typeface="+mn-lt"/>
                          <a:ea typeface="新細明體" panose="02020500000000000000" pitchFamily="18" charset="-120"/>
                        </a:rPr>
                        <a:t>0</a:t>
                      </a: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800" b="0" i="0" u="none" strike="noStrike" dirty="0">
                          <a:solidFill>
                            <a:srgbClr val="000000"/>
                          </a:solidFill>
                          <a:effectLst/>
                          <a:highlight>
                            <a:srgbClr val="FFFF00"/>
                          </a:highlight>
                          <a:latin typeface="+mn-lt"/>
                          <a:ea typeface="新細明體" panose="02020500000000000000" pitchFamily="18" charset="-120"/>
                        </a:rPr>
                        <a:t>          </a:t>
                      </a:r>
                      <a:r>
                        <a:rPr lang="es-ES" altLang="zh-TW" sz="800" b="0" i="0" u="none" strike="noStrike" dirty="0">
                          <a:solidFill>
                            <a:srgbClr val="000000"/>
                          </a:solidFill>
                          <a:effectLst/>
                          <a:highlight>
                            <a:srgbClr val="FFFF00"/>
                          </a:highlight>
                          <a:latin typeface="+mn-lt"/>
                          <a:ea typeface="新細明體" panose="02020500000000000000" pitchFamily="18" charset="-120"/>
                        </a:rPr>
                        <a:t>0</a:t>
                      </a:r>
                      <a:endParaRPr lang="zh-TW" altLang="en-US" sz="800" b="0" i="0" u="none" strike="noStrike" dirty="0">
                        <a:solidFill>
                          <a:srgbClr val="000000"/>
                        </a:solidFill>
                        <a:effectLst/>
                        <a:highlight>
                          <a:srgbClr val="FFFF00"/>
                        </a:highligh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800" b="0" i="0" u="none" strike="noStrike" dirty="0">
                        <a:solidFill>
                          <a:srgbClr val="000000"/>
                        </a:solidFill>
                        <a:effectLst/>
                        <a:latin typeface="+mn-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766572DE-5D74-40CB-EB1F-A14D77D09252}"/>
              </a:ext>
            </a:extLst>
          </p:cNvPr>
          <p:cNvSpPr txBox="1"/>
          <p:nvPr/>
        </p:nvSpPr>
        <p:spPr>
          <a:xfrm>
            <a:off x="102102" y="4266768"/>
            <a:ext cx="8928992" cy="600164"/>
          </a:xfrm>
          <a:prstGeom prst="rect">
            <a:avLst/>
          </a:prstGeom>
          <a:noFill/>
        </p:spPr>
        <p:txBody>
          <a:bodyPr wrap="square" rtlCol="0">
            <a:spAutoFit/>
          </a:bodyPr>
          <a:lstStyle/>
          <a:p>
            <a:r>
              <a:rPr lang="en-US" altLang="zh-TW" sz="1100" dirty="0"/>
              <a:t>Aged Container Selling / Free Reposition Plan</a:t>
            </a:r>
          </a:p>
          <a:p>
            <a:endParaRPr lang="en-US" altLang="zh-TW" sz="1100" dirty="0"/>
          </a:p>
          <a:p>
            <a:endParaRPr lang="zh-TW" altLang="en-US" sz="1100" dirty="0"/>
          </a:p>
        </p:txBody>
      </p:sp>
      <p:sp>
        <p:nvSpPr>
          <p:cNvPr id="5" name="Google Shape;452;p46">
            <a:extLst>
              <a:ext uri="{FF2B5EF4-FFF2-40B4-BE49-F238E27FC236}">
                <a16:creationId xmlns:a16="http://schemas.microsoft.com/office/drawing/2014/main" id="{84294046-51BA-3742-1248-6030F7D26F23}"/>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32</a:t>
            </a:fld>
            <a:endParaRPr lang="en-US" sz="1000" dirty="0"/>
          </a:p>
        </p:txBody>
      </p:sp>
      <p:graphicFrame>
        <p:nvGraphicFramePr>
          <p:cNvPr id="6" name="Tabla 6">
            <a:extLst>
              <a:ext uri="{FF2B5EF4-FFF2-40B4-BE49-F238E27FC236}">
                <a16:creationId xmlns:a16="http://schemas.microsoft.com/office/drawing/2014/main" id="{46A1DCEA-2D73-8377-8F89-3178E3339089}"/>
              </a:ext>
            </a:extLst>
          </p:cNvPr>
          <p:cNvGraphicFramePr>
            <a:graphicFrameLocks noGrp="1"/>
          </p:cNvGraphicFramePr>
          <p:nvPr>
            <p:extLst>
              <p:ext uri="{D42A27DB-BD31-4B8C-83A1-F6EECF244321}">
                <p14:modId xmlns:p14="http://schemas.microsoft.com/office/powerpoint/2010/main" val="3834525929"/>
              </p:ext>
            </p:extLst>
          </p:nvPr>
        </p:nvGraphicFramePr>
        <p:xfrm>
          <a:off x="179512" y="4480578"/>
          <a:ext cx="6096000" cy="548640"/>
        </p:xfrm>
        <a:graphic>
          <a:graphicData uri="http://schemas.openxmlformats.org/drawingml/2006/table">
            <a:tbl>
              <a:tblPr/>
              <a:tblGrid>
                <a:gridCol w="977900">
                  <a:extLst>
                    <a:ext uri="{9D8B030D-6E8A-4147-A177-3AD203B41FA5}">
                      <a16:colId xmlns:a16="http://schemas.microsoft.com/office/drawing/2014/main" val="3635123483"/>
                    </a:ext>
                  </a:extLst>
                </a:gridCol>
                <a:gridCol w="914400">
                  <a:extLst>
                    <a:ext uri="{9D8B030D-6E8A-4147-A177-3AD203B41FA5}">
                      <a16:colId xmlns:a16="http://schemas.microsoft.com/office/drawing/2014/main" val="2254327482"/>
                    </a:ext>
                  </a:extLst>
                </a:gridCol>
                <a:gridCol w="1054100">
                  <a:extLst>
                    <a:ext uri="{9D8B030D-6E8A-4147-A177-3AD203B41FA5}">
                      <a16:colId xmlns:a16="http://schemas.microsoft.com/office/drawing/2014/main" val="1514003034"/>
                    </a:ext>
                  </a:extLst>
                </a:gridCol>
                <a:gridCol w="787400">
                  <a:extLst>
                    <a:ext uri="{9D8B030D-6E8A-4147-A177-3AD203B41FA5}">
                      <a16:colId xmlns:a16="http://schemas.microsoft.com/office/drawing/2014/main" val="906165018"/>
                    </a:ext>
                  </a:extLst>
                </a:gridCol>
                <a:gridCol w="787400">
                  <a:extLst>
                    <a:ext uri="{9D8B030D-6E8A-4147-A177-3AD203B41FA5}">
                      <a16:colId xmlns:a16="http://schemas.microsoft.com/office/drawing/2014/main" val="1797108578"/>
                    </a:ext>
                  </a:extLst>
                </a:gridCol>
                <a:gridCol w="787400">
                  <a:extLst>
                    <a:ext uri="{9D8B030D-6E8A-4147-A177-3AD203B41FA5}">
                      <a16:colId xmlns:a16="http://schemas.microsoft.com/office/drawing/2014/main" val="4184002717"/>
                    </a:ext>
                  </a:extLst>
                </a:gridCol>
                <a:gridCol w="787400">
                  <a:extLst>
                    <a:ext uri="{9D8B030D-6E8A-4147-A177-3AD203B41FA5}">
                      <a16:colId xmlns:a16="http://schemas.microsoft.com/office/drawing/2014/main" val="1188426292"/>
                    </a:ext>
                  </a:extLst>
                </a:gridCol>
              </a:tblGrid>
              <a:tr h="182880">
                <a:tc>
                  <a:txBody>
                    <a:bodyPr/>
                    <a:lstStyle/>
                    <a:p>
                      <a:pPr algn="l" fontAlgn="b"/>
                      <a:endParaRPr lang="es-UY" sz="11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s-UY" sz="1100" b="1" i="0" u="none" strike="noStrike">
                          <a:solidFill>
                            <a:srgbClr val="000000"/>
                          </a:solidFill>
                          <a:effectLst/>
                          <a:latin typeface="Calibri" panose="020F0502020204030204" pitchFamily="34" charset="0"/>
                        </a:rPr>
                        <a:t>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UY" sz="1100" b="1" i="0" u="none" strike="noStrike">
                          <a:solidFill>
                            <a:srgbClr val="000000"/>
                          </a:solidFill>
                          <a:effectLst/>
                          <a:latin typeface="Calibri" panose="020F0502020204030204" pitchFamily="34" charset="0"/>
                        </a:rPr>
                        <a:t>2024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es-UY"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s-UY"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s-UY"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s-UY"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67409689"/>
                  </a:ext>
                </a:extLst>
              </a:tr>
              <a:tr h="182880">
                <a:tc>
                  <a:txBody>
                    <a:bodyPr/>
                    <a:lstStyle/>
                    <a:p>
                      <a:pPr algn="l" fontAlgn="b"/>
                      <a:r>
                        <a:rPr lang="es-UY" sz="1100" b="1" i="0" u="none" strike="noStrike">
                          <a:solidFill>
                            <a:srgbClr val="000000"/>
                          </a:solidFill>
                          <a:effectLst/>
                          <a:latin typeface="Calibri" panose="020F0502020204030204" pitchFamily="34" charset="0"/>
                        </a:rPr>
                        <a:t>Total cnts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s-UY" sz="1100" b="0" i="0" u="none" strike="noStrike">
                          <a:solidFill>
                            <a:srgbClr val="000000"/>
                          </a:solidFill>
                          <a:effectLst/>
                          <a:latin typeface="Calibri" panose="020F0502020204030204" pitchFamily="34" charset="0"/>
                        </a:rPr>
                        <a:t>651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1100" b="0" i="0" u="none" strike="noStrike">
                          <a:solidFill>
                            <a:srgbClr val="000000"/>
                          </a:solidFill>
                          <a:effectLst/>
                          <a:latin typeface="Calibri" panose="020F0502020204030204" pitchFamily="34" charset="0"/>
                        </a:rPr>
                        <a:t>630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gridSpan="3">
                  <a:txBody>
                    <a:bodyPr/>
                    <a:lstStyle/>
                    <a:p>
                      <a:pPr algn="l" fontAlgn="b"/>
                      <a:r>
                        <a:rPr lang="en-US" sz="1100" b="0" i="0" u="none" strike="noStrike">
                          <a:solidFill>
                            <a:srgbClr val="000000"/>
                          </a:solidFill>
                          <a:effectLst/>
                          <a:latin typeface="Calibri" panose="020F0502020204030204" pitchFamily="34" charset="0"/>
                        </a:rPr>
                        <a:t>* Incl. Commisions and taxes (IRNR)</a:t>
                      </a:r>
                    </a:p>
                  </a:txBody>
                  <a:tcPr marL="7620" marR="7620" marT="7620" marB="0" anchor="b">
                    <a:lnL>
                      <a:noFill/>
                    </a:lnL>
                    <a:lnR>
                      <a:noFill/>
                    </a:lnR>
                    <a:lnT>
                      <a:noFill/>
                    </a:lnT>
                    <a:lnB>
                      <a:noFill/>
                    </a:lnB>
                    <a:noFill/>
                  </a:tcPr>
                </a:tc>
                <a:tc hMerge="1">
                  <a:txBody>
                    <a:bodyPr/>
                    <a:lstStyle/>
                    <a:p>
                      <a:endParaRPr lang="es-UY"/>
                    </a:p>
                  </a:txBody>
                  <a:tcPr/>
                </a:tc>
                <a:tc hMerge="1">
                  <a:txBody>
                    <a:bodyPr/>
                    <a:lstStyle/>
                    <a:p>
                      <a:endParaRPr lang="es-UY"/>
                    </a:p>
                  </a:txBody>
                  <a:tcPr/>
                </a:tc>
                <a:extLst>
                  <a:ext uri="{0D108BD9-81ED-4DB2-BD59-A6C34878D82A}">
                    <a16:rowId xmlns:a16="http://schemas.microsoft.com/office/drawing/2014/main" val="2033664527"/>
                  </a:ext>
                </a:extLst>
              </a:tr>
              <a:tr h="182880">
                <a:tc>
                  <a:txBody>
                    <a:bodyPr/>
                    <a:lstStyle/>
                    <a:p>
                      <a:pPr algn="l" fontAlgn="b"/>
                      <a:r>
                        <a:rPr lang="es-UY" sz="1100" b="1" i="0" u="none" strike="noStrike" dirty="0">
                          <a:solidFill>
                            <a:srgbClr val="000000"/>
                          </a:solidFill>
                          <a:effectLst/>
                          <a:latin typeface="Calibri" panose="020F0502020204030204" pitchFamily="34" charset="0"/>
                        </a:rPr>
                        <a:t>Total Monto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1100" b="0" i="0" u="none" strike="noStrike">
                          <a:solidFill>
                            <a:srgbClr val="000000"/>
                          </a:solidFill>
                          <a:effectLst/>
                          <a:latin typeface="Calibri" panose="020F0502020204030204" pitchFamily="34" charset="0"/>
                        </a:rPr>
                        <a:t>USD1.309056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1100" b="0" i="0" u="none" strike="noStrike">
                          <a:solidFill>
                            <a:srgbClr val="000000"/>
                          </a:solidFill>
                          <a:effectLst/>
                          <a:latin typeface="Calibri" panose="020F0502020204030204" pitchFamily="34" charset="0"/>
                        </a:rPr>
                        <a:t>USD 1.258076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s-UY"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s-UY"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s-UY"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876616700"/>
                  </a:ext>
                </a:extLst>
              </a:tr>
            </a:tbl>
          </a:graphicData>
        </a:graphic>
      </p:graphicFrame>
    </p:spTree>
    <p:extLst>
      <p:ext uri="{BB962C8B-B14F-4D97-AF65-F5344CB8AC3E}">
        <p14:creationId xmlns:p14="http://schemas.microsoft.com/office/powerpoint/2010/main" val="3008648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46150-E924-882B-4BEA-E0B59BC1DEBE}"/>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39243DAC-2CEE-643B-F897-2B5E5133B9D3}"/>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OCD/OPD Topic discussion </a:t>
            </a:r>
            <a:r>
              <a:rPr lang="en-US" altLang="zh-TW" sz="2400" b="1" kern="0" dirty="0">
                <a:solidFill>
                  <a:srgbClr val="FFFF00"/>
                </a:solidFill>
                <a:latin typeface="DFKai-SB" pitchFamily="65" charset="-120"/>
                <a:ea typeface="DFKai-SB" pitchFamily="65" charset="-120"/>
              </a:rPr>
              <a:t>(UY)</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421E1E34-6C5A-B53D-350B-45F145721BA5}"/>
              </a:ext>
            </a:extLst>
          </p:cNvPr>
          <p:cNvGraphicFramePr>
            <a:graphicFrameLocks noGrp="1"/>
          </p:cNvGraphicFramePr>
          <p:nvPr>
            <p:extLst>
              <p:ext uri="{D42A27DB-BD31-4B8C-83A1-F6EECF244321}">
                <p14:modId xmlns:p14="http://schemas.microsoft.com/office/powerpoint/2010/main" val="3462463214"/>
              </p:ext>
            </p:extLst>
          </p:nvPr>
        </p:nvGraphicFramePr>
        <p:xfrm>
          <a:off x="107505" y="699543"/>
          <a:ext cx="8928991" cy="2889102"/>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18">
                  <a:extLst>
                    <a:ext uri="{9D8B030D-6E8A-4147-A177-3AD203B41FA5}">
                      <a16:colId xmlns:a16="http://schemas.microsoft.com/office/drawing/2014/main" val="3561485105"/>
                    </a:ext>
                  </a:extLst>
                </a:gridCol>
              </a:tblGrid>
              <a:tr h="137542">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588175">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j-lt"/>
                        </a:rPr>
                        <a:t>BOA</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700" b="0" i="0" u="none" strike="noStrike" dirty="0">
                          <a:solidFill>
                            <a:srgbClr val="000000"/>
                          </a:solidFill>
                          <a:effectLst/>
                          <a:latin typeface="+mj-lt"/>
                          <a:ea typeface="新細明體" panose="02020500000000000000" pitchFamily="18" charset="-120"/>
                        </a:rPr>
                        <a:t>67%</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700" b="0" i="0" u="none" strike="noStrike" dirty="0">
                          <a:solidFill>
                            <a:srgbClr val="000000"/>
                          </a:solidFill>
                          <a:effectLst/>
                          <a:latin typeface="+mj-lt"/>
                          <a:ea typeface="新細明體" panose="02020500000000000000" pitchFamily="18" charset="-120"/>
                        </a:rPr>
                        <a:t>90%  </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700" b="0" i="0" u="none" strike="noStrike" dirty="0">
                          <a:solidFill>
                            <a:srgbClr val="000000"/>
                          </a:solidFill>
                          <a:effectLst/>
                          <a:highlight>
                            <a:srgbClr val="FFFF00"/>
                          </a:highlight>
                          <a:latin typeface="+mj-lt"/>
                          <a:ea typeface="新細明體" panose="02020500000000000000" pitchFamily="18" charset="-120"/>
                        </a:rPr>
                        <a:t>23%</a:t>
                      </a: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UY" altLang="zh-TW" sz="800" u="none" strike="noStrike" dirty="0">
                          <a:effectLst/>
                        </a:rPr>
                        <a:t>In 2024 55</a:t>
                      </a:r>
                      <a:r>
                        <a:rPr lang="es-MX" altLang="zh-TW" sz="800" u="none" strike="noStrike" dirty="0">
                          <a:effectLst/>
                        </a:rPr>
                        <a:t>% </a:t>
                      </a:r>
                      <a:r>
                        <a:rPr lang="es-MX" altLang="zh-TW" sz="800" u="none" strike="noStrike" dirty="0" err="1">
                          <a:effectLst/>
                        </a:rPr>
                        <a:t>of</a:t>
                      </a:r>
                      <a:r>
                        <a:rPr lang="es-MX" altLang="zh-TW" sz="800" u="none" strike="noStrike" dirty="0">
                          <a:effectLst/>
                        </a:rPr>
                        <a:t> </a:t>
                      </a:r>
                      <a:r>
                        <a:rPr lang="es-MX" altLang="zh-TW" sz="800" u="none" strike="noStrike" dirty="0" err="1">
                          <a:effectLst/>
                        </a:rPr>
                        <a:t>Evergreen´s</a:t>
                      </a:r>
                      <a:r>
                        <a:rPr lang="es-MX" altLang="zh-TW" sz="800" u="none" strike="noStrike" dirty="0">
                          <a:effectLst/>
                        </a:rPr>
                        <a:t> </a:t>
                      </a:r>
                      <a:r>
                        <a:rPr lang="es-MX" altLang="zh-TW" sz="800" u="none" strike="noStrike" dirty="0" err="1">
                          <a:effectLst/>
                        </a:rPr>
                        <a:t>vessels</a:t>
                      </a:r>
                      <a:r>
                        <a:rPr lang="es-MX" altLang="zh-TW" sz="800" u="none" strike="noStrike" dirty="0">
                          <a:effectLst/>
                        </a:rPr>
                        <a:t> </a:t>
                      </a:r>
                      <a:r>
                        <a:rPr lang="es-MX" altLang="zh-TW" sz="800" u="none" strike="noStrike" dirty="0" err="1">
                          <a:effectLst/>
                        </a:rPr>
                        <a:t>arrived</a:t>
                      </a:r>
                      <a:r>
                        <a:rPr lang="es-MX" altLang="zh-TW" sz="800" u="none" strike="noStrike" dirty="0">
                          <a:effectLst/>
                        </a:rPr>
                        <a:t> </a:t>
                      </a:r>
                      <a:r>
                        <a:rPr lang="es-MX" altLang="zh-TW" sz="800" u="none" strike="noStrike" dirty="0" err="1">
                          <a:effectLst/>
                        </a:rPr>
                        <a:t>out</a:t>
                      </a:r>
                      <a:r>
                        <a:rPr lang="es-MX" altLang="zh-TW" sz="800" u="none" strike="noStrike" dirty="0">
                          <a:effectLst/>
                        </a:rPr>
                        <a:t> </a:t>
                      </a:r>
                      <a:r>
                        <a:rPr lang="es-MX" altLang="zh-TW" sz="800" u="none" strike="noStrike" dirty="0" err="1">
                          <a:effectLst/>
                        </a:rPr>
                        <a:t>of</a:t>
                      </a:r>
                      <a:r>
                        <a:rPr lang="es-MX" altLang="zh-TW" sz="800" u="none" strike="noStrike" dirty="0">
                          <a:effectLst/>
                        </a:rPr>
                        <a:t> proforma</a:t>
                      </a:r>
                      <a:r>
                        <a:rPr lang="es-UY" altLang="zh-TW" sz="800" u="none" strike="noStrike" dirty="0">
                          <a:effectLst/>
                        </a:rPr>
                        <a:t>. MCN </a:t>
                      </a:r>
                      <a:r>
                        <a:rPr lang="es-UY" altLang="zh-TW" sz="800" u="none" strike="noStrike" dirty="0" err="1">
                          <a:effectLst/>
                        </a:rPr>
                        <a:t>don´t</a:t>
                      </a:r>
                      <a:r>
                        <a:rPr lang="es-UY" altLang="zh-TW" sz="800" u="none" strike="noStrike" dirty="0">
                          <a:effectLst/>
                        </a:rPr>
                        <a:t> </a:t>
                      </a:r>
                      <a:r>
                        <a:rPr lang="es-UY" altLang="zh-TW" sz="800" u="none" strike="noStrike" dirty="0" err="1">
                          <a:effectLst/>
                        </a:rPr>
                        <a:t>operate</a:t>
                      </a:r>
                      <a:r>
                        <a:rPr lang="es-UY" altLang="zh-TW" sz="800" u="none" strike="noStrike" dirty="0">
                          <a:effectLst/>
                        </a:rPr>
                        <a:t> more </a:t>
                      </a:r>
                      <a:r>
                        <a:rPr lang="es-UY" altLang="zh-TW" sz="800" u="none" strike="noStrike" dirty="0" err="1">
                          <a:effectLst/>
                        </a:rPr>
                        <a:t>than</a:t>
                      </a:r>
                      <a:r>
                        <a:rPr lang="es-UY" altLang="zh-TW" sz="800" u="none" strike="noStrike" dirty="0">
                          <a:effectLst/>
                        </a:rPr>
                        <a:t> </a:t>
                      </a:r>
                      <a:r>
                        <a:rPr lang="es-UY" altLang="zh-TW" sz="800" u="none" strike="noStrike" dirty="0" err="1">
                          <a:effectLst/>
                        </a:rPr>
                        <a:t>one</a:t>
                      </a:r>
                      <a:r>
                        <a:rPr lang="es-UY" altLang="zh-TW" sz="800" u="none" strike="noStrike" dirty="0">
                          <a:effectLst/>
                        </a:rPr>
                        <a:t> </a:t>
                      </a:r>
                      <a:r>
                        <a:rPr lang="es-UY" altLang="zh-TW" sz="800" u="none" strike="noStrike" dirty="0" err="1">
                          <a:effectLst/>
                        </a:rPr>
                        <a:t>vessel</a:t>
                      </a:r>
                      <a:r>
                        <a:rPr lang="es-UY" altLang="zh-TW" sz="800" u="none" strike="noStrike" dirty="0">
                          <a:effectLst/>
                        </a:rPr>
                        <a:t> at </a:t>
                      </a:r>
                      <a:r>
                        <a:rPr lang="es-UY" altLang="zh-TW" sz="800" u="none" strike="noStrike" dirty="0" err="1">
                          <a:effectLst/>
                        </a:rPr>
                        <a:t>the</a:t>
                      </a:r>
                      <a:r>
                        <a:rPr lang="es-UY" altLang="zh-TW" sz="800" u="none" strike="noStrike" dirty="0">
                          <a:effectLst/>
                        </a:rPr>
                        <a:t> </a:t>
                      </a:r>
                      <a:r>
                        <a:rPr lang="es-UY" altLang="zh-TW" sz="800" u="none" strike="noStrike" dirty="0" err="1">
                          <a:effectLst/>
                        </a:rPr>
                        <a:t>same</a:t>
                      </a:r>
                      <a:r>
                        <a:rPr lang="es-UY" altLang="zh-TW" sz="800" u="none" strike="noStrike" dirty="0">
                          <a:effectLst/>
                        </a:rPr>
                        <a:t> time. As </a:t>
                      </a:r>
                      <a:r>
                        <a:rPr lang="es-UY" altLang="zh-TW" sz="800" u="none" strike="noStrike" dirty="0" err="1">
                          <a:effectLst/>
                        </a:rPr>
                        <a:t>action</a:t>
                      </a:r>
                      <a:r>
                        <a:rPr lang="es-UY" altLang="zh-TW" sz="800" u="none" strike="noStrike" dirty="0">
                          <a:effectLst/>
                        </a:rPr>
                        <a:t> plan, at </a:t>
                      </a:r>
                      <a:r>
                        <a:rPr lang="es-UY" altLang="zh-TW" sz="800" u="none" strike="noStrike" dirty="0" err="1">
                          <a:effectLst/>
                        </a:rPr>
                        <a:t>the</a:t>
                      </a:r>
                      <a:r>
                        <a:rPr lang="es-UY" altLang="zh-TW" sz="800" u="none" strike="noStrike" dirty="0">
                          <a:effectLst/>
                        </a:rPr>
                        <a:t> </a:t>
                      </a:r>
                      <a:r>
                        <a:rPr lang="es-UY" altLang="zh-TW" sz="800" u="none" strike="noStrike" dirty="0" err="1">
                          <a:effectLst/>
                        </a:rPr>
                        <a:t>end</a:t>
                      </a:r>
                      <a:r>
                        <a:rPr lang="es-UY" altLang="zh-TW" sz="800" u="none" strike="noStrike" dirty="0">
                          <a:effectLst/>
                        </a:rPr>
                        <a:t> </a:t>
                      </a:r>
                      <a:r>
                        <a:rPr lang="es-UY" altLang="zh-TW" sz="800" u="none" strike="noStrike" dirty="0" err="1">
                          <a:effectLst/>
                        </a:rPr>
                        <a:t>of</a:t>
                      </a:r>
                      <a:r>
                        <a:rPr lang="es-UY" altLang="zh-TW" sz="800" u="none" strike="noStrike" dirty="0">
                          <a:effectLst/>
                        </a:rPr>
                        <a:t> 2024, a new </a:t>
                      </a:r>
                      <a:r>
                        <a:rPr lang="es-UY" altLang="zh-TW" sz="800" u="none" strike="noStrike" dirty="0" err="1">
                          <a:effectLst/>
                        </a:rPr>
                        <a:t>pier</a:t>
                      </a:r>
                      <a:r>
                        <a:rPr lang="es-UY" altLang="zh-TW" sz="800" u="none" strike="noStrike" dirty="0">
                          <a:effectLst/>
                        </a:rPr>
                        <a:t> </a:t>
                      </a:r>
                      <a:r>
                        <a:rPr lang="es-UY" altLang="zh-TW" sz="800" u="none" strike="noStrike" dirty="0" err="1">
                          <a:effectLst/>
                        </a:rPr>
                        <a:t>for</a:t>
                      </a:r>
                      <a:r>
                        <a:rPr lang="es-UY" altLang="zh-TW" sz="800" u="none" strike="noStrike" dirty="0">
                          <a:effectLst/>
                        </a:rPr>
                        <a:t> </a:t>
                      </a:r>
                      <a:r>
                        <a:rPr lang="es-UY" altLang="zh-TW" sz="800" u="none" strike="noStrike" dirty="0" err="1">
                          <a:effectLst/>
                        </a:rPr>
                        <a:t>fishing</a:t>
                      </a:r>
                      <a:r>
                        <a:rPr lang="es-UY" altLang="zh-TW" sz="800" u="none" strike="noStrike" dirty="0">
                          <a:effectLst/>
                        </a:rPr>
                        <a:t> </a:t>
                      </a:r>
                      <a:r>
                        <a:rPr lang="es-UY" altLang="zh-TW" sz="800" u="none" strike="noStrike" dirty="0" err="1">
                          <a:effectLst/>
                        </a:rPr>
                        <a:t>vessels</a:t>
                      </a:r>
                      <a:r>
                        <a:rPr lang="es-UY" altLang="zh-TW" sz="800" u="none" strike="noStrike" dirty="0">
                          <a:effectLst/>
                        </a:rPr>
                        <a:t> (Puerto Capurro) </a:t>
                      </a:r>
                      <a:r>
                        <a:rPr lang="es-UY" altLang="zh-TW" sz="800" u="none" strike="noStrike" dirty="0" err="1">
                          <a:effectLst/>
                        </a:rPr>
                        <a:t>was</a:t>
                      </a:r>
                      <a:r>
                        <a:rPr lang="es-UY" altLang="zh-TW" sz="800" u="none" strike="noStrike" dirty="0">
                          <a:effectLst/>
                        </a:rPr>
                        <a:t> </a:t>
                      </a:r>
                      <a:r>
                        <a:rPr lang="es-UY" altLang="zh-TW" sz="800" u="none" strike="noStrike" dirty="0" err="1">
                          <a:effectLst/>
                        </a:rPr>
                        <a:t>lunched</a:t>
                      </a:r>
                      <a:r>
                        <a:rPr lang="es-UY" altLang="zh-TW" sz="800" u="none" strike="noStrike" dirty="0">
                          <a:effectLst/>
                        </a:rPr>
                        <a:t> </a:t>
                      </a:r>
                      <a:r>
                        <a:rPr lang="es-UY" altLang="zh-TW" sz="800" u="none" strike="noStrike" dirty="0" err="1">
                          <a:effectLst/>
                        </a:rPr>
                        <a:t>to</a:t>
                      </a:r>
                      <a:r>
                        <a:rPr lang="es-UY" altLang="zh-TW" sz="800" u="none" strike="noStrike" dirty="0">
                          <a:effectLst/>
                        </a:rPr>
                        <a:t> </a:t>
                      </a:r>
                      <a:r>
                        <a:rPr lang="es-UY" altLang="zh-TW" sz="800" u="none" strike="noStrike" dirty="0" err="1">
                          <a:effectLst/>
                        </a:rPr>
                        <a:t>start</a:t>
                      </a:r>
                      <a:r>
                        <a:rPr lang="es-UY" altLang="zh-TW" sz="800" u="none" strike="noStrike" dirty="0">
                          <a:effectLst/>
                        </a:rPr>
                        <a:t> </a:t>
                      </a:r>
                      <a:r>
                        <a:rPr lang="es-UY" altLang="zh-TW" sz="800" u="none" strike="noStrike" dirty="0" err="1">
                          <a:effectLst/>
                        </a:rPr>
                        <a:t>operations</a:t>
                      </a:r>
                      <a:r>
                        <a:rPr lang="es-UY" altLang="zh-TW" sz="800" u="none" strike="noStrike" dirty="0">
                          <a:effectLst/>
                        </a:rPr>
                        <a:t>. </a:t>
                      </a:r>
                      <a:r>
                        <a:rPr lang="es-UY" altLang="zh-TW" sz="800" u="none" strike="noStrike" dirty="0" err="1">
                          <a:effectLst/>
                        </a:rPr>
                        <a:t>This</a:t>
                      </a:r>
                      <a:r>
                        <a:rPr lang="es-UY" altLang="zh-TW" sz="800" u="none" strike="noStrike" dirty="0">
                          <a:effectLst/>
                        </a:rPr>
                        <a:t> </a:t>
                      </a:r>
                      <a:r>
                        <a:rPr lang="es-UY" altLang="zh-TW" sz="800" u="none" strike="noStrike" dirty="0" err="1">
                          <a:effectLst/>
                        </a:rPr>
                        <a:t>will</a:t>
                      </a:r>
                      <a:r>
                        <a:rPr lang="es-UY" altLang="zh-TW" sz="800" u="none" strike="noStrike" dirty="0">
                          <a:effectLst/>
                        </a:rPr>
                        <a:t> </a:t>
                      </a:r>
                      <a:r>
                        <a:rPr lang="es-UY" altLang="zh-TW" sz="800" u="none" strike="noStrike" dirty="0" err="1">
                          <a:effectLst/>
                        </a:rPr>
                        <a:t>release</a:t>
                      </a:r>
                      <a:r>
                        <a:rPr lang="es-UY" altLang="zh-TW" sz="800" u="none" strike="noStrike" dirty="0">
                          <a:effectLst/>
                        </a:rPr>
                        <a:t> </a:t>
                      </a:r>
                      <a:r>
                        <a:rPr lang="es-UY" altLang="zh-TW" sz="800" u="none" strike="noStrike" dirty="0" err="1">
                          <a:effectLst/>
                        </a:rPr>
                        <a:t>current</a:t>
                      </a:r>
                      <a:r>
                        <a:rPr lang="es-UY" altLang="zh-TW" sz="800" u="none" strike="noStrike" dirty="0">
                          <a:effectLst/>
                        </a:rPr>
                        <a:t> </a:t>
                      </a:r>
                      <a:r>
                        <a:rPr lang="es-UY" altLang="zh-TW" sz="800" u="none" strike="noStrike" dirty="0" err="1">
                          <a:effectLst/>
                        </a:rPr>
                        <a:t>pier</a:t>
                      </a:r>
                      <a:r>
                        <a:rPr lang="es-UY" altLang="zh-TW" sz="800" u="none" strike="noStrike" dirty="0">
                          <a:effectLst/>
                        </a:rPr>
                        <a:t> (10-11) and </a:t>
                      </a:r>
                      <a:r>
                        <a:rPr lang="es-UY" altLang="zh-TW" sz="800" u="none" strike="noStrike" dirty="0" err="1">
                          <a:effectLst/>
                        </a:rPr>
                        <a:t>half</a:t>
                      </a:r>
                      <a:r>
                        <a:rPr lang="es-UY" altLang="zh-TW" sz="800" u="none" strike="noStrike" dirty="0">
                          <a:effectLst/>
                        </a:rPr>
                        <a:t> </a:t>
                      </a:r>
                      <a:r>
                        <a:rPr lang="es-UY" altLang="zh-TW" sz="800" u="none" strike="noStrike" dirty="0" err="1">
                          <a:effectLst/>
                        </a:rPr>
                        <a:t>of</a:t>
                      </a:r>
                      <a:r>
                        <a:rPr lang="es-UY" altLang="zh-TW" sz="800" u="none" strike="noStrike" dirty="0">
                          <a:effectLst/>
                        </a:rPr>
                        <a:t> Pier C . </a:t>
                      </a:r>
                      <a:r>
                        <a:rPr lang="es-UY" altLang="zh-TW" sz="800" u="none" strike="noStrike" dirty="0" err="1">
                          <a:effectLst/>
                        </a:rPr>
                        <a:t>During</a:t>
                      </a:r>
                      <a:r>
                        <a:rPr lang="es-UY" altLang="zh-TW" sz="800" u="none" strike="noStrike" dirty="0">
                          <a:effectLst/>
                        </a:rPr>
                        <a:t> </a:t>
                      </a:r>
                      <a:r>
                        <a:rPr lang="es-UY" altLang="zh-TW" sz="800" u="none" strike="noStrike" dirty="0" err="1">
                          <a:effectLst/>
                        </a:rPr>
                        <a:t>December</a:t>
                      </a:r>
                      <a:r>
                        <a:rPr lang="es-UY" altLang="zh-TW" sz="800" u="none" strike="noStrike" dirty="0">
                          <a:effectLst/>
                        </a:rPr>
                        <a:t> 2024 </a:t>
                      </a:r>
                      <a:r>
                        <a:rPr lang="es-UY" altLang="zh-TW" sz="800" u="none" strike="noStrike" dirty="0" err="1">
                          <a:effectLst/>
                        </a:rPr>
                        <a:t>the</a:t>
                      </a:r>
                      <a:r>
                        <a:rPr lang="es-UY" altLang="zh-TW" sz="800" u="none" strike="noStrike" dirty="0">
                          <a:effectLst/>
                        </a:rPr>
                        <a:t> Pier C has </a:t>
                      </a:r>
                      <a:r>
                        <a:rPr lang="es-UY" altLang="zh-TW" sz="800" u="none" strike="noStrike" dirty="0" err="1">
                          <a:effectLst/>
                        </a:rPr>
                        <a:t>begin</a:t>
                      </a:r>
                      <a:r>
                        <a:rPr lang="es-UY" altLang="zh-TW" sz="800" u="none" strike="noStrike" dirty="0">
                          <a:effectLst/>
                        </a:rPr>
                        <a:t> </a:t>
                      </a:r>
                      <a:r>
                        <a:rPr lang="es-UY" altLang="zh-TW" sz="800" u="none" strike="noStrike" dirty="0" err="1">
                          <a:effectLst/>
                        </a:rPr>
                        <a:t>to</a:t>
                      </a:r>
                      <a:r>
                        <a:rPr lang="es-UY" altLang="zh-TW" sz="800" u="none" strike="noStrike" dirty="0">
                          <a:effectLst/>
                        </a:rPr>
                        <a:t> </a:t>
                      </a:r>
                      <a:r>
                        <a:rPr lang="es-UY" altLang="zh-TW" sz="800" u="none" strike="noStrike" dirty="0" err="1">
                          <a:effectLst/>
                        </a:rPr>
                        <a:t>used</a:t>
                      </a:r>
                      <a:r>
                        <a:rPr lang="es-UY" altLang="zh-TW" sz="800" u="none" strike="noStrike" dirty="0">
                          <a:effectLst/>
                        </a:rPr>
                        <a:t> </a:t>
                      </a:r>
                      <a:r>
                        <a:rPr lang="es-UY" altLang="zh-TW" sz="800" u="none" strike="noStrike" dirty="0" err="1">
                          <a:effectLst/>
                        </a:rPr>
                        <a:t>for</a:t>
                      </a:r>
                      <a:r>
                        <a:rPr lang="es-UY" altLang="zh-TW" sz="800" u="none" strike="noStrike" dirty="0">
                          <a:effectLst/>
                        </a:rPr>
                        <a:t> </a:t>
                      </a:r>
                      <a:r>
                        <a:rPr lang="es-UY" altLang="zh-TW" sz="800" u="none" strike="noStrike" dirty="0" err="1">
                          <a:effectLst/>
                        </a:rPr>
                        <a:t>containers</a:t>
                      </a:r>
                      <a:r>
                        <a:rPr lang="es-UY" altLang="zh-TW" sz="800" u="none" strike="noStrike" dirty="0">
                          <a:effectLst/>
                        </a:rPr>
                        <a:t> </a:t>
                      </a:r>
                      <a:r>
                        <a:rPr lang="es-UY" altLang="zh-TW" sz="800" u="none" strike="noStrike" dirty="0" err="1">
                          <a:effectLst/>
                        </a:rPr>
                        <a:t>vessel</a:t>
                      </a:r>
                      <a:r>
                        <a:rPr lang="es-UY" altLang="zh-TW" sz="800" u="none" strike="noStrike" dirty="0">
                          <a:effectLst/>
                        </a:rPr>
                        <a:t> </a:t>
                      </a:r>
                      <a:r>
                        <a:rPr lang="es-UY" altLang="zh-TW" sz="800" u="none" strike="noStrike" dirty="0" err="1">
                          <a:effectLst/>
                        </a:rPr>
                        <a:t>due</a:t>
                      </a:r>
                      <a:r>
                        <a:rPr lang="es-UY" altLang="zh-TW" sz="800" u="none" strike="noStrike" dirty="0">
                          <a:effectLst/>
                        </a:rPr>
                        <a:t> </a:t>
                      </a:r>
                      <a:r>
                        <a:rPr lang="es-UY" altLang="zh-TW" sz="800" u="none" strike="noStrike" dirty="0" err="1">
                          <a:effectLst/>
                        </a:rPr>
                        <a:t>to</a:t>
                      </a:r>
                      <a:r>
                        <a:rPr lang="es-UY" altLang="zh-TW" sz="800" u="none" strike="noStrike" dirty="0">
                          <a:effectLst/>
                        </a:rPr>
                        <a:t> </a:t>
                      </a:r>
                      <a:r>
                        <a:rPr lang="es-UY" altLang="zh-TW" sz="800" u="none" strike="noStrike" dirty="0" err="1">
                          <a:effectLst/>
                        </a:rPr>
                        <a:t>Cruise</a:t>
                      </a:r>
                      <a:r>
                        <a:rPr lang="es-UY" altLang="zh-TW" sz="800" u="none" strike="noStrike" dirty="0">
                          <a:effectLst/>
                        </a:rPr>
                        <a:t> </a:t>
                      </a:r>
                      <a:r>
                        <a:rPr lang="es-UY" altLang="zh-TW" sz="800" u="none" strike="noStrike" dirty="0" err="1">
                          <a:effectLst/>
                        </a:rPr>
                        <a:t>seasons</a:t>
                      </a:r>
                      <a:r>
                        <a:rPr lang="es-UY" altLang="zh-TW" sz="800" u="none" strike="noStrike" dirty="0">
                          <a:effectLst/>
                        </a:rPr>
                        <a:t> so </a:t>
                      </a:r>
                      <a:r>
                        <a:rPr lang="es-UY" altLang="zh-TW" sz="800" u="none" strike="noStrike" dirty="0" err="1">
                          <a:effectLst/>
                        </a:rPr>
                        <a:t>it</a:t>
                      </a:r>
                      <a:r>
                        <a:rPr lang="es-UY" altLang="zh-TW" sz="800" u="none" strike="noStrike" dirty="0">
                          <a:effectLst/>
                        </a:rPr>
                        <a:t> </a:t>
                      </a:r>
                      <a:r>
                        <a:rPr lang="es-UY" altLang="zh-TW" sz="800" u="none" strike="noStrike" dirty="0" err="1">
                          <a:effectLst/>
                        </a:rPr>
                        <a:t>will</a:t>
                      </a:r>
                      <a:r>
                        <a:rPr lang="es-UY" altLang="zh-TW" sz="800" u="none" strike="noStrike" dirty="0">
                          <a:effectLst/>
                        </a:rPr>
                        <a:t> </a:t>
                      </a:r>
                      <a:r>
                        <a:rPr lang="es-UY" altLang="zh-TW" sz="800" u="none" strike="noStrike" dirty="0" err="1">
                          <a:effectLst/>
                        </a:rPr>
                        <a:t>decongest</a:t>
                      </a:r>
                      <a:r>
                        <a:rPr lang="es-UY" altLang="zh-TW" sz="800" u="none" strike="noStrike" dirty="0">
                          <a:effectLst/>
                        </a:rPr>
                        <a:t> and </a:t>
                      </a:r>
                      <a:r>
                        <a:rPr lang="es-UY" altLang="zh-TW" sz="800" u="none" strike="noStrike" dirty="0" err="1">
                          <a:effectLst/>
                        </a:rPr>
                        <a:t>provide</a:t>
                      </a:r>
                      <a:r>
                        <a:rPr lang="es-UY" altLang="zh-TW" sz="800" u="none" strike="noStrike" dirty="0">
                          <a:effectLst/>
                        </a:rPr>
                        <a:t> more </a:t>
                      </a:r>
                      <a:r>
                        <a:rPr lang="es-UY" altLang="zh-TW" sz="800" u="none" strike="noStrike" dirty="0" err="1">
                          <a:effectLst/>
                        </a:rPr>
                        <a:t>pier</a:t>
                      </a:r>
                      <a:r>
                        <a:rPr lang="es-UY" altLang="zh-TW" sz="800" u="none" strike="noStrike" dirty="0">
                          <a:effectLst/>
                        </a:rPr>
                        <a:t> </a:t>
                      </a:r>
                      <a:r>
                        <a:rPr lang="es-UY" altLang="zh-TW" sz="800" u="none" strike="noStrike" dirty="0" err="1">
                          <a:effectLst/>
                        </a:rPr>
                        <a:t>availability</a:t>
                      </a:r>
                      <a:r>
                        <a:rPr lang="es-UY" altLang="zh-TW" sz="800" u="none" strike="noStrike" dirty="0">
                          <a:effectLst/>
                        </a:rPr>
                        <a:t>.</a:t>
                      </a:r>
                      <a:r>
                        <a:rPr lang="zh-TW" altLang="en-US" sz="800" u="none" strike="noStrike" dirty="0">
                          <a:effectLst/>
                        </a:rPr>
                        <a:t>　</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471882">
                <a:tc vMerge="1">
                  <a:txBody>
                    <a:bodyPr/>
                    <a:lstStyle/>
                    <a:p>
                      <a:endParaRPr lang="zh-TW" altLang="en-US"/>
                    </a:p>
                  </a:txBody>
                  <a:tcPr/>
                </a:tc>
                <a:tc>
                  <a:txBody>
                    <a:bodyPr/>
                    <a:lstStyle/>
                    <a:p>
                      <a:pPr algn="ctr" fontAlgn="ctr"/>
                      <a:r>
                        <a:rPr lang="en-US" sz="800" b="0" u="none" strike="noStrike" dirty="0">
                          <a:effectLst/>
                          <a:latin typeface="+mj-lt"/>
                        </a:rPr>
                        <a:t>Port Stay</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700" b="0" i="0" u="none" strike="noStrike" dirty="0">
                          <a:solidFill>
                            <a:srgbClr val="000000"/>
                          </a:solidFill>
                          <a:effectLst/>
                          <a:latin typeface="+mj-lt"/>
                          <a:ea typeface="新細明體" panose="02020500000000000000" pitchFamily="18" charset="-120"/>
                        </a:rPr>
                        <a:t>75%</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700" b="0" i="0" u="none" strike="noStrike" dirty="0">
                          <a:solidFill>
                            <a:srgbClr val="000000"/>
                          </a:solidFill>
                          <a:effectLst/>
                          <a:latin typeface="+mj-lt"/>
                          <a:ea typeface="新細明體" panose="02020500000000000000" pitchFamily="18" charset="-120"/>
                        </a:rPr>
                        <a:t>80%</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700" b="0" i="0" u="none" strike="noStrike" dirty="0">
                          <a:solidFill>
                            <a:srgbClr val="000000"/>
                          </a:solidFill>
                          <a:effectLst/>
                          <a:highlight>
                            <a:srgbClr val="FFFF00"/>
                          </a:highlight>
                          <a:latin typeface="+mj-lt"/>
                          <a:ea typeface="新細明體" panose="02020500000000000000" pitchFamily="18" charset="-120"/>
                        </a:rPr>
                        <a:t>5%</a:t>
                      </a: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UY" altLang="zh-TW" sz="800" u="none" strike="noStrike" dirty="0" err="1">
                          <a:effectLst/>
                        </a:rPr>
                        <a:t>During</a:t>
                      </a:r>
                      <a:r>
                        <a:rPr lang="es-UY" altLang="zh-TW" sz="800" u="none" strike="noStrike" dirty="0">
                          <a:effectLst/>
                        </a:rPr>
                        <a:t> Jan </a:t>
                      </a:r>
                      <a:r>
                        <a:rPr lang="es-UY" altLang="zh-TW" sz="800" u="none" strike="noStrike" dirty="0" err="1">
                          <a:effectLst/>
                        </a:rPr>
                        <a:t>to</a:t>
                      </a:r>
                      <a:r>
                        <a:rPr lang="es-UY" altLang="zh-TW" sz="800" u="none" strike="noStrike" dirty="0">
                          <a:effectLst/>
                        </a:rPr>
                        <a:t> Mar </a:t>
                      </a:r>
                      <a:r>
                        <a:rPr lang="es-UY" altLang="zh-TW" sz="800" u="none" strike="noStrike" dirty="0" err="1">
                          <a:effectLst/>
                        </a:rPr>
                        <a:t>of</a:t>
                      </a:r>
                      <a:r>
                        <a:rPr lang="es-UY" altLang="zh-TW" sz="800" u="none" strike="noStrike" dirty="0">
                          <a:effectLst/>
                        </a:rPr>
                        <a:t> 2024 Terminal </a:t>
                      </a:r>
                      <a:r>
                        <a:rPr lang="es-UY" altLang="zh-TW" sz="800" u="none" strike="noStrike" dirty="0" err="1">
                          <a:effectLst/>
                        </a:rPr>
                        <a:t>had</a:t>
                      </a:r>
                      <a:r>
                        <a:rPr lang="es-UY" altLang="zh-TW" sz="800" u="none" strike="noStrike" dirty="0">
                          <a:effectLst/>
                        </a:rPr>
                        <a:t> </a:t>
                      </a:r>
                      <a:r>
                        <a:rPr lang="es-UY" altLang="zh-TW" sz="800" u="none" strike="noStrike" dirty="0" err="1">
                          <a:effectLst/>
                        </a:rPr>
                        <a:t>stuff</a:t>
                      </a:r>
                      <a:r>
                        <a:rPr lang="es-UY" altLang="zh-TW" sz="800" u="none" strike="noStrike" dirty="0">
                          <a:effectLst/>
                        </a:rPr>
                        <a:t> short </a:t>
                      </a:r>
                      <a:r>
                        <a:rPr lang="es-UY" altLang="zh-TW" sz="800" u="none" strike="noStrike" dirty="0" err="1">
                          <a:effectLst/>
                        </a:rPr>
                        <a:t>worker</a:t>
                      </a:r>
                      <a:r>
                        <a:rPr lang="es-UY" altLang="zh-TW" sz="800" u="none" strike="noStrike" dirty="0">
                          <a:effectLst/>
                        </a:rPr>
                        <a:t> </a:t>
                      </a:r>
                      <a:r>
                        <a:rPr lang="es-UY" altLang="zh-TW" sz="800" u="none" strike="noStrike" dirty="0" err="1">
                          <a:effectLst/>
                        </a:rPr>
                        <a:t>affected</a:t>
                      </a:r>
                      <a:r>
                        <a:rPr lang="es-UY" altLang="zh-TW" sz="800" u="none" strike="noStrike" dirty="0">
                          <a:effectLst/>
                        </a:rPr>
                        <a:t> </a:t>
                      </a:r>
                      <a:r>
                        <a:rPr lang="es-UY" altLang="zh-TW" sz="800" u="none" strike="noStrike" dirty="0" err="1">
                          <a:effectLst/>
                        </a:rPr>
                        <a:t>the</a:t>
                      </a:r>
                      <a:r>
                        <a:rPr lang="es-UY" altLang="zh-TW" sz="800" u="none" strike="noStrike" dirty="0">
                          <a:effectLst/>
                        </a:rPr>
                        <a:t> Port </a:t>
                      </a:r>
                      <a:r>
                        <a:rPr lang="es-UY" altLang="zh-TW" sz="800" u="none" strike="noStrike" dirty="0" err="1">
                          <a:effectLst/>
                        </a:rPr>
                        <a:t>Stay</a:t>
                      </a:r>
                      <a:r>
                        <a:rPr lang="es-UY" altLang="zh-TW" sz="800" u="none" strike="noStrike" dirty="0">
                          <a:effectLst/>
                        </a:rPr>
                        <a:t> </a:t>
                      </a:r>
                      <a:r>
                        <a:rPr lang="es-UY" altLang="zh-TW" sz="800" u="none" strike="noStrike" dirty="0" err="1">
                          <a:effectLst/>
                        </a:rPr>
                        <a:t>but</a:t>
                      </a:r>
                      <a:r>
                        <a:rPr lang="es-UY" altLang="zh-TW" sz="800" u="none" strike="noStrike" dirty="0">
                          <a:effectLst/>
                        </a:rPr>
                        <a:t> </a:t>
                      </a:r>
                      <a:r>
                        <a:rPr lang="es-UY" altLang="zh-TW" sz="800" u="none" strike="noStrike" dirty="0" err="1">
                          <a:effectLst/>
                        </a:rPr>
                        <a:t>since</a:t>
                      </a:r>
                      <a:r>
                        <a:rPr lang="es-UY" altLang="zh-TW" sz="800" u="none" strike="noStrike" dirty="0">
                          <a:effectLst/>
                        </a:rPr>
                        <a:t> April </a:t>
                      </a:r>
                      <a:r>
                        <a:rPr lang="es-UY" altLang="zh-TW" sz="800" u="none" strike="noStrike" dirty="0" err="1">
                          <a:effectLst/>
                        </a:rPr>
                        <a:t>we</a:t>
                      </a:r>
                      <a:r>
                        <a:rPr lang="es-UY" altLang="zh-TW" sz="800" u="none" strike="noStrike" dirty="0">
                          <a:effectLst/>
                        </a:rPr>
                        <a:t> </a:t>
                      </a:r>
                      <a:r>
                        <a:rPr lang="es-UY" altLang="zh-TW" sz="800" u="none" strike="noStrike" dirty="0" err="1">
                          <a:effectLst/>
                        </a:rPr>
                        <a:t>work</a:t>
                      </a:r>
                      <a:r>
                        <a:rPr lang="es-UY" altLang="zh-TW" sz="800" u="none" strike="noStrike" dirty="0">
                          <a:effectLst/>
                        </a:rPr>
                        <a:t> </a:t>
                      </a:r>
                      <a:r>
                        <a:rPr lang="es-UY" altLang="zh-TW" sz="800" u="none" strike="noStrike" dirty="0" err="1">
                          <a:effectLst/>
                        </a:rPr>
                        <a:t>closely</a:t>
                      </a:r>
                      <a:r>
                        <a:rPr lang="es-UY" altLang="zh-TW" sz="800" u="none" strike="noStrike" dirty="0">
                          <a:effectLst/>
                        </a:rPr>
                        <a:t> </a:t>
                      </a:r>
                      <a:r>
                        <a:rPr lang="es-UY" altLang="zh-TW" sz="800" u="none" strike="noStrike" dirty="0" err="1">
                          <a:effectLst/>
                        </a:rPr>
                        <a:t>with</a:t>
                      </a:r>
                      <a:r>
                        <a:rPr lang="es-UY" altLang="zh-TW" sz="800" u="none" strike="noStrike" dirty="0">
                          <a:effectLst/>
                        </a:rPr>
                        <a:t> Terminal </a:t>
                      </a:r>
                      <a:r>
                        <a:rPr lang="es-UY" altLang="zh-TW" sz="800" u="none" strike="noStrike" dirty="0" err="1">
                          <a:effectLst/>
                        </a:rPr>
                        <a:t>to</a:t>
                      </a:r>
                      <a:r>
                        <a:rPr lang="es-UY" altLang="zh-TW" sz="800" u="none" strike="noStrike" dirty="0">
                          <a:effectLst/>
                        </a:rPr>
                        <a:t> </a:t>
                      </a:r>
                      <a:r>
                        <a:rPr lang="es-UY" altLang="zh-TW" sz="800" u="none" strike="noStrike" dirty="0" err="1">
                          <a:effectLst/>
                        </a:rPr>
                        <a:t>improve</a:t>
                      </a:r>
                      <a:r>
                        <a:rPr lang="es-UY" altLang="zh-TW" sz="800" u="none" strike="noStrike" dirty="0">
                          <a:effectLst/>
                        </a:rPr>
                        <a:t> </a:t>
                      </a:r>
                      <a:r>
                        <a:rPr lang="es-UY" altLang="zh-TW" sz="800" u="none" strike="noStrike" dirty="0" err="1">
                          <a:effectLst/>
                        </a:rPr>
                        <a:t>the</a:t>
                      </a:r>
                      <a:r>
                        <a:rPr lang="es-UY" altLang="zh-TW" sz="800" u="none" strike="noStrike" dirty="0">
                          <a:effectLst/>
                        </a:rPr>
                        <a:t> KPI and </a:t>
                      </a:r>
                      <a:r>
                        <a:rPr lang="es-UY" altLang="zh-TW" sz="800" u="none" strike="noStrike" dirty="0" err="1">
                          <a:effectLst/>
                        </a:rPr>
                        <a:t>they</a:t>
                      </a:r>
                      <a:r>
                        <a:rPr lang="es-UY" altLang="zh-TW" sz="800" u="none" strike="noStrike" dirty="0">
                          <a:effectLst/>
                        </a:rPr>
                        <a:t> </a:t>
                      </a:r>
                      <a:r>
                        <a:rPr lang="es-UY" altLang="zh-TW" sz="800" u="none" strike="noStrike" dirty="0" err="1">
                          <a:effectLst/>
                        </a:rPr>
                        <a:t>followed</a:t>
                      </a:r>
                      <a:r>
                        <a:rPr lang="es-UY" altLang="zh-TW" sz="800" u="none" strike="noStrike" dirty="0">
                          <a:effectLst/>
                        </a:rPr>
                        <a:t> concrete </a:t>
                      </a:r>
                      <a:r>
                        <a:rPr lang="es-UY" altLang="zh-TW" sz="800" u="none" strike="noStrike" dirty="0" err="1">
                          <a:effectLst/>
                        </a:rPr>
                        <a:t>acctions</a:t>
                      </a:r>
                      <a:r>
                        <a:rPr lang="es-UY" altLang="zh-TW" sz="800" u="none" strike="noStrike" dirty="0">
                          <a:effectLst/>
                        </a:rPr>
                        <a:t> </a:t>
                      </a:r>
                      <a:r>
                        <a:rPr lang="es-UY" altLang="zh-TW" sz="800" u="none" strike="noStrike" dirty="0" err="1">
                          <a:effectLst/>
                        </a:rPr>
                        <a:t>which</a:t>
                      </a:r>
                      <a:r>
                        <a:rPr lang="es-UY" altLang="zh-TW" sz="800" u="none" strike="noStrike" dirty="0">
                          <a:effectLst/>
                        </a:rPr>
                        <a:t> </a:t>
                      </a:r>
                      <a:r>
                        <a:rPr lang="es-UY" altLang="zh-TW" sz="800" u="none" strike="noStrike" dirty="0" err="1">
                          <a:effectLst/>
                        </a:rPr>
                        <a:t>have</a:t>
                      </a:r>
                      <a:r>
                        <a:rPr lang="es-UY" altLang="zh-TW" sz="800" u="none" strike="noStrike" dirty="0">
                          <a:effectLst/>
                        </a:rPr>
                        <a:t> a </a:t>
                      </a:r>
                      <a:r>
                        <a:rPr lang="es-UY" altLang="zh-TW" sz="800" u="none" strike="noStrike" dirty="0" err="1">
                          <a:effectLst/>
                        </a:rPr>
                        <a:t>possitive</a:t>
                      </a:r>
                      <a:r>
                        <a:rPr lang="es-UY" altLang="zh-TW" sz="800" u="none" strike="noStrike" dirty="0">
                          <a:effectLst/>
                        </a:rPr>
                        <a:t> </a:t>
                      </a:r>
                      <a:r>
                        <a:rPr lang="es-UY" altLang="zh-TW" sz="800" u="none" strike="noStrike" dirty="0" err="1">
                          <a:effectLst/>
                        </a:rPr>
                        <a:t>impact</a:t>
                      </a:r>
                      <a:r>
                        <a:rPr lang="es-UY" altLang="zh-TW" sz="800" u="none" strike="noStrike" dirty="0">
                          <a:effectLst/>
                        </a:rPr>
                        <a:t> </a:t>
                      </a:r>
                      <a:r>
                        <a:rPr lang="es-UY" altLang="zh-TW" sz="800" u="none" strike="noStrike" dirty="0" err="1">
                          <a:effectLst/>
                        </a:rPr>
                        <a:t>reducing</a:t>
                      </a:r>
                      <a:r>
                        <a:rPr lang="es-UY" altLang="zh-TW" sz="800" u="none" strike="noStrike" dirty="0">
                          <a:effectLst/>
                        </a:rPr>
                        <a:t> </a:t>
                      </a:r>
                      <a:r>
                        <a:rPr lang="es-UY" altLang="zh-TW" sz="800" u="none" strike="noStrike" dirty="0" err="1">
                          <a:effectLst/>
                        </a:rPr>
                        <a:t>about</a:t>
                      </a:r>
                      <a:r>
                        <a:rPr lang="es-UY" altLang="zh-TW" sz="800" u="none" strike="noStrike" dirty="0">
                          <a:effectLst/>
                        </a:rPr>
                        <a:t> 6% </a:t>
                      </a:r>
                      <a:r>
                        <a:rPr lang="es-UY" altLang="zh-TW" sz="800" u="none" strike="noStrike" dirty="0" err="1">
                          <a:effectLst/>
                        </a:rPr>
                        <a:t>of</a:t>
                      </a:r>
                      <a:r>
                        <a:rPr lang="es-UY" altLang="zh-TW" sz="800" u="none" strike="noStrike" dirty="0">
                          <a:effectLst/>
                        </a:rPr>
                        <a:t> Port </a:t>
                      </a:r>
                      <a:r>
                        <a:rPr lang="es-UY" altLang="zh-TW" sz="800" u="none" strike="noStrike" dirty="0" err="1">
                          <a:effectLst/>
                        </a:rPr>
                        <a:t>Stay</a:t>
                      </a:r>
                      <a:r>
                        <a:rPr lang="es-UY" altLang="zh-TW" sz="800" u="none" strike="noStrike" dirty="0">
                          <a:effectLst/>
                        </a:rPr>
                        <a:t> </a:t>
                      </a:r>
                      <a:r>
                        <a:rPr lang="es-UY" altLang="zh-TW" sz="800" u="none" strike="noStrike" dirty="0" err="1">
                          <a:effectLst/>
                        </a:rPr>
                        <a:t>for</a:t>
                      </a:r>
                      <a:r>
                        <a:rPr lang="es-UY" altLang="zh-TW" sz="800" u="none" strike="noStrike" dirty="0">
                          <a:effectLst/>
                        </a:rPr>
                        <a:t> </a:t>
                      </a:r>
                      <a:r>
                        <a:rPr lang="es-UY" altLang="zh-TW" sz="800" u="none" strike="noStrike" dirty="0" err="1">
                          <a:effectLst/>
                        </a:rPr>
                        <a:t>Evergreen’s</a:t>
                      </a:r>
                      <a:r>
                        <a:rPr lang="es-UY" altLang="zh-TW" sz="800" u="none" strike="noStrike" dirty="0">
                          <a:effectLst/>
                        </a:rPr>
                        <a:t> </a:t>
                      </a:r>
                      <a:r>
                        <a:rPr lang="es-UY" altLang="zh-TW" sz="800" u="none" strike="noStrike" dirty="0" err="1">
                          <a:effectLst/>
                        </a:rPr>
                        <a:t>vessel</a:t>
                      </a:r>
                      <a:r>
                        <a:rPr lang="es-UY" altLang="zh-TW" sz="800" u="none" strike="noStrike" dirty="0">
                          <a:effectLst/>
                        </a:rPr>
                        <a:t> . As </a:t>
                      </a:r>
                      <a:r>
                        <a:rPr lang="es-UY" altLang="zh-TW" sz="800" u="none" strike="noStrike" dirty="0" err="1">
                          <a:effectLst/>
                        </a:rPr>
                        <a:t>action</a:t>
                      </a:r>
                      <a:r>
                        <a:rPr lang="es-UY" altLang="zh-TW" sz="800" u="none" strike="noStrike" dirty="0">
                          <a:effectLst/>
                        </a:rPr>
                        <a:t> plan </a:t>
                      </a:r>
                      <a:r>
                        <a:rPr lang="es-UY" altLang="zh-TW" sz="800" u="none" strike="noStrike" dirty="0" err="1">
                          <a:effectLst/>
                        </a:rPr>
                        <a:t>for</a:t>
                      </a:r>
                      <a:r>
                        <a:rPr lang="es-UY" altLang="zh-TW" sz="800" u="none" strike="noStrike" dirty="0">
                          <a:effectLst/>
                        </a:rPr>
                        <a:t> 2025 Will be </a:t>
                      </a:r>
                      <a:r>
                        <a:rPr lang="es-UY" altLang="zh-TW" sz="800" u="none" strike="noStrike" dirty="0" err="1">
                          <a:effectLst/>
                        </a:rPr>
                        <a:t>that</a:t>
                      </a:r>
                      <a:r>
                        <a:rPr lang="es-UY" altLang="zh-TW" sz="800" u="none" strike="noStrike" dirty="0">
                          <a:effectLst/>
                        </a:rPr>
                        <a:t>  MCN continue </a:t>
                      </a:r>
                      <a:r>
                        <a:rPr lang="es-UY" altLang="zh-TW" sz="800" u="none" strike="noStrike" dirty="0" err="1">
                          <a:effectLst/>
                        </a:rPr>
                        <a:t>working</a:t>
                      </a:r>
                      <a:r>
                        <a:rPr lang="es-UY" altLang="zh-TW" sz="800" u="none" strike="noStrike" dirty="0">
                          <a:effectLst/>
                        </a:rPr>
                        <a:t> </a:t>
                      </a:r>
                      <a:r>
                        <a:rPr lang="es-UY" altLang="zh-TW" sz="800" u="none" strike="noStrike" dirty="0" err="1">
                          <a:effectLst/>
                        </a:rPr>
                        <a:t>to</a:t>
                      </a:r>
                      <a:r>
                        <a:rPr lang="es-UY" altLang="zh-TW" sz="800" u="none" strike="noStrike" dirty="0">
                          <a:effectLst/>
                        </a:rPr>
                        <a:t> </a:t>
                      </a:r>
                      <a:r>
                        <a:rPr lang="es-UY" altLang="zh-TW" sz="800" u="none" strike="noStrike" dirty="0" err="1">
                          <a:effectLst/>
                        </a:rPr>
                        <a:t>reducing</a:t>
                      </a:r>
                      <a:r>
                        <a:rPr lang="es-UY" altLang="zh-TW" sz="800" u="none" strike="noStrike" dirty="0">
                          <a:effectLst/>
                        </a:rPr>
                        <a:t> </a:t>
                      </a:r>
                      <a:r>
                        <a:rPr lang="es-UY" altLang="zh-TW" sz="800" u="none" strike="noStrike" dirty="0" err="1">
                          <a:effectLst/>
                        </a:rPr>
                        <a:t>dead</a:t>
                      </a:r>
                      <a:r>
                        <a:rPr lang="es-UY" altLang="zh-TW" sz="800" u="none" strike="noStrike" dirty="0">
                          <a:effectLst/>
                        </a:rPr>
                        <a:t> </a:t>
                      </a:r>
                      <a:r>
                        <a:rPr lang="es-UY" altLang="zh-TW" sz="800" u="none" strike="noStrike" dirty="0" err="1">
                          <a:effectLst/>
                        </a:rPr>
                        <a:t>hours</a:t>
                      </a:r>
                      <a:r>
                        <a:rPr lang="es-UY" altLang="zh-TW" sz="800" u="none" strike="noStrike" dirty="0">
                          <a:effectLst/>
                        </a:rPr>
                        <a:t>.</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379610">
                <a:tc vMerge="1">
                  <a:txBody>
                    <a:bodyPr/>
                    <a:lstStyle/>
                    <a:p>
                      <a:endParaRPr lang="zh-TW" altLang="en-US"/>
                    </a:p>
                  </a:txBody>
                  <a:tcPr/>
                </a:tc>
                <a:tc>
                  <a:txBody>
                    <a:bodyPr/>
                    <a:lstStyle/>
                    <a:p>
                      <a:pPr algn="ctr" fontAlgn="ctr"/>
                      <a:r>
                        <a:rPr lang="en-US" sz="800" b="0" u="none" strike="noStrike" dirty="0">
                          <a:effectLst/>
                          <a:latin typeface="+mj-lt"/>
                        </a:rPr>
                        <a:t>Productivity</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700" b="0" i="0" u="none" strike="noStrike" dirty="0">
                          <a:solidFill>
                            <a:srgbClr val="000000"/>
                          </a:solidFill>
                          <a:effectLst/>
                          <a:latin typeface="+mj-lt"/>
                          <a:ea typeface="新細明體" panose="02020500000000000000" pitchFamily="18" charset="-120"/>
                        </a:rPr>
                        <a:t>89%</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700" b="0" i="0" u="none" strike="noStrike" dirty="0">
                          <a:solidFill>
                            <a:srgbClr val="000000"/>
                          </a:solidFill>
                          <a:effectLst/>
                          <a:latin typeface="+mj-lt"/>
                          <a:ea typeface="新細明體" panose="02020500000000000000" pitchFamily="18" charset="-120"/>
                        </a:rPr>
                        <a:t>120%</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700" b="0" i="0" u="none" strike="noStrike" dirty="0">
                          <a:solidFill>
                            <a:srgbClr val="000000"/>
                          </a:solidFill>
                          <a:effectLst/>
                          <a:highlight>
                            <a:srgbClr val="FFFF00"/>
                          </a:highlight>
                          <a:latin typeface="+mj-lt"/>
                          <a:ea typeface="新細明體" panose="02020500000000000000" pitchFamily="18" charset="-120"/>
                        </a:rPr>
                        <a:t>31%</a:t>
                      </a: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We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are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constantly</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pushing</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to</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MCN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to</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improve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produtivity</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and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they</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have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made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changed</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in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the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operative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structue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with</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possitve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result</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improve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about</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13%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for</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Evergreen’s</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vessels</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It</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is</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expected</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to</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continue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work</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to</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improve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in 2025</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79610">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u="none" strike="noStrike" dirty="0">
                          <a:effectLst/>
                          <a:latin typeface="+mj-lt"/>
                        </a:rPr>
                        <a:t>Incentive</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u="none" strike="noStrike" dirty="0">
                          <a:effectLst/>
                        </a:rPr>
                        <a:t>300,000</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u="none" strike="noStrike" dirty="0">
                          <a:effectLst/>
                        </a:rPr>
                        <a:t>300,000</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800" b="0" i="0" u="none" strike="noStrike" dirty="0">
                          <a:solidFill>
                            <a:schemeClr val="tx1"/>
                          </a:solidFill>
                          <a:effectLst/>
                          <a:latin typeface="Arial" panose="020B0604020202020204" pitchFamily="34" charset="0"/>
                          <a:ea typeface="新細明體" panose="02020500000000000000" pitchFamily="18" charset="-120"/>
                          <a:cs typeface="+mn-cs"/>
                        </a:rPr>
                        <a:t>It was accomplished in 2023 &amp; 2024. We are trying to keep working to reach the requirement and receive incentive in 2025 again.</a:t>
                      </a:r>
                      <a:endParaRPr lang="zh-TW" altLang="en-US" sz="800" b="0" i="0" u="none" strike="noStrike" dirty="0">
                        <a:solidFill>
                          <a:schemeClr val="tx1"/>
                        </a:solidFill>
                        <a:effectLst/>
                        <a:latin typeface="Arial" panose="020B0604020202020204" pitchFamily="34" charset="0"/>
                        <a:ea typeface="新細明體" panose="02020500000000000000" pitchFamily="18" charset="-120"/>
                        <a:cs typeface="+mn-cs"/>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379610">
                <a:tc vMerge="1">
                  <a:txBody>
                    <a:bodyPr/>
                    <a:lstStyle/>
                    <a:p>
                      <a:endParaRPr lang="zh-TW" altLang="en-US"/>
                    </a:p>
                  </a:txBody>
                  <a:tcPr/>
                </a:tc>
                <a:tc>
                  <a:txBody>
                    <a:bodyPr/>
                    <a:lstStyle/>
                    <a:p>
                      <a:pPr algn="ctr" fontAlgn="ctr"/>
                      <a:r>
                        <a:rPr lang="en-US" sz="800" b="0" u="none" strike="noStrike" dirty="0">
                          <a:effectLst/>
                          <a:latin typeface="+mj-lt"/>
                        </a:rPr>
                        <a:t>Empty Storage</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700" b="0" i="0" u="none" strike="noStrike" dirty="0">
                          <a:solidFill>
                            <a:srgbClr val="000000"/>
                          </a:solidFill>
                          <a:effectLst/>
                          <a:latin typeface="+mj-lt"/>
                          <a:ea typeface="新細明體" panose="02020500000000000000" pitchFamily="18" charset="-120"/>
                        </a:rPr>
                        <a:t>19667</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700" b="0" i="0" u="none" strike="noStrike" dirty="0">
                          <a:solidFill>
                            <a:srgbClr val="000000"/>
                          </a:solidFill>
                          <a:effectLst/>
                          <a:latin typeface="+mj-lt"/>
                          <a:ea typeface="新細明體" panose="02020500000000000000" pitchFamily="18" charset="-120"/>
                        </a:rPr>
                        <a:t>28140</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700" b="0" i="0" u="none" strike="noStrike" dirty="0">
                          <a:solidFill>
                            <a:srgbClr val="000000"/>
                          </a:solidFill>
                          <a:effectLst/>
                          <a:highlight>
                            <a:srgbClr val="FFFF00"/>
                          </a:highlight>
                          <a:latin typeface="+mj-lt"/>
                          <a:ea typeface="新細明體" panose="02020500000000000000" pitchFamily="18" charset="-120"/>
                        </a:rPr>
                        <a:t>8473 (30%)</a:t>
                      </a: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Explanation</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storage</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of</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empties</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due</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to</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vessel´s</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schedules</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delays</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and roll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overs</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As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Action</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Plan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we</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will</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work</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with</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MCN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to</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request</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cost</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reductions</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when</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these</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cases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occur</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a:t>
                      </a:r>
                      <a:r>
                        <a:rPr lang="zh-TW" altLang="en-US" sz="800" b="0" i="0" u="none" strike="noStrike" dirty="0">
                          <a:solidFill>
                            <a:srgbClr val="000000"/>
                          </a:solidFill>
                          <a:effectLst/>
                          <a:latin typeface="Arial" panose="020B0604020202020204" pitchFamily="34" charset="0"/>
                          <a:ea typeface="新細明體" panose="02020500000000000000" pitchFamily="18" charset="-120"/>
                          <a:cs typeface="+mn-cs"/>
                        </a:rPr>
                        <a:t>　</a:t>
                      </a:r>
                      <a:endParaRPr lang="zh-TW" altLang="en-US" sz="800" b="0" i="0" u="none" strike="noStrike" noProof="0" dirty="0">
                        <a:solidFill>
                          <a:srgbClr val="000000"/>
                        </a:solidFill>
                        <a:effectLst/>
                        <a:latin typeface="Arial" panose="020B0604020202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71882">
                <a:tc vMerge="1">
                  <a:txBody>
                    <a:bodyPr/>
                    <a:lstStyle/>
                    <a:p>
                      <a:endParaRPr lang="zh-TW" altLang="en-US"/>
                    </a:p>
                  </a:txBody>
                  <a:tcPr/>
                </a:tc>
                <a:tc>
                  <a:txBody>
                    <a:bodyPr/>
                    <a:lstStyle/>
                    <a:p>
                      <a:pPr algn="ctr" fontAlgn="ctr"/>
                      <a:r>
                        <a:rPr lang="en-US" sz="800" b="0" u="none" strike="noStrike" dirty="0">
                          <a:effectLst/>
                          <a:latin typeface="+mj-lt"/>
                        </a:rPr>
                        <a:t>Rate Reduction</a:t>
                      </a:r>
                      <a:endParaRPr 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8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8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Signed</a:t>
                      </a:r>
                      <a:r>
                        <a:rPr lang="zh-TW" altLang="es-UY" sz="800" b="0" i="0" u="none" strike="noStrike" dirty="0">
                          <a:solidFill>
                            <a:srgbClr val="000000"/>
                          </a:solidFill>
                          <a:effectLst/>
                          <a:latin typeface="Arial" panose="020B0604020202020204" pitchFamily="34" charset="0"/>
                          <a:ea typeface="新細明體" panose="02020500000000000000" pitchFamily="18" charset="-120"/>
                        </a:rPr>
                        <a:t> </a:t>
                      </a:r>
                      <a:r>
                        <a:rPr lang="es-ES" altLang="zh-TW" sz="800" b="0" i="0" u="none" strike="noStrike" dirty="0">
                          <a:solidFill>
                            <a:srgbClr val="000000"/>
                          </a:solidFill>
                          <a:effectLst/>
                          <a:latin typeface="Arial" panose="020B0604020202020204" pitchFamily="34" charset="0"/>
                          <a:ea typeface="新細明體" panose="02020500000000000000" pitchFamily="18" charset="-120"/>
                        </a:rPr>
                        <a:t>c</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ontract</a:t>
                      </a:r>
                      <a:r>
                        <a:rPr lang="zh-TW" altLang="es-UY"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with</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both</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Empty</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Depot</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and Terminal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was</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carry</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out</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on</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Jan /2025, Montecon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offer</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50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units</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entrance</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tot</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the</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Terminal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for</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repo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out</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in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order</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to</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reduce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trucking</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cost</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 As TW/EQD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suggest</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the</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issue</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of</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repairing</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washing</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EUY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is</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further</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discussing</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with</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MONTECON/relative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parties</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to</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seek</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the</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way</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to</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process</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a:t>
                      </a:r>
                      <a:endParaRPr kumimoji="0" lang="zh-TW" altLang="en-US" sz="800" b="0" i="0" u="none" strike="noStrike" kern="0" cap="none" spc="0" normalizeH="0" baseline="0" noProof="0" dirty="0">
                        <a:ln>
                          <a:noFill/>
                        </a:ln>
                        <a:solidFill>
                          <a:schemeClr val="tx1"/>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95FCAA58-1020-037F-BCB9-D9983E55E62B}"/>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33</a:t>
            </a:fld>
            <a:endParaRPr lang="en-US" sz="1000" dirty="0"/>
          </a:p>
        </p:txBody>
      </p:sp>
      <p:sp>
        <p:nvSpPr>
          <p:cNvPr id="8" name="文字方塊 7">
            <a:extLst>
              <a:ext uri="{FF2B5EF4-FFF2-40B4-BE49-F238E27FC236}">
                <a16:creationId xmlns:a16="http://schemas.microsoft.com/office/drawing/2014/main" id="{0D792555-AC5A-77AE-D2B8-C9559EC16E08}"/>
              </a:ext>
            </a:extLst>
          </p:cNvPr>
          <p:cNvSpPr txBox="1"/>
          <p:nvPr/>
        </p:nvSpPr>
        <p:spPr>
          <a:xfrm>
            <a:off x="0" y="3593793"/>
            <a:ext cx="8784974" cy="18928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a:ln>
                  <a:noFill/>
                </a:ln>
                <a:solidFill>
                  <a:prstClr val="black"/>
                </a:solidFill>
                <a:effectLst/>
                <a:uLnTx/>
                <a:uFillTx/>
                <a:latin typeface="Arial"/>
              </a:rPr>
              <a:t>Topic</a:t>
            </a:r>
            <a:r>
              <a:rPr kumimoji="0" lang="en-US" altLang="zh-TW" sz="800" b="0" i="0" u="none" strike="noStrike" kern="1200" cap="none" spc="0" normalizeH="0" baseline="0" noProof="0" dirty="0">
                <a:ln>
                  <a:noFill/>
                </a:ln>
                <a:solidFill>
                  <a:prstClr val="black"/>
                </a:solidFill>
                <a:effectLst/>
                <a:uLnTx/>
                <a:uFillTx/>
                <a:latin typeface="Arial"/>
              </a:rPr>
              <a:t> </a:t>
            </a:r>
            <a:r>
              <a:rPr kumimoji="0" lang="en-US" altLang="zh-TW" sz="800" b="1" i="0" u="none" strike="noStrike" kern="1200" cap="none" spc="0" normalizeH="0" baseline="0" noProof="0" dirty="0">
                <a:ln>
                  <a:noFill/>
                </a:ln>
                <a:solidFill>
                  <a:prstClr val="black"/>
                </a:solidFill>
                <a:effectLst/>
                <a:uLnTx/>
                <a:uFillTx/>
                <a:latin typeface="Arial"/>
              </a:rPr>
              <a:t>Boa and Port Stay</a:t>
            </a:r>
            <a:r>
              <a:rPr kumimoji="0" lang="en-US" altLang="zh-TW" sz="800" b="0" i="0" u="none" strike="noStrike" kern="1200" cap="none" spc="0" normalizeH="0" baseline="0" noProof="0" dirty="0">
                <a:ln>
                  <a:noFill/>
                </a:ln>
                <a:solidFill>
                  <a:prstClr val="black"/>
                </a:solidFill>
                <a:effectLst/>
                <a:uLnTx/>
                <a:uFillTx/>
                <a:latin typeface="Arial"/>
              </a:rPr>
              <a:t>: Considered in the figures 20 calls during 2024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prstClr val="black"/>
                </a:solidFill>
                <a:effectLst/>
                <a:uLnTx/>
                <a:uFillTx/>
                <a:latin typeface="Arial"/>
              </a:rPr>
              <a:t>Terminal info update: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UY" sz="800" b="0" i="0" u="none" strike="noStrike" kern="1200" cap="none" spc="0" normalizeH="0" baseline="0" noProof="0" dirty="0" err="1">
                <a:ln>
                  <a:noFill/>
                </a:ln>
                <a:solidFill>
                  <a:prstClr val="black"/>
                </a:solidFill>
                <a:effectLst/>
                <a:uLnTx/>
                <a:uFillTx/>
                <a:latin typeface="Arial"/>
              </a:rPr>
              <a:t>The</a:t>
            </a:r>
            <a:r>
              <a:rPr kumimoji="0" lang="es-UY" sz="800" b="0" i="0" u="none" strike="noStrike" kern="1200" cap="none" spc="0" normalizeH="0" baseline="0" noProof="0" dirty="0">
                <a:ln>
                  <a:noFill/>
                </a:ln>
                <a:solidFill>
                  <a:prstClr val="black"/>
                </a:solidFill>
                <a:effectLst/>
                <a:uLnTx/>
                <a:uFillTx/>
                <a:latin typeface="Arial"/>
              </a:rPr>
              <a:t> Access </a:t>
            </a:r>
            <a:r>
              <a:rPr kumimoji="0" lang="es-UY" sz="800" b="0" i="0" u="none" strike="noStrike" kern="1200" cap="none" spc="0" normalizeH="0" baseline="0" noProof="0" dirty="0" err="1">
                <a:ln>
                  <a:noFill/>
                </a:ln>
                <a:solidFill>
                  <a:prstClr val="black"/>
                </a:solidFill>
                <a:effectLst/>
                <a:uLnTx/>
                <a:uFillTx/>
                <a:latin typeface="Arial"/>
              </a:rPr>
              <a:t>Channel</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dredging</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to</a:t>
            </a:r>
            <a:r>
              <a:rPr kumimoji="0" lang="es-UY" sz="800" b="0" i="0" u="none" strike="noStrike" kern="1200" cap="none" spc="0" normalizeH="0" baseline="0" noProof="0" dirty="0">
                <a:ln>
                  <a:noFill/>
                </a:ln>
                <a:solidFill>
                  <a:prstClr val="black"/>
                </a:solidFill>
                <a:effectLst/>
                <a:uLnTx/>
                <a:uFillTx/>
                <a:latin typeface="Arial"/>
              </a:rPr>
              <a:t> 14 </a:t>
            </a:r>
            <a:r>
              <a:rPr kumimoji="0" lang="es-UY" sz="800" b="0" i="0" u="none" strike="noStrike" kern="1200" cap="none" spc="0" normalizeH="0" baseline="0" noProof="0" dirty="0" err="1">
                <a:ln>
                  <a:noFill/>
                </a:ln>
                <a:solidFill>
                  <a:prstClr val="black"/>
                </a:solidFill>
                <a:effectLst/>
                <a:uLnTx/>
                <a:uFillTx/>
                <a:latin typeface="Arial"/>
              </a:rPr>
              <a:t>meters</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already</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started</a:t>
            </a:r>
            <a:r>
              <a:rPr kumimoji="0" lang="es-UY" sz="800" b="0" i="0" u="none" strike="noStrike" kern="1200" cap="none" spc="0" normalizeH="0" baseline="0" noProof="0" dirty="0">
                <a:ln>
                  <a:noFill/>
                </a:ln>
                <a:solidFill>
                  <a:prstClr val="black"/>
                </a:solidFill>
                <a:effectLst/>
                <a:uLnTx/>
                <a:uFillTx/>
                <a:latin typeface="Arial"/>
              </a:rPr>
              <a:t> in 2024/2025</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UY" sz="800" b="0" i="0" u="none" strike="noStrike" kern="1200" cap="none" spc="0" normalizeH="0" baseline="0" noProof="0" dirty="0">
                <a:ln>
                  <a:noFill/>
                </a:ln>
                <a:solidFill>
                  <a:prstClr val="black"/>
                </a:solidFill>
                <a:effectLst/>
                <a:uLnTx/>
                <a:uFillTx/>
                <a:latin typeface="Arial"/>
              </a:rPr>
              <a:t>in 2024 </a:t>
            </a:r>
            <a:r>
              <a:rPr kumimoji="0" lang="es-UY" sz="800" b="0" i="0" u="none" strike="noStrike" kern="1200" cap="none" spc="0" normalizeH="0" baseline="0" noProof="0" dirty="0" err="1">
                <a:ln>
                  <a:noFill/>
                </a:ln>
                <a:solidFill>
                  <a:prstClr val="black"/>
                </a:solidFill>
                <a:effectLst/>
                <a:uLnTx/>
                <a:uFillTx/>
                <a:latin typeface="Arial"/>
              </a:rPr>
              <a:t>the</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National</a:t>
            </a:r>
            <a:r>
              <a:rPr kumimoji="0" lang="es-UY" sz="800" b="0" i="0" u="none" strike="noStrike" kern="1200" cap="none" spc="0" normalizeH="0" baseline="0" noProof="0" dirty="0">
                <a:ln>
                  <a:noFill/>
                </a:ln>
                <a:solidFill>
                  <a:prstClr val="black"/>
                </a:solidFill>
                <a:effectLst/>
                <a:uLnTx/>
                <a:uFillTx/>
                <a:latin typeface="Arial"/>
              </a:rPr>
              <a:t> Port </a:t>
            </a:r>
            <a:r>
              <a:rPr kumimoji="0" lang="es-UY" sz="800" b="0" i="0" u="none" strike="noStrike" kern="1200" cap="none" spc="0" normalizeH="0" baseline="0" noProof="0" dirty="0" err="1">
                <a:ln>
                  <a:noFill/>
                </a:ln>
                <a:solidFill>
                  <a:prstClr val="black"/>
                </a:solidFill>
                <a:effectLst/>
                <a:uLnTx/>
                <a:uFillTx/>
                <a:latin typeface="Arial"/>
              </a:rPr>
              <a:t>Authorities</a:t>
            </a:r>
            <a:r>
              <a:rPr kumimoji="0" lang="es-UY" sz="800" b="0" i="0" u="none" strike="noStrike" kern="1200" cap="none" spc="0" normalizeH="0" baseline="0" noProof="0" dirty="0">
                <a:ln>
                  <a:noFill/>
                </a:ln>
                <a:solidFill>
                  <a:prstClr val="black"/>
                </a:solidFill>
                <a:effectLst/>
                <a:uLnTx/>
                <a:uFillTx/>
                <a:latin typeface="Arial"/>
              </a:rPr>
              <a:t> ( ANP ) </a:t>
            </a:r>
            <a:r>
              <a:rPr kumimoji="0" lang="es-UY" sz="800" b="0" i="0" u="none" strike="noStrike" kern="1200" cap="none" spc="0" normalizeH="0" baseline="0" noProof="0" dirty="0" err="1">
                <a:ln>
                  <a:noFill/>
                </a:ln>
                <a:solidFill>
                  <a:prstClr val="black"/>
                </a:solidFill>
                <a:effectLst/>
                <a:uLnTx/>
                <a:uFillTx/>
                <a:latin typeface="Arial"/>
              </a:rPr>
              <a:t>anounced</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that</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vessel</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with</a:t>
            </a:r>
            <a:r>
              <a:rPr kumimoji="0" lang="es-UY" sz="800" b="0" i="0" u="none" strike="noStrike" kern="1200" cap="none" spc="0" normalizeH="0" baseline="0" noProof="0" dirty="0">
                <a:ln>
                  <a:noFill/>
                </a:ln>
                <a:solidFill>
                  <a:prstClr val="black"/>
                </a:solidFill>
                <a:effectLst/>
                <a:uLnTx/>
                <a:uFillTx/>
                <a:latin typeface="Arial"/>
              </a:rPr>
              <a:t> 51meters </a:t>
            </a:r>
            <a:r>
              <a:rPr kumimoji="0" lang="es-UY" sz="800" b="0" i="0" u="none" strike="noStrike" kern="1200" cap="none" spc="0" normalizeH="0" baseline="0" noProof="0" dirty="0" err="1">
                <a:ln>
                  <a:noFill/>
                </a:ln>
                <a:solidFill>
                  <a:prstClr val="black"/>
                </a:solidFill>
                <a:effectLst/>
                <a:uLnTx/>
                <a:uFillTx/>
                <a:latin typeface="Arial"/>
              </a:rPr>
              <a:t>of</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breath</a:t>
            </a:r>
            <a:r>
              <a:rPr kumimoji="0" lang="es-UY" sz="800" b="0" i="0" u="none" strike="noStrike" kern="1200" cap="none" spc="0" normalizeH="0" baseline="0" noProof="0" dirty="0">
                <a:ln>
                  <a:noFill/>
                </a:ln>
                <a:solidFill>
                  <a:prstClr val="black"/>
                </a:solidFill>
                <a:effectLst/>
                <a:uLnTx/>
                <a:uFillTx/>
                <a:latin typeface="Arial"/>
              </a:rPr>
              <a:t> and 336m </a:t>
            </a:r>
            <a:r>
              <a:rPr kumimoji="0" lang="es-UY" sz="800" b="0" i="0" u="none" strike="noStrike" kern="1200" cap="none" spc="0" normalizeH="0" baseline="0" noProof="0" dirty="0" err="1">
                <a:ln>
                  <a:noFill/>
                </a:ln>
                <a:solidFill>
                  <a:prstClr val="black"/>
                </a:solidFill>
                <a:effectLst/>
                <a:uLnTx/>
                <a:uFillTx/>
                <a:latin typeface="Arial"/>
              </a:rPr>
              <a:t>of</a:t>
            </a:r>
            <a:r>
              <a:rPr kumimoji="0" lang="es-UY" sz="800" b="0" i="0" u="none" strike="noStrike" kern="1200" cap="none" spc="0" normalizeH="0" baseline="0" noProof="0" dirty="0">
                <a:ln>
                  <a:noFill/>
                </a:ln>
                <a:solidFill>
                  <a:prstClr val="black"/>
                </a:solidFill>
                <a:effectLst/>
                <a:uLnTx/>
                <a:uFillTx/>
                <a:latin typeface="Arial"/>
              </a:rPr>
              <a:t> Loa can be </a:t>
            </a:r>
            <a:r>
              <a:rPr kumimoji="0" lang="es-UY" sz="800" b="0" i="0" u="none" strike="noStrike" kern="1200" cap="none" spc="0" normalizeH="0" baseline="0" noProof="0" dirty="0" err="1">
                <a:ln>
                  <a:noFill/>
                </a:ln>
                <a:solidFill>
                  <a:prstClr val="black"/>
                </a:solidFill>
                <a:effectLst/>
                <a:uLnTx/>
                <a:uFillTx/>
                <a:latin typeface="Arial"/>
              </a:rPr>
              <a:t>operated</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by</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Montecon</a:t>
            </a:r>
            <a:r>
              <a:rPr kumimoji="0" lang="es-UY" sz="800" b="0" i="0" u="none" strike="noStrike" kern="1200" cap="none" spc="0" normalizeH="0" baseline="0" noProof="0" dirty="0">
                <a:ln>
                  <a:noFill/>
                </a:ln>
                <a:solidFill>
                  <a:prstClr val="black"/>
                </a:solidFill>
                <a:effectLst/>
                <a:uLnTx/>
                <a:uFillTx/>
                <a:latin typeface="Arial"/>
              </a:rPr>
              <a:t> in Pier “C”</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UY" sz="800" b="0" i="0" u="none" strike="noStrike" kern="1200" cap="none" spc="0" normalizeH="0" baseline="0" noProof="0" dirty="0" err="1">
                <a:ln>
                  <a:noFill/>
                </a:ln>
                <a:solidFill>
                  <a:prstClr val="black"/>
                </a:solidFill>
                <a:effectLst/>
                <a:uLnTx/>
                <a:uFillTx/>
                <a:latin typeface="Arial"/>
              </a:rPr>
              <a:t>The</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work</a:t>
            </a:r>
            <a:r>
              <a:rPr kumimoji="0" lang="es-UY" sz="800" b="0" i="0" u="none" strike="noStrike" kern="1200" cap="none" spc="0" normalizeH="0" baseline="0" noProof="0" dirty="0">
                <a:ln>
                  <a:noFill/>
                </a:ln>
                <a:solidFill>
                  <a:prstClr val="black"/>
                </a:solidFill>
                <a:effectLst/>
                <a:uLnTx/>
                <a:uFillTx/>
                <a:latin typeface="Arial"/>
              </a:rPr>
              <a:t> in TCP are </a:t>
            </a:r>
            <a:r>
              <a:rPr kumimoji="0" lang="es-UY" sz="800" b="0" i="0" u="none" strike="noStrike" kern="1200" cap="none" spc="0" normalizeH="0" baseline="0" noProof="0" dirty="0" err="1">
                <a:ln>
                  <a:noFill/>
                </a:ln>
                <a:solidFill>
                  <a:prstClr val="black"/>
                </a:solidFill>
                <a:effectLst/>
                <a:uLnTx/>
                <a:uFillTx/>
                <a:latin typeface="Arial"/>
              </a:rPr>
              <a:t>delayed</a:t>
            </a:r>
            <a:r>
              <a:rPr kumimoji="0" lang="es-UY" sz="800" b="0" i="0" u="none" strike="noStrike" kern="1200" cap="none" spc="0" normalizeH="0" baseline="0" noProof="0" dirty="0">
                <a:ln>
                  <a:noFill/>
                </a:ln>
                <a:solidFill>
                  <a:prstClr val="black"/>
                </a:solidFill>
                <a:effectLst/>
                <a:uLnTx/>
                <a:uFillTx/>
                <a:latin typeface="Arial"/>
              </a:rPr>
              <a:t> so </a:t>
            </a:r>
            <a:r>
              <a:rPr kumimoji="0" lang="es-UY" sz="800" b="0" i="0" u="none" strike="noStrike" kern="1200" cap="none" spc="0" normalizeH="0" baseline="0" noProof="0" dirty="0" err="1">
                <a:ln>
                  <a:noFill/>
                </a:ln>
                <a:solidFill>
                  <a:prstClr val="black"/>
                </a:solidFill>
                <a:effectLst/>
                <a:uLnTx/>
                <a:uFillTx/>
                <a:latin typeface="Arial"/>
              </a:rPr>
              <a:t>we</a:t>
            </a:r>
            <a:r>
              <a:rPr kumimoji="0" lang="es-UY" sz="800" b="0" i="0" u="none" strike="noStrike" kern="1200" cap="none" spc="0" normalizeH="0" baseline="0" noProof="0" dirty="0">
                <a:ln>
                  <a:noFill/>
                </a:ln>
                <a:solidFill>
                  <a:prstClr val="black"/>
                </a:solidFill>
                <a:effectLst/>
                <a:uLnTx/>
                <a:uFillTx/>
                <a:latin typeface="Arial"/>
              </a:rPr>
              <a:t> can </a:t>
            </a:r>
            <a:r>
              <a:rPr kumimoji="0" lang="es-UY" sz="800" b="0" i="0" u="none" strike="noStrike" kern="1200" cap="none" spc="0" normalizeH="0" baseline="0" noProof="0" dirty="0" err="1">
                <a:ln>
                  <a:noFill/>
                </a:ln>
                <a:solidFill>
                  <a:prstClr val="black"/>
                </a:solidFill>
                <a:effectLst/>
                <a:uLnTx/>
                <a:uFillTx/>
                <a:latin typeface="Arial"/>
              </a:rPr>
              <a:t>think</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first</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part</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expected</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to</a:t>
            </a:r>
            <a:r>
              <a:rPr kumimoji="0" lang="es-UY" sz="800" b="0" i="0" u="none" strike="noStrike" kern="1200" cap="none" spc="0" normalizeH="0" baseline="0" noProof="0" dirty="0">
                <a:ln>
                  <a:noFill/>
                </a:ln>
                <a:solidFill>
                  <a:prstClr val="black"/>
                </a:solidFill>
                <a:effectLst/>
                <a:uLnTx/>
                <a:uFillTx/>
                <a:latin typeface="Arial"/>
              </a:rPr>
              <a:t> be </a:t>
            </a:r>
            <a:r>
              <a:rPr kumimoji="0" lang="es-UY" sz="800" b="0" i="0" u="none" strike="noStrike" kern="1200" cap="none" spc="0" normalizeH="0" baseline="0" noProof="0" dirty="0" err="1">
                <a:ln>
                  <a:noFill/>
                </a:ln>
                <a:solidFill>
                  <a:prstClr val="black"/>
                </a:solidFill>
                <a:effectLst/>
                <a:uLnTx/>
                <a:uFillTx/>
                <a:latin typeface="Arial"/>
              </a:rPr>
              <a:t>ready</a:t>
            </a:r>
            <a:r>
              <a:rPr kumimoji="0" lang="es-UY" sz="800" b="0" i="0" u="none" strike="noStrike" kern="1200" cap="none" spc="0" normalizeH="0" baseline="0" noProof="0" dirty="0">
                <a:ln>
                  <a:noFill/>
                </a:ln>
                <a:solidFill>
                  <a:prstClr val="black"/>
                </a:solidFill>
                <a:effectLst/>
                <a:uLnTx/>
                <a:uFillTx/>
                <a:latin typeface="Arial"/>
              </a:rPr>
              <a:t> in 2025 ( Q3) </a:t>
            </a:r>
            <a:r>
              <a:rPr kumimoji="0" lang="es-UY" sz="800" b="0" i="0" u="none" strike="noStrike" kern="1200" cap="none" spc="0" normalizeH="0" baseline="0" noProof="0" dirty="0" err="1">
                <a:ln>
                  <a:noFill/>
                </a:ln>
                <a:solidFill>
                  <a:prstClr val="black"/>
                </a:solidFill>
                <a:effectLst/>
                <a:uLnTx/>
                <a:uFillTx/>
                <a:latin typeface="Arial"/>
              </a:rPr>
              <a:t>but</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it</a:t>
            </a:r>
            <a:r>
              <a:rPr kumimoji="0" lang="es-UY" sz="800" b="0" i="0" u="none" strike="noStrike" kern="1200" cap="none" spc="0" normalizeH="0" baseline="0" noProof="0" dirty="0">
                <a:ln>
                  <a:noFill/>
                </a:ln>
                <a:solidFill>
                  <a:prstClr val="black"/>
                </a:solidFill>
                <a:effectLst/>
                <a:uLnTx/>
                <a:uFillTx/>
                <a:latin typeface="Arial"/>
              </a:rPr>
              <a:t> </a:t>
            </a:r>
            <a:r>
              <a:rPr lang="es-UY" sz="800" dirty="0" err="1">
                <a:solidFill>
                  <a:prstClr val="black"/>
                </a:solidFill>
                <a:latin typeface="Arial"/>
              </a:rPr>
              <a:t>would</a:t>
            </a:r>
            <a:r>
              <a:rPr lang="es-UY" sz="800" dirty="0">
                <a:solidFill>
                  <a:prstClr val="black"/>
                </a:solidFill>
                <a:latin typeface="Arial"/>
              </a:rPr>
              <a:t> </a:t>
            </a:r>
            <a:r>
              <a:rPr lang="es-UY" sz="800" dirty="0" err="1">
                <a:solidFill>
                  <a:prstClr val="black"/>
                </a:solidFill>
                <a:latin typeface="Arial"/>
              </a:rPr>
              <a:t>not</a:t>
            </a:r>
            <a:r>
              <a:rPr kumimoji="0" lang="es-UY" sz="800" b="0" i="0" u="none" strike="noStrike" kern="1200" cap="none" spc="0" normalizeH="0" baseline="0" noProof="0" dirty="0">
                <a:ln>
                  <a:noFill/>
                </a:ln>
                <a:solidFill>
                  <a:prstClr val="black"/>
                </a:solidFill>
                <a:effectLst/>
                <a:uLnTx/>
                <a:uFillTx/>
                <a:latin typeface="Arial"/>
              </a:rPr>
              <a:t> be.</a:t>
            </a:r>
            <a:br>
              <a:rPr kumimoji="0" lang="es-UY" sz="800" b="0" i="0" u="none" strike="noStrike" kern="1200" cap="none" spc="0" normalizeH="0" baseline="0" noProof="0" dirty="0">
                <a:ln>
                  <a:noFill/>
                </a:ln>
                <a:solidFill>
                  <a:prstClr val="black"/>
                </a:solidFill>
                <a:effectLst/>
                <a:uLnTx/>
                <a:uFillTx/>
                <a:latin typeface="Arial"/>
              </a:rPr>
            </a:br>
            <a:r>
              <a:rPr kumimoji="0" lang="es-UY" sz="800" b="0" i="0" u="none" strike="noStrike" kern="1200" cap="none" spc="0" normalizeH="0" baseline="0" noProof="0" dirty="0">
                <a:ln>
                  <a:noFill/>
                </a:ln>
                <a:solidFill>
                  <a:prstClr val="black"/>
                </a:solidFill>
                <a:effectLst/>
                <a:uLnTx/>
                <a:uFillTx/>
                <a:latin typeface="Arial"/>
              </a:rPr>
              <a:t>Jan De </a:t>
            </a:r>
            <a:r>
              <a:rPr kumimoji="0" lang="es-UY" sz="800" b="0" i="0" u="none" strike="noStrike" kern="1200" cap="none" spc="0" normalizeH="0" baseline="0" noProof="0" dirty="0" err="1">
                <a:ln>
                  <a:noFill/>
                </a:ln>
                <a:solidFill>
                  <a:prstClr val="black"/>
                </a:solidFill>
                <a:effectLst/>
                <a:uLnTx/>
                <a:uFillTx/>
                <a:latin typeface="Arial"/>
              </a:rPr>
              <a:t>Nul</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is</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the</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company</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designated</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to</a:t>
            </a:r>
            <a:r>
              <a:rPr kumimoji="0" lang="es-UY" sz="800" b="0" i="0" u="none" strike="noStrike" kern="1200" cap="none" spc="0" normalizeH="0" baseline="0" noProof="0" dirty="0">
                <a:ln>
                  <a:noFill/>
                </a:ln>
                <a:solidFill>
                  <a:prstClr val="black"/>
                </a:solidFill>
                <a:effectLst/>
                <a:uLnTx/>
                <a:uFillTx/>
                <a:latin typeface="Arial"/>
              </a:rPr>
              <a:t> do </a:t>
            </a:r>
            <a:r>
              <a:rPr kumimoji="0" lang="es-UY" sz="800" b="0" i="0" u="none" strike="noStrike" kern="1200" cap="none" spc="0" normalizeH="0" baseline="0" noProof="0" dirty="0" err="1">
                <a:ln>
                  <a:noFill/>
                </a:ln>
                <a:solidFill>
                  <a:prstClr val="black"/>
                </a:solidFill>
                <a:effectLst/>
                <a:uLnTx/>
                <a:uFillTx/>
                <a:latin typeface="Arial"/>
              </a:rPr>
              <a:t>the</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expansion</a:t>
            </a:r>
            <a:r>
              <a:rPr kumimoji="0" lang="es-UY" sz="800" b="0" i="0" u="none" strike="noStrike" kern="1200" cap="none" spc="0" normalizeH="0" baseline="0" noProof="0" dirty="0">
                <a:ln>
                  <a:noFill/>
                </a:ln>
                <a:solidFill>
                  <a:prstClr val="black"/>
                </a:solidFill>
                <a:effectLst/>
                <a:uLnTx/>
                <a:uFillTx/>
                <a:latin typeface="Arial"/>
              </a:rPr>
              <a:t> Works </a:t>
            </a:r>
            <a:r>
              <a:rPr kumimoji="0" lang="es-UY" sz="800" b="0" i="0" u="none" strike="noStrike" kern="1200" cap="none" spc="0" normalizeH="0" baseline="0" noProof="0" dirty="0" err="1">
                <a:ln>
                  <a:noFill/>
                </a:ln>
                <a:solidFill>
                  <a:prstClr val="black"/>
                </a:solidFill>
                <a:effectLst/>
                <a:uLnTx/>
                <a:uFillTx/>
                <a:latin typeface="Arial"/>
              </a:rPr>
              <a:t>which</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started</a:t>
            </a:r>
            <a:r>
              <a:rPr kumimoji="0" lang="es-UY" sz="800" b="0" i="0" u="none" strike="noStrike" kern="1200" cap="none" spc="0" normalizeH="0" baseline="0" noProof="0" dirty="0">
                <a:ln>
                  <a:noFill/>
                </a:ln>
                <a:solidFill>
                  <a:prstClr val="black"/>
                </a:solidFill>
                <a:effectLst/>
                <a:uLnTx/>
                <a:uFillTx/>
                <a:latin typeface="Arial"/>
              </a:rPr>
              <a:t> in 2022 and are </a:t>
            </a:r>
            <a:r>
              <a:rPr kumimoji="0" lang="es-UY" sz="800" b="0" i="0" u="none" strike="noStrike" kern="1200" cap="none" spc="0" normalizeH="0" baseline="0" noProof="0" dirty="0" err="1">
                <a:ln>
                  <a:noFill/>
                </a:ln>
                <a:solidFill>
                  <a:prstClr val="black"/>
                </a:solidFill>
                <a:effectLst/>
                <a:uLnTx/>
                <a:uFillTx/>
                <a:latin typeface="Arial"/>
              </a:rPr>
              <a:t>supposed</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to</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finish</a:t>
            </a:r>
            <a:r>
              <a:rPr kumimoji="0" lang="es-UY" sz="800" b="0" i="0" u="none" strike="noStrike" kern="1200" cap="none" spc="0" normalizeH="0" baseline="0" noProof="0" dirty="0">
                <a:ln>
                  <a:noFill/>
                </a:ln>
                <a:solidFill>
                  <a:prstClr val="black"/>
                </a:solidFill>
                <a:effectLst/>
                <a:uLnTx/>
                <a:uFillTx/>
                <a:latin typeface="Arial"/>
              </a:rPr>
              <a:t> in 2025 ( </a:t>
            </a:r>
            <a:r>
              <a:rPr kumimoji="0" lang="es-UY" sz="800" b="0" i="0" u="none" strike="noStrike" kern="1200" cap="none" spc="0" normalizeH="0" baseline="0" noProof="0" dirty="0" err="1">
                <a:ln>
                  <a:noFill/>
                </a:ln>
                <a:solidFill>
                  <a:prstClr val="black"/>
                </a:solidFill>
                <a:effectLst/>
                <a:uLnTx/>
                <a:uFillTx/>
                <a:latin typeface="Arial"/>
              </a:rPr>
              <a:t>second</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semester</a:t>
            </a:r>
            <a:r>
              <a:rPr kumimoji="0" lang="es-UY" sz="800" b="0" i="0" u="none" strike="noStrike" kern="1200" cap="none" spc="0" normalizeH="0" baseline="0" noProof="0" dirty="0">
                <a:ln>
                  <a:noFill/>
                </a:ln>
                <a:solidFill>
                  <a:prstClr val="black"/>
                </a:solidFill>
                <a:effectLst/>
                <a:uLnTx/>
                <a:uFillTx/>
                <a:latin typeface="Arial"/>
              </a:rPr>
              <a:t> ) </a:t>
            </a:r>
            <a:r>
              <a:rPr kumimoji="0" lang="es-UY" sz="800" b="0" i="0" u="none" strike="noStrike" kern="1200" cap="none" spc="0" normalizeH="0" baseline="0" noProof="0" dirty="0" err="1">
                <a:ln>
                  <a:noFill/>
                </a:ln>
                <a:solidFill>
                  <a:prstClr val="black"/>
                </a:solidFill>
                <a:effectLst/>
                <a:uLnTx/>
                <a:uFillTx/>
                <a:latin typeface="Arial"/>
              </a:rPr>
              <a:t>but</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that</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presently</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situation</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is</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that</a:t>
            </a:r>
            <a:r>
              <a:rPr kumimoji="0" lang="es-UY" sz="800" b="0" i="0" u="none" strike="noStrike" kern="1200" cap="none" spc="0" normalizeH="0" baseline="0" noProof="0" dirty="0">
                <a:ln>
                  <a:noFill/>
                </a:ln>
                <a:solidFill>
                  <a:prstClr val="black"/>
                </a:solidFill>
                <a:effectLst/>
                <a:uLnTx/>
                <a:uFillTx/>
                <a:latin typeface="Arial"/>
              </a:rPr>
              <a:t>  </a:t>
            </a:r>
            <a:r>
              <a:rPr kumimoji="0" lang="en-US" sz="800" b="0" i="0" u="none" strike="noStrike" kern="1200" cap="none" spc="0" normalizeH="0" baseline="0" noProof="0" dirty="0">
                <a:ln>
                  <a:noFill/>
                </a:ln>
                <a:solidFill>
                  <a:prstClr val="black"/>
                </a:solidFill>
                <a:effectLst/>
                <a:uLnTx/>
                <a:uFillTx/>
                <a:latin typeface="Arial"/>
              </a:rPr>
              <a:t>The works are delayed due to claims between the Jan De </a:t>
            </a:r>
            <a:r>
              <a:rPr kumimoji="0" lang="en-US" sz="800" b="0" i="0" u="none" strike="noStrike" kern="1200" cap="none" spc="0" normalizeH="0" baseline="0" noProof="0" dirty="0" err="1">
                <a:ln>
                  <a:noFill/>
                </a:ln>
                <a:solidFill>
                  <a:prstClr val="black"/>
                </a:solidFill>
                <a:effectLst/>
                <a:uLnTx/>
                <a:uFillTx/>
                <a:latin typeface="Arial"/>
              </a:rPr>
              <a:t>Nul</a:t>
            </a:r>
            <a:r>
              <a:rPr kumimoji="0" lang="en-US" sz="800" b="0" i="0" u="none" strike="noStrike" kern="1200" cap="none" spc="0" normalizeH="0" baseline="0" noProof="0" dirty="0">
                <a:ln>
                  <a:noFill/>
                </a:ln>
                <a:solidFill>
                  <a:prstClr val="black"/>
                </a:solidFill>
                <a:effectLst/>
                <a:uLnTx/>
                <a:uFillTx/>
                <a:latin typeface="Arial"/>
              </a:rPr>
              <a:t> companies and their outsourced, which is causing delay the completion of the work. In addition, due to the change of the government, the new administration was against the project of the expansion, which could further delay more the completion of the work. We are monitor closer the developments.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800" b="0" i="0" u="none" strike="noStrike" kern="1200" cap="none" spc="0" normalizeH="0" baseline="0" noProof="0" dirty="0">
                <a:ln>
                  <a:noFill/>
                </a:ln>
                <a:solidFill>
                  <a:prstClr val="black"/>
                </a:solidFill>
                <a:effectLst/>
                <a:uLnTx/>
                <a:uFillTx/>
                <a:latin typeface="Arial"/>
              </a:rPr>
              <a:t>Presently Evergreen has signed a Contract with </a:t>
            </a:r>
            <a:r>
              <a:rPr kumimoji="0" lang="en-US" sz="800" b="0" i="0" u="none" strike="noStrike" kern="1200" cap="none" spc="0" normalizeH="0" baseline="0" noProof="0" dirty="0" err="1">
                <a:ln>
                  <a:noFill/>
                </a:ln>
                <a:solidFill>
                  <a:prstClr val="black"/>
                </a:solidFill>
                <a:effectLst/>
                <a:uLnTx/>
                <a:uFillTx/>
                <a:latin typeface="Arial"/>
              </a:rPr>
              <a:t>Montecon</a:t>
            </a:r>
            <a:r>
              <a:rPr kumimoji="0" lang="en-US" sz="800" b="0" i="0" u="none" strike="noStrike" kern="1200" cap="none" spc="0" normalizeH="0" baseline="0" noProof="0" dirty="0">
                <a:ln>
                  <a:noFill/>
                </a:ln>
                <a:solidFill>
                  <a:prstClr val="black"/>
                </a:solidFill>
                <a:effectLst/>
                <a:uLnTx/>
                <a:uFillTx/>
                <a:latin typeface="Arial"/>
              </a:rPr>
              <a:t> for 3 years. </a:t>
            </a:r>
            <a:endParaRPr lang="es-UY" sz="800" dirty="0">
              <a:solidFill>
                <a:prstClr val="black"/>
              </a:solidFill>
              <a:latin typeface="Aria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UY" sz="800" dirty="0" err="1"/>
              <a:t>Another</a:t>
            </a:r>
            <a:r>
              <a:rPr lang="es-UY" sz="800" dirty="0"/>
              <a:t> </a:t>
            </a:r>
            <a:r>
              <a:rPr lang="es-UY" sz="800" dirty="0" err="1"/>
              <a:t>topic</a:t>
            </a:r>
            <a:r>
              <a:rPr lang="es-UY" sz="800" dirty="0"/>
              <a:t> </a:t>
            </a:r>
            <a:r>
              <a:rPr lang="es-UY" sz="800" dirty="0" err="1"/>
              <a:t>is</a:t>
            </a:r>
            <a:r>
              <a:rPr lang="es-UY" sz="800" dirty="0"/>
              <a:t> </a:t>
            </a:r>
            <a:r>
              <a:rPr lang="es-UY" sz="800" dirty="0" err="1"/>
              <a:t>situation</a:t>
            </a:r>
            <a:r>
              <a:rPr lang="es-UY" sz="800" dirty="0"/>
              <a:t> </a:t>
            </a:r>
            <a:r>
              <a:rPr lang="es-UY" sz="800" dirty="0" err="1"/>
              <a:t>about</a:t>
            </a:r>
            <a:r>
              <a:rPr lang="es-UY" sz="800" dirty="0"/>
              <a:t> </a:t>
            </a:r>
            <a:r>
              <a:rPr lang="es-UY" sz="800" dirty="0" err="1"/>
              <a:t>of</a:t>
            </a:r>
            <a:r>
              <a:rPr lang="es-UY" sz="800" dirty="0"/>
              <a:t> </a:t>
            </a:r>
            <a:r>
              <a:rPr lang="es-UY" sz="800" dirty="0" err="1"/>
              <a:t>the</a:t>
            </a:r>
            <a:r>
              <a:rPr lang="es-UY" sz="800" dirty="0"/>
              <a:t> </a:t>
            </a:r>
            <a:r>
              <a:rPr lang="es-UY" sz="800" dirty="0" err="1"/>
              <a:t>vessels</a:t>
            </a:r>
            <a:r>
              <a:rPr lang="es-UY" sz="800" dirty="0"/>
              <a:t> </a:t>
            </a:r>
            <a:r>
              <a:rPr lang="es-UY" sz="800" dirty="0" err="1"/>
              <a:t>with</a:t>
            </a:r>
            <a:r>
              <a:rPr lang="es-UY" sz="800" dirty="0"/>
              <a:t> 336mtx51mtrs  . </a:t>
            </a:r>
            <a:r>
              <a:rPr lang="es-UY" sz="800" dirty="0" err="1"/>
              <a:t>According</a:t>
            </a:r>
            <a:r>
              <a:rPr lang="es-UY" sz="800" dirty="0"/>
              <a:t> </a:t>
            </a:r>
            <a:r>
              <a:rPr lang="es-UY" sz="800" dirty="0" err="1"/>
              <a:t>to</a:t>
            </a:r>
            <a:r>
              <a:rPr lang="es-UY" sz="800" dirty="0"/>
              <a:t> new </a:t>
            </a:r>
            <a:r>
              <a:rPr lang="es-UY" sz="800" dirty="0" err="1"/>
              <a:t>information</a:t>
            </a:r>
            <a:r>
              <a:rPr lang="es-UY" sz="800" dirty="0"/>
              <a:t> </a:t>
            </a:r>
            <a:r>
              <a:rPr lang="es-UY" sz="800" dirty="0" err="1"/>
              <a:t>received</a:t>
            </a:r>
            <a:r>
              <a:rPr lang="es-UY" sz="800" dirty="0"/>
              <a:t> </a:t>
            </a:r>
            <a:r>
              <a:rPr lang="es-UY" sz="800" dirty="0" err="1"/>
              <a:t>it</a:t>
            </a:r>
            <a:r>
              <a:rPr lang="es-UY" sz="800" dirty="0"/>
              <a:t> </a:t>
            </a:r>
            <a:r>
              <a:rPr lang="es-UY" sz="800" dirty="0" err="1"/>
              <a:t>seems</a:t>
            </a:r>
            <a:r>
              <a:rPr lang="es-UY" sz="800" dirty="0"/>
              <a:t> PIL </a:t>
            </a:r>
            <a:r>
              <a:rPr lang="es-UY" sz="800" dirty="0" err="1"/>
              <a:t>is</a:t>
            </a:r>
            <a:r>
              <a:rPr lang="es-UY" sz="800" dirty="0"/>
              <a:t> </a:t>
            </a:r>
            <a:r>
              <a:rPr lang="es-UY" sz="800" dirty="0" err="1"/>
              <a:t>planned</a:t>
            </a:r>
            <a:r>
              <a:rPr lang="es-UY" sz="800" dirty="0"/>
              <a:t> </a:t>
            </a:r>
            <a:r>
              <a:rPr lang="es-UY" sz="800" dirty="0" err="1"/>
              <a:t>to</a:t>
            </a:r>
            <a:r>
              <a:rPr lang="es-UY" sz="800" dirty="0"/>
              <a:t> </a:t>
            </a:r>
            <a:r>
              <a:rPr lang="es-UY" sz="800" dirty="0" err="1"/>
              <a:t>deploy</a:t>
            </a:r>
            <a:r>
              <a:rPr lang="es-UY" sz="800" dirty="0"/>
              <a:t> </a:t>
            </a:r>
            <a:r>
              <a:rPr lang="es-UY" sz="800" dirty="0" err="1"/>
              <a:t>one</a:t>
            </a:r>
            <a:r>
              <a:rPr lang="es-UY" sz="800" dirty="0"/>
              <a:t> </a:t>
            </a:r>
            <a:r>
              <a:rPr lang="es-UY" sz="800" dirty="0" err="1"/>
              <a:t>vessel</a:t>
            </a:r>
            <a:r>
              <a:rPr lang="es-UY" sz="800" dirty="0"/>
              <a:t> </a:t>
            </a:r>
            <a:r>
              <a:rPr lang="es-UY" sz="800" dirty="0" err="1"/>
              <a:t>with</a:t>
            </a:r>
            <a:r>
              <a:rPr lang="es-UY" sz="800" dirty="0"/>
              <a:t> </a:t>
            </a:r>
            <a:r>
              <a:rPr lang="es-UY" sz="800" dirty="0" err="1"/>
              <a:t>such</a:t>
            </a:r>
            <a:r>
              <a:rPr lang="es-UY" sz="800" dirty="0"/>
              <a:t> </a:t>
            </a:r>
            <a:r>
              <a:rPr lang="es-UY" sz="800" dirty="0" err="1"/>
              <a:t>dimensions</a:t>
            </a:r>
            <a:r>
              <a:rPr lang="es-UY" sz="800" dirty="0"/>
              <a:t> “ KOTA EBONY </a:t>
            </a:r>
            <a:r>
              <a:rPr lang="es-UY" sz="800" dirty="0" err="1"/>
              <a:t>Phase</a:t>
            </a:r>
            <a:r>
              <a:rPr lang="es-UY" sz="800" dirty="0"/>
              <a:t> in SHG </a:t>
            </a:r>
            <a:r>
              <a:rPr lang="es-UY" sz="800" dirty="0" err="1"/>
              <a:t>on</a:t>
            </a:r>
            <a:r>
              <a:rPr lang="es-UY" sz="800" dirty="0"/>
              <a:t> Feb/28 and </a:t>
            </a:r>
            <a:r>
              <a:rPr lang="es-UY" sz="800" dirty="0" err="1"/>
              <a:t>expecting</a:t>
            </a:r>
            <a:r>
              <a:rPr lang="es-UY" sz="800" dirty="0"/>
              <a:t> </a:t>
            </a:r>
            <a:r>
              <a:rPr lang="es-UY" sz="800" dirty="0" err="1"/>
              <a:t>to</a:t>
            </a:r>
            <a:r>
              <a:rPr lang="es-UY" sz="800" dirty="0"/>
              <a:t> </a:t>
            </a:r>
            <a:r>
              <a:rPr lang="es-UY" sz="800" dirty="0" err="1"/>
              <a:t>arrives</a:t>
            </a:r>
            <a:r>
              <a:rPr lang="es-UY" sz="800" dirty="0"/>
              <a:t> </a:t>
            </a:r>
            <a:r>
              <a:rPr lang="es-UY" sz="800" dirty="0" err="1"/>
              <a:t>to</a:t>
            </a:r>
            <a:r>
              <a:rPr lang="es-UY" sz="800" dirty="0"/>
              <a:t> MVD </a:t>
            </a:r>
            <a:r>
              <a:rPr lang="es-UY" sz="800" dirty="0" err="1"/>
              <a:t>on</a:t>
            </a:r>
            <a:r>
              <a:rPr lang="es-UY" sz="800" dirty="0"/>
              <a:t> </a:t>
            </a:r>
            <a:r>
              <a:rPr lang="es-UY" sz="800" dirty="0" err="1"/>
              <a:t>Apr</a:t>
            </a:r>
            <a:r>
              <a:rPr lang="es-UY" sz="800" dirty="0"/>
              <a:t>/10ht. </a:t>
            </a:r>
            <a:r>
              <a:rPr lang="es-UY" sz="800" dirty="0" err="1"/>
              <a:t>This</a:t>
            </a:r>
            <a:r>
              <a:rPr lang="es-UY" sz="800" dirty="0"/>
              <a:t> </a:t>
            </a:r>
            <a:r>
              <a:rPr lang="es-UY" sz="800" dirty="0" err="1"/>
              <a:t>is</a:t>
            </a:r>
            <a:r>
              <a:rPr lang="es-UY" sz="800" dirty="0"/>
              <a:t> Good </a:t>
            </a:r>
            <a:r>
              <a:rPr lang="es-UY" sz="800" dirty="0" err="1"/>
              <a:t>news</a:t>
            </a:r>
            <a:r>
              <a:rPr lang="es-UY" sz="800" dirty="0"/>
              <a:t> </a:t>
            </a:r>
            <a:r>
              <a:rPr lang="es-UY" sz="800" dirty="0" err="1"/>
              <a:t>about</a:t>
            </a:r>
            <a:r>
              <a:rPr lang="es-UY" sz="800" dirty="0"/>
              <a:t> </a:t>
            </a:r>
            <a:r>
              <a:rPr lang="es-UY" sz="800" dirty="0" err="1"/>
              <a:t>the</a:t>
            </a:r>
            <a:r>
              <a:rPr lang="es-UY" sz="800" dirty="0"/>
              <a:t> </a:t>
            </a:r>
            <a:r>
              <a:rPr lang="es-UY" sz="800" dirty="0" err="1"/>
              <a:t>possiblity</a:t>
            </a:r>
            <a:r>
              <a:rPr lang="es-UY" sz="800" dirty="0"/>
              <a:t> </a:t>
            </a:r>
            <a:r>
              <a:rPr lang="es-UY" sz="800" dirty="0" err="1"/>
              <a:t>this</a:t>
            </a:r>
            <a:r>
              <a:rPr lang="es-UY" sz="800" dirty="0"/>
              <a:t> </a:t>
            </a:r>
            <a:r>
              <a:rPr lang="es-UY" sz="800" dirty="0" err="1"/>
              <a:t>type</a:t>
            </a:r>
            <a:r>
              <a:rPr lang="es-UY" sz="800" dirty="0"/>
              <a:t> </a:t>
            </a:r>
            <a:r>
              <a:rPr lang="es-UY" sz="800" dirty="0" err="1"/>
              <a:t>of</a:t>
            </a:r>
            <a:r>
              <a:rPr lang="es-UY" sz="800" dirty="0"/>
              <a:t> </a:t>
            </a:r>
            <a:r>
              <a:rPr lang="es-UY" sz="800" dirty="0" err="1"/>
              <a:t>vessel</a:t>
            </a:r>
            <a:r>
              <a:rPr lang="es-UY" sz="800" dirty="0"/>
              <a:t> can opérate in MVD. </a:t>
            </a:r>
            <a:r>
              <a:rPr lang="es-UY" sz="800" dirty="0" err="1"/>
              <a:t>We</a:t>
            </a:r>
            <a:r>
              <a:rPr lang="es-UY" sz="800" dirty="0"/>
              <a:t> </a:t>
            </a:r>
            <a:r>
              <a:rPr lang="es-UY" sz="800" dirty="0" err="1"/>
              <a:t>would</a:t>
            </a:r>
            <a:r>
              <a:rPr lang="es-UY" sz="800" dirty="0"/>
              <a:t> </a:t>
            </a:r>
            <a:r>
              <a:rPr lang="es-UY" sz="800" dirty="0" err="1"/>
              <a:t>like</a:t>
            </a:r>
            <a:r>
              <a:rPr lang="es-UY" sz="800" dirty="0"/>
              <a:t> </a:t>
            </a:r>
            <a:r>
              <a:rPr lang="es-UY" sz="800" dirty="0" err="1"/>
              <a:t>to</a:t>
            </a:r>
            <a:r>
              <a:rPr lang="es-UY" sz="800" dirty="0"/>
              <a:t> </a:t>
            </a:r>
            <a:r>
              <a:rPr lang="es-UY" sz="800" dirty="0" err="1"/>
              <a:t>know</a:t>
            </a:r>
            <a:r>
              <a:rPr lang="es-UY" sz="800" dirty="0"/>
              <a:t> </a:t>
            </a:r>
            <a:r>
              <a:rPr lang="es-UY" sz="800" dirty="0" err="1"/>
              <a:t>if</a:t>
            </a:r>
            <a:r>
              <a:rPr lang="es-UY" sz="800" dirty="0"/>
              <a:t> </a:t>
            </a:r>
            <a:r>
              <a:rPr lang="es-UY" sz="800" dirty="0" err="1"/>
              <a:t>you</a:t>
            </a:r>
            <a:r>
              <a:rPr lang="es-UY" sz="800" dirty="0"/>
              <a:t> </a:t>
            </a:r>
            <a:r>
              <a:rPr lang="es-UY" sz="800" dirty="0" err="1"/>
              <a:t>have</a:t>
            </a:r>
            <a:r>
              <a:rPr lang="es-UY" sz="800" dirty="0"/>
              <a:t> </a:t>
            </a:r>
            <a:r>
              <a:rPr lang="es-UY" sz="800" dirty="0" err="1"/>
              <a:t>any</a:t>
            </a:r>
            <a:r>
              <a:rPr lang="es-UY" sz="800" dirty="0"/>
              <a:t> </a:t>
            </a:r>
            <a:r>
              <a:rPr lang="es-UY" sz="800" dirty="0" err="1"/>
              <a:t>information</a:t>
            </a:r>
            <a:r>
              <a:rPr lang="es-UY" sz="800" dirty="0"/>
              <a:t> </a:t>
            </a:r>
            <a:r>
              <a:rPr lang="es-UY" sz="800" dirty="0" err="1"/>
              <a:t>about</a:t>
            </a:r>
            <a:r>
              <a:rPr lang="es-UY" sz="800" dirty="0"/>
              <a:t> </a:t>
            </a:r>
            <a:r>
              <a:rPr lang="es-UY" sz="800" dirty="0" err="1"/>
              <a:t>it</a:t>
            </a:r>
            <a:r>
              <a:rPr lang="es-UY" sz="800" dirty="0"/>
              <a:t> and share </a:t>
            </a:r>
            <a:r>
              <a:rPr lang="es-UY" sz="800" dirty="0" err="1"/>
              <a:t>with</a:t>
            </a:r>
            <a:r>
              <a:rPr lang="es-UY" sz="800" dirty="0"/>
              <a:t> </a:t>
            </a:r>
            <a:r>
              <a:rPr lang="es-UY" sz="800" dirty="0" err="1"/>
              <a:t>us</a:t>
            </a:r>
            <a:r>
              <a:rPr lang="es-UY" sz="800" dirty="0"/>
              <a:t>. </a:t>
            </a:r>
            <a:endParaRPr lang="en-US" altLang="zh-TW" sz="800" dirty="0"/>
          </a:p>
          <a:p>
            <a:endParaRPr lang="en-US" altLang="zh-TW" sz="1050" dirty="0"/>
          </a:p>
          <a:p>
            <a:endParaRPr lang="zh-TW" altLang="en-US" sz="1050" dirty="0"/>
          </a:p>
        </p:txBody>
      </p:sp>
    </p:spTree>
    <p:extLst>
      <p:ext uri="{BB962C8B-B14F-4D97-AF65-F5344CB8AC3E}">
        <p14:creationId xmlns:p14="http://schemas.microsoft.com/office/powerpoint/2010/main" val="3957400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34</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60530885"/>
              </p:ext>
            </p:extLst>
          </p:nvPr>
        </p:nvGraphicFramePr>
        <p:xfrm>
          <a:off x="132313" y="699543"/>
          <a:ext cx="8907429" cy="4104455"/>
        </p:xfrm>
        <a:graphic>
          <a:graphicData uri="http://schemas.openxmlformats.org/drawingml/2006/table">
            <a:tbl>
              <a:tblPr/>
              <a:tblGrid>
                <a:gridCol w="552718">
                  <a:extLst>
                    <a:ext uri="{9D8B030D-6E8A-4147-A177-3AD203B41FA5}">
                      <a16:colId xmlns:a16="http://schemas.microsoft.com/office/drawing/2014/main" val="20000"/>
                    </a:ext>
                  </a:extLst>
                </a:gridCol>
                <a:gridCol w="1082989">
                  <a:extLst>
                    <a:ext uri="{9D8B030D-6E8A-4147-A177-3AD203B41FA5}">
                      <a16:colId xmlns:a16="http://schemas.microsoft.com/office/drawing/2014/main" val="20001"/>
                    </a:ext>
                  </a:extLst>
                </a:gridCol>
                <a:gridCol w="433196">
                  <a:extLst>
                    <a:ext uri="{9D8B030D-6E8A-4147-A177-3AD203B41FA5}">
                      <a16:colId xmlns:a16="http://schemas.microsoft.com/office/drawing/2014/main" val="20006"/>
                    </a:ext>
                  </a:extLst>
                </a:gridCol>
                <a:gridCol w="866391">
                  <a:extLst>
                    <a:ext uri="{9D8B030D-6E8A-4147-A177-3AD203B41FA5}">
                      <a16:colId xmlns:a16="http://schemas.microsoft.com/office/drawing/2014/main" val="20002"/>
                    </a:ext>
                  </a:extLst>
                </a:gridCol>
                <a:gridCol w="866391">
                  <a:extLst>
                    <a:ext uri="{9D8B030D-6E8A-4147-A177-3AD203B41FA5}">
                      <a16:colId xmlns:a16="http://schemas.microsoft.com/office/drawing/2014/main" val="20003"/>
                    </a:ext>
                  </a:extLst>
                </a:gridCol>
                <a:gridCol w="649793">
                  <a:extLst>
                    <a:ext uri="{9D8B030D-6E8A-4147-A177-3AD203B41FA5}">
                      <a16:colId xmlns:a16="http://schemas.microsoft.com/office/drawing/2014/main" val="20004"/>
                    </a:ext>
                  </a:extLst>
                </a:gridCol>
                <a:gridCol w="866391">
                  <a:extLst>
                    <a:ext uri="{9D8B030D-6E8A-4147-A177-3AD203B41FA5}">
                      <a16:colId xmlns:a16="http://schemas.microsoft.com/office/drawing/2014/main" val="2045207659"/>
                    </a:ext>
                  </a:extLst>
                </a:gridCol>
                <a:gridCol w="3589560">
                  <a:extLst>
                    <a:ext uri="{9D8B030D-6E8A-4147-A177-3AD203B41FA5}">
                      <a16:colId xmlns:a16="http://schemas.microsoft.com/office/drawing/2014/main" val="20005"/>
                    </a:ext>
                  </a:extLst>
                </a:gridCol>
              </a:tblGrid>
              <a:tr h="500547">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305263">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628396">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1" i="0" u="none" strike="noStrike" dirty="0">
                          <a:solidFill>
                            <a:schemeClr val="tx1"/>
                          </a:solidFill>
                          <a:effectLst/>
                          <a:latin typeface="+mn-lt"/>
                          <a:ea typeface="DFKai-SB" pitchFamily="65" charset="-120"/>
                        </a:rPr>
                        <a:t>F.E. =&gt; </a:t>
                      </a:r>
                      <a:r>
                        <a:rPr lang="en-US" altLang="zh-TW" sz="800" b="1" i="0" u="none" strike="noStrike" dirty="0">
                          <a:solidFill>
                            <a:srgbClr val="FF0000"/>
                          </a:solidFill>
                          <a:effectLst/>
                          <a:latin typeface="+mn-lt"/>
                          <a:ea typeface="DFKai-SB" pitchFamily="65" charset="-120"/>
                        </a:rPr>
                        <a:t>AR</a:t>
                      </a:r>
                      <a:r>
                        <a:rPr lang="en-US" altLang="zh-TW" sz="800" b="1" i="0" u="none" strike="noStrike" baseline="0" dirty="0">
                          <a:solidFill>
                            <a:schemeClr val="tx1"/>
                          </a:solidFill>
                          <a:effectLst/>
                          <a:latin typeface="+mn-lt"/>
                          <a:ea typeface="DFKai-SB" pitchFamily="65" charset="-120"/>
                        </a:rPr>
                        <a:t> IMP.</a:t>
                      </a:r>
                    </a:p>
                    <a:p>
                      <a:pPr algn="ctr" rtl="0" fontAlgn="ctr"/>
                      <a:r>
                        <a:rPr lang="en-US" altLang="zh-TW" sz="800" b="0" i="0" u="none" strike="noStrike" baseline="0" dirty="0">
                          <a:solidFill>
                            <a:schemeClr val="tx1"/>
                          </a:solidFill>
                          <a:effectLst/>
                          <a:latin typeface="+mn-lt"/>
                          <a:ea typeface="DFKai-SB" pitchFamily="65" charset="-120"/>
                        </a:rPr>
                        <a:t>(5</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endParaRPr lang="de-DE" altLang="zh-TW" sz="800" b="0" i="0" u="none" strike="noStrike"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chemeClr val="dk1"/>
                          </a:solidFill>
                          <a:latin typeface="+mn-lt"/>
                          <a:ea typeface="DFKai-SB"/>
                          <a:cs typeface="DFKai-SB"/>
                          <a:sym typeface="DFKai-SB"/>
                        </a:rPr>
                        <a:t>12,513</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12,673</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chemeClr val="tx1"/>
                          </a:solidFill>
                          <a:latin typeface="+mn-lt"/>
                          <a:ea typeface="DFKai-SB"/>
                          <a:cs typeface="DFKai-SB"/>
                          <a:sym typeface="DFKai-SB"/>
                        </a:rPr>
                        <a:t>101</a:t>
                      </a:r>
                      <a:r>
                        <a:rPr lang="en-US" sz="800" b="0" i="0" u="none" strike="noStrike" dirty="0">
                          <a:solidFill>
                            <a:schemeClr val="tx1"/>
                          </a:solidFill>
                          <a:latin typeface="+mn-lt"/>
                          <a:ea typeface="DFKai-SB"/>
                          <a:cs typeface="DFKai-SB"/>
                          <a:sym typeface="DFKai-SB"/>
                        </a:rPr>
                        <a:t>%</a:t>
                      </a:r>
                      <a:endParaRPr sz="800" b="0" i="0" u="none" strike="noStrike" dirty="0">
                        <a:solidFill>
                          <a:schemeClr val="tx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22,500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2">
                  <a:txBody>
                    <a:bodyPr/>
                    <a:lstStyle/>
                    <a:p>
                      <a:pPr marL="228600" marR="0" indent="-228600" algn="l" defTabSz="914400" rtl="0" eaLnBrk="1" fontAlgn="ctr" latinLnBrk="0" hangingPunct="1">
                        <a:lnSpc>
                          <a:spcPct val="100000"/>
                        </a:lnSpc>
                        <a:spcBef>
                          <a:spcPts val="0"/>
                        </a:spcBef>
                        <a:spcAft>
                          <a:spcPts val="0"/>
                        </a:spcAft>
                        <a:buClrTx/>
                        <a:buSzTx/>
                        <a:buFont typeface="+mj-lt"/>
                        <a:buAutoNum type="arabicPeriod"/>
                        <a:tabLst/>
                        <a:defRPr/>
                      </a:pPr>
                      <a:r>
                        <a:rPr lang="de-DE" sz="800" b="0" i="0" u="none" strike="noStrike" baseline="0" dirty="0">
                          <a:solidFill>
                            <a:schemeClr val="tx1"/>
                          </a:solidFill>
                          <a:effectLst/>
                          <a:latin typeface="+mn-lt"/>
                          <a:ea typeface="DFKai-SB" pitchFamily="65" charset="-120"/>
                        </a:rPr>
                        <a:t>Develop new sources of cargo and clients (</a:t>
                      </a:r>
                      <a:r>
                        <a:rPr lang="en-US" sz="800" b="0" i="0" u="none" strike="noStrike" baseline="0" dirty="0">
                          <a:solidFill>
                            <a:schemeClr val="tx1"/>
                          </a:solidFill>
                          <a:effectLst/>
                          <a:latin typeface="+mn-lt"/>
                          <a:ea typeface="DFKai-SB" pitchFamily="65" charset="-120"/>
                        </a:rPr>
                        <a:t>Market monitoring and close contact with clients and meetings with clients program).</a:t>
                      </a:r>
                    </a:p>
                    <a:p>
                      <a:pPr marL="228600" marR="0" indent="-228600" algn="l" defTabSz="914400" rtl="0" eaLnBrk="1" fontAlgn="ctr" latinLnBrk="0" hangingPunct="1">
                        <a:lnSpc>
                          <a:spcPct val="100000"/>
                        </a:lnSpc>
                        <a:spcBef>
                          <a:spcPts val="0"/>
                        </a:spcBef>
                        <a:spcAft>
                          <a:spcPts val="0"/>
                        </a:spcAft>
                        <a:buClrTx/>
                        <a:buSzTx/>
                        <a:buFontTx/>
                        <a:buAutoNum type="arabicPeriod"/>
                        <a:tabLst/>
                        <a:defRPr/>
                      </a:pPr>
                      <a:r>
                        <a:rPr lang="en-US" sz="800" b="0" i="0" u="none" strike="noStrike" baseline="0" dirty="0">
                          <a:solidFill>
                            <a:schemeClr val="tx1"/>
                          </a:solidFill>
                          <a:effectLst/>
                          <a:latin typeface="+mn-lt"/>
                          <a:ea typeface="DFKai-SB" pitchFamily="65" charset="-120"/>
                        </a:rPr>
                        <a:t>Business trips plan to AR internal strategic cities such as Mendoza, Cordoba, Rosario, Ushuaia, etc. Including the case </a:t>
                      </a:r>
                      <a:r>
                        <a:rPr lang="en-US" sz="800" b="0" i="0" u="none" strike="noStrike" baseline="0" dirty="0">
                          <a:solidFill>
                            <a:schemeClr val="tx1"/>
                          </a:solidFill>
                          <a:effectLst/>
                          <a:latin typeface="+mn-lt"/>
                          <a:ea typeface="DFKai-SB" pitchFamily="65" charset="-120"/>
                          <a:cs typeface="+mn-cs"/>
                        </a:rPr>
                        <a:t>study</a:t>
                      </a:r>
                      <a:r>
                        <a:rPr lang="en-US" sz="800" b="0" i="0" u="none" strike="noStrike" baseline="0" dirty="0">
                          <a:solidFill>
                            <a:schemeClr val="tx1"/>
                          </a:solidFill>
                          <a:effectLst/>
                          <a:latin typeface="+mn-lt"/>
                          <a:ea typeface="DFKai-SB" pitchFamily="65" charset="-120"/>
                        </a:rPr>
                        <a:t> of new depots for empty containers (DEFIBE DEPOT).</a:t>
                      </a:r>
                    </a:p>
                    <a:p>
                      <a:pPr marL="228600" marR="0" indent="-228600" algn="l" defTabSz="914400" rtl="0" eaLnBrk="1" fontAlgn="ctr" latinLnBrk="0" hangingPunct="1">
                        <a:lnSpc>
                          <a:spcPct val="100000"/>
                        </a:lnSpc>
                        <a:spcBef>
                          <a:spcPts val="0"/>
                        </a:spcBef>
                        <a:spcAft>
                          <a:spcPts val="0"/>
                        </a:spcAft>
                        <a:buClrTx/>
                        <a:buSzTx/>
                        <a:buFontTx/>
                        <a:buAutoNum type="arabicPeriod"/>
                        <a:tabLst/>
                        <a:defRPr/>
                      </a:pPr>
                      <a:r>
                        <a:rPr lang="es-ES" sz="800" b="0" i="0" u="none" strike="noStrike" baseline="0" dirty="0" err="1">
                          <a:solidFill>
                            <a:schemeClr val="tx1"/>
                          </a:solidFill>
                          <a:effectLst/>
                          <a:latin typeface="+mn-lt"/>
                          <a:ea typeface="DFKai-SB" pitchFamily="65" charset="-120"/>
                        </a:rPr>
                        <a:t>Adjust</a:t>
                      </a:r>
                      <a:r>
                        <a:rPr lang="es-ES" sz="800" b="0" i="0" u="none" strike="noStrike" baseline="0" dirty="0">
                          <a:solidFill>
                            <a:schemeClr val="tx1"/>
                          </a:solidFill>
                          <a:effectLst/>
                          <a:latin typeface="+mn-lt"/>
                          <a:ea typeface="DFKai-SB" pitchFamily="65" charset="-120"/>
                        </a:rPr>
                        <a:t> </a:t>
                      </a:r>
                      <a:r>
                        <a:rPr lang="es-ES" sz="800" b="0" i="0" u="none" strike="noStrike" baseline="0" dirty="0" err="1">
                          <a:solidFill>
                            <a:schemeClr val="tx1"/>
                          </a:solidFill>
                          <a:effectLst/>
                          <a:latin typeface="+mn-lt"/>
                          <a:ea typeface="DFKai-SB" pitchFamily="65" charset="-120"/>
                        </a:rPr>
                        <a:t>drop</a:t>
                      </a:r>
                      <a:r>
                        <a:rPr lang="es-ES" sz="800" b="0" i="0" u="none" strike="noStrike" baseline="0" dirty="0">
                          <a:solidFill>
                            <a:schemeClr val="tx1"/>
                          </a:solidFill>
                          <a:effectLst/>
                          <a:latin typeface="+mn-lt"/>
                          <a:ea typeface="DFKai-SB" pitchFamily="65" charset="-120"/>
                        </a:rPr>
                        <a:t> off fee </a:t>
                      </a:r>
                      <a:r>
                        <a:rPr lang="es-ES" sz="800" b="0" i="0" u="none" strike="noStrike" baseline="0" dirty="0" err="1">
                          <a:solidFill>
                            <a:schemeClr val="tx1"/>
                          </a:solidFill>
                          <a:effectLst/>
                          <a:latin typeface="+mn-lt"/>
                          <a:ea typeface="DFKai-SB" pitchFamily="65" charset="-120"/>
                        </a:rPr>
                        <a:t>to</a:t>
                      </a:r>
                      <a:r>
                        <a:rPr lang="es-ES" sz="800" b="0" i="0" u="none" strike="noStrike" baseline="0" dirty="0">
                          <a:solidFill>
                            <a:schemeClr val="tx1"/>
                          </a:solidFill>
                          <a:effectLst/>
                          <a:latin typeface="+mn-lt"/>
                          <a:ea typeface="DFKai-SB" pitchFamily="65" charset="-120"/>
                        </a:rPr>
                        <a:t> </a:t>
                      </a:r>
                      <a:r>
                        <a:rPr lang="es-ES" sz="800" b="0" i="0" u="none" strike="noStrike" baseline="0" dirty="0" err="1">
                          <a:solidFill>
                            <a:schemeClr val="tx1"/>
                          </a:solidFill>
                          <a:effectLst/>
                          <a:latin typeface="+mn-lt"/>
                          <a:ea typeface="DFKai-SB" pitchFamily="65" charset="-120"/>
                        </a:rPr>
                        <a:t>improve</a:t>
                      </a:r>
                      <a:r>
                        <a:rPr lang="es-ES" sz="800" b="0" i="0" u="none" strike="noStrike" baseline="0" dirty="0">
                          <a:solidFill>
                            <a:schemeClr val="tx1"/>
                          </a:solidFill>
                          <a:effectLst/>
                          <a:latin typeface="+mn-lt"/>
                          <a:ea typeface="DFKai-SB" pitchFamily="65" charset="-120"/>
                        </a:rPr>
                        <a:t> Mendoza </a:t>
                      </a:r>
                      <a:r>
                        <a:rPr lang="es-ES" sz="800" b="0" i="0" u="none" strike="noStrike" baseline="0" dirty="0" err="1">
                          <a:solidFill>
                            <a:schemeClr val="tx1"/>
                          </a:solidFill>
                          <a:effectLst/>
                          <a:latin typeface="+mn-lt"/>
                          <a:ea typeface="DFKai-SB" pitchFamily="65" charset="-120"/>
                        </a:rPr>
                        <a:t>depot</a:t>
                      </a:r>
                      <a:r>
                        <a:rPr lang="es-ES" sz="800" b="0" i="0" u="none" strike="noStrike" baseline="0" dirty="0">
                          <a:solidFill>
                            <a:schemeClr val="tx1"/>
                          </a:solidFill>
                          <a:effectLst/>
                          <a:latin typeface="+mn-lt"/>
                          <a:ea typeface="DFKai-SB" pitchFamily="65" charset="-120"/>
                        </a:rPr>
                        <a:t> performance.</a:t>
                      </a:r>
                    </a:p>
                    <a:p>
                      <a:pPr marL="228600" marR="0" indent="-228600" algn="l" defTabSz="914400" rtl="0" eaLnBrk="1" fontAlgn="ctr" latinLnBrk="0" hangingPunct="1">
                        <a:lnSpc>
                          <a:spcPct val="100000"/>
                        </a:lnSpc>
                        <a:spcBef>
                          <a:spcPts val="0"/>
                        </a:spcBef>
                        <a:spcAft>
                          <a:spcPts val="0"/>
                        </a:spcAft>
                        <a:buClrTx/>
                        <a:buSzTx/>
                        <a:buFontTx/>
                        <a:buAutoNum type="arabicPeriod"/>
                        <a:tabLst/>
                        <a:defRPr/>
                      </a:pPr>
                      <a:r>
                        <a:rPr lang="de-DE" sz="800" b="0" i="0" u="none" strike="noStrike" baseline="0" dirty="0">
                          <a:solidFill>
                            <a:schemeClr val="tx1"/>
                          </a:solidFill>
                          <a:effectLst/>
                          <a:latin typeface="+mn-lt"/>
                          <a:ea typeface="DFKai-SB" pitchFamily="65" charset="-120"/>
                        </a:rPr>
                        <a:t>NOR aggressive policy to enlarge our cargo sources &amp; supply E/B reefer cargo.</a:t>
                      </a:r>
                    </a:p>
                    <a:p>
                      <a:pPr marL="228600" marR="0" indent="-228600" algn="l" defTabSz="914400" rtl="0" eaLnBrk="1" fontAlgn="ctr" latinLnBrk="0" hangingPunct="1">
                        <a:lnSpc>
                          <a:spcPct val="100000"/>
                        </a:lnSpc>
                        <a:spcBef>
                          <a:spcPts val="0"/>
                        </a:spcBef>
                        <a:spcAft>
                          <a:spcPts val="0"/>
                        </a:spcAft>
                        <a:buClrTx/>
                        <a:buSzTx/>
                        <a:buFontTx/>
                        <a:buAutoNum type="arabicPeriod"/>
                        <a:tabLst/>
                        <a:defRPr/>
                      </a:pPr>
                      <a:r>
                        <a:rPr lang="de-DE" sz="800" b="0" i="0" u="none" strike="noStrike" baseline="0" dirty="0">
                          <a:solidFill>
                            <a:schemeClr val="tx1"/>
                          </a:solidFill>
                          <a:effectLst/>
                          <a:latin typeface="+mn-lt"/>
                          <a:ea typeface="DFKai-SB" pitchFamily="65" charset="-120"/>
                        </a:rPr>
                        <a:t>Promote ARLPG and resume ARUHA.</a:t>
                      </a:r>
                    </a:p>
                    <a:p>
                      <a:pPr marL="228600" indent="-228600" algn="l" rtl="0" fontAlgn="ctr">
                        <a:buAutoNum type="arabicPeriod"/>
                      </a:pPr>
                      <a:r>
                        <a:rPr lang="de-DE" sz="800" b="0" i="0" u="none" strike="noStrike" baseline="0" dirty="0">
                          <a:solidFill>
                            <a:schemeClr val="tx1"/>
                          </a:solidFill>
                          <a:effectLst/>
                          <a:latin typeface="+mn-lt"/>
                          <a:ea typeface="DFKai-SB" pitchFamily="65" charset="-120"/>
                        </a:rPr>
                        <a:t>Develop additional AR POD services (ARZAR/ARROS).</a:t>
                      </a:r>
                    </a:p>
                    <a:p>
                      <a:pPr marL="228600" indent="-228600" algn="l" rtl="0" fontAlgn="ctr">
                        <a:buAutoNum type="arabicPeriod"/>
                      </a:pPr>
                      <a:endParaRPr lang="de-DE" sz="800" b="0" i="0" u="none" strike="noStrike" baseline="0" dirty="0">
                        <a:solidFill>
                          <a:schemeClr val="tx1"/>
                        </a:solidFill>
                        <a:effectLst/>
                        <a:latin typeface="+mn-lt"/>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1670249">
                <a:tc vMerge="1">
                  <a:txBody>
                    <a:bodyPr/>
                    <a:lstStyle/>
                    <a:p>
                      <a:endParaRPr lang="de-DE"/>
                    </a:p>
                  </a:txBody>
                  <a:tcPr/>
                </a:tc>
                <a:tc>
                  <a:txBody>
                    <a:bodyPr/>
                    <a:lstStyle/>
                    <a:p>
                      <a:pPr algn="ctr" rtl="0" fontAlgn="ctr"/>
                      <a:r>
                        <a:rPr lang="en-US" altLang="zh-TW" sz="800" b="1" i="0" u="none" strike="noStrike" dirty="0">
                          <a:solidFill>
                            <a:srgbClr val="FF0000"/>
                          </a:solidFill>
                          <a:effectLst/>
                          <a:latin typeface="+mn-lt"/>
                          <a:ea typeface="DFKai-SB" pitchFamily="65" charset="-120"/>
                        </a:rPr>
                        <a:t>AR</a:t>
                      </a:r>
                      <a:r>
                        <a:rPr lang="en-US" altLang="zh-TW" sz="800" b="1" i="0" u="none" strike="noStrike" dirty="0">
                          <a:solidFill>
                            <a:schemeClr val="tx1"/>
                          </a:solidFill>
                          <a:effectLst/>
                          <a:latin typeface="+mn-lt"/>
                          <a:ea typeface="DFKai-SB" pitchFamily="65" charset="-120"/>
                        </a:rPr>
                        <a:t> EXP.</a:t>
                      </a:r>
                      <a:r>
                        <a:rPr lang="fr-FR" altLang="zh-TW" sz="800" b="1" i="0" u="none" strike="noStrike" dirty="0">
                          <a:solidFill>
                            <a:schemeClr val="tx1"/>
                          </a:solidFill>
                          <a:effectLst/>
                          <a:latin typeface="+mn-lt"/>
                          <a:ea typeface="DFKai-SB" pitchFamily="65" charset="-120"/>
                        </a:rPr>
                        <a:t>=&gt; F.E.</a:t>
                      </a:r>
                    </a:p>
                    <a:p>
                      <a:pPr algn="ctr" rtl="0" fontAlgn="ctr"/>
                      <a:r>
                        <a:rPr lang="en-US" altLang="zh-TW" sz="800" b="0" i="0" u="none" strike="noStrike" dirty="0">
                          <a:solidFill>
                            <a:schemeClr val="tx1"/>
                          </a:solidFill>
                          <a:effectLst/>
                          <a:latin typeface="+mn-lt"/>
                          <a:ea typeface="DFKai-SB" pitchFamily="65" charset="-120"/>
                        </a:rPr>
                        <a:t>(6</a:t>
                      </a:r>
                      <a:r>
                        <a:rPr lang="de-DE" altLang="zh-TW" sz="800" b="0" i="0" u="none" strike="noStrike" baseline="0" dirty="0">
                          <a:solidFill>
                            <a:schemeClr val="tx1"/>
                          </a:solidFill>
                          <a:effectLst/>
                          <a:latin typeface="+mn-lt"/>
                          <a:ea typeface="DFKai-SB" pitchFamily="65" charset="-120"/>
                        </a:rPr>
                        <a:t> Tr</a:t>
                      </a:r>
                      <a:r>
                        <a:rPr lang="fr-FR" altLang="zh-TW" sz="800" b="0" i="0" u="none" strike="noStrike" baseline="0" dirty="0" err="1">
                          <a:solidFill>
                            <a:schemeClr val="tx1"/>
                          </a:solidFill>
                          <a:effectLst/>
                          <a:latin typeface="+mn-lt"/>
                          <a:ea typeface="DFKai-SB" pitchFamily="65" charset="-120"/>
                        </a:rPr>
                        <a:t>ade</a:t>
                      </a:r>
                      <a:r>
                        <a:rPr lang="fr-FR" altLang="zh-TW" sz="800" b="0" i="0" u="none" strike="noStrike" baseline="0" dirty="0">
                          <a:solidFill>
                            <a:schemeClr val="tx1"/>
                          </a:solidFill>
                          <a:effectLst/>
                          <a:latin typeface="+mn-lt"/>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800" b="0" i="0" u="none" strike="noStrike" dirty="0">
                          <a:solidFill>
                            <a:schemeClr val="tx1"/>
                          </a:solidFill>
                          <a:effectLst/>
                          <a:latin typeface="+mn-lt"/>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chemeClr val="dk1"/>
                          </a:solidFill>
                          <a:latin typeface="+mn-lt"/>
                          <a:ea typeface="DFKai-SB"/>
                          <a:cs typeface="DFKai-SB"/>
                          <a:sym typeface="DFKai-SB"/>
                        </a:rPr>
                        <a:t>13,016</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800" b="0" i="0" u="none" strike="noStrike" dirty="0">
                          <a:solidFill>
                            <a:schemeClr val="dk1"/>
                          </a:solidFill>
                          <a:latin typeface="+mn-lt"/>
                          <a:ea typeface="DFKai-SB"/>
                          <a:cs typeface="DFKai-SB"/>
                          <a:sym typeface="DFKai-SB"/>
                        </a:rPr>
                        <a:t>13,185</a:t>
                      </a: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800" b="0" i="0" u="none" strike="noStrike" dirty="0">
                          <a:solidFill>
                            <a:schemeClr val="tx1"/>
                          </a:solidFill>
                          <a:latin typeface="+mn-lt"/>
                          <a:ea typeface="DFKai-SB"/>
                          <a:cs typeface="DFKai-SB"/>
                          <a:sym typeface="DFKai-SB"/>
                        </a:rPr>
                        <a:t>101%</a:t>
                      </a:r>
                      <a:endParaRPr sz="800" b="0" i="0" u="none" strike="noStrike" dirty="0">
                        <a:solidFill>
                          <a:schemeClr val="tx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800" b="0" i="0" u="none" strike="noStrike" dirty="0">
                          <a:solidFill>
                            <a:schemeClr val="dk1"/>
                          </a:solidFill>
                          <a:latin typeface="+mn-lt"/>
                          <a:ea typeface="DFKai-SB"/>
                          <a:cs typeface="DFKai-SB"/>
                          <a:sym typeface="DFKai-SB"/>
                        </a:rPr>
                        <a:t>13,850</a:t>
                      </a:r>
                      <a:endParaRPr sz="800" b="0" i="0" u="none" strike="noStrike" dirty="0">
                        <a:solidFill>
                          <a:schemeClr val="dk1"/>
                        </a:solidFill>
                        <a:latin typeface="+mn-lt"/>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vMerge="1">
                  <a:txBody>
                    <a:bodyPr/>
                    <a:lstStyle/>
                    <a:p>
                      <a:pPr marL="228600" marR="0" indent="-228600" algn="l" defTabSz="914400" rtl="0" eaLnBrk="1" fontAlgn="ctr" latinLnBrk="0" hangingPunct="1">
                        <a:lnSpc>
                          <a:spcPct val="100000"/>
                        </a:lnSpc>
                        <a:spcBef>
                          <a:spcPts val="0"/>
                        </a:spcBef>
                        <a:spcAft>
                          <a:spcPts val="0"/>
                        </a:spcAft>
                        <a:buClrTx/>
                        <a:buSzTx/>
                        <a:buFontTx/>
                        <a:buAutoNum type="arabicParenR"/>
                        <a:tabLst/>
                        <a:defRPr/>
                      </a:pPr>
                      <a:endParaRPr lang="de-DE"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92280" y="4940002"/>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8CB6995B-E480-991C-EFD0-0542F2BF7E4A}"/>
              </a:ext>
            </a:extLst>
          </p:cNvPr>
          <p:cNvSpPr txBox="1">
            <a:spLocks/>
          </p:cNvSpPr>
          <p:nvPr/>
        </p:nvSpPr>
        <p:spPr>
          <a:xfrm>
            <a:off x="104257" y="66576"/>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(AR)</a:t>
            </a:r>
            <a:endParaRPr lang="en-US" sz="2400" b="1"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4154262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79479-6972-33EA-090B-40A365C38221}"/>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BF967B64-0A78-121E-9449-5A9E2A2F5A3B}"/>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(AR)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74774F1-A91E-BDFB-B7A3-A316BA324C05}"/>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F75982F3-72DD-E3EA-53D5-0602348C0FCA}"/>
              </a:ext>
            </a:extLst>
          </p:cNvPr>
          <p:cNvSpPr txBox="1"/>
          <p:nvPr/>
        </p:nvSpPr>
        <p:spPr>
          <a:xfrm>
            <a:off x="146846" y="687826"/>
            <a:ext cx="1954381" cy="338554"/>
          </a:xfrm>
          <a:prstGeom prst="rect">
            <a:avLst/>
          </a:prstGeom>
          <a:noFill/>
        </p:spPr>
        <p:txBody>
          <a:bodyPr wrap="none" rtlCol="0">
            <a:spAutoFit/>
          </a:bodyPr>
          <a:lstStyle/>
          <a:p>
            <a:r>
              <a:rPr lang="en-US" sz="1600" b="1" dirty="0">
                <a:latin typeface="+mj-lt"/>
              </a:rPr>
              <a:t>Commercial side: </a:t>
            </a:r>
          </a:p>
        </p:txBody>
      </p:sp>
      <p:sp>
        <p:nvSpPr>
          <p:cNvPr id="8" name="文字方塊 7">
            <a:extLst>
              <a:ext uri="{FF2B5EF4-FFF2-40B4-BE49-F238E27FC236}">
                <a16:creationId xmlns:a16="http://schemas.microsoft.com/office/drawing/2014/main" id="{79DCDFD5-8A7F-F295-4F81-BD81A7EB0310}"/>
              </a:ext>
            </a:extLst>
          </p:cNvPr>
          <p:cNvSpPr txBox="1"/>
          <p:nvPr/>
        </p:nvSpPr>
        <p:spPr>
          <a:xfrm>
            <a:off x="181033" y="4163245"/>
            <a:ext cx="2613216" cy="338554"/>
          </a:xfrm>
          <a:prstGeom prst="rect">
            <a:avLst/>
          </a:prstGeom>
          <a:noFill/>
        </p:spPr>
        <p:txBody>
          <a:bodyPr wrap="none" rtlCol="0">
            <a:spAutoFit/>
          </a:bodyPr>
          <a:lstStyle/>
          <a:p>
            <a:r>
              <a:rPr lang="en-US" sz="1600" b="1" dirty="0"/>
              <a:t>Future Plan Suggestion: </a:t>
            </a:r>
          </a:p>
        </p:txBody>
      </p:sp>
      <p:sp>
        <p:nvSpPr>
          <p:cNvPr id="2" name="Rectángulo 1"/>
          <p:cNvSpPr/>
          <p:nvPr/>
        </p:nvSpPr>
        <p:spPr>
          <a:xfrm>
            <a:off x="107504" y="960962"/>
            <a:ext cx="8928992" cy="3231654"/>
          </a:xfrm>
          <a:prstGeom prst="rect">
            <a:avLst/>
          </a:prstGeom>
        </p:spPr>
        <p:txBody>
          <a:bodyPr wrap="square">
            <a:spAutoFit/>
          </a:bodyPr>
          <a:lstStyle/>
          <a:p>
            <a:pPr marL="285750" indent="-285750">
              <a:buFont typeface="Wingdings" panose="05000000000000000000" pitchFamily="2" charset="2"/>
              <a:buChar char="v"/>
            </a:pPr>
            <a:r>
              <a:rPr lang="en-US" sz="1200" dirty="0">
                <a:ea typeface="DFKai-SB" pitchFamily="65" charset="-120"/>
              </a:rPr>
              <a:t>To compete in the market and react quickly, we need to receive aggressive and competitive rates on time from BCC.</a:t>
            </a:r>
          </a:p>
          <a:p>
            <a:r>
              <a:rPr lang="es-ES" sz="1200" b="1" dirty="0">
                <a:ea typeface="DFKai-SB" pitchFamily="65" charset="-120"/>
              </a:rPr>
              <a:t>E/B</a:t>
            </a:r>
          </a:p>
          <a:p>
            <a:pPr marL="285750" indent="-285750">
              <a:buFont typeface="Wingdings" panose="05000000000000000000" pitchFamily="2" charset="2"/>
              <a:buChar char="v"/>
            </a:pPr>
            <a:r>
              <a:rPr lang="es-ES" sz="1200" dirty="0">
                <a:ea typeface="DFKai-SB" pitchFamily="65" charset="-120"/>
              </a:rPr>
              <a:t>Empty reefer </a:t>
            </a:r>
            <a:r>
              <a:rPr lang="es-ES" sz="1200" dirty="0" err="1">
                <a:ea typeface="DFKai-SB" pitchFamily="65" charset="-120"/>
              </a:rPr>
              <a:t>equipment</a:t>
            </a:r>
            <a:r>
              <a:rPr lang="es-ES" sz="1200" dirty="0">
                <a:ea typeface="DFKai-SB" pitchFamily="65" charset="-120"/>
              </a:rPr>
              <a:t> </a:t>
            </a:r>
            <a:r>
              <a:rPr lang="es-ES" sz="1200" dirty="0" err="1">
                <a:ea typeface="DFKai-SB" pitchFamily="65" charset="-120"/>
              </a:rPr>
              <a:t>availability</a:t>
            </a:r>
            <a:r>
              <a:rPr lang="es-ES" sz="1200" dirty="0">
                <a:ea typeface="DFKai-SB" pitchFamily="65" charset="-120"/>
              </a:rPr>
              <a:t> </a:t>
            </a:r>
            <a:r>
              <a:rPr lang="es-ES" sz="1200" dirty="0" err="1">
                <a:ea typeface="DFKai-SB" pitchFamily="65" charset="-120"/>
              </a:rPr>
              <a:t>for</a:t>
            </a:r>
            <a:r>
              <a:rPr lang="es-ES" sz="1200" dirty="0">
                <a:ea typeface="DFKai-SB" pitchFamily="65" charset="-120"/>
              </a:rPr>
              <a:t> E/B on time.</a:t>
            </a:r>
          </a:p>
          <a:p>
            <a:pPr marL="285750" indent="-285750">
              <a:buFont typeface="Wingdings" panose="05000000000000000000" pitchFamily="2" charset="2"/>
              <a:buChar char="v"/>
            </a:pPr>
            <a:r>
              <a:rPr lang="en-US" sz="1200" dirty="0">
                <a:ea typeface="DFKai-SB" pitchFamily="65" charset="-120"/>
              </a:rPr>
              <a:t>Mineral shipments (Lithium / Silver concentrate). (50X4SH per week)</a:t>
            </a:r>
          </a:p>
          <a:p>
            <a:pPr marL="285750" indent="-285750">
              <a:buFont typeface="Wingdings" panose="05000000000000000000" pitchFamily="2" charset="2"/>
              <a:buChar char="v"/>
            </a:pPr>
            <a:r>
              <a:rPr lang="es-ES" sz="1200" dirty="0">
                <a:ea typeface="DFKai-SB" pitchFamily="65" charset="-120"/>
              </a:rPr>
              <a:t>Space </a:t>
            </a:r>
            <a:r>
              <a:rPr lang="es-ES" sz="1200" dirty="0" err="1">
                <a:ea typeface="DFKai-SB" pitchFamily="65" charset="-120"/>
              </a:rPr>
              <a:t>availability</a:t>
            </a:r>
            <a:r>
              <a:rPr lang="es-ES" sz="1200" dirty="0">
                <a:ea typeface="DFKai-SB" pitchFamily="65" charset="-120"/>
              </a:rPr>
              <a:t> on </a:t>
            </a:r>
            <a:r>
              <a:rPr lang="es-ES" sz="1200" dirty="0" err="1">
                <a:ea typeface="DFKai-SB" pitchFamily="65" charset="-120"/>
              </a:rPr>
              <a:t>feeders</a:t>
            </a:r>
            <a:r>
              <a:rPr lang="es-ES" sz="1200" dirty="0">
                <a:ea typeface="DFKai-SB" pitchFamily="65" charset="-120"/>
              </a:rPr>
              <a:t> at T/S </a:t>
            </a:r>
            <a:r>
              <a:rPr lang="es-ES" sz="1200" dirty="0" err="1">
                <a:ea typeface="DFKai-SB" pitchFamily="65" charset="-120"/>
              </a:rPr>
              <a:t>for</a:t>
            </a:r>
            <a:r>
              <a:rPr lang="es-ES" sz="1200" dirty="0">
                <a:ea typeface="DFKai-SB" pitchFamily="65" charset="-120"/>
              </a:rPr>
              <a:t> </a:t>
            </a:r>
            <a:r>
              <a:rPr lang="es-ES" sz="1200" dirty="0" err="1">
                <a:ea typeface="DFKai-SB" pitchFamily="65" charset="-120"/>
              </a:rPr>
              <a:t>cotton</a:t>
            </a:r>
            <a:r>
              <a:rPr lang="es-ES" sz="1200" dirty="0">
                <a:ea typeface="DFKai-SB" pitchFamily="65" charset="-120"/>
              </a:rPr>
              <a:t> </a:t>
            </a:r>
            <a:r>
              <a:rPr lang="es-ES" sz="1200" dirty="0" err="1">
                <a:ea typeface="DFKai-SB" pitchFamily="65" charset="-120"/>
              </a:rPr>
              <a:t>shipments</a:t>
            </a:r>
            <a:r>
              <a:rPr lang="es-ES" sz="1200" dirty="0">
                <a:ea typeface="DFKai-SB" pitchFamily="65" charset="-120"/>
              </a:rPr>
              <a:t> to </a:t>
            </a:r>
            <a:r>
              <a:rPr lang="es-ES" sz="1200" dirty="0" err="1">
                <a:ea typeface="DFKai-SB" pitchFamily="65" charset="-120"/>
              </a:rPr>
              <a:t>Middle</a:t>
            </a:r>
            <a:r>
              <a:rPr lang="es-ES" sz="1200" dirty="0">
                <a:ea typeface="DFKai-SB" pitchFamily="65" charset="-120"/>
              </a:rPr>
              <a:t> East, </a:t>
            </a:r>
            <a:r>
              <a:rPr lang="es-ES" sz="1200" dirty="0" err="1">
                <a:ea typeface="DFKai-SB" pitchFamily="65" charset="-120"/>
              </a:rPr>
              <a:t>mainly</a:t>
            </a:r>
            <a:r>
              <a:rPr lang="es-ES" sz="1200" dirty="0">
                <a:ea typeface="DFKai-SB" pitchFamily="65" charset="-120"/>
              </a:rPr>
              <a:t> PKKHI. (11</a:t>
            </a:r>
            <a:r>
              <a:rPr lang="en-US" sz="1200" dirty="0">
                <a:ea typeface="DFKai-SB" pitchFamily="65" charset="-120"/>
              </a:rPr>
              <a:t>0x4SH weekly)</a:t>
            </a:r>
          </a:p>
          <a:p>
            <a:pPr marL="285750" indent="-285750">
              <a:buFont typeface="Wingdings" panose="05000000000000000000" pitchFamily="2" charset="2"/>
              <a:buChar char="v"/>
            </a:pPr>
            <a:r>
              <a:rPr lang="en-US" sz="1200" dirty="0">
                <a:ea typeface="DFKai-SB" pitchFamily="65" charset="-120"/>
              </a:rPr>
              <a:t>4SH Food grade containers availability for E/B. – (50X4SH Milk powder + 10X4SH wool, per month).</a:t>
            </a:r>
          </a:p>
          <a:p>
            <a:pPr marL="285750" indent="-285750">
              <a:buFont typeface="Wingdings" panose="05000000000000000000" pitchFamily="2" charset="2"/>
              <a:buChar char="v"/>
            </a:pPr>
            <a:r>
              <a:rPr lang="en-US" sz="1200" dirty="0">
                <a:ea typeface="DFKai-SB" pitchFamily="65" charset="-120"/>
              </a:rPr>
              <a:t>Green X status. </a:t>
            </a:r>
          </a:p>
          <a:p>
            <a:pPr marL="285750" indent="-285750">
              <a:buFont typeface="Wingdings" panose="05000000000000000000" pitchFamily="2" charset="2"/>
              <a:buChar char="v"/>
            </a:pPr>
            <a:endParaRPr lang="en-US" sz="1200" dirty="0">
              <a:ea typeface="DFKai-SB" pitchFamily="65" charset="-120"/>
            </a:endParaRPr>
          </a:p>
          <a:p>
            <a:r>
              <a:rPr lang="es-ES" sz="1200" b="1" dirty="0">
                <a:ea typeface="DFKai-SB" pitchFamily="65" charset="-120"/>
              </a:rPr>
              <a:t>W/B</a:t>
            </a:r>
          </a:p>
          <a:p>
            <a:pPr marL="285750" indent="-285750">
              <a:buFont typeface="Wingdings" panose="05000000000000000000" pitchFamily="2" charset="2"/>
              <a:buChar char="v"/>
            </a:pPr>
            <a:r>
              <a:rPr lang="es-ES" sz="1200" dirty="0">
                <a:ea typeface="DFKai-SB" pitchFamily="65" charset="-120"/>
              </a:rPr>
              <a:t>Try to be in line </a:t>
            </a:r>
            <a:r>
              <a:rPr lang="es-ES" sz="1200" dirty="0" err="1">
                <a:ea typeface="DFKai-SB" pitchFamily="65" charset="-120"/>
              </a:rPr>
              <a:t>with</a:t>
            </a:r>
            <a:r>
              <a:rPr lang="es-ES" sz="1200" dirty="0">
                <a:ea typeface="DFKai-SB" pitchFamily="65" charset="-120"/>
              </a:rPr>
              <a:t> </a:t>
            </a:r>
            <a:r>
              <a:rPr lang="es-ES" sz="1200" dirty="0" err="1">
                <a:ea typeface="DFKai-SB" pitchFamily="65" charset="-120"/>
              </a:rPr>
              <a:t>Competitors</a:t>
            </a:r>
            <a:r>
              <a:rPr lang="es-ES" sz="1200" dirty="0">
                <a:ea typeface="DFKai-SB" pitchFamily="65" charset="-120"/>
              </a:rPr>
              <a:t> regarding S.E.A. </a:t>
            </a:r>
            <a:r>
              <a:rPr lang="es-ES" sz="1200" dirty="0" err="1">
                <a:ea typeface="DFKai-SB" pitchFamily="65" charset="-120"/>
              </a:rPr>
              <a:t>rates</a:t>
            </a:r>
            <a:r>
              <a:rPr lang="es-ES" sz="1200" dirty="0">
                <a:ea typeface="DFKai-SB" pitchFamily="65" charset="-120"/>
              </a:rPr>
              <a:t> to improve </a:t>
            </a:r>
            <a:r>
              <a:rPr lang="es-ES" sz="1200" dirty="0" err="1">
                <a:ea typeface="DFKai-SB" pitchFamily="65" charset="-120"/>
              </a:rPr>
              <a:t>our</a:t>
            </a:r>
            <a:r>
              <a:rPr lang="es-ES" sz="1200" dirty="0">
                <a:ea typeface="DFKai-SB" pitchFamily="65" charset="-120"/>
              </a:rPr>
              <a:t> performance </a:t>
            </a:r>
            <a:r>
              <a:rPr lang="es-ES" sz="1200" dirty="0" err="1">
                <a:ea typeface="DFKai-SB" pitchFamily="65" charset="-120"/>
              </a:rPr>
              <a:t>from</a:t>
            </a:r>
            <a:r>
              <a:rPr lang="es-ES" sz="1200" dirty="0">
                <a:ea typeface="DFKai-SB" pitchFamily="65" charset="-120"/>
              </a:rPr>
              <a:t> </a:t>
            </a:r>
            <a:r>
              <a:rPr lang="es-ES" sz="1200" dirty="0" err="1">
                <a:ea typeface="DFKai-SB" pitchFamily="65" charset="-120"/>
              </a:rPr>
              <a:t>these</a:t>
            </a:r>
            <a:r>
              <a:rPr lang="es-ES" sz="1200" dirty="0">
                <a:ea typeface="DFKai-SB" pitchFamily="65" charset="-120"/>
              </a:rPr>
              <a:t> </a:t>
            </a:r>
            <a:r>
              <a:rPr lang="es-ES" sz="1200" dirty="0" err="1">
                <a:ea typeface="DFKai-SB" pitchFamily="65" charset="-120"/>
              </a:rPr>
              <a:t>POLs</a:t>
            </a:r>
            <a:r>
              <a:rPr lang="es-ES" sz="1200" dirty="0">
                <a:ea typeface="DFKai-SB" pitchFamily="65" charset="-120"/>
              </a:rPr>
              <a:t> (W/B). (Total </a:t>
            </a:r>
            <a:r>
              <a:rPr lang="es-ES" sz="1200" dirty="0" err="1">
                <a:ea typeface="DFKai-SB" pitchFamily="65" charset="-120"/>
              </a:rPr>
              <a:t>volume</a:t>
            </a:r>
            <a:r>
              <a:rPr lang="es-ES" sz="1200" dirty="0">
                <a:ea typeface="DFKai-SB" pitchFamily="65" charset="-120"/>
              </a:rPr>
              <a:t> 2024: 39047TEUS – EGL Loaded 8847TEUS – Share 23%)</a:t>
            </a:r>
          </a:p>
          <a:p>
            <a:pPr marL="285750" indent="-285750">
              <a:buFont typeface="Wingdings" panose="05000000000000000000" pitchFamily="2" charset="2"/>
              <a:buChar char="v"/>
            </a:pPr>
            <a:r>
              <a:rPr lang="es-ES" sz="1200" dirty="0" err="1">
                <a:ea typeface="DFKai-SB" pitchFamily="65" charset="-120"/>
              </a:rPr>
              <a:t>Equipment</a:t>
            </a:r>
            <a:r>
              <a:rPr lang="es-ES" sz="1200" dirty="0">
                <a:ea typeface="DFKai-SB" pitchFamily="65" charset="-120"/>
              </a:rPr>
              <a:t> and feeder </a:t>
            </a:r>
            <a:r>
              <a:rPr lang="es-ES" sz="1200" dirty="0" err="1">
                <a:ea typeface="DFKai-SB" pitchFamily="65" charset="-120"/>
              </a:rPr>
              <a:t>availability</a:t>
            </a:r>
            <a:r>
              <a:rPr lang="es-ES" sz="1200" dirty="0">
                <a:ea typeface="DFKai-SB" pitchFamily="65" charset="-120"/>
              </a:rPr>
              <a:t> at CNCHG (W/B). (Total </a:t>
            </a:r>
            <a:r>
              <a:rPr lang="es-ES" sz="1200" dirty="0" err="1">
                <a:ea typeface="DFKai-SB" pitchFamily="65" charset="-120"/>
              </a:rPr>
              <a:t>volume</a:t>
            </a:r>
            <a:r>
              <a:rPr lang="es-ES" sz="1200" dirty="0">
                <a:ea typeface="DFKai-SB" pitchFamily="65" charset="-120"/>
              </a:rPr>
              <a:t> 2024: 2380TEUS – EGL Loaded 1206TEUS – Share 49%). </a:t>
            </a:r>
            <a:r>
              <a:rPr lang="es-ES" sz="1200" dirty="0" err="1">
                <a:ea typeface="DFKai-SB" pitchFamily="65" charset="-120"/>
              </a:rPr>
              <a:t>It</a:t>
            </a:r>
            <a:r>
              <a:rPr lang="es-ES" sz="1200" dirty="0">
                <a:ea typeface="DFKai-SB" pitchFamily="65" charset="-120"/>
              </a:rPr>
              <a:t> is </a:t>
            </a:r>
            <a:r>
              <a:rPr lang="es-ES" sz="1200" dirty="0" err="1">
                <a:ea typeface="DFKai-SB" pitchFamily="65" charset="-120"/>
              </a:rPr>
              <a:t>expected</a:t>
            </a:r>
            <a:r>
              <a:rPr lang="es-ES" sz="1200" dirty="0">
                <a:ea typeface="DFKai-SB" pitchFamily="65" charset="-120"/>
              </a:rPr>
              <a:t> </a:t>
            </a:r>
            <a:r>
              <a:rPr lang="es-ES" sz="1200" dirty="0" err="1">
                <a:ea typeface="DFKai-SB" pitchFamily="65" charset="-120"/>
              </a:rPr>
              <a:t>an</a:t>
            </a:r>
            <a:r>
              <a:rPr lang="es-ES" sz="1200" dirty="0">
                <a:ea typeface="DFKai-SB" pitchFamily="65" charset="-120"/>
              </a:rPr>
              <a:t> </a:t>
            </a:r>
            <a:r>
              <a:rPr lang="es-ES" sz="1200" dirty="0" err="1">
                <a:ea typeface="DFKai-SB" pitchFamily="65" charset="-120"/>
              </a:rPr>
              <a:t>increase</a:t>
            </a:r>
            <a:r>
              <a:rPr lang="es-ES" sz="1200" dirty="0">
                <a:ea typeface="DFKai-SB" pitchFamily="65" charset="-120"/>
              </a:rPr>
              <a:t> in the </a:t>
            </a:r>
            <a:r>
              <a:rPr lang="es-ES" sz="1200" dirty="0" err="1">
                <a:ea typeface="DFKai-SB" pitchFamily="65" charset="-120"/>
              </a:rPr>
              <a:t>volume</a:t>
            </a:r>
            <a:r>
              <a:rPr lang="es-ES" sz="1200" dirty="0">
                <a:ea typeface="DFKai-SB" pitchFamily="65" charset="-120"/>
              </a:rPr>
              <a:t> of </a:t>
            </a:r>
            <a:r>
              <a:rPr lang="es-ES" sz="1200" dirty="0" err="1">
                <a:ea typeface="DFKai-SB" pitchFamily="65" charset="-120"/>
              </a:rPr>
              <a:t>motorbike</a:t>
            </a:r>
            <a:r>
              <a:rPr lang="es-ES" sz="1200" dirty="0">
                <a:ea typeface="DFKai-SB" pitchFamily="65" charset="-120"/>
              </a:rPr>
              <a:t> </a:t>
            </a:r>
            <a:r>
              <a:rPr lang="es-ES" sz="1200" dirty="0" err="1">
                <a:ea typeface="DFKai-SB" pitchFamily="65" charset="-120"/>
              </a:rPr>
              <a:t>shipments</a:t>
            </a:r>
            <a:r>
              <a:rPr lang="es-ES" sz="1200" dirty="0">
                <a:ea typeface="DFKai-SB" pitchFamily="65" charset="-120"/>
              </a:rPr>
              <a:t> </a:t>
            </a:r>
            <a:r>
              <a:rPr lang="es-ES" sz="1200" dirty="0" err="1">
                <a:ea typeface="DFKai-SB" pitchFamily="65" charset="-120"/>
              </a:rPr>
              <a:t>for</a:t>
            </a:r>
            <a:r>
              <a:rPr lang="es-ES" sz="1200" dirty="0">
                <a:ea typeface="DFKai-SB" pitchFamily="65" charset="-120"/>
              </a:rPr>
              <a:t> 2025.</a:t>
            </a:r>
          </a:p>
          <a:p>
            <a:pPr marL="285750" indent="-285750">
              <a:buFont typeface="Wingdings" panose="05000000000000000000" pitchFamily="2" charset="2"/>
              <a:buChar char="v"/>
            </a:pPr>
            <a:r>
              <a:rPr lang="en-US" sz="1200" dirty="0">
                <a:ea typeface="DFKai-SB" pitchFamily="65" charset="-120"/>
              </a:rPr>
              <a:t>Equipment availability at IN main ports (INNXV, INMUN) for W/B. </a:t>
            </a:r>
            <a:r>
              <a:rPr lang="es-ES" sz="1200" dirty="0">
                <a:ea typeface="DFKai-SB" pitchFamily="65" charset="-120"/>
              </a:rPr>
              <a:t>(Total </a:t>
            </a:r>
            <a:r>
              <a:rPr lang="es-ES" sz="1200" dirty="0" err="1">
                <a:ea typeface="DFKai-SB" pitchFamily="65" charset="-120"/>
              </a:rPr>
              <a:t>volume</a:t>
            </a:r>
            <a:r>
              <a:rPr lang="es-ES" sz="1200" dirty="0">
                <a:ea typeface="DFKai-SB" pitchFamily="65" charset="-120"/>
              </a:rPr>
              <a:t> 2024: 12360TEUS – EGL Loaded 1749TEUS – Share 14%)</a:t>
            </a:r>
            <a:endParaRPr lang="en-US" sz="1200" dirty="0">
              <a:ea typeface="DFKai-SB" pitchFamily="65" charset="-120"/>
            </a:endParaRPr>
          </a:p>
          <a:p>
            <a:pPr marL="285750" indent="-285750">
              <a:buFont typeface="Wingdings" panose="05000000000000000000" pitchFamily="2" charset="2"/>
              <a:buChar char="v"/>
            </a:pPr>
            <a:r>
              <a:rPr lang="es-ES" sz="1200" dirty="0">
                <a:ea typeface="DFKai-SB" pitchFamily="65" charset="-120"/>
              </a:rPr>
              <a:t>NOR </a:t>
            </a:r>
            <a:r>
              <a:rPr lang="es-ES" sz="1200" dirty="0" err="1">
                <a:ea typeface="DFKai-SB" pitchFamily="65" charset="-120"/>
              </a:rPr>
              <a:t>availability</a:t>
            </a:r>
            <a:r>
              <a:rPr lang="es-ES" sz="1200" dirty="0">
                <a:ea typeface="DFKai-SB" pitchFamily="65" charset="-120"/>
              </a:rPr>
              <a:t> at </a:t>
            </a:r>
            <a:r>
              <a:rPr lang="es-ES" sz="1200" dirty="0" err="1">
                <a:ea typeface="DFKai-SB" pitchFamily="65" charset="-120"/>
              </a:rPr>
              <a:t>POLs</a:t>
            </a:r>
            <a:r>
              <a:rPr lang="es-ES" sz="1200" dirty="0">
                <a:ea typeface="DFKai-SB" pitchFamily="65" charset="-120"/>
              </a:rPr>
              <a:t> to </a:t>
            </a:r>
            <a:r>
              <a:rPr lang="es-ES" sz="1200" dirty="0" err="1">
                <a:ea typeface="DFKai-SB" pitchFamily="65" charset="-120"/>
              </a:rPr>
              <a:t>achieve</a:t>
            </a:r>
            <a:r>
              <a:rPr lang="es-ES" sz="1200" dirty="0">
                <a:ea typeface="DFKai-SB" pitchFamily="65" charset="-120"/>
              </a:rPr>
              <a:t> KPI and </a:t>
            </a:r>
            <a:r>
              <a:rPr lang="es-ES" sz="1200" dirty="0" err="1">
                <a:ea typeface="DFKai-SB" pitchFamily="65" charset="-120"/>
              </a:rPr>
              <a:t>supply</a:t>
            </a:r>
            <a:r>
              <a:rPr lang="es-ES" sz="1200" dirty="0">
                <a:ea typeface="DFKai-SB" pitchFamily="65" charset="-120"/>
              </a:rPr>
              <a:t> E/B </a:t>
            </a:r>
            <a:r>
              <a:rPr lang="es-ES" sz="1200" dirty="0" err="1">
                <a:ea typeface="DFKai-SB" pitchFamily="65" charset="-120"/>
              </a:rPr>
              <a:t>demands</a:t>
            </a:r>
            <a:r>
              <a:rPr lang="es-ES" sz="1200" dirty="0">
                <a:ea typeface="DFKai-SB" pitchFamily="65" charset="-120"/>
              </a:rPr>
              <a:t>.</a:t>
            </a:r>
          </a:p>
          <a:p>
            <a:pPr marL="285750" indent="-285750">
              <a:buFont typeface="Wingdings" panose="05000000000000000000" pitchFamily="2" charset="2"/>
              <a:buChar char="v"/>
            </a:pPr>
            <a:r>
              <a:rPr lang="es-ES" sz="1200" dirty="0">
                <a:ea typeface="DFKai-SB" pitchFamily="65" charset="-120"/>
              </a:rPr>
              <a:t>Resume ARUHA Service </a:t>
            </a:r>
            <a:r>
              <a:rPr lang="es-ES" sz="1200" dirty="0" err="1">
                <a:ea typeface="DFKai-SB" pitchFamily="65" charset="-120"/>
              </a:rPr>
              <a:t>for</a:t>
            </a:r>
            <a:r>
              <a:rPr lang="es-ES" sz="1200" dirty="0">
                <a:ea typeface="DFKai-SB" pitchFamily="65" charset="-120"/>
              </a:rPr>
              <a:t> W/B. </a:t>
            </a:r>
            <a:r>
              <a:rPr lang="es-ES" sz="1200" dirty="0" err="1">
                <a:ea typeface="DFKai-SB" pitchFamily="65" charset="-120"/>
              </a:rPr>
              <a:t>Depending</a:t>
            </a:r>
            <a:r>
              <a:rPr lang="es-ES" sz="1200" dirty="0">
                <a:ea typeface="DFKai-SB" pitchFamily="65" charset="-120"/>
              </a:rPr>
              <a:t> on second feeder </a:t>
            </a:r>
            <a:r>
              <a:rPr lang="es-ES" sz="1200" dirty="0" err="1">
                <a:ea typeface="DFKai-SB" pitchFamily="65" charset="-120"/>
              </a:rPr>
              <a:t>deployment</a:t>
            </a:r>
            <a:r>
              <a:rPr lang="es-ES" sz="1200" dirty="0"/>
              <a:t>. </a:t>
            </a:r>
          </a:p>
        </p:txBody>
      </p:sp>
      <p:sp>
        <p:nvSpPr>
          <p:cNvPr id="4" name="Rectángulo 3"/>
          <p:cNvSpPr/>
          <p:nvPr/>
        </p:nvSpPr>
        <p:spPr>
          <a:xfrm>
            <a:off x="107504" y="4454635"/>
            <a:ext cx="8496944" cy="461665"/>
          </a:xfrm>
          <a:prstGeom prst="rect">
            <a:avLst/>
          </a:prstGeom>
        </p:spPr>
        <p:txBody>
          <a:bodyPr wrap="square">
            <a:spAutoFit/>
          </a:bodyPr>
          <a:lstStyle/>
          <a:p>
            <a:pPr marL="171450" indent="-171450">
              <a:buFont typeface="Wingdings" panose="05000000000000000000" pitchFamily="2" charset="2"/>
              <a:buChar char="v"/>
            </a:pPr>
            <a:r>
              <a:rPr lang="en-US" sz="1200" dirty="0">
                <a:ea typeface="DFKai-SB" pitchFamily="65" charset="-120"/>
              </a:rPr>
              <a:t>  Evaluate new trade services, such as USEC, CARB, EUR or MED.</a:t>
            </a:r>
          </a:p>
          <a:p>
            <a:pPr marL="171450" indent="-171450">
              <a:buFont typeface="Wingdings" panose="05000000000000000000" pitchFamily="2" charset="2"/>
              <a:buChar char="v"/>
            </a:pPr>
            <a:r>
              <a:rPr lang="en-US" sz="1200" dirty="0">
                <a:ea typeface="DFKai-SB" pitchFamily="65" charset="-120"/>
              </a:rPr>
              <a:t>  Evaluate new AR ports or depots in strategic cities so as to develop with an alternative connection. </a:t>
            </a:r>
          </a:p>
        </p:txBody>
      </p:sp>
    </p:spTree>
    <p:extLst>
      <p:ext uri="{BB962C8B-B14F-4D97-AF65-F5344CB8AC3E}">
        <p14:creationId xmlns:p14="http://schemas.microsoft.com/office/powerpoint/2010/main" val="425178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8087-1D3A-A83C-5749-85093BA0A5C4}"/>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AAFE095D-AEDD-ACA7-C110-0EE1A0D5E1B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(AR)</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23208F7E-FD84-938B-43DA-B6400429FE7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C9FDE74-877D-28E2-FCE6-06CDE3C1F867}"/>
              </a:ext>
            </a:extLst>
          </p:cNvPr>
          <p:cNvSpPr txBox="1"/>
          <p:nvPr/>
        </p:nvSpPr>
        <p:spPr>
          <a:xfrm>
            <a:off x="179512" y="771550"/>
            <a:ext cx="8784976" cy="3754874"/>
          </a:xfrm>
          <a:prstGeom prst="rect">
            <a:avLst/>
          </a:prstGeom>
          <a:noFill/>
        </p:spPr>
        <p:txBody>
          <a:bodyPr wrap="square" rtlCol="0" anchor="t">
            <a:spAutoFit/>
          </a:bodyPr>
          <a:lstStyle/>
          <a:p>
            <a:r>
              <a:rPr lang="en-US" sz="1600" b="1" dirty="0"/>
              <a:t>Future market forecast</a:t>
            </a:r>
            <a:r>
              <a:rPr lang="zh-TW" altLang="en-US" sz="1600" b="1" dirty="0"/>
              <a:t> </a:t>
            </a:r>
            <a:r>
              <a:rPr lang="en-US" altLang="zh-TW" sz="1600" b="1" dirty="0"/>
              <a:t>in 2025</a:t>
            </a:r>
            <a:r>
              <a:rPr lang="en-US" sz="1600" b="1" dirty="0"/>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r>
              <a:rPr lang="en-US" altLang="zh-TW" sz="1600" b="1" dirty="0"/>
              <a:t>E</a:t>
            </a:r>
            <a:r>
              <a:rPr lang="en-US" sz="1600" b="1" dirty="0"/>
              <a:t>conomic background:</a:t>
            </a:r>
          </a:p>
          <a:p>
            <a:pPr marL="285750" indent="-285750">
              <a:buFont typeface="Arial" pitchFamily="34" charset="0"/>
              <a:buChar char="•"/>
            </a:pPr>
            <a:endParaRPr lang="es-ES" dirty="0">
              <a:latin typeface="Candara" panose="020E0502030303020204" pitchFamily="34" charset="0"/>
            </a:endParaRPr>
          </a:p>
          <a:p>
            <a:pPr marL="285750" indent="-285750">
              <a:buFont typeface="Arial" pitchFamily="34" charset="0"/>
              <a:buChar char="•"/>
            </a:pPr>
            <a:endParaRPr lang="es-ES" dirty="0">
              <a:latin typeface="Candara" panose="020E0502030303020204" pitchFamily="34" charset="0"/>
            </a:endParaRPr>
          </a:p>
          <a:p>
            <a:pPr marL="285750" indent="-285750">
              <a:buFont typeface="Arial" pitchFamily="34" charset="0"/>
              <a:buChar char="•"/>
            </a:pPr>
            <a:endParaRPr lang="es-ES" dirty="0">
              <a:latin typeface="Candara" panose="020E0502030303020204" pitchFamily="34" charset="0"/>
            </a:endParaRPr>
          </a:p>
          <a:p>
            <a:pPr marL="285750" indent="-285750">
              <a:buFont typeface="Arial" pitchFamily="34" charset="0"/>
              <a:buChar char="•"/>
            </a:pPr>
            <a:endParaRPr lang="es-ES" dirty="0">
              <a:latin typeface="Candara" panose="020E0502030303020204" pitchFamily="34" charset="0"/>
            </a:endParaRPr>
          </a:p>
          <a:p>
            <a:pPr marL="285750" indent="-285750">
              <a:buFont typeface="Arial" pitchFamily="34" charset="0"/>
              <a:buChar char="•"/>
            </a:pPr>
            <a:endParaRPr lang="es-ES" dirty="0">
              <a:latin typeface="Candara" panose="020E0502030303020204" pitchFamily="34" charset="0"/>
            </a:endParaRPr>
          </a:p>
          <a:p>
            <a:pPr marL="285750" indent="-285750">
              <a:buFont typeface="Arial" pitchFamily="34" charset="0"/>
              <a:buChar char="•"/>
            </a:pPr>
            <a:endParaRPr lang="en-US" dirty="0">
              <a:latin typeface="Candara" panose="020E0502030303020204" pitchFamily="34" charset="0"/>
            </a:endParaRPr>
          </a:p>
          <a:p>
            <a:pPr marL="285750" indent="-285750">
              <a:buFont typeface="Arial" pitchFamily="34" charset="0"/>
              <a:buChar char="•"/>
            </a:pPr>
            <a:endParaRPr lang="en-US" sz="1200" dirty="0">
              <a:latin typeface="Candara" panose="020E0502030303020204" pitchFamily="34" charset="0"/>
            </a:endParaRPr>
          </a:p>
          <a:p>
            <a:pPr lvl="1" algn="just"/>
            <a:endParaRPr lang="en-US" sz="1000" dirty="0">
              <a:latin typeface="Candara" panose="020E0502030303020204" pitchFamily="34" charset="0"/>
            </a:endParaRPr>
          </a:p>
        </p:txBody>
      </p:sp>
      <p:graphicFrame>
        <p:nvGraphicFramePr>
          <p:cNvPr id="4" name="表格 3">
            <a:extLst>
              <a:ext uri="{FF2B5EF4-FFF2-40B4-BE49-F238E27FC236}">
                <a16:creationId xmlns:a16="http://schemas.microsoft.com/office/drawing/2014/main" id="{A9BA12EF-0E4F-6FAC-FE46-19D1EDAF1D5A}"/>
              </a:ext>
            </a:extLst>
          </p:cNvPr>
          <p:cNvGraphicFramePr>
            <a:graphicFrameLocks noGrp="1"/>
          </p:cNvGraphicFramePr>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dirty="0"/>
                        <a:t>X</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90" y="2461621"/>
            <a:ext cx="4094584" cy="2558401"/>
          </a:xfrm>
          <a:prstGeom prst="rect">
            <a:avLst/>
          </a:prstGeom>
        </p:spPr>
      </p:pic>
    </p:spTree>
    <p:extLst>
      <p:ext uri="{BB962C8B-B14F-4D97-AF65-F5344CB8AC3E}">
        <p14:creationId xmlns:p14="http://schemas.microsoft.com/office/powerpoint/2010/main" val="382027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83518"/>
            <a:ext cx="8229240" cy="432048"/>
          </a:xfrm>
        </p:spPr>
        <p:txBody>
          <a:bodyPr/>
          <a:lstStyle/>
          <a:p>
            <a:pPr algn="ctr"/>
            <a:r>
              <a:rPr lang="en-US" b="1" dirty="0">
                <a:solidFill>
                  <a:schemeClr val="tx1"/>
                </a:solidFill>
                <a:latin typeface="+mj-lt"/>
                <a:ea typeface="DFKai-SB" pitchFamily="65" charset="-120"/>
                <a:cs typeface="+mn-cs"/>
              </a:rPr>
              <a:t>Market share and Loading volume prospect </a:t>
            </a:r>
            <a:r>
              <a:rPr lang="en-US" altLang="zh-TW" b="1" dirty="0">
                <a:solidFill>
                  <a:schemeClr val="tx1"/>
                </a:solidFill>
                <a:latin typeface="+mj-lt"/>
                <a:ea typeface="DFKai-SB" pitchFamily="65" charset="-120"/>
                <a:cs typeface="+mn-cs"/>
              </a:rPr>
              <a:t>2025</a:t>
            </a:r>
            <a:r>
              <a:rPr lang="en-US" b="1" dirty="0">
                <a:solidFill>
                  <a:schemeClr val="tx1"/>
                </a:solidFill>
                <a:latin typeface="+mj-lt"/>
                <a:ea typeface="DFKai-SB" pitchFamily="65" charset="-120"/>
                <a:cs typeface="+mn-cs"/>
              </a:rPr>
              <a:t> (Long Haul)</a:t>
            </a:r>
            <a:br>
              <a:rPr lang="en-US" b="1" dirty="0">
                <a:solidFill>
                  <a:schemeClr val="tx1"/>
                </a:solidFill>
                <a:latin typeface="+mj-lt"/>
                <a:ea typeface="DFKai-SB" pitchFamily="65" charset="-120"/>
                <a:cs typeface="+mn-cs"/>
              </a:rPr>
            </a:br>
            <a:endParaRPr lang="en-US" b="1" dirty="0">
              <a:solidFill>
                <a:schemeClr val="tx1"/>
              </a:solidFill>
              <a:latin typeface="+mj-lt"/>
              <a:ea typeface="DFKai-SB" pitchFamily="65" charset="-120"/>
              <a:cs typeface="+mn-cs"/>
            </a:endParaRPr>
          </a:p>
        </p:txBody>
      </p:sp>
      <p:sp>
        <p:nvSpPr>
          <p:cNvPr id="3" name="Marcador de texto 2"/>
          <p:cNvSpPr>
            <a:spLocks noGrp="1"/>
          </p:cNvSpPr>
          <p:nvPr>
            <p:ph type="body"/>
          </p:nvPr>
        </p:nvSpPr>
        <p:spPr>
          <a:xfrm>
            <a:off x="354180" y="777857"/>
            <a:ext cx="8435280" cy="3888432"/>
          </a:xfrm>
        </p:spPr>
        <p:txBody>
          <a:bodyPr>
            <a:normAutofit/>
          </a:bodyPr>
          <a:lstStyle/>
          <a:p>
            <a:pPr algn="l"/>
            <a:r>
              <a:rPr lang="en-US" sz="1200" u="sng" dirty="0">
                <a:latin typeface="+mn-lt"/>
              </a:rPr>
              <a:t>Market Share</a:t>
            </a:r>
          </a:p>
          <a:p>
            <a:pPr algn="ctr"/>
            <a:endParaRPr lang="en-US" sz="1200" u="sng" dirty="0">
              <a:latin typeface="+mn-lt"/>
            </a:endParaRPr>
          </a:p>
          <a:p>
            <a:pPr marL="171450" indent="-171450" algn="l" rtl="0">
              <a:buFont typeface="Wingdings" panose="05000000000000000000" pitchFamily="2" charset="2"/>
              <a:buChar char="v"/>
            </a:pPr>
            <a:r>
              <a:rPr lang="en-US" sz="1200" kern="1200" dirty="0">
                <a:solidFill>
                  <a:schemeClr val="tx1"/>
                </a:solidFill>
                <a:latin typeface="+mn-lt"/>
                <a:ea typeface="DFKai-SB" pitchFamily="65" charset="-120"/>
                <a:cs typeface="+mn-cs"/>
              </a:rPr>
              <a:t>Import: 13 %          </a:t>
            </a:r>
            <a:br>
              <a:rPr lang="en-US" sz="1200" kern="1200" dirty="0">
                <a:solidFill>
                  <a:schemeClr val="tx1"/>
                </a:solidFill>
                <a:latin typeface="+mn-lt"/>
                <a:ea typeface="DFKai-SB" pitchFamily="65" charset="-120"/>
                <a:cs typeface="+mn-cs"/>
              </a:rPr>
            </a:br>
            <a:r>
              <a:rPr lang="en-US" sz="1200" kern="1200" dirty="0">
                <a:solidFill>
                  <a:schemeClr val="tx1"/>
                </a:solidFill>
                <a:latin typeface="+mn-lt"/>
                <a:ea typeface="DFKai-SB" pitchFamily="65" charset="-120"/>
                <a:cs typeface="+mn-cs"/>
              </a:rPr>
              <a:t>Economic background and scenario in Argentina expects to be better in 2025.</a:t>
            </a:r>
            <a:br>
              <a:rPr lang="en-US" sz="1200" kern="1200" dirty="0">
                <a:solidFill>
                  <a:schemeClr val="tx1"/>
                </a:solidFill>
                <a:latin typeface="+mn-lt"/>
                <a:ea typeface="DFKai-SB" pitchFamily="65" charset="-120"/>
                <a:cs typeface="+mn-cs"/>
              </a:rPr>
            </a:br>
            <a:r>
              <a:rPr lang="en-US" sz="1200" kern="1200" dirty="0">
                <a:solidFill>
                  <a:schemeClr val="tx1"/>
                </a:solidFill>
                <a:latin typeface="+mn-lt"/>
                <a:ea typeface="DFKai-SB" pitchFamily="65" charset="-120"/>
                <a:cs typeface="+mn-cs"/>
              </a:rPr>
              <a:t>It will be possible to get an improvement for Import volume, but among other issues (such as space and schedule) it will be very important to increase of FOB shipments, thus we will need full support from BCC and pricing efforts to achieve said goal.</a:t>
            </a:r>
          </a:p>
          <a:p>
            <a:pPr algn="l" rtl="0"/>
            <a:endParaRPr lang="en-US" sz="1200" kern="1200" dirty="0">
              <a:solidFill>
                <a:schemeClr val="tx1"/>
              </a:solidFill>
              <a:latin typeface="+mn-lt"/>
              <a:ea typeface="DFKai-SB" pitchFamily="65" charset="-120"/>
              <a:cs typeface="+mn-cs"/>
            </a:endParaRPr>
          </a:p>
          <a:p>
            <a:pPr marL="171450" indent="-171450" algn="l" rtl="0">
              <a:buFont typeface="Wingdings" panose="05000000000000000000" pitchFamily="2" charset="2"/>
              <a:buChar char="v"/>
            </a:pPr>
            <a:r>
              <a:rPr lang="en-US" sz="1200" kern="1200" dirty="0">
                <a:solidFill>
                  <a:schemeClr val="tx1"/>
                </a:solidFill>
                <a:latin typeface="+mn-lt"/>
                <a:ea typeface="DFKai-SB" pitchFamily="65" charset="-120"/>
                <a:cs typeface="+mn-cs"/>
              </a:rPr>
              <a:t>Export: 11%</a:t>
            </a:r>
            <a:br>
              <a:rPr lang="en-US" sz="1200" kern="1200" dirty="0">
                <a:solidFill>
                  <a:schemeClr val="tx1"/>
                </a:solidFill>
                <a:latin typeface="+mn-lt"/>
                <a:ea typeface="DFKai-SB" pitchFamily="65" charset="-120"/>
                <a:cs typeface="+mn-cs"/>
              </a:rPr>
            </a:br>
            <a:r>
              <a:rPr lang="en-US" sz="1200" kern="1200" dirty="0">
                <a:solidFill>
                  <a:schemeClr val="tx1"/>
                </a:solidFill>
                <a:latin typeface="+mn-lt"/>
                <a:ea typeface="DFKai-SB" pitchFamily="65" charset="-120"/>
                <a:cs typeface="+mn-cs"/>
              </a:rPr>
              <a:t>Argentina economic outlook suggests a gradual recovery</a:t>
            </a:r>
            <a:br>
              <a:rPr lang="en-US" sz="1200" kern="1200" dirty="0">
                <a:solidFill>
                  <a:schemeClr val="tx1"/>
                </a:solidFill>
                <a:latin typeface="+mn-lt"/>
                <a:ea typeface="DFKai-SB" pitchFamily="65" charset="-120"/>
                <a:cs typeface="+mn-cs"/>
              </a:rPr>
            </a:br>
            <a:r>
              <a:rPr lang="en-US" sz="1200" kern="1200" dirty="0">
                <a:solidFill>
                  <a:schemeClr val="tx1"/>
                </a:solidFill>
                <a:latin typeface="+mn-lt"/>
                <a:ea typeface="DFKai-SB" pitchFamily="65" charset="-120"/>
                <a:cs typeface="+mn-cs"/>
              </a:rPr>
              <a:t>It is expected to have better export volume than 2024 on RH market, which will require BCC support on competitive rates on time and equipment availability. </a:t>
            </a:r>
            <a:r>
              <a:rPr lang="es-ES" sz="1200" kern="1200" dirty="0" err="1">
                <a:solidFill>
                  <a:schemeClr val="tx1"/>
                </a:solidFill>
                <a:latin typeface="+mn-lt"/>
                <a:ea typeface="DFKai-SB" pitchFamily="65" charset="-120"/>
                <a:cs typeface="+mn-cs"/>
              </a:rPr>
              <a:t>Regarding</a:t>
            </a:r>
            <a:r>
              <a:rPr lang="es-ES" sz="1200" kern="1200" dirty="0">
                <a:solidFill>
                  <a:schemeClr val="tx1"/>
                </a:solidFill>
                <a:latin typeface="+mn-lt"/>
                <a:ea typeface="DFKai-SB" pitchFamily="65" charset="-120"/>
                <a:cs typeface="+mn-cs"/>
              </a:rPr>
              <a:t> </a:t>
            </a:r>
            <a:r>
              <a:rPr lang="es-ES" sz="1200" kern="1200" dirty="0" err="1">
                <a:solidFill>
                  <a:schemeClr val="tx1"/>
                </a:solidFill>
                <a:latin typeface="+mn-lt"/>
                <a:ea typeface="DFKai-SB" pitchFamily="65" charset="-120"/>
                <a:cs typeface="+mn-cs"/>
              </a:rPr>
              <a:t>dry</a:t>
            </a:r>
            <a:r>
              <a:rPr lang="es-ES" sz="1200" kern="1200" dirty="0">
                <a:solidFill>
                  <a:schemeClr val="tx1"/>
                </a:solidFill>
                <a:latin typeface="+mn-lt"/>
                <a:ea typeface="DFKai-SB" pitchFamily="65" charset="-120"/>
                <a:cs typeface="+mn-cs"/>
              </a:rPr>
              <a:t> </a:t>
            </a:r>
            <a:r>
              <a:rPr lang="es-ES" sz="1200" kern="1200" dirty="0" err="1">
                <a:solidFill>
                  <a:schemeClr val="tx1"/>
                </a:solidFill>
                <a:latin typeface="+mn-lt"/>
                <a:ea typeface="DFKai-SB" pitchFamily="65" charset="-120"/>
                <a:cs typeface="+mn-cs"/>
              </a:rPr>
              <a:t>cargoes</a:t>
            </a:r>
            <a:r>
              <a:rPr lang="es-ES" sz="1200" kern="1200" dirty="0">
                <a:solidFill>
                  <a:schemeClr val="tx1"/>
                </a:solidFill>
                <a:latin typeface="+mn-lt"/>
                <a:ea typeface="DFKai-SB" pitchFamily="65" charset="-120"/>
                <a:cs typeface="+mn-cs"/>
              </a:rPr>
              <a:t>, </a:t>
            </a:r>
            <a:r>
              <a:rPr lang="en-US" sz="1200" kern="1200" dirty="0">
                <a:solidFill>
                  <a:schemeClr val="tx1"/>
                </a:solidFill>
                <a:latin typeface="+mn-lt"/>
                <a:ea typeface="DFKai-SB" pitchFamily="65" charset="-120"/>
                <a:cs typeface="+mn-cs"/>
              </a:rPr>
              <a:t>the government reduced or eliminated taxes some concepts for some exports such us grains/seeds up to </a:t>
            </a:r>
            <a:r>
              <a:rPr lang="es-ES" sz="1200" kern="1200" dirty="0">
                <a:solidFill>
                  <a:schemeClr val="tx1"/>
                </a:solidFill>
                <a:latin typeface="+mn-lt"/>
                <a:ea typeface="DFKai-SB" pitchFamily="65" charset="-120"/>
                <a:cs typeface="+mn-cs"/>
              </a:rPr>
              <a:t>jun/30th/2025 so </a:t>
            </a:r>
            <a:r>
              <a:rPr lang="es-ES" sz="1200" kern="1200" dirty="0" err="1">
                <a:solidFill>
                  <a:schemeClr val="tx1"/>
                </a:solidFill>
                <a:latin typeface="+mn-lt"/>
                <a:ea typeface="DFKai-SB" pitchFamily="65" charset="-120"/>
                <a:cs typeface="+mn-cs"/>
              </a:rPr>
              <a:t>it</a:t>
            </a:r>
            <a:r>
              <a:rPr lang="es-ES" sz="1200" kern="1200" dirty="0">
                <a:solidFill>
                  <a:schemeClr val="tx1"/>
                </a:solidFill>
                <a:latin typeface="+mn-lt"/>
                <a:ea typeface="DFKai-SB" pitchFamily="65" charset="-120"/>
                <a:cs typeface="+mn-cs"/>
              </a:rPr>
              <a:t> </a:t>
            </a:r>
            <a:r>
              <a:rPr lang="es-ES" sz="1200" kern="1200" dirty="0" err="1">
                <a:solidFill>
                  <a:schemeClr val="tx1"/>
                </a:solidFill>
                <a:latin typeface="+mn-lt"/>
                <a:ea typeface="DFKai-SB" pitchFamily="65" charset="-120"/>
                <a:cs typeface="+mn-cs"/>
              </a:rPr>
              <a:t>is</a:t>
            </a:r>
            <a:r>
              <a:rPr lang="es-ES" sz="1200" kern="1200" dirty="0">
                <a:solidFill>
                  <a:schemeClr val="tx1"/>
                </a:solidFill>
                <a:latin typeface="+mn-lt"/>
                <a:ea typeface="DFKai-SB" pitchFamily="65" charset="-120"/>
                <a:cs typeface="+mn-cs"/>
              </a:rPr>
              <a:t> </a:t>
            </a:r>
            <a:r>
              <a:rPr lang="es-ES" sz="1200" kern="1200" dirty="0" err="1">
                <a:solidFill>
                  <a:schemeClr val="tx1"/>
                </a:solidFill>
                <a:latin typeface="+mn-lt"/>
                <a:ea typeface="DFKai-SB" pitchFamily="65" charset="-120"/>
                <a:cs typeface="+mn-cs"/>
              </a:rPr>
              <a:t>expected</a:t>
            </a:r>
            <a:r>
              <a:rPr lang="es-ES" sz="1200" kern="1200" dirty="0">
                <a:solidFill>
                  <a:schemeClr val="tx1"/>
                </a:solidFill>
                <a:latin typeface="+mn-lt"/>
                <a:ea typeface="DFKai-SB" pitchFamily="65" charset="-120"/>
                <a:cs typeface="+mn-cs"/>
              </a:rPr>
              <a:t> </a:t>
            </a:r>
            <a:r>
              <a:rPr lang="es-ES" sz="1200" kern="1200" dirty="0" err="1">
                <a:solidFill>
                  <a:schemeClr val="tx1"/>
                </a:solidFill>
                <a:latin typeface="+mn-lt"/>
                <a:ea typeface="DFKai-SB" pitchFamily="65" charset="-120"/>
                <a:cs typeface="+mn-cs"/>
              </a:rPr>
              <a:t>that</a:t>
            </a:r>
            <a:r>
              <a:rPr lang="es-ES" sz="1200" kern="1200" dirty="0">
                <a:solidFill>
                  <a:schemeClr val="tx1"/>
                </a:solidFill>
                <a:latin typeface="+mn-lt"/>
                <a:ea typeface="DFKai-SB" pitchFamily="65" charset="-120"/>
                <a:cs typeface="+mn-cs"/>
              </a:rPr>
              <a:t> cargo </a:t>
            </a:r>
            <a:r>
              <a:rPr lang="es-ES" sz="1200" kern="1200" dirty="0" err="1">
                <a:solidFill>
                  <a:schemeClr val="tx1"/>
                </a:solidFill>
                <a:latin typeface="+mn-lt"/>
                <a:ea typeface="DFKai-SB" pitchFamily="65" charset="-120"/>
                <a:cs typeface="+mn-cs"/>
              </a:rPr>
              <a:t>volume</a:t>
            </a:r>
            <a:r>
              <a:rPr lang="es-ES" sz="1200" kern="1200" dirty="0">
                <a:solidFill>
                  <a:schemeClr val="tx1"/>
                </a:solidFill>
                <a:latin typeface="+mn-lt"/>
                <a:ea typeface="DFKai-SB" pitchFamily="65" charset="-120"/>
                <a:cs typeface="+mn-cs"/>
              </a:rPr>
              <a:t> </a:t>
            </a:r>
            <a:r>
              <a:rPr lang="es-ES" sz="1200" kern="1200" dirty="0" err="1">
                <a:solidFill>
                  <a:schemeClr val="tx1"/>
                </a:solidFill>
                <a:latin typeface="+mn-lt"/>
                <a:ea typeface="DFKai-SB" pitchFamily="65" charset="-120"/>
                <a:cs typeface="+mn-cs"/>
              </a:rPr>
              <a:t>may</a:t>
            </a:r>
            <a:r>
              <a:rPr lang="es-ES" sz="1200" kern="1200" dirty="0">
                <a:solidFill>
                  <a:schemeClr val="tx1"/>
                </a:solidFill>
                <a:latin typeface="+mn-lt"/>
                <a:ea typeface="DFKai-SB" pitchFamily="65" charset="-120"/>
                <a:cs typeface="+mn-cs"/>
              </a:rPr>
              <a:t> </a:t>
            </a:r>
            <a:r>
              <a:rPr lang="es-ES" sz="1200" kern="1200" dirty="0" err="1">
                <a:solidFill>
                  <a:schemeClr val="tx1"/>
                </a:solidFill>
                <a:latin typeface="+mn-lt"/>
                <a:ea typeface="DFKai-SB" pitchFamily="65" charset="-120"/>
                <a:cs typeface="+mn-cs"/>
              </a:rPr>
              <a:t>increase</a:t>
            </a:r>
            <a:r>
              <a:rPr lang="es-ES" sz="1200" kern="1200" dirty="0">
                <a:solidFill>
                  <a:schemeClr val="tx1"/>
                </a:solidFill>
                <a:latin typeface="+mn-lt"/>
                <a:ea typeface="DFKai-SB" pitchFamily="65" charset="-120"/>
                <a:cs typeface="+mn-cs"/>
              </a:rPr>
              <a:t>.</a:t>
            </a:r>
            <a:endParaRPr lang="en-US" sz="1200" kern="1200" dirty="0">
              <a:solidFill>
                <a:schemeClr val="tx1"/>
              </a:solidFill>
              <a:latin typeface="+mn-lt"/>
              <a:ea typeface="DFKai-SB" pitchFamily="65" charset="-120"/>
              <a:cs typeface="+mn-cs"/>
            </a:endParaRPr>
          </a:p>
          <a:p>
            <a:pPr algn="ctr"/>
            <a:endParaRPr lang="en-US" sz="1200" u="sng" kern="1200" dirty="0">
              <a:solidFill>
                <a:schemeClr val="tx1"/>
              </a:solidFill>
              <a:latin typeface="+mn-lt"/>
              <a:ea typeface="DFKai-SB" pitchFamily="65" charset="-120"/>
              <a:cs typeface="+mn-cs"/>
            </a:endParaRPr>
          </a:p>
          <a:p>
            <a:pPr algn="l"/>
            <a:r>
              <a:rPr lang="en-US" sz="1200" u="sng" kern="1200" dirty="0">
                <a:solidFill>
                  <a:schemeClr val="tx1"/>
                </a:solidFill>
                <a:latin typeface="+mn-lt"/>
                <a:ea typeface="DFKai-SB" pitchFamily="65" charset="-120"/>
                <a:cs typeface="+mn-cs"/>
              </a:rPr>
              <a:t>Volume Prospect</a:t>
            </a:r>
          </a:p>
          <a:p>
            <a:pPr algn="ctr"/>
            <a:endParaRPr lang="en-US" sz="1200" kern="1200" dirty="0">
              <a:solidFill>
                <a:schemeClr val="tx1"/>
              </a:solidFill>
              <a:latin typeface="+mn-lt"/>
              <a:ea typeface="DFKai-SB" pitchFamily="65" charset="-120"/>
              <a:cs typeface="+mn-cs"/>
            </a:endParaRPr>
          </a:p>
          <a:p>
            <a:pPr marL="171450" indent="-171450">
              <a:buFont typeface="Wingdings" panose="05000000000000000000" pitchFamily="2" charset="2"/>
              <a:buChar char="v"/>
            </a:pPr>
            <a:r>
              <a:rPr lang="en-US" sz="1200" kern="1200" dirty="0">
                <a:solidFill>
                  <a:schemeClr val="tx1"/>
                </a:solidFill>
                <a:latin typeface="+mn-lt"/>
                <a:ea typeface="DFKai-SB" pitchFamily="65" charset="-120"/>
                <a:cs typeface="+mn-cs"/>
              </a:rPr>
              <a:t>Import: Market lifting the same (300,000 TEUS) / EGL 38,400 TEUS</a:t>
            </a:r>
          </a:p>
          <a:p>
            <a:pPr marL="171450" indent="-171450">
              <a:buFont typeface="Wingdings" panose="05000000000000000000" pitchFamily="2" charset="2"/>
              <a:buChar char="v"/>
            </a:pPr>
            <a:r>
              <a:rPr lang="en-US" sz="1200" kern="1200" dirty="0">
                <a:solidFill>
                  <a:schemeClr val="tx1"/>
                </a:solidFill>
                <a:latin typeface="+mn-lt"/>
                <a:ea typeface="DFKai-SB" pitchFamily="65" charset="-120"/>
                <a:cs typeface="+mn-cs"/>
              </a:rPr>
              <a:t>Export: Market lifting (170,000 TEUS) / EGL 18,000 TEUS</a:t>
            </a:r>
          </a:p>
          <a:p>
            <a:endParaRPr lang="en-US" dirty="0"/>
          </a:p>
        </p:txBody>
      </p:sp>
    </p:spTree>
    <p:extLst>
      <p:ext uri="{BB962C8B-B14F-4D97-AF65-F5344CB8AC3E}">
        <p14:creationId xmlns:p14="http://schemas.microsoft.com/office/powerpoint/2010/main" val="419225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9D07FD97-BCDB-CFF1-4F44-A9FEEA238FD8}"/>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altLang="zh-TW" sz="2400" b="1" kern="0" dirty="0">
                <a:latin typeface="DFKai-SB" pitchFamily="65" charset="-120"/>
                <a:ea typeface="DFKai-SB" pitchFamily="65" charset="-120"/>
              </a:rPr>
              <a:t>ECD/IMD Topic discussion </a:t>
            </a:r>
            <a:r>
              <a:rPr lang="en-US" altLang="zh-TW" sz="2400" b="1" kern="0" dirty="0">
                <a:solidFill>
                  <a:srgbClr val="FFFF00"/>
                </a:solidFill>
                <a:latin typeface="DFKai-SB" pitchFamily="65" charset="-120"/>
                <a:ea typeface="DFKai-SB" pitchFamily="65" charset="-120"/>
              </a:rPr>
              <a:t>(AR)</a:t>
            </a:r>
            <a:endParaRPr lang="en-US" sz="2400" b="1" kern="0" dirty="0">
              <a:solidFill>
                <a:srgbClr val="FFFF00"/>
              </a:solidFill>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C8FB7389-5BCF-4B95-9A88-0E5BDE0C7446}"/>
              </a:ext>
            </a:extLst>
          </p:cNvPr>
          <p:cNvGraphicFramePr>
            <a:graphicFrameLocks noGrp="1"/>
          </p:cNvGraphicFramePr>
          <p:nvPr>
            <p:extLst>
              <p:ext uri="{D42A27DB-BD31-4B8C-83A1-F6EECF244321}">
                <p14:modId xmlns:p14="http://schemas.microsoft.com/office/powerpoint/2010/main" val="346146699"/>
              </p:ext>
            </p:extLst>
          </p:nvPr>
        </p:nvGraphicFramePr>
        <p:xfrm>
          <a:off x="107504" y="771551"/>
          <a:ext cx="8928993" cy="4167445"/>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99421">
                  <a:extLst>
                    <a:ext uri="{9D8B030D-6E8A-4147-A177-3AD203B41FA5}">
                      <a16:colId xmlns:a16="http://schemas.microsoft.com/office/drawing/2014/main" val="1714653431"/>
                    </a:ext>
                  </a:extLst>
                </a:gridCol>
                <a:gridCol w="648513">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37256">
                  <a:extLst>
                    <a:ext uri="{9D8B030D-6E8A-4147-A177-3AD203B41FA5}">
                      <a16:colId xmlns:a16="http://schemas.microsoft.com/office/drawing/2014/main" val="1668644550"/>
                    </a:ext>
                  </a:extLst>
                </a:gridCol>
                <a:gridCol w="4573720">
                  <a:extLst>
                    <a:ext uri="{9D8B030D-6E8A-4147-A177-3AD203B41FA5}">
                      <a16:colId xmlns:a16="http://schemas.microsoft.com/office/drawing/2014/main" val="3561485105"/>
                    </a:ext>
                  </a:extLst>
                </a:gridCol>
              </a:tblGrid>
              <a:tr h="152409">
                <a:tc rowSpan="5">
                  <a:txBody>
                    <a:bodyPr/>
                    <a:lstStyle/>
                    <a:p>
                      <a:pPr algn="l" fontAlgn="ctr"/>
                      <a:r>
                        <a:rPr lang="zh-TW" altLang="en-US" sz="900" b="1" u="none" strike="noStrike" dirty="0">
                          <a:solidFill>
                            <a:schemeClr val="tx1"/>
                          </a:solidFill>
                          <a:effectLst/>
                          <a:latin typeface="Candara" panose="020E0502030303020204" pitchFamily="34" charset="0"/>
                        </a:rPr>
                        <a:t>　</a:t>
                      </a:r>
                    </a:p>
                    <a:p>
                      <a:pPr algn="ctr" fontAlgn="ctr"/>
                      <a:r>
                        <a:rPr lang="en-US" altLang="zh-TW" sz="1050" b="1" u="none" strike="noStrike" dirty="0">
                          <a:solidFill>
                            <a:schemeClr val="tx1"/>
                          </a:solidFill>
                          <a:effectLst/>
                          <a:latin typeface="Candara" panose="020E0502030303020204" pitchFamily="34" charset="0"/>
                        </a:rPr>
                        <a:t>ECD </a:t>
                      </a:r>
                      <a:r>
                        <a:rPr lang="en-US" sz="1050" b="1" u="none" strike="noStrike" dirty="0">
                          <a:solidFill>
                            <a:schemeClr val="tx1"/>
                          </a:solidFill>
                          <a:effectLst/>
                          <a:latin typeface="Candara" panose="020E0502030303020204" pitchFamily="34" charset="0"/>
                        </a:rPr>
                        <a:t>KPI</a:t>
                      </a:r>
                      <a:endParaRPr lang="en-US" sz="105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351646">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mn-lt"/>
                          <a:ea typeface="Tahoma" panose="020B0604030504040204" pitchFamily="34" charset="0"/>
                          <a:cs typeface="Tahoma" panose="020B0604030504040204" pitchFamily="34" charset="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USD16,516</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p>
                      <a:pPr algn="ctr" fontAlgn="ct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USD2,608</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p>
                      <a:pPr algn="ctr" fontAlgn="ct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highlight>
                            <a:srgbClr val="FFFF00"/>
                          </a:highlight>
                          <a:latin typeface="+mn-lt"/>
                          <a:ea typeface="Tahoma" panose="020B0604030504040204" pitchFamily="34" charset="0"/>
                          <a:cs typeface="Tahoma" panose="020B0604030504040204" pitchFamily="34" charset="0"/>
                        </a:rPr>
                        <a:t>  -USD13,908</a:t>
                      </a:r>
                      <a:endParaRPr lang="zh-TW" altLang="en-US" sz="800" b="0" i="0" u="none" strike="noStrike" dirty="0">
                        <a:solidFill>
                          <a:schemeClr val="tx1"/>
                        </a:solidFill>
                        <a:effectLst/>
                        <a:highlight>
                          <a:srgbClr val="FFFF00"/>
                        </a:highligh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eaLnBrk="1" fontAlgn="ctr" latinLnBrk="0" hangingPunct="1">
                        <a:lnSpc>
                          <a:spcPct val="100000"/>
                        </a:lnSpc>
                        <a:spcBef>
                          <a:spcPts val="0"/>
                        </a:spcBef>
                        <a:spcAft>
                          <a:spcPts val="0"/>
                        </a:spcAft>
                        <a:buClrTx/>
                        <a:buSzTx/>
                        <a:buFontTx/>
                        <a:buNone/>
                        <a:tabLst/>
                        <a:defRPr/>
                      </a:pPr>
                      <a:r>
                        <a:rPr lang="es-ES" altLang="zh-TW" sz="800" b="0" u="none" strike="noStrike" dirty="0" err="1">
                          <a:solidFill>
                            <a:schemeClr val="tx1"/>
                          </a:solidFill>
                          <a:effectLst/>
                          <a:latin typeface="+mn-lt"/>
                          <a:ea typeface="Tahoma" panose="020B0604030504040204" pitchFamily="34" charset="0"/>
                          <a:cs typeface="Tahoma" panose="020B0604030504040204" pitchFamily="34" charset="0"/>
                        </a:rPr>
                        <a:t>Exceeding</a:t>
                      </a: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 the 1600 TEU free per </a:t>
                      </a:r>
                      <a:r>
                        <a:rPr lang="es-ES" altLang="zh-TW" sz="800" b="0" u="none" strike="noStrike" dirty="0" err="1">
                          <a:solidFill>
                            <a:schemeClr val="tx1"/>
                          </a:solidFill>
                          <a:effectLst/>
                          <a:latin typeface="+mn-lt"/>
                          <a:ea typeface="Tahoma" panose="020B0604030504040204" pitchFamily="34" charset="0"/>
                          <a:cs typeface="Tahoma" panose="020B0604030504040204" pitchFamily="34" charset="0"/>
                        </a:rPr>
                        <a:t>day</a:t>
                      </a: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u="none" strike="noStrike" dirty="0" err="1">
                          <a:solidFill>
                            <a:schemeClr val="tx1"/>
                          </a:solidFill>
                          <a:effectLst/>
                          <a:latin typeface="+mn-lt"/>
                          <a:ea typeface="Tahoma" panose="020B0604030504040204" pitchFamily="34" charset="0"/>
                          <a:cs typeface="Tahoma" panose="020B0604030504040204" pitchFamily="34" charset="0"/>
                        </a:rPr>
                        <a:t>may</a:t>
                      </a: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 be </a:t>
                      </a:r>
                      <a:r>
                        <a:rPr lang="es-ES" altLang="zh-TW" sz="800" b="0" u="none" strike="noStrike" dirty="0" err="1">
                          <a:solidFill>
                            <a:schemeClr val="tx1"/>
                          </a:solidFill>
                          <a:effectLst/>
                          <a:latin typeface="+mn-lt"/>
                          <a:ea typeface="Tahoma" panose="020B0604030504040204" pitchFamily="34" charset="0"/>
                          <a:cs typeface="Tahoma" panose="020B0604030504040204" pitchFamily="34" charset="0"/>
                        </a:rPr>
                        <a:t>affected</a:t>
                      </a: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u="none" strike="noStrike" dirty="0" err="1">
                          <a:solidFill>
                            <a:schemeClr val="tx1"/>
                          </a:solidFill>
                          <a:effectLst/>
                          <a:latin typeface="+mn-lt"/>
                          <a:ea typeface="Tahoma" panose="020B0604030504040204" pitchFamily="34" charset="0"/>
                          <a:cs typeface="Tahoma" panose="020B0604030504040204" pitchFamily="34" charset="0"/>
                        </a:rPr>
                        <a:t>by</a:t>
                      </a: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 Schedule </a:t>
                      </a:r>
                      <a:r>
                        <a:rPr lang="es-ES" altLang="zh-TW" sz="800" b="0" u="none" strike="noStrike" dirty="0" err="1">
                          <a:solidFill>
                            <a:schemeClr val="tx1"/>
                          </a:solidFill>
                          <a:effectLst/>
                          <a:latin typeface="+mn-lt"/>
                          <a:ea typeface="Tahoma" panose="020B0604030504040204" pitchFamily="34" charset="0"/>
                          <a:cs typeface="Tahoma" panose="020B0604030504040204" pitchFamily="34" charset="0"/>
                        </a:rPr>
                        <a:t>delays</a:t>
                      </a: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 and </a:t>
                      </a:r>
                      <a:r>
                        <a:rPr lang="es-ES" altLang="zh-TW" sz="800" b="0" u="none" strike="noStrike" dirty="0" err="1">
                          <a:solidFill>
                            <a:schemeClr val="tx1"/>
                          </a:solidFill>
                          <a:effectLst/>
                          <a:latin typeface="+mn-lt"/>
                          <a:ea typeface="Tahoma" panose="020B0604030504040204" pitchFamily="34" charset="0"/>
                          <a:cs typeface="Tahoma" panose="020B0604030504040204" pitchFamily="34" charset="0"/>
                        </a:rPr>
                        <a:t>bunching</a:t>
                      </a: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 of </a:t>
                      </a:r>
                      <a:r>
                        <a:rPr lang="es-ES" altLang="zh-TW" sz="800" b="0" u="none" strike="noStrike" dirty="0" err="1">
                          <a:solidFill>
                            <a:schemeClr val="tx1"/>
                          </a:solidFill>
                          <a:effectLst/>
                          <a:latin typeface="+mn-lt"/>
                          <a:ea typeface="Tahoma" panose="020B0604030504040204" pitchFamily="34" charset="0"/>
                          <a:cs typeface="Tahoma" panose="020B0604030504040204" pitchFamily="34" charset="0"/>
                        </a:rPr>
                        <a:t>vsls</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beyond</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our</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control. Action plan: to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m</a:t>
                      </a:r>
                      <a:r>
                        <a:rPr lang="es-ES" altLang="zh-TW" sz="800" b="0" u="none" strike="noStrike" dirty="0" err="1">
                          <a:solidFill>
                            <a:schemeClr val="tx1"/>
                          </a:solidFill>
                          <a:effectLst/>
                          <a:latin typeface="+mn-lt"/>
                          <a:ea typeface="Tahoma" panose="020B0604030504040204" pitchFamily="34" charset="0"/>
                          <a:cs typeface="Tahoma" panose="020B0604030504040204" pitchFamily="34" charset="0"/>
                        </a:rPr>
                        <a:t>ove</a:t>
                      </a: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u="none" strike="noStrike" dirty="0" err="1">
                          <a:solidFill>
                            <a:schemeClr val="tx1"/>
                          </a:solidFill>
                          <a:effectLst/>
                          <a:latin typeface="+mn-lt"/>
                          <a:ea typeface="Tahoma" panose="020B0604030504040204" pitchFamily="34" charset="0"/>
                          <a:cs typeface="Tahoma" panose="020B0604030504040204" pitchFamily="34" charset="0"/>
                        </a:rPr>
                        <a:t>out</a:t>
                      </a: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u="none" strike="noStrike" dirty="0" err="1">
                          <a:solidFill>
                            <a:schemeClr val="tx1"/>
                          </a:solidFill>
                          <a:effectLst/>
                          <a:latin typeface="+mn-lt"/>
                          <a:ea typeface="Tahoma" panose="020B0604030504040204" pitchFamily="34" charset="0"/>
                          <a:cs typeface="Tahoma" panose="020B0604030504040204" pitchFamily="34" charset="0"/>
                        </a:rPr>
                        <a:t>empties</a:t>
                      </a: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u="none" strike="noStrike" dirty="0" err="1">
                          <a:solidFill>
                            <a:schemeClr val="tx1"/>
                          </a:solidFill>
                          <a:effectLst/>
                          <a:latin typeface="+mn-lt"/>
                          <a:ea typeface="Tahoma" panose="020B0604030504040204" pitchFamily="34" charset="0"/>
                          <a:cs typeface="Tahoma" panose="020B0604030504040204" pitchFamily="34" charset="0"/>
                        </a:rPr>
                        <a:t>following</a:t>
                      </a: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u="none" strike="noStrike" dirty="0" err="1">
                          <a:solidFill>
                            <a:schemeClr val="tx1"/>
                          </a:solidFill>
                          <a:effectLst/>
                          <a:latin typeface="+mn-lt"/>
                          <a:ea typeface="Tahoma" panose="020B0604030504040204" pitchFamily="34" charset="0"/>
                          <a:cs typeface="Tahoma" panose="020B0604030504040204" pitchFamily="34" charset="0"/>
                        </a:rPr>
                        <a:t>mty</a:t>
                      </a: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 repo </a:t>
                      </a:r>
                      <a:r>
                        <a:rPr lang="es-ES" altLang="zh-TW" sz="800" b="0" u="none" strike="noStrike" dirty="0" err="1">
                          <a:solidFill>
                            <a:schemeClr val="tx1"/>
                          </a:solidFill>
                          <a:effectLst/>
                          <a:latin typeface="+mn-lt"/>
                          <a:ea typeface="Tahoma" panose="020B0604030504040204" pitchFamily="34" charset="0"/>
                          <a:cs typeface="Tahoma" panose="020B0604030504040204" pitchFamily="34" charset="0"/>
                        </a:rPr>
                        <a:t>instructions</a:t>
                      </a: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 </a:t>
                      </a:r>
                      <a:r>
                        <a:rPr lang="es-ES" altLang="zh-TW" sz="800" b="0" u="none" strike="noStrike" dirty="0" err="1">
                          <a:solidFill>
                            <a:schemeClr val="tx1"/>
                          </a:solidFill>
                          <a:effectLst/>
                          <a:latin typeface="+mn-lt"/>
                          <a:ea typeface="Tahoma" panose="020B0604030504040204" pitchFamily="34" charset="0"/>
                          <a:cs typeface="Tahoma" panose="020B0604030504040204" pitchFamily="34" charset="0"/>
                        </a:rPr>
                        <a:t>fm</a:t>
                      </a: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 ELA Office.</a:t>
                      </a:r>
                      <a:endParaRPr lang="es-ES" altLang="zh-TW" sz="800" b="0" i="0" u="none" strike="noStrike" dirty="0">
                        <a:solidFill>
                          <a:schemeClr val="tx1"/>
                        </a:solidFill>
                        <a:effectLst/>
                        <a:latin typeface="+mn-lt"/>
                        <a:ea typeface="Tahoma" panose="020B0604030504040204" pitchFamily="34" charset="0"/>
                        <a:cs typeface="Tahoma" panose="020B0604030504040204" pitchFamily="34" charset="0"/>
                      </a:endParaRPr>
                    </a:p>
                    <a:p>
                      <a:pPr marL="0" marR="0" indent="0" algn="l" defTabSz="914400" eaLnBrk="1" fontAlgn="ctr" latinLnBrk="0" hangingPunct="1">
                        <a:lnSpc>
                          <a:spcPct val="100000"/>
                        </a:lnSpc>
                        <a:spcBef>
                          <a:spcPts val="0"/>
                        </a:spcBef>
                        <a:spcAft>
                          <a:spcPts val="0"/>
                        </a:spcAft>
                        <a:buClrTx/>
                        <a:buSzTx/>
                        <a:buFontTx/>
                        <a:buNone/>
                        <a:tabLst/>
                        <a:defRPr/>
                      </a:pPr>
                      <a:endParaRPr lang="zh-TW" altLang="en-US" sz="800" b="0" u="none" strike="noStrike" dirty="0">
                        <a:solidFill>
                          <a:schemeClr val="tx1"/>
                        </a:solidFill>
                        <a:effectLst/>
                        <a:latin typeface="+mn-lt"/>
                        <a:ea typeface="+mn-ea"/>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60040">
                <a:tc vMerge="1">
                  <a:txBody>
                    <a:bodyPr/>
                    <a:lstStyle/>
                    <a:p>
                      <a:endParaRPr lang="en-US"/>
                    </a:p>
                  </a:txBody>
                  <a:tcPr/>
                </a:tc>
                <a:tc>
                  <a:txBody>
                    <a:bodyPr/>
                    <a:lstStyle/>
                    <a:p>
                      <a:pPr algn="ctr" fontAlgn="ctr"/>
                      <a:r>
                        <a:rPr lang="en-US" sz="800" b="1" i="0" u="none" strike="noStrike" dirty="0">
                          <a:solidFill>
                            <a:schemeClr val="tx1"/>
                          </a:solidFill>
                          <a:effectLst/>
                          <a:latin typeface="+mn-lt"/>
                          <a:ea typeface="Tahoma" panose="020B0604030504040204" pitchFamily="34" charset="0"/>
                          <a:cs typeface="Tahoma" panose="020B0604030504040204" pitchFamily="34" charset="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endParaRPr lang="es-ES" altLang="zh-TW" sz="800" b="0" i="0" u="none" strike="noStrike" dirty="0">
                        <a:solidFill>
                          <a:schemeClr val="tx1"/>
                        </a:solidFill>
                        <a:effectLst/>
                        <a:latin typeface="+mn-lt"/>
                        <a:ea typeface="Tahoma" panose="020B0604030504040204" pitchFamily="34" charset="0"/>
                        <a:cs typeface="Tahoma" panose="020B0604030504040204" pitchFamily="34" charset="0"/>
                      </a:endParaRPr>
                    </a:p>
                    <a:p>
                      <a:pPr marL="0" marR="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USD14,972</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p>
                      <a:pPr algn="ctr" fontAlgn="ct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USD1,556</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highlight>
                            <a:srgbClr val="FFFF00"/>
                          </a:highlight>
                          <a:latin typeface="+mn-lt"/>
                          <a:ea typeface="Tahoma" panose="020B0604030504040204" pitchFamily="34" charset="0"/>
                          <a:cs typeface="Tahoma" panose="020B0604030504040204" pitchFamily="34" charset="0"/>
                        </a:rPr>
                        <a:t>  -USD13,416</a:t>
                      </a:r>
                      <a:endParaRPr lang="zh-TW" altLang="en-US" sz="800" b="0" i="0" u="none" strike="noStrike" dirty="0">
                        <a:solidFill>
                          <a:schemeClr val="tx1"/>
                        </a:solidFill>
                        <a:effectLst/>
                        <a:highlight>
                          <a:srgbClr val="FFFF00"/>
                        </a:highligh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eaLnBrk="1" fontAlgn="ctr" latinLnBrk="0" hangingPunct="1">
                        <a:lnSpc>
                          <a:spcPct val="100000"/>
                        </a:lnSpc>
                        <a:spcBef>
                          <a:spcPts val="0"/>
                        </a:spcBef>
                        <a:spcAft>
                          <a:spcPts val="0"/>
                        </a:spcAft>
                        <a:buClrTx/>
                        <a:buSzTx/>
                        <a:buFontTx/>
                        <a:buNone/>
                        <a:tabLst/>
                        <a:defRPr/>
                      </a:pPr>
                      <a:r>
                        <a:rPr lang="en-US" altLang="zh-TW" sz="800" b="0" i="0" u="none" strike="noStrike" dirty="0">
                          <a:solidFill>
                            <a:schemeClr val="tx1"/>
                          </a:solidFill>
                          <a:effectLst/>
                          <a:latin typeface="+mn-lt"/>
                          <a:ea typeface="Tahoma" panose="020B0604030504040204" pitchFamily="34" charset="0"/>
                          <a:cs typeface="Tahoma" panose="020B0604030504040204" pitchFamily="34" charset="0"/>
                        </a:rPr>
                        <a:t>To promote empty return to Terminal,</a:t>
                      </a:r>
                      <a:r>
                        <a:rPr lang="en-U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a:t>
                      </a:r>
                      <a:r>
                        <a:rPr lang="en-US" altLang="zh-TW" sz="800" b="0" i="0" u="none" strike="noStrike" dirty="0">
                          <a:solidFill>
                            <a:schemeClr val="tx1"/>
                          </a:solidFill>
                          <a:effectLst/>
                          <a:latin typeface="+mn-lt"/>
                          <a:ea typeface="Tahoma" panose="020B0604030504040204" pitchFamily="34" charset="0"/>
                          <a:cs typeface="Tahoma" panose="020B0604030504040204" pitchFamily="34" charset="0"/>
                        </a:rPr>
                        <a:t>instead of</a:t>
                      </a:r>
                      <a:r>
                        <a:rPr lang="en-U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 outside depot making usage of Free Pool quota.</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p>
                      <a:pPr algn="l" fontAlgn="ct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42650">
                <a:tc vMerge="1">
                  <a:txBody>
                    <a:bodyPr/>
                    <a:lstStyle/>
                    <a:p>
                      <a:endParaRPr lang="zh-TW" altLang="en-US"/>
                    </a:p>
                  </a:txBody>
                  <a:tcPr/>
                </a:tc>
                <a:tc>
                  <a:txBody>
                    <a:bodyPr/>
                    <a:lstStyle/>
                    <a:p>
                      <a:pPr algn="ctr" fontAlgn="ctr"/>
                      <a:r>
                        <a:rPr lang="en-US" sz="800" b="1" i="0" u="none" strike="noStrike" dirty="0">
                          <a:solidFill>
                            <a:schemeClr val="tx1"/>
                          </a:solidFill>
                          <a:effectLst/>
                          <a:latin typeface="+mn-lt"/>
                          <a:ea typeface="Tahoma" panose="020B0604030504040204" pitchFamily="34" charset="0"/>
                          <a:cs typeface="Tahoma" panose="020B0604030504040204" pitchFamily="34" charset="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endParaRPr lang="es-ES" altLang="zh-TW" sz="800" b="0" u="none" strike="noStrike" dirty="0">
                        <a:solidFill>
                          <a:schemeClr val="tx1"/>
                        </a:solidFill>
                        <a:effectLst/>
                        <a:latin typeface="+mn-lt"/>
                        <a:ea typeface="Tahoma" panose="020B0604030504040204" pitchFamily="34" charset="0"/>
                        <a:cs typeface="Tahoma" panose="020B0604030504040204" pitchFamily="34" charset="0"/>
                      </a:endParaRPr>
                    </a:p>
                    <a:p>
                      <a:pPr marL="0" marR="0" indent="0" algn="ctr" defTabSz="914400" eaLnBrk="1" fontAlgn="ctr" latinLnBrk="0" hangingPunct="1">
                        <a:lnSpc>
                          <a:spcPct val="100000"/>
                        </a:lnSpc>
                        <a:spcBef>
                          <a:spcPts val="0"/>
                        </a:spcBef>
                        <a:spcAft>
                          <a:spcPts val="0"/>
                        </a:spcAft>
                        <a:buClrTx/>
                        <a:buSzTx/>
                        <a:buFontTx/>
                        <a:buNone/>
                        <a:tabLst/>
                        <a:defRPr/>
                      </a:pP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USD86,645</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p>
                      <a:pPr algn="ctr" fontAlgn="ct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endParaRPr lang="es-ES" altLang="zh-TW" sz="800" b="0" u="none" strike="noStrike" dirty="0">
                        <a:solidFill>
                          <a:schemeClr val="tx1"/>
                        </a:solidFill>
                        <a:effectLst/>
                        <a:latin typeface="+mn-lt"/>
                        <a:ea typeface="Tahoma" panose="020B0604030504040204" pitchFamily="34" charset="0"/>
                        <a:cs typeface="Tahoma" panose="020B0604030504040204" pitchFamily="34" charset="0"/>
                      </a:endParaRPr>
                    </a:p>
                    <a:p>
                      <a:pPr marL="0" marR="0" indent="0" algn="ctr" defTabSz="914400" eaLnBrk="1" fontAlgn="ctr" latinLnBrk="0" hangingPunct="1">
                        <a:lnSpc>
                          <a:spcPct val="100000"/>
                        </a:lnSpc>
                        <a:spcBef>
                          <a:spcPts val="0"/>
                        </a:spcBef>
                        <a:spcAft>
                          <a:spcPts val="0"/>
                        </a:spcAft>
                        <a:buClrTx/>
                        <a:buSzTx/>
                        <a:buFontTx/>
                        <a:buNone/>
                        <a:tabLst/>
                        <a:defRPr/>
                      </a:pP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USD12,261</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p>
                      <a:pPr algn="ctr" fontAlgn="ct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highlight>
                            <a:srgbClr val="FFFF00"/>
                          </a:highlight>
                          <a:latin typeface="+mn-lt"/>
                          <a:ea typeface="Tahoma" panose="020B0604030504040204" pitchFamily="34" charset="0"/>
                          <a:cs typeface="Tahoma" panose="020B0604030504040204" pitchFamily="34" charset="0"/>
                        </a:rPr>
                        <a:t>  -USD74,384</a:t>
                      </a:r>
                      <a:endParaRPr lang="zh-TW" altLang="en-US" sz="800" b="0" i="0" u="none" strike="noStrike" dirty="0">
                        <a:solidFill>
                          <a:schemeClr val="tx1"/>
                        </a:solidFill>
                        <a:effectLst/>
                        <a:highlight>
                          <a:srgbClr val="FFFF00"/>
                        </a:highligh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eaLnBrk="1" fontAlgn="ctr" latinLnBrk="0" hangingPunct="1">
                        <a:lnSpc>
                          <a:spcPct val="100000"/>
                        </a:lnSpc>
                        <a:spcBef>
                          <a:spcPts val="0"/>
                        </a:spcBef>
                        <a:spcAft>
                          <a:spcPts val="0"/>
                        </a:spcAft>
                        <a:buClrTx/>
                        <a:buSzTx/>
                        <a:buFontTx/>
                        <a:buNone/>
                        <a:tabLst/>
                        <a:defRPr/>
                      </a:pPr>
                      <a:r>
                        <a:rPr lang="en-U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To promote more EXPORT shipments.</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p>
                      <a:pPr algn="l" fontAlgn="ct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442650">
                <a:tc vMerge="1">
                  <a:txBody>
                    <a:bodyPr/>
                    <a:lstStyle/>
                    <a:p>
                      <a:endParaRPr lang="zh-TW" altLang="en-US"/>
                    </a:p>
                  </a:txBody>
                  <a:tcPr/>
                </a:tc>
                <a:tc>
                  <a:txBody>
                    <a:bodyPr/>
                    <a:lstStyle/>
                    <a:p>
                      <a:pPr algn="ctr" fontAlgn="ctr"/>
                      <a:r>
                        <a:rPr lang="en-US" sz="800" b="1" i="0" u="none" strike="noStrike" dirty="0">
                          <a:solidFill>
                            <a:schemeClr val="tx1"/>
                          </a:solidFill>
                          <a:effectLst/>
                          <a:latin typeface="+mn-lt"/>
                          <a:ea typeface="Tahoma" panose="020B0604030504040204" pitchFamily="34" charset="0"/>
                          <a:cs typeface="Tahoma" panose="020B0604030504040204" pitchFamily="34" charset="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USD</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0-</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a:t>
                      </a:r>
                    </a:p>
                    <a:p>
                      <a:pPr marL="0" marR="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USD</a:t>
                      </a:r>
                      <a:r>
                        <a:rPr lang="es-ES" altLang="zh-TW" sz="800" b="0" i="0" u="none" strike="noStrike" baseline="0" dirty="0">
                          <a:solidFill>
                            <a:schemeClr val="tx1"/>
                          </a:solidFill>
                          <a:effectLst/>
                          <a:latin typeface="+mn-lt"/>
                          <a:ea typeface="Tahoma" panose="020B0604030504040204" pitchFamily="34" charset="0"/>
                          <a:cs typeface="Tahoma" panose="020B0604030504040204" pitchFamily="34" charset="0"/>
                        </a:rPr>
                        <a:t>0-</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p>
                      <a:pPr algn="ctr" fontAlgn="ct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highlight>
                            <a:srgbClr val="FFFF00"/>
                          </a:highlight>
                          <a:latin typeface="+mn-lt"/>
                          <a:ea typeface="Tahoma" panose="020B0604030504040204" pitchFamily="34" charset="0"/>
                          <a:cs typeface="Tahoma" panose="020B0604030504040204" pitchFamily="34" charset="0"/>
                        </a:rPr>
                        <a:t>  USD0</a:t>
                      </a:r>
                      <a:endParaRPr lang="zh-TW" altLang="en-US" sz="800" b="0" i="0" u="none" strike="noStrike" dirty="0">
                        <a:solidFill>
                          <a:schemeClr val="tx1"/>
                        </a:solidFill>
                        <a:effectLst/>
                        <a:highlight>
                          <a:srgbClr val="FFFF00"/>
                        </a:highligh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eaLnBrk="1" fontAlgn="ctr" latinLnBrk="0" hangingPunct="1">
                        <a:lnSpc>
                          <a:spcPct val="100000"/>
                        </a:lnSpc>
                        <a:spcBef>
                          <a:spcPts val="0"/>
                        </a:spcBef>
                        <a:spcAft>
                          <a:spcPts val="0"/>
                        </a:spcAft>
                        <a:buClrTx/>
                        <a:buSzTx/>
                        <a:buFontTx/>
                        <a:buNone/>
                        <a:tabLst/>
                        <a:defRPr/>
                      </a:pP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Only</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for</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emergency</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repair</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cases (full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imp</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 full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exp</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p>
                      <a:pPr algn="l" fontAlgn="ct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1202932">
                <a:tc rowSpan="3">
                  <a:txBody>
                    <a:bodyPr/>
                    <a:lstStyle/>
                    <a:p>
                      <a:pPr algn="ctr" fontAlgn="ctr"/>
                      <a:r>
                        <a:rPr lang="en-US" altLang="zh-TW" sz="1050" b="1" u="none" strike="noStrike" dirty="0">
                          <a:effectLst/>
                          <a:latin typeface="Candara" panose="020E0502030303020204" pitchFamily="34" charset="0"/>
                        </a:rPr>
                        <a:t>IMD</a:t>
                      </a:r>
                      <a:r>
                        <a:rPr lang="en-US" sz="1050" b="1" u="none" strike="noStrike" dirty="0">
                          <a:effectLst/>
                          <a:latin typeface="Candara" panose="020E0502030303020204" pitchFamily="34" charset="0"/>
                        </a:rPr>
                        <a:t> KPI</a:t>
                      </a:r>
                      <a:endParaRPr lang="en-US" sz="105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mn-lt"/>
                          <a:ea typeface="Tahoma" panose="020B0604030504040204" pitchFamily="34" charset="0"/>
                          <a:cs typeface="Tahoma" panose="020B0604030504040204" pitchFamily="34" charset="0"/>
                        </a:rPr>
                        <a:t>Cost </a:t>
                      </a:r>
                      <a:r>
                        <a:rPr lang="en-US" altLang="zh-TW" sz="800" b="1" i="0" u="none" strike="noStrike" dirty="0">
                          <a:solidFill>
                            <a:schemeClr val="tx1"/>
                          </a:solidFill>
                          <a:effectLst/>
                          <a:latin typeface="+mn-lt"/>
                          <a:ea typeface="Tahoma" panose="020B0604030504040204" pitchFamily="34" charset="0"/>
                          <a:cs typeface="Tahoma" panose="020B0604030504040204" pitchFamily="34" charset="0"/>
                        </a:rPr>
                        <a:t>Saving Project</a:t>
                      </a:r>
                      <a:endParaRPr lang="en-US" sz="800" b="1" i="0" u="none" strike="noStrike" dirty="0">
                        <a:solidFill>
                          <a:schemeClr val="tx1"/>
                        </a:solidFill>
                        <a:effectLst/>
                        <a:latin typeface="+mn-lt"/>
                        <a:ea typeface="Tahoma" panose="020B0604030504040204" pitchFamily="34" charset="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USD864</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USD60,000</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highlight>
                            <a:srgbClr val="FFFF00"/>
                          </a:highlight>
                          <a:latin typeface="+mn-lt"/>
                          <a:ea typeface="Tahoma" panose="020B0604030504040204" pitchFamily="34" charset="0"/>
                          <a:cs typeface="Tahoma" panose="020B0604030504040204" pitchFamily="34" charset="0"/>
                        </a:rPr>
                        <a:t>+ USD59,136</a:t>
                      </a:r>
                      <a:endParaRPr lang="zh-TW" altLang="en-US" sz="800" b="0" i="0" u="none" strike="noStrike" dirty="0">
                        <a:solidFill>
                          <a:schemeClr val="tx1"/>
                        </a:solidFill>
                        <a:effectLst/>
                        <a:highlight>
                          <a:srgbClr val="FFFF00"/>
                        </a:highligh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eaLnBrk="1" fontAlgn="ctr" latinLnBrk="0" hangingPunct="1">
                        <a:lnSpc>
                          <a:spcPct val="100000"/>
                        </a:lnSpc>
                        <a:spcBef>
                          <a:spcPts val="0"/>
                        </a:spcBef>
                        <a:spcAft>
                          <a:spcPts val="0"/>
                        </a:spcAft>
                        <a:buClrTx/>
                        <a:buSzTx/>
                        <a:buFontTx/>
                        <a:buNone/>
                        <a:tabLst/>
                        <a:defRPr/>
                      </a:pP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Our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contract</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with the Terminal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providor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has a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table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scale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incentive rebate,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which</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includes</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Imports</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Exports</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exclude</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T/S &amp;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Mties</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As per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our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recent</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contract</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extensión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until</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2027, incentive cash back has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been</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increased</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for</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Principal’s</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a:t>
                      </a:r>
                      <a:r>
                        <a:rPr kumimoji="0" lang="es-ES" altLang="zh-TW" sz="800" b="0" i="0" u="none" strike="noStrike" kern="0" cap="none" spc="0" normalizeH="0" baseline="0" noProof="0" dirty="0" err="1">
                          <a:ln>
                            <a:noFill/>
                          </a:ln>
                          <a:solidFill>
                            <a:schemeClr val="tx1"/>
                          </a:solidFill>
                          <a:effectLst/>
                          <a:uLnTx/>
                          <a:uFillTx/>
                          <a:latin typeface="+mn-lt"/>
                          <a:ea typeface="Tahoma" panose="020B0604030504040204" pitchFamily="34" charset="0"/>
                          <a:cs typeface="Tahoma" panose="020B0604030504040204" pitchFamily="34" charset="0"/>
                        </a:rPr>
                        <a:t>benefit</a:t>
                      </a:r>
                      <a:r>
                        <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rPr>
                        <a:t> in </a:t>
                      </a:r>
                      <a:r>
                        <a:rPr lang="en-US" sz="800" b="0" i="0" baseline="0" dirty="0">
                          <a:solidFill>
                            <a:schemeClr val="tx1"/>
                          </a:solidFill>
                          <a:effectLst/>
                          <a:latin typeface="+mn-lt"/>
                          <a:ea typeface="Tahoma" panose="020B0604030504040204" pitchFamily="34" charset="0"/>
                          <a:cs typeface="Tahoma" panose="020B0604030504040204" pitchFamily="34" charset="0"/>
                        </a:rPr>
                        <a:t>USD2 x box, on top of former cost base on each scale.</a:t>
                      </a:r>
                      <a:r>
                        <a:rPr lang="en-US" sz="800" b="0" dirty="0">
                          <a:solidFill>
                            <a:schemeClr val="tx1"/>
                          </a:solidFill>
                          <a:latin typeface="+mn-lt"/>
                          <a:ea typeface="Tahoma" panose="020B0604030504040204" pitchFamily="34" charset="0"/>
                          <a:cs typeface="Tahoma" panose="020B0604030504040204" pitchFamily="34" charset="0"/>
                        </a:rPr>
                        <a:t> </a:t>
                      </a:r>
                      <a:r>
                        <a:rPr lang="en-US" sz="800" b="0" i="0" baseline="0" dirty="0">
                          <a:solidFill>
                            <a:schemeClr val="tx1"/>
                          </a:solidFill>
                          <a:effectLst/>
                          <a:latin typeface="+mn-lt"/>
                          <a:ea typeface="Tahoma" panose="020B0604030504040204" pitchFamily="34" charset="0"/>
                          <a:cs typeface="Tahoma" panose="020B0604030504040204" pitchFamily="34" charset="0"/>
                        </a:rPr>
                        <a:t>A new </a:t>
                      </a:r>
                      <a:r>
                        <a:rPr lang="en-US" sz="800" b="0" dirty="0">
                          <a:solidFill>
                            <a:schemeClr val="tx1"/>
                          </a:solidFill>
                          <a:latin typeface="+mn-lt"/>
                          <a:ea typeface="Tahoma" panose="020B0604030504040204" pitchFamily="34" charset="0"/>
                          <a:cs typeface="Tahoma" panose="020B0604030504040204" pitchFamily="34" charset="0"/>
                        </a:rPr>
                        <a:t>Signing</a:t>
                      </a:r>
                      <a:r>
                        <a:rPr lang="en-US" sz="800" b="0" baseline="0" dirty="0">
                          <a:solidFill>
                            <a:schemeClr val="tx1"/>
                          </a:solidFill>
                          <a:latin typeface="+mn-lt"/>
                          <a:ea typeface="Tahoma" panose="020B0604030504040204" pitchFamily="34" charset="0"/>
                          <a:cs typeface="Tahoma" panose="020B0604030504040204" pitchFamily="34" charset="0"/>
                        </a:rPr>
                        <a:t> bonus of USD60,000 has been agreed for Principal’s benefit in the negotiation of contract extension up to 2027. Both issues contribute to an important saving for the Principal.</a:t>
                      </a:r>
                      <a:endParaRPr kumimoji="0" lang="es-ES" altLang="zh-TW" sz="800" b="0" i="0" u="none" strike="noStrike" kern="0" cap="none" spc="0" normalizeH="0" baseline="0" noProof="0" dirty="0">
                        <a:ln>
                          <a:noFill/>
                        </a:ln>
                        <a:solidFill>
                          <a:schemeClr val="tx1"/>
                        </a:solidFill>
                        <a:effectLst/>
                        <a:uLnTx/>
                        <a:uFillTx/>
                        <a:latin typeface="+mn-lt"/>
                        <a:ea typeface="Tahoma" panose="020B0604030504040204" pitchFamily="34" charset="0"/>
                        <a:cs typeface="Tahoma" panose="020B0604030504040204" pitchFamily="34" charset="0"/>
                      </a:endParaRPr>
                    </a:p>
                    <a:p>
                      <a:pPr algn="l" fontAlgn="ct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442650">
                <a:tc vMerge="1">
                  <a:txBody>
                    <a:bodyPr/>
                    <a:lstStyle/>
                    <a:p>
                      <a:endParaRPr lang="zh-TW" altLang="en-US"/>
                    </a:p>
                  </a:txBody>
                  <a:tcPr/>
                </a:tc>
                <a:tc>
                  <a:txBody>
                    <a:bodyPr/>
                    <a:lstStyle/>
                    <a:p>
                      <a:pPr algn="ctr" fontAlgn="ctr"/>
                      <a:r>
                        <a:rPr lang="en-US" sz="800" b="1" i="0" u="none" strike="noStrike" dirty="0">
                          <a:solidFill>
                            <a:schemeClr val="tx1"/>
                          </a:solidFill>
                          <a:effectLst/>
                          <a:latin typeface="+mn-lt"/>
                          <a:ea typeface="Tahoma" panose="020B0604030504040204" pitchFamily="34" charset="0"/>
                          <a:cs typeface="Tahoma" panose="020B0604030504040204" pitchFamily="34" charset="0"/>
                        </a:rPr>
                        <a:t>90% Onboard </a:t>
                      </a:r>
                    </a:p>
                    <a:p>
                      <a:pPr algn="ctr" fontAlgn="ctr"/>
                      <a:r>
                        <a:rPr lang="en-US" sz="800" b="1" i="0" u="none" strike="noStrike" dirty="0">
                          <a:solidFill>
                            <a:schemeClr val="tx1"/>
                          </a:solidFill>
                          <a:effectLst/>
                          <a:latin typeface="+mn-lt"/>
                          <a:ea typeface="Tahoma" panose="020B0604030504040204" pitchFamily="34" charset="0"/>
                          <a:cs typeface="Tahoma" panose="020B0604030504040204" pitchFamily="34" charset="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N/A</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mn-lt"/>
                          <a:ea typeface="新細明體" panose="02020500000000000000" pitchFamily="18" charset="-120"/>
                          <a:cs typeface="Tahoma" panose="020B0604030504040204" pitchFamily="34" charset="0"/>
                        </a:rPr>
                        <a:t>USD5,580</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a:solidFill>
                            <a:schemeClr val="tx1"/>
                          </a:solidFill>
                          <a:effectLst/>
                          <a:highlight>
                            <a:srgbClr val="FFFF00"/>
                          </a:highlight>
                          <a:latin typeface="+mn-lt"/>
                          <a:ea typeface="新細明體" panose="02020500000000000000" pitchFamily="18" charset="-120"/>
                          <a:cs typeface="Tahoma" panose="020B0604030504040204" pitchFamily="34" charset="0"/>
                        </a:rPr>
                        <a:t>-</a:t>
                      </a:r>
                      <a:r>
                        <a:rPr lang="es-ES" altLang="zh-TW" sz="800" b="0" i="0" u="none" strike="noStrike" baseline="0">
                          <a:solidFill>
                            <a:schemeClr val="tx1"/>
                          </a:solidFill>
                          <a:effectLst/>
                          <a:highlight>
                            <a:srgbClr val="FFFF00"/>
                          </a:highlight>
                          <a:latin typeface="+mn-lt"/>
                          <a:ea typeface="新細明體" panose="02020500000000000000" pitchFamily="18" charset="-120"/>
                          <a:cs typeface="Tahoma" panose="020B0604030504040204" pitchFamily="34" charset="0"/>
                        </a:rPr>
                        <a:t> </a:t>
                      </a:r>
                      <a:r>
                        <a:rPr lang="es-ES" altLang="zh-TW" sz="800" b="0" i="0" u="none" strike="noStrike">
                          <a:solidFill>
                            <a:schemeClr val="tx1"/>
                          </a:solidFill>
                          <a:effectLst/>
                          <a:highlight>
                            <a:srgbClr val="FFFF00"/>
                          </a:highlight>
                          <a:latin typeface="+mn-lt"/>
                          <a:ea typeface="新細明體" panose="02020500000000000000" pitchFamily="18" charset="-120"/>
                          <a:cs typeface="Tahoma" panose="020B0604030504040204" pitchFamily="34" charset="0"/>
                        </a:rPr>
                        <a:t>USD5,580</a:t>
                      </a:r>
                      <a:endParaRPr lang="zh-TW" altLang="en-US" sz="800" b="0" i="0" u="none" strike="noStrike" dirty="0">
                        <a:solidFill>
                          <a:schemeClr val="tx1"/>
                        </a:solidFill>
                        <a:effectLst/>
                        <a:highlight>
                          <a:srgbClr val="FFFF00"/>
                        </a:highligh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eaLnBrk="1" fontAlgn="ctr" latinLnBrk="0" hangingPunct="1">
                        <a:lnSpc>
                          <a:spcPct val="100000"/>
                        </a:lnSpc>
                        <a:spcBef>
                          <a:spcPts val="0"/>
                        </a:spcBef>
                        <a:spcAft>
                          <a:spcPts val="0"/>
                        </a:spcAft>
                        <a:buClrTx/>
                        <a:buSzTx/>
                        <a:buFont typeface="+mj-lt"/>
                        <a:buNone/>
                        <a:tabLst/>
                        <a:defRPr/>
                      </a:pPr>
                      <a:r>
                        <a:rPr lang="en-US" altLang="zh-TW" sz="800" b="1" u="sng" strike="noStrike" dirty="0">
                          <a:solidFill>
                            <a:srgbClr val="FF0000"/>
                          </a:solidFill>
                          <a:effectLst/>
                          <a:latin typeface="+mn-lt"/>
                          <a:ea typeface="Tahoma" panose="020B0604030504040204" pitchFamily="34" charset="0"/>
                          <a:cs typeface="Tahoma" panose="020B0604030504040204" pitchFamily="34" charset="0"/>
                        </a:rPr>
                        <a:t>T/S FREE TIME at BUE: 14 straight days as</a:t>
                      </a:r>
                      <a:r>
                        <a:rPr lang="en-US" altLang="zh-TW" sz="800" b="1" u="sng" strike="noStrike" baseline="0" dirty="0">
                          <a:solidFill>
                            <a:srgbClr val="FF0000"/>
                          </a:solidFill>
                          <a:effectLst/>
                          <a:latin typeface="+mn-lt"/>
                          <a:ea typeface="Tahoma" panose="020B0604030504040204" pitchFamily="34" charset="0"/>
                          <a:cs typeface="Tahoma" panose="020B0604030504040204" pitchFamily="34" charset="0"/>
                        </a:rPr>
                        <a:t> per </a:t>
                      </a:r>
                      <a:r>
                        <a:rPr lang="en-US" altLang="zh-TW" sz="800" b="1" u="sng" strike="noStrike" dirty="0">
                          <a:solidFill>
                            <a:srgbClr val="FF0000"/>
                          </a:solidFill>
                          <a:effectLst/>
                          <a:latin typeface="+mn-lt"/>
                          <a:ea typeface="Tahoma" panose="020B0604030504040204" pitchFamily="34" charset="0"/>
                          <a:cs typeface="Tahoma" panose="020B0604030504040204" pitchFamily="34" charset="0"/>
                        </a:rPr>
                        <a:t>contract.</a:t>
                      </a:r>
                    </a:p>
                    <a:p>
                      <a:pPr marL="228600" marR="0" indent="-228600" algn="l" defTabSz="914400" eaLnBrk="1" fontAlgn="ctr" latinLnBrk="0" hangingPunct="1">
                        <a:lnSpc>
                          <a:spcPct val="100000"/>
                        </a:lnSpc>
                        <a:spcBef>
                          <a:spcPts val="0"/>
                        </a:spcBef>
                        <a:spcAft>
                          <a:spcPts val="0"/>
                        </a:spcAft>
                        <a:buClrTx/>
                        <a:buSzTx/>
                        <a:buFont typeface="+mj-lt"/>
                        <a:buAutoNum type="arabicParenR"/>
                        <a:tabLst/>
                        <a:defRPr/>
                      </a:pPr>
                      <a:endParaRPr lang="es-ES" altLang="zh-TW" sz="800" b="0" u="none" strike="noStrike" dirty="0">
                        <a:solidFill>
                          <a:schemeClr val="tx1"/>
                        </a:solidFill>
                        <a:effectLst/>
                        <a:latin typeface="+mn-lt"/>
                        <a:ea typeface="Tahoma" panose="020B0604030504040204" pitchFamily="34" charset="0"/>
                        <a:cs typeface="Tahoma" panose="020B0604030504040204" pitchFamily="34" charset="0"/>
                      </a:endParaRPr>
                    </a:p>
                    <a:p>
                      <a:pPr marL="228600" marR="0" indent="-228600" algn="l" defTabSz="914400" eaLnBrk="1" fontAlgn="ctr" latinLnBrk="0" hangingPunct="1">
                        <a:lnSpc>
                          <a:spcPct val="100000"/>
                        </a:lnSpc>
                        <a:spcBef>
                          <a:spcPts val="0"/>
                        </a:spcBef>
                        <a:spcAft>
                          <a:spcPts val="0"/>
                        </a:spcAft>
                        <a:buClrTx/>
                        <a:buSzTx/>
                        <a:buFont typeface="+mj-lt"/>
                        <a:buAutoNum type="arabicParenR"/>
                        <a:tabLst/>
                        <a:defRPr/>
                      </a:pP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EX</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LBRL1574-056W     to BRRGR (FULL 48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cntrs</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85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Teus</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 USD4,230 Storage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over</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free/p                                                                 </a:t>
                      </a:r>
                    </a:p>
                    <a:p>
                      <a:pPr marL="228600" marR="0" indent="-228600" algn="l" defTabSz="914400" eaLnBrk="1" fontAlgn="ctr" latinLnBrk="0" hangingPunct="1">
                        <a:lnSpc>
                          <a:spcPct val="100000"/>
                        </a:lnSpc>
                        <a:spcBef>
                          <a:spcPts val="0"/>
                        </a:spcBef>
                        <a:spcAft>
                          <a:spcPts val="0"/>
                        </a:spcAft>
                        <a:buClrTx/>
                        <a:buSzTx/>
                        <a:buFont typeface="+mj-lt"/>
                        <a:buAutoNum type="arabicParenR"/>
                        <a:tabLst/>
                        <a:defRPr/>
                      </a:pP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EX CSBZ002W             to BRNVT (FULL 15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cntrs</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28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Teus</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 USD1,350 Storage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over</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free/p                                                                 </a:t>
                      </a:r>
                    </a:p>
                    <a:p>
                      <a:pPr marL="228600" marR="0" indent="-228600" algn="l" defTabSz="914400" eaLnBrk="1" fontAlgn="ctr" latinLnBrk="0" hangingPunct="1">
                        <a:lnSpc>
                          <a:spcPct val="100000"/>
                        </a:lnSpc>
                        <a:spcBef>
                          <a:spcPts val="0"/>
                        </a:spcBef>
                        <a:spcAft>
                          <a:spcPts val="0"/>
                        </a:spcAft>
                        <a:buClrTx/>
                        <a:buSzTx/>
                        <a:buFont typeface="+mj-lt"/>
                        <a:buAutoNum type="arabicParenR"/>
                        <a:tabLst/>
                        <a:defRPr/>
                      </a:pPr>
                      <a:r>
                        <a:rPr lang="es-ES" altLang="zh-TW" sz="800" b="0" u="none" strike="noStrike" dirty="0">
                          <a:solidFill>
                            <a:schemeClr val="tx1"/>
                          </a:solidFill>
                          <a:effectLst/>
                          <a:latin typeface="+mn-lt"/>
                          <a:ea typeface="Tahoma" panose="020B0604030504040204" pitchFamily="34" charset="0"/>
                          <a:cs typeface="Tahoma" panose="020B0604030504040204" pitchFamily="34" charset="0"/>
                        </a:rPr>
                        <a:t>EX</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LTUS1585-061W     to BRRGR (FULL 3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cntrs</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3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Teus</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 NIL                                                             </a:t>
                      </a:r>
                    </a:p>
                    <a:p>
                      <a:pPr marL="228600" marR="0" indent="-228600" algn="l" defTabSz="914400" eaLnBrk="1" fontAlgn="ctr" latinLnBrk="0" hangingPunct="1">
                        <a:lnSpc>
                          <a:spcPct val="100000"/>
                        </a:lnSpc>
                        <a:spcBef>
                          <a:spcPts val="0"/>
                        </a:spcBef>
                        <a:spcAft>
                          <a:spcPts val="0"/>
                        </a:spcAft>
                        <a:buClrTx/>
                        <a:buSzTx/>
                        <a:buFont typeface="+mj-lt"/>
                        <a:buAutoNum type="arabicParenR"/>
                        <a:tabLst/>
                        <a:defRPr/>
                      </a:pP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EX LKIN 1602-062W    to BRPNP  (FULL 77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cntrs</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146 </a:t>
                      </a:r>
                      <a:r>
                        <a:rPr lang="es-ES" altLang="zh-TW" sz="800" b="0" u="none" strike="noStrike" baseline="0" dirty="0" err="1">
                          <a:solidFill>
                            <a:schemeClr val="tx1"/>
                          </a:solidFill>
                          <a:effectLst/>
                          <a:latin typeface="+mn-lt"/>
                          <a:ea typeface="Tahoma" panose="020B0604030504040204" pitchFamily="34" charset="0"/>
                          <a:cs typeface="Tahoma" panose="020B0604030504040204" pitchFamily="34" charset="0"/>
                        </a:rPr>
                        <a:t>Teus</a:t>
                      </a:r>
                      <a:r>
                        <a:rPr lang="es-ES" altLang="zh-TW" sz="800" b="0" u="none" strike="noStrike" baseline="0" dirty="0">
                          <a:solidFill>
                            <a:schemeClr val="tx1"/>
                          </a:solidFill>
                          <a:effectLst/>
                          <a:latin typeface="+mn-lt"/>
                          <a:ea typeface="Tahoma" panose="020B0604030504040204" pitchFamily="34" charset="0"/>
                          <a:cs typeface="Tahoma" panose="020B0604030504040204" pitchFamily="34" charset="0"/>
                        </a:rPr>
                        <a:t>) (MTYS 100cntrs/200Teus) : NIL</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442650">
                <a:tc vMerge="1">
                  <a:txBody>
                    <a:bodyPr/>
                    <a:lstStyle/>
                    <a:p>
                      <a:endParaRPr lang="zh-TW" altLang="en-US"/>
                    </a:p>
                  </a:txBody>
                  <a:tcPr/>
                </a:tc>
                <a:tc>
                  <a:txBody>
                    <a:bodyPr/>
                    <a:lstStyle/>
                    <a:p>
                      <a:pPr algn="ctr" fontAlgn="ctr"/>
                      <a:r>
                        <a:rPr lang="en-US" sz="800" b="1" i="0" u="none" strike="noStrike" dirty="0">
                          <a:solidFill>
                            <a:schemeClr val="tx1"/>
                          </a:solidFill>
                          <a:effectLst/>
                          <a:latin typeface="+mn-lt"/>
                          <a:ea typeface="Tahoma" panose="020B0604030504040204" pitchFamily="34" charset="0"/>
                          <a:cs typeface="Tahoma" panose="020B0604030504040204" pitchFamily="34" charset="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NIL</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NIL</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NIL</a:t>
                      </a:r>
                      <a:endParaRPr lang="zh-TW" altLang="en-US" sz="800" b="0" i="0" u="none" strike="noStrike" dirty="0">
                        <a:solidFill>
                          <a:schemeClr val="tx1"/>
                        </a:solidFill>
                        <a:effectLst/>
                        <a:highlight>
                          <a:srgbClr val="FFFF00"/>
                        </a:highligh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ES" altLang="zh-TW" sz="800" b="0" i="0" u="none" strike="noStrike" dirty="0">
                          <a:solidFill>
                            <a:schemeClr val="tx1"/>
                          </a:solidFill>
                          <a:effectLst/>
                          <a:latin typeface="+mn-lt"/>
                          <a:ea typeface="Tahoma" panose="020B0604030504040204" pitchFamily="34" charset="0"/>
                          <a:cs typeface="Tahoma" panose="020B0604030504040204" pitchFamily="34" charset="0"/>
                        </a:rPr>
                        <a:t>    NIL </a:t>
                      </a:r>
                      <a:endParaRPr lang="zh-TW" altLang="en-US" sz="800" b="0" i="0" u="none" strike="noStrike" dirty="0">
                        <a:solidFill>
                          <a:schemeClr val="tx1"/>
                        </a:solidFill>
                        <a:effectLst/>
                        <a:latin typeface="+mn-lt"/>
                        <a:ea typeface="新細明體" panose="02020500000000000000" pitchFamily="18" charset="-120"/>
                        <a:cs typeface="Tahoma" panose="020B0604030504040204" pitchFamily="34" charset="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5" name="Google Shape;452;p46">
            <a:extLst>
              <a:ext uri="{FF2B5EF4-FFF2-40B4-BE49-F238E27FC236}">
                <a16:creationId xmlns:a16="http://schemas.microsoft.com/office/drawing/2014/main" id="{A3B642DE-1C64-0281-3A36-C6B2398F51BC}"/>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8</a:t>
            </a:fld>
            <a:endParaRPr lang="en-US" sz="1000" dirty="0"/>
          </a:p>
        </p:txBody>
      </p:sp>
    </p:spTree>
    <p:extLst>
      <p:ext uri="{BB962C8B-B14F-4D97-AF65-F5344CB8AC3E}">
        <p14:creationId xmlns:p14="http://schemas.microsoft.com/office/powerpoint/2010/main" val="307273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8087-1D3A-A83C-5749-85093BA0A5C4}"/>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23208F7E-FD84-938B-43DA-B6400429FE7D}"/>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9</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C9FDE74-877D-28E2-FCE6-06CDE3C1F867}"/>
              </a:ext>
            </a:extLst>
          </p:cNvPr>
          <p:cNvSpPr txBox="1"/>
          <p:nvPr/>
        </p:nvSpPr>
        <p:spPr>
          <a:xfrm>
            <a:off x="107950" y="771550"/>
            <a:ext cx="8784976" cy="1231106"/>
          </a:xfrm>
          <a:prstGeom prst="rect">
            <a:avLst/>
          </a:prstGeom>
          <a:noFill/>
        </p:spPr>
        <p:txBody>
          <a:bodyPr wrap="square" rtlCol="0" anchor="t">
            <a:spAutoFit/>
          </a:bodyPr>
          <a:lstStyle/>
          <a:p>
            <a:r>
              <a:rPr lang="en-US" altLang="zh-TW" sz="1600" dirty="0"/>
              <a:t>Aged Container Selling / Free Reposition Plan</a:t>
            </a:r>
          </a:p>
          <a:p>
            <a:pPr marL="285750" indent="-285750">
              <a:buFont typeface="Arial" panose="020B0604020202020204" pitchFamily="34" charset="0"/>
              <a:buChar char="•"/>
            </a:pPr>
            <a:endParaRPr lang="en-US" altLang="zh-TW" sz="1600" dirty="0">
              <a:solidFill>
                <a:srgbClr val="00B050"/>
              </a:solidFill>
            </a:endParaRPr>
          </a:p>
          <a:p>
            <a:r>
              <a:rPr lang="en-US" altLang="zh-TW" sz="1200" dirty="0">
                <a:ea typeface="DFKai-SB" pitchFamily="65" charset="-120"/>
              </a:rPr>
              <a:t>Selling available only for operations closed and paid abroad (transferences abroad restricted by Government). </a:t>
            </a:r>
          </a:p>
          <a:p>
            <a:r>
              <a:rPr lang="en-US" altLang="zh-TW" sz="1200" dirty="0">
                <a:ea typeface="DFKai-SB" pitchFamily="65" charset="-120"/>
              </a:rPr>
              <a:t>There is no Free Reposition plan as per contract terms.</a:t>
            </a:r>
            <a:endParaRPr lang="en-US" sz="1200" dirty="0"/>
          </a:p>
          <a:p>
            <a:pPr marL="285750" indent="-285750">
              <a:buFont typeface="Arial" panose="020B0604020202020204" pitchFamily="34" charset="0"/>
              <a:buChar char="•"/>
            </a:pPr>
            <a:endParaRPr lang="en-US" dirty="0"/>
          </a:p>
        </p:txBody>
      </p:sp>
      <p:sp>
        <p:nvSpPr>
          <p:cNvPr id="6" name="Title 11">
            <a:extLst>
              <a:ext uri="{FF2B5EF4-FFF2-40B4-BE49-F238E27FC236}">
                <a16:creationId xmlns:a16="http://schemas.microsoft.com/office/drawing/2014/main" id="{9D07FD97-BCDB-CFF1-4F44-A9FEEA238FD8}"/>
              </a:ext>
            </a:extLst>
          </p:cNvPr>
          <p:cNvSpPr txBox="1">
            <a:spLocks noGrp="1"/>
          </p:cNvSpPr>
          <p:nvPr>
            <p:ph type="title"/>
          </p:nvPr>
        </p:nvSpPr>
        <p:spPr>
          <a:xfrm>
            <a:off x="107950" y="123825"/>
            <a:ext cx="8928100"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fontScale="90000"/>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br>
              <a:rPr lang="en-US" altLang="zh-TW" sz="2400" b="1" dirty="0">
                <a:latin typeface="DFKai-SB" pitchFamily="65" charset="-120"/>
                <a:ea typeface="DFKai-SB" pitchFamily="65" charset="-120"/>
              </a:rPr>
            </a:br>
            <a:r>
              <a:rPr lang="en-US" altLang="zh-TW" sz="2400" b="1" dirty="0">
                <a:latin typeface="DFKai-SB" pitchFamily="65" charset="-120"/>
                <a:ea typeface="DFKai-SB" pitchFamily="65" charset="-120"/>
              </a:rPr>
              <a:t>ECD/IMD Topic discussion </a:t>
            </a:r>
            <a:r>
              <a:rPr lang="en-US" altLang="zh-TW" sz="2400" b="1" dirty="0">
                <a:solidFill>
                  <a:srgbClr val="FFFF00"/>
                </a:solidFill>
                <a:latin typeface="DFKai-SB" pitchFamily="65" charset="-120"/>
                <a:ea typeface="DFKai-SB" pitchFamily="65" charset="-120"/>
              </a:rPr>
              <a:t>(AR)</a:t>
            </a:r>
            <a:br>
              <a:rPr lang="en-US" sz="2400" b="1" dirty="0">
                <a:solidFill>
                  <a:srgbClr val="FFFF00"/>
                </a:solidFill>
                <a:latin typeface="DFKai-SB" pitchFamily="65" charset="-120"/>
                <a:ea typeface="DFKai-SB" pitchFamily="65" charset="-120"/>
              </a:rPr>
            </a:br>
            <a:endParaRPr lang="en-US" sz="2400" b="1" kern="0" dirty="0">
              <a:solidFill>
                <a:srgbClr val="FFFF00"/>
              </a:solidFill>
              <a:latin typeface="DFKai-SB" pitchFamily="65" charset="-120"/>
              <a:ea typeface="DFKai-SB" pitchFamily="65" charset="-120"/>
            </a:endParaRPr>
          </a:p>
        </p:txBody>
      </p:sp>
    </p:spTree>
    <p:extLst>
      <p:ext uri="{BB962C8B-B14F-4D97-AF65-F5344CB8AC3E}">
        <p14:creationId xmlns:p14="http://schemas.microsoft.com/office/powerpoint/2010/main" val="2312418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14771</TotalTime>
  <Words>7417</Words>
  <Application>Microsoft Office PowerPoint</Application>
  <PresentationFormat>如螢幕大小 (16:9)</PresentationFormat>
  <Paragraphs>1353</Paragraphs>
  <Slides>34</Slides>
  <Notes>25</Notes>
  <HiddenSlides>0</HiddenSlides>
  <MMClips>0</MMClips>
  <ScaleCrop>false</ScaleCrop>
  <HeadingPairs>
    <vt:vector size="8" baseType="variant">
      <vt:variant>
        <vt:lpstr>使用字型</vt:lpstr>
      </vt:variant>
      <vt:variant>
        <vt:i4>14</vt:i4>
      </vt:variant>
      <vt:variant>
        <vt:lpstr>佈景主題</vt:lpstr>
      </vt:variant>
      <vt:variant>
        <vt:i4>1</vt:i4>
      </vt:variant>
      <vt:variant>
        <vt:lpstr>內嵌 OLE 伺服程式</vt:lpstr>
      </vt:variant>
      <vt:variant>
        <vt:i4>1</vt:i4>
      </vt:variant>
      <vt:variant>
        <vt:lpstr>投影片標題</vt:lpstr>
      </vt:variant>
      <vt:variant>
        <vt:i4>34</vt:i4>
      </vt:variant>
    </vt:vector>
  </HeadingPairs>
  <TitlesOfParts>
    <vt:vector size="50" baseType="lpstr">
      <vt:lpstr>DFKai-SB</vt:lpstr>
      <vt:lpstr>新細明體</vt:lpstr>
      <vt:lpstr>华文中宋</vt:lpstr>
      <vt:lpstr>Aptos</vt:lpstr>
      <vt:lpstr>Aptos Narrow</vt:lpstr>
      <vt:lpstr>Arial</vt:lpstr>
      <vt:lpstr>Arial Narrow</vt:lpstr>
      <vt:lpstr>Calibri</vt:lpstr>
      <vt:lpstr>Candara</vt:lpstr>
      <vt:lpstr>Symbol</vt:lpstr>
      <vt:lpstr>Tahoma</vt:lpstr>
      <vt:lpstr>Times New Roman</vt:lpstr>
      <vt:lpstr>Vijaya</vt:lpstr>
      <vt:lpstr>Wingdings</vt:lpstr>
      <vt:lpstr>Office Theme</vt:lpstr>
      <vt:lpstr>Worksheet</vt:lpstr>
      <vt:lpstr>PowerPoint 簡報</vt:lpstr>
      <vt:lpstr>PowerPoint 簡報</vt:lpstr>
      <vt:lpstr>PowerPoint 簡報</vt:lpstr>
      <vt:lpstr>PowerPoint 簡報</vt:lpstr>
      <vt:lpstr>Topic discussion (AR)</vt:lpstr>
      <vt:lpstr>Topic discussion (AR)</vt:lpstr>
      <vt:lpstr>Market share and Loading volume prospect 2025 (Long Haul) </vt:lpstr>
      <vt:lpstr>PowerPoint 簡報</vt:lpstr>
      <vt:lpstr> ECD/IMD Topic discussion (AR) </vt:lpstr>
      <vt:lpstr>PowerPoint 簡報</vt:lpstr>
      <vt:lpstr>OCD/OPD Topic discussion (AR)</vt:lpstr>
      <vt:lpstr>PowerPoint 簡報</vt:lpstr>
      <vt:lpstr>PowerPoint 簡報</vt:lpstr>
      <vt:lpstr>Topic discussion (BR)</vt:lpstr>
      <vt:lpstr>Topic discussion (BR)</vt:lpstr>
      <vt:lpstr>Topic discussion (BR)</vt:lpstr>
      <vt:lpstr>PowerPoint 簡報</vt:lpstr>
      <vt:lpstr>PowerPoint 簡報</vt:lpstr>
      <vt:lpstr>PowerPoint 簡報</vt:lpstr>
      <vt:lpstr>PowerPoint 簡報</vt:lpstr>
      <vt:lpstr>Topic discussion (PY)</vt:lpstr>
      <vt:lpstr>Topic discussion (PY)</vt:lpstr>
      <vt:lpstr>Topic discussion (PY)</vt:lpstr>
      <vt:lpstr>Topic discussion (PY)</vt:lpstr>
      <vt:lpstr>PowerPoint 簡報</vt:lpstr>
      <vt:lpstr>PowerPoint 簡報</vt:lpstr>
      <vt:lpstr>PowerPoint 簡報</vt:lpstr>
      <vt:lpstr>Topic discussion (UY)</vt:lpstr>
      <vt:lpstr>Topic discussion (UY)</vt:lpstr>
      <vt:lpstr>Topic discussion (UY)</vt:lpstr>
      <vt:lpstr>Market Share (UY)</vt:lpstr>
      <vt:lpstr>PowerPoint 簡報</vt:lpstr>
      <vt:lpstr>PowerPoint 簡報</vt:lpstr>
      <vt:lpstr>PowerPoint 簡報</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YU-TING CHEN   (OMAR)</cp:lastModifiedBy>
  <cp:revision>2152</cp:revision>
  <cp:lastPrinted>2024-03-05T16:25:29Z</cp:lastPrinted>
  <dcterms:created xsi:type="dcterms:W3CDTF">2016-02-08T21:22:43Z</dcterms:created>
  <dcterms:modified xsi:type="dcterms:W3CDTF">2025-02-14T20:37:41Z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ies>
</file>