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56"/>
  </p:notesMasterIdLst>
  <p:sldIdLst>
    <p:sldId id="625" r:id="rId2"/>
    <p:sldId id="347" r:id="rId3"/>
    <p:sldId id="348" r:id="rId4"/>
    <p:sldId id="560" r:id="rId5"/>
    <p:sldId id="561" r:id="rId6"/>
    <p:sldId id="653" r:id="rId7"/>
    <p:sldId id="654" r:id="rId8"/>
    <p:sldId id="655" r:id="rId9"/>
    <p:sldId id="656" r:id="rId10"/>
    <p:sldId id="274" r:id="rId11"/>
    <p:sldId id="567" r:id="rId12"/>
    <p:sldId id="568" r:id="rId13"/>
    <p:sldId id="569" r:id="rId14"/>
    <p:sldId id="651" r:id="rId15"/>
    <p:sldId id="351" r:id="rId16"/>
    <p:sldId id="573" r:id="rId17"/>
    <p:sldId id="574" r:id="rId18"/>
    <p:sldId id="575" r:id="rId19"/>
    <p:sldId id="576" r:id="rId20"/>
    <p:sldId id="354" r:id="rId21"/>
    <p:sldId id="579" r:id="rId22"/>
    <p:sldId id="580" r:id="rId23"/>
    <p:sldId id="581" r:id="rId24"/>
    <p:sldId id="582" r:id="rId25"/>
    <p:sldId id="628" r:id="rId26"/>
    <p:sldId id="586" r:id="rId27"/>
    <p:sldId id="648" r:id="rId28"/>
    <p:sldId id="587" r:id="rId29"/>
    <p:sldId id="649" r:id="rId30"/>
    <p:sldId id="650" r:id="rId31"/>
    <p:sldId id="357" r:id="rId32"/>
    <p:sldId id="535" r:id="rId33"/>
    <p:sldId id="536" r:id="rId34"/>
    <p:sldId id="630" r:id="rId35"/>
    <p:sldId id="652" r:id="rId36"/>
    <p:sldId id="631" r:id="rId37"/>
    <p:sldId id="632" r:id="rId38"/>
    <p:sldId id="360" r:id="rId39"/>
    <p:sldId id="597" r:id="rId40"/>
    <p:sldId id="598" r:id="rId41"/>
    <p:sldId id="633" r:id="rId42"/>
    <p:sldId id="634" r:id="rId43"/>
    <p:sldId id="549" r:id="rId44"/>
    <p:sldId id="646" r:id="rId45"/>
    <p:sldId id="647" r:id="rId46"/>
    <p:sldId id="363" r:id="rId47"/>
    <p:sldId id="606" r:id="rId48"/>
    <p:sldId id="607" r:id="rId49"/>
    <p:sldId id="637" r:id="rId50"/>
    <p:sldId id="645" r:id="rId51"/>
    <p:sldId id="438" r:id="rId52"/>
    <p:sldId id="639" r:id="rId53"/>
    <p:sldId id="640" r:id="rId54"/>
    <p:sldId id="514" r:id="rId5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53"/>
            <p14:sldId id="654"/>
            <p14:sldId id="655"/>
            <p14:sldId id="656"/>
            <p14:sldId id="274"/>
            <p14:sldId id="567"/>
            <p14:sldId id="568"/>
            <p14:sldId id="569"/>
            <p14:sldId id="651"/>
            <p14:sldId id="351"/>
            <p14:sldId id="573"/>
            <p14:sldId id="574"/>
            <p14:sldId id="575"/>
            <p14:sldId id="576"/>
            <p14:sldId id="354"/>
            <p14:sldId id="579"/>
            <p14:sldId id="580"/>
            <p14:sldId id="581"/>
            <p14:sldId id="582"/>
            <p14:sldId id="628"/>
            <p14:sldId id="586"/>
            <p14:sldId id="648"/>
            <p14:sldId id="587"/>
            <p14:sldId id="649"/>
            <p14:sldId id="650"/>
            <p14:sldId id="357"/>
            <p14:sldId id="535"/>
            <p14:sldId id="536"/>
            <p14:sldId id="630"/>
            <p14:sldId id="652"/>
            <p14:sldId id="631"/>
            <p14:sldId id="632"/>
            <p14:sldId id="360"/>
            <p14:sldId id="597"/>
            <p14:sldId id="598"/>
            <p14:sldId id="633"/>
            <p14:sldId id="634"/>
            <p14:sldId id="549"/>
            <p14:sldId id="646"/>
            <p14:sldId id="647"/>
            <p14:sldId id="363"/>
            <p14:sldId id="606"/>
            <p14:sldId id="607"/>
            <p14:sldId id="637"/>
            <p14:sldId id="645"/>
            <p14:sldId id="438"/>
            <p14:sldId id="639"/>
            <p14:sldId id="64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912" autoAdjust="0"/>
  </p:normalViewPr>
  <p:slideViewPr>
    <p:cSldViewPr>
      <p:cViewPr varScale="1">
        <p:scale>
          <a:sx n="147" d="100"/>
          <a:sy n="147" d="100"/>
        </p:scale>
        <p:origin x="22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Sheet1!$B$2:$B$5</c:f>
              <c:numCache>
                <c:formatCode>0%</c:formatCode>
                <c:ptCount val="4"/>
                <c:pt idx="0">
                  <c:v>0.3</c:v>
                </c:pt>
                <c:pt idx="1">
                  <c:v>0.09</c:v>
                </c:pt>
                <c:pt idx="2">
                  <c:v>0.1</c:v>
                </c:pt>
                <c:pt idx="3">
                  <c:v>0.06</c:v>
                </c:pt>
              </c:numCache>
            </c:numRef>
          </c:val>
          <c:extLst>
            <c:ext xmlns:c16="http://schemas.microsoft.com/office/drawing/2014/chart" uri="{C3380CC4-5D6E-409C-BE32-E72D297353CC}">
              <c16:uniqueId val="{00000000-05F0-4213-B801-1F27C7CC3B63}"/>
            </c:ext>
          </c:extLst>
        </c:ser>
        <c:ser>
          <c:idx val="1"/>
          <c:order val="1"/>
          <c:tx>
            <c:strRef>
              <c:f>Sheet1!$C$1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Sheet1!$C$2:$C$5</c:f>
              <c:numCache>
                <c:formatCode>0%</c:formatCode>
                <c:ptCount val="4"/>
                <c:pt idx="0">
                  <c:v>0.28999999999999998</c:v>
                </c:pt>
                <c:pt idx="1">
                  <c:v>0.08</c:v>
                </c:pt>
                <c:pt idx="2">
                  <c:v>7.0000000000000007E-2</c:v>
                </c:pt>
                <c:pt idx="3">
                  <c:v>0.06</c:v>
                </c:pt>
              </c:numCache>
            </c:numRef>
          </c:val>
          <c:extLst>
            <c:ext xmlns:c16="http://schemas.microsoft.com/office/drawing/2014/chart" uri="{C3380CC4-5D6E-409C-BE32-E72D297353CC}">
              <c16:uniqueId val="{00000001-05F0-4213-B801-1F27C7CC3B63}"/>
            </c:ext>
          </c:extLst>
        </c:ser>
        <c:ser>
          <c:idx val="2"/>
          <c:order val="2"/>
          <c:tx>
            <c:strRef>
              <c:f>Sheet1!$D$1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Sheet1!$D$2:$D$5</c:f>
              <c:numCache>
                <c:formatCode>0%</c:formatCode>
                <c:ptCount val="4"/>
                <c:pt idx="0">
                  <c:v>0.3</c:v>
                </c:pt>
                <c:pt idx="1">
                  <c:v>7.0000000000000007E-2</c:v>
                </c:pt>
                <c:pt idx="2">
                  <c:v>0.05</c:v>
                </c:pt>
                <c:pt idx="3">
                  <c:v>0.04</c:v>
                </c:pt>
              </c:numCache>
            </c:numRef>
          </c:val>
          <c:extLst>
            <c:ext xmlns:c16="http://schemas.microsoft.com/office/drawing/2014/chart" uri="{C3380CC4-5D6E-409C-BE32-E72D297353CC}">
              <c16:uniqueId val="{00000002-05F0-4213-B801-1F27C7CC3B63}"/>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Sheet1!$E$2:$E$5</c:f>
              <c:numCache>
                <c:formatCode>0%</c:formatCode>
                <c:ptCount val="4"/>
                <c:pt idx="0">
                  <c:v>0.28000000000000003</c:v>
                </c:pt>
                <c:pt idx="1">
                  <c:v>7.0000000000000007E-2</c:v>
                </c:pt>
                <c:pt idx="2">
                  <c:v>0.04</c:v>
                </c:pt>
                <c:pt idx="3">
                  <c:v>0.05</c:v>
                </c:pt>
              </c:numCache>
            </c:numRef>
          </c:val>
          <c:extLst>
            <c:ext xmlns:c16="http://schemas.microsoft.com/office/drawing/2014/chart" uri="{C3380CC4-5D6E-409C-BE32-E72D297353CC}">
              <c16:uniqueId val="{00000000-971C-4918-96D3-8158A2C47431}"/>
            </c:ext>
          </c:extLst>
        </c:ser>
        <c:ser>
          <c:idx val="4"/>
          <c:order val="4"/>
          <c:tx>
            <c:strRef>
              <c:f>Sheet1!$F$1</c:f>
              <c:strCache>
                <c:ptCount val="1"/>
                <c:pt idx="0">
                  <c:v>PROSPECT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Sheet1!$F$2:$F$5</c:f>
              <c:numCache>
                <c:formatCode>0%</c:formatCode>
                <c:ptCount val="4"/>
                <c:pt idx="0">
                  <c:v>0.2</c:v>
                </c:pt>
                <c:pt idx="1">
                  <c:v>0.05</c:v>
                </c:pt>
                <c:pt idx="2">
                  <c:v>0.03</c:v>
                </c:pt>
                <c:pt idx="3">
                  <c:v>0.03</c:v>
                </c:pt>
              </c:numCache>
            </c:numRef>
          </c:val>
          <c:extLst>
            <c:ext xmlns:c16="http://schemas.microsoft.com/office/drawing/2014/chart" uri="{C3380CC4-5D6E-409C-BE32-E72D297353CC}">
              <c16:uniqueId val="{00000000-5C35-450D-A096-9C890EA24F11}"/>
            </c:ext>
          </c:extLst>
        </c:ser>
        <c:dLbls>
          <c:showLegendKey val="0"/>
          <c:showVal val="0"/>
          <c:showCatName val="0"/>
          <c:showSerName val="0"/>
          <c:showPercent val="0"/>
          <c:showBubbleSize val="0"/>
        </c:dLbls>
        <c:gapWidth val="219"/>
        <c:overlap val="-27"/>
        <c:axId val="525530111"/>
        <c:axId val="525529695"/>
      </c:barChart>
      <c:catAx>
        <c:axId val="52553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29695"/>
        <c:crosses val="autoZero"/>
        <c:auto val="1"/>
        <c:lblAlgn val="ctr"/>
        <c:lblOffset val="100"/>
        <c:noMultiLvlLbl val="0"/>
      </c:catAx>
      <c:valAx>
        <c:axId val="525529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3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16</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17</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0834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30CC0-25FE-FFE8-2687-381E4E6A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19F62-C073-E3FA-DDED-87BAAEB4D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6EB8F-F50B-4CD0-D52C-EE08D3DECF6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D4EB358-B11A-CF0D-6535-5BD00AFEA5AD}"/>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677521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51936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FF965-495B-2C02-4172-A1A5378C4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054CF-49F8-86C3-BFC7-D1618371C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088BA-F94A-92FE-6D5B-D04E558F19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B9C09C4-699B-3170-BD9F-A3DF7FAEA122}"/>
              </a:ext>
            </a:extLst>
          </p:cNvPr>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192347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39</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44</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94E4-0F19-0607-8365-C94773D04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87CDE-061B-F1F4-3047-7996F0BEC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19819-11E9-3624-1C4F-81155B8B9032}"/>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D508EC74-8C07-CDF2-E438-560A1C0628F2}"/>
              </a:ext>
            </a:extLst>
          </p:cNvPr>
          <p:cNvSpPr>
            <a:spLocks noGrp="1"/>
          </p:cNvSpPr>
          <p:nvPr>
            <p:ph type="sldNum" sz="quarter" idx="10"/>
          </p:nvPr>
        </p:nvSpPr>
        <p:spPr/>
        <p:txBody>
          <a:bodyPr/>
          <a:lstStyle/>
          <a:p>
            <a:fld id="{772B93F9-0430-4295-A60B-76228A639C3D}" type="slidenum">
              <a:rPr lang="en-US" smtClean="0"/>
              <a:pPr/>
              <a:t>45</a:t>
            </a:fld>
            <a:endParaRPr lang="en-US" dirty="0"/>
          </a:p>
        </p:txBody>
      </p:sp>
    </p:spTree>
    <p:extLst>
      <p:ext uri="{BB962C8B-B14F-4D97-AF65-F5344CB8AC3E}">
        <p14:creationId xmlns:p14="http://schemas.microsoft.com/office/powerpoint/2010/main" val="3256766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FA2-5FF1-7D1F-D807-82D657209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3B74F-C2D9-9218-CCC9-003CA04DE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7DC87-DE3C-1703-2369-04F2D8E24434}"/>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618A35CD-6755-2F66-18AF-76DB92ACA581}"/>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105650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0015-37B6-897E-AF02-9E14DF49F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EC484-B66E-C087-C8B9-BD3AFD4CC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BC27E-F18B-3C27-4EED-DA21483901C2}"/>
              </a:ext>
            </a:extLst>
          </p:cNvPr>
          <p:cNvSpPr>
            <a:spLocks noGrp="1"/>
          </p:cNvSpPr>
          <p:nvPr>
            <p:ph type="dt" sz="half" idx="10"/>
          </p:nvPr>
        </p:nvSpPr>
        <p:spPr/>
        <p:txBody>
          <a:bodyPr/>
          <a:lstStyle/>
          <a:p>
            <a:fld id="{A8CE55BA-EB2C-4C1C-A272-DE223A04FED0}" type="datetimeFigureOut">
              <a:rPr lang="en-US" smtClean="0"/>
              <a:t>2/5/2025</a:t>
            </a:fld>
            <a:endParaRPr lang="en-US"/>
          </a:p>
        </p:txBody>
      </p:sp>
      <p:sp>
        <p:nvSpPr>
          <p:cNvPr id="5" name="Footer Placeholder 4">
            <a:extLst>
              <a:ext uri="{FF2B5EF4-FFF2-40B4-BE49-F238E27FC236}">
                <a16:creationId xmlns:a16="http://schemas.microsoft.com/office/drawing/2014/main" id="{B14BB2B5-A9C7-0431-0C8C-4AF30EE25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CC54A-49A9-C7C4-5D36-EE27F06CCB2B}"/>
              </a:ext>
            </a:extLst>
          </p:cNvPr>
          <p:cNvSpPr>
            <a:spLocks noGrp="1"/>
          </p:cNvSpPr>
          <p:nvPr>
            <p:ph type="sldNum" sz="quarter" idx="12"/>
          </p:nvPr>
        </p:nvSpPr>
        <p:spPr/>
        <p:txBody>
          <a:bodyPr/>
          <a:lstStyle/>
          <a:p>
            <a:fld id="{3C265CA8-3DE0-44FD-B2F2-7D265898BBE4}" type="slidenum">
              <a:rPr lang="en-US" smtClean="0"/>
              <a:t>‹#›</a:t>
            </a:fld>
            <a:endParaRPr lang="en-US"/>
          </a:p>
        </p:txBody>
      </p:sp>
    </p:spTree>
    <p:extLst>
      <p:ext uri="{BB962C8B-B14F-4D97-AF65-F5344CB8AC3E}">
        <p14:creationId xmlns:p14="http://schemas.microsoft.com/office/powerpoint/2010/main" val="97915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f.org/en/Countries/JAM?utm_source=chatgp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3405749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CW</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b="0" i="0" u="none" strike="noStrike" dirty="0">
                        <a:solidFill>
                          <a:schemeClr val="tx1"/>
                        </a:solidFill>
                        <a:effectLst/>
                        <a:latin typeface="+mj-lt"/>
                        <a:ea typeface="DFKai-SB" pitchFamily="65" charset="-120"/>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b="0" i="0" u="none" strike="noStrike" dirty="0">
                        <a:solidFill>
                          <a:schemeClr val="tx1"/>
                        </a:solidFill>
                        <a:effectLst/>
                        <a:latin typeface="+mj-lt"/>
                        <a:ea typeface="DFKai-SB" pitchFamily="65" charset="-120"/>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regaining support from lost ac now that rates have dropped from Usd10K/ 4Sh levels.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Our main competitors CMA/CGM and Mearsk has been facing major delays at JMKSN / COCTG since last year,  customers moving back slowly to EMC service.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improving own SQ volume.</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chasing any 609/610 opportunities in the market.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Hard to compete with King Ocean &amp; Seaboard with our high Ocean Freight Rates. Significant USEC volume move out of Port Everglades/ Miami area via direct service of King Ocean.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CARI</a:t>
                      </a:r>
                    </a:p>
                    <a:p>
                      <a:pPr algn="ctr" rtl="0" fontAlgn="ctr"/>
                      <a:r>
                        <a:rPr lang="en-US" altLang="zh-TW" sz="800" b="0" i="0" u="none" strike="noStrike" dirty="0">
                          <a:solidFill>
                            <a:schemeClr val="tx1"/>
                          </a:solidFill>
                          <a:effectLst/>
                          <a:latin typeface="+mj-lt"/>
                          <a:ea typeface="DFKai-SB" pitchFamily="65" charset="-120"/>
                        </a:rPr>
                        <a:t>(CC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promoting CARB – CW / CARB – CW service in order to regain support.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Hard to compete with King Ocean, Seaboard Marine and Sealand/ Maersk at current EMC Ocean Freight Rates.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DO – CW is dominated by local carrier Don Andres with weekly direct service with transit of 2 days.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7711835"/>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800" dirty="0">
                          <a:solidFill>
                            <a:schemeClr val="dk1"/>
                          </a:solidFill>
                          <a:latin typeface="+mj-lt"/>
                          <a:ea typeface="DFKai-SB"/>
                          <a:cs typeface="DFKai-SB"/>
                          <a:sym typeface="DFKai-SB"/>
                        </a:rPr>
                        <a:t>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j-lt"/>
                          <a:ea typeface="DFKai-SB"/>
                          <a:cs typeface="DFKai-SB"/>
                          <a:sym typeface="DFKai-SB"/>
                        </a:rPr>
                        <a:t>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800" dirty="0">
                          <a:solidFill>
                            <a:srgbClr val="FF0000"/>
                          </a:solidFill>
                          <a:latin typeface="+mj-lt"/>
                          <a:ea typeface="DFKai-SB"/>
                          <a:cs typeface="DFKai-SB"/>
                          <a:sym typeface="DFKai-SB"/>
                        </a:rPr>
                        <a:t>0%</a:t>
                      </a:r>
                      <a:endParaRPr sz="800"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800" dirty="0">
                          <a:solidFill>
                            <a:schemeClr val="dk1"/>
                          </a:solidFill>
                          <a:latin typeface="+mj-lt"/>
                          <a:ea typeface="DFKai-SB"/>
                          <a:cs typeface="DFKai-SB"/>
                          <a:sym typeface="DFKai-SB"/>
                        </a:rPr>
                        <a:t>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Tx/>
                        <a:buNone/>
                      </a:pPr>
                      <a:r>
                        <a:rPr lang="de-DE" sz="800" b="0" i="0" u="none" strike="noStrike" dirty="0">
                          <a:solidFill>
                            <a:schemeClr val="tx1"/>
                          </a:solidFill>
                          <a:effectLst/>
                          <a:latin typeface="+mj-lt"/>
                          <a:ea typeface="DFKai-SB" pitchFamily="65" charset="-120"/>
                        </a:rPr>
                        <a:t>No service, no transhipment options.</a:t>
                      </a:r>
                    </a:p>
                    <a:p>
                      <a:pPr marL="0" indent="0" algn="l" rtl="0" fontAlgn="ctr">
                        <a:buFontTx/>
                        <a:buNone/>
                      </a:pPr>
                      <a:r>
                        <a:rPr lang="de-DE" sz="800" b="0" i="0" u="none" strike="noStrike" dirty="0">
                          <a:solidFill>
                            <a:schemeClr val="tx1"/>
                          </a:solidFill>
                          <a:effectLst/>
                          <a:latin typeface="+mj-lt"/>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WCCA+CARO</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15</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j-lt"/>
                          <a:ea typeface="DFKai-SB"/>
                          <a:cs typeface="DFKai-SB"/>
                          <a:sym typeface="DFKai-SB"/>
                        </a:rPr>
                        <a:t>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10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No service, no transhipment options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954381" cy="338554"/>
          </a:xfrm>
          <a:prstGeom prst="rect">
            <a:avLst/>
          </a:prstGeom>
          <a:noFill/>
        </p:spPr>
        <p:txBody>
          <a:bodyPr wrap="none" rtlCol="0">
            <a:spAutoFit/>
          </a:bodyPr>
          <a:lstStyle/>
          <a:p>
            <a:r>
              <a:rPr lang="en-US" sz="1600" b="1" dirty="0"/>
              <a:t>Commercial side: </a:t>
            </a:r>
          </a:p>
        </p:txBody>
      </p:sp>
      <p:sp>
        <p:nvSpPr>
          <p:cNvPr id="8" name="文字方塊 7"/>
          <p:cNvSpPr txBox="1"/>
          <p:nvPr/>
        </p:nvSpPr>
        <p:spPr>
          <a:xfrm>
            <a:off x="126876" y="2656726"/>
            <a:ext cx="2613216" cy="338554"/>
          </a:xfrm>
          <a:prstGeom prst="rect">
            <a:avLst/>
          </a:prstGeom>
          <a:noFill/>
        </p:spPr>
        <p:txBody>
          <a:bodyPr wrap="none" rtlCol="0">
            <a:spAutoFit/>
          </a:bodyPr>
          <a:lstStyle/>
          <a:p>
            <a:r>
              <a:rPr lang="en-US" sz="1600" b="1" dirty="0"/>
              <a:t>Future Plan Suggestion: </a:t>
            </a:r>
          </a:p>
        </p:txBody>
      </p:sp>
      <p:sp>
        <p:nvSpPr>
          <p:cNvPr id="2" name="TextBox 3">
            <a:extLst>
              <a:ext uri="{FF2B5EF4-FFF2-40B4-BE49-F238E27FC236}">
                <a16:creationId xmlns:a16="http://schemas.microsoft.com/office/drawing/2014/main" id="{916BF531-5310-8FA8-7C6A-E6E478671049}"/>
              </a:ext>
            </a:extLst>
          </p:cNvPr>
          <p:cNvSpPr txBox="1"/>
          <p:nvPr/>
        </p:nvSpPr>
        <p:spPr>
          <a:xfrm>
            <a:off x="100609" y="948916"/>
            <a:ext cx="8928991" cy="1754326"/>
          </a:xfrm>
          <a:prstGeom prst="rect">
            <a:avLst/>
          </a:prstGeom>
          <a:noFill/>
        </p:spPr>
        <p:txBody>
          <a:bodyPr wrap="square">
            <a:spAutoFit/>
          </a:bodyPr>
          <a:lstStyle/>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FE to AW/CW rate levels are slowly decreasing from mid 2024 levels, this in line with latest market trends. Lost accounts are slowly returning due to better transit as competition is experiencing frequent delays (bad performance)</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Colombia is a substantial / attractive market for which we receive frequent enquires, however we are not participating due to feeder-cost and unreliable feeder schedule. </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Panama is a substantial / attractive market for which we receive frequent enquires, however we are not participating due to feeder-cost</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AW/CW export volumes are extremely limited, consisting of waste materials (metal scrap/ drained batteries/waste paper) to FE &amp; EU. We are not permitted to accept these commodities by the principle, due to Basel conference restrictions.</a:t>
            </a:r>
          </a:p>
          <a:p>
            <a:pPr marL="342900" indent="-342900" defTabSz="1219170">
              <a:buAutoNum type="arabicParenR"/>
            </a:pPr>
            <a:endParaRPr lang="en-US" sz="1200" dirty="0">
              <a:solidFill>
                <a:prstClr val="black"/>
              </a:solidFill>
              <a:latin typeface="Arial"/>
              <a:ea typeface="DejaVu Sans"/>
              <a:cs typeface="DejaVu Sans"/>
            </a:endParaRPr>
          </a:p>
        </p:txBody>
      </p:sp>
      <p:sp>
        <p:nvSpPr>
          <p:cNvPr id="4" name="TextBox 8">
            <a:extLst>
              <a:ext uri="{FF2B5EF4-FFF2-40B4-BE49-F238E27FC236}">
                <a16:creationId xmlns:a16="http://schemas.microsoft.com/office/drawing/2014/main" id="{492EE808-B655-FC52-DD95-070B9153BE4F}"/>
              </a:ext>
            </a:extLst>
          </p:cNvPr>
          <p:cNvSpPr txBox="1"/>
          <p:nvPr/>
        </p:nvSpPr>
        <p:spPr>
          <a:xfrm>
            <a:off x="100609" y="3075806"/>
            <a:ext cx="8280919" cy="830997"/>
          </a:xfrm>
          <a:prstGeom prst="rect">
            <a:avLst/>
          </a:prstGeom>
          <a:noFill/>
        </p:spPr>
        <p:txBody>
          <a:bodyPr wrap="square">
            <a:spAutoFit/>
          </a:bodyPr>
          <a:lstStyle/>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Continuing chasing all our lost accounts on the various trades.</a:t>
            </a:r>
          </a:p>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Suggest to review / renegotiate CFS feeder contract for lower feeder-rates / offer rates in line with competition.</a:t>
            </a:r>
          </a:p>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Promoting AW/ CW service to CARI in order to secure support for any incidental export cargo such as removal goods.</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5355312"/>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endParaRPr lang="en-US" sz="1200" dirty="0">
              <a:solidFill>
                <a:prstClr val="black"/>
              </a:solidFill>
              <a:ea typeface="DejaVu Sans"/>
              <a:cs typeface="DejaVu Sans"/>
            </a:endParaRPr>
          </a:p>
          <a:p>
            <a:r>
              <a:rPr lang="en-US" sz="1200" dirty="0">
                <a:solidFill>
                  <a:prstClr val="black"/>
                </a:solidFill>
                <a:ea typeface="DejaVu Sans"/>
                <a:cs typeface="DejaVu Sans"/>
              </a:rPr>
              <a:t>AW/CW economies are growing, mainly by tourism.</a:t>
            </a:r>
          </a:p>
          <a:p>
            <a:r>
              <a:rPr lang="en-US" sz="1200" dirty="0">
                <a:solidFill>
                  <a:prstClr val="black"/>
                </a:solidFill>
                <a:ea typeface="DejaVu Sans"/>
                <a:cs typeface="DejaVu Sans"/>
              </a:rPr>
              <a:t>CW is more focused on EU goods, AW is more focused on USA goods</a:t>
            </a:r>
          </a:p>
          <a:p>
            <a:r>
              <a:rPr lang="en-US" sz="1200" dirty="0">
                <a:solidFill>
                  <a:prstClr val="black"/>
                </a:solidFill>
                <a:ea typeface="DejaVu Sans"/>
                <a:cs typeface="DejaVu Sans"/>
              </a:rPr>
              <a:t>Lot of construction activities, mainly for tourism</a:t>
            </a:r>
          </a:p>
          <a:p>
            <a:r>
              <a:rPr lang="en-US" sz="1200" dirty="0">
                <a:solidFill>
                  <a:prstClr val="black"/>
                </a:solidFill>
                <a:ea typeface="DejaVu Sans"/>
                <a:cs typeface="DejaVu Sans"/>
              </a:rPr>
              <a:t>Inflation is rising, even though certain goods are price limited by Government decree.</a:t>
            </a:r>
          </a:p>
          <a:p>
            <a:r>
              <a:rPr lang="en-US" sz="1200" dirty="0">
                <a:solidFill>
                  <a:prstClr val="black"/>
                </a:solidFill>
                <a:ea typeface="DejaVu Sans"/>
                <a:cs typeface="DejaVu Sans"/>
              </a:rPr>
              <a:t>Still no VE biz due to political situation VE – USA governments.</a:t>
            </a:r>
          </a:p>
          <a:p>
            <a:r>
              <a:rPr lang="en-US" sz="1200" dirty="0">
                <a:solidFill>
                  <a:prstClr val="black"/>
                </a:solidFill>
                <a:ea typeface="DejaVu Sans"/>
                <a:cs typeface="DejaVu Sans"/>
              </a:rPr>
              <a:t>New elections coming up in Curacao, March 2025.  </a:t>
            </a:r>
          </a:p>
          <a:p>
            <a:endParaRPr lang="en-US" sz="1200" dirty="0">
              <a:solidFill>
                <a:prstClr val="black"/>
              </a:solidFill>
              <a:ea typeface="DejaVu Sans"/>
              <a:cs typeface="DejaVu Sans"/>
            </a:endParaRPr>
          </a:p>
          <a:p>
            <a:r>
              <a:rPr lang="en-US" sz="1600" b="1" dirty="0">
                <a:latin typeface="+mj-lt"/>
              </a:rPr>
              <a:t>Market share and Loading volume prospect </a:t>
            </a:r>
            <a:r>
              <a:rPr lang="en-US" altLang="zh-TW" sz="1600" b="1" dirty="0">
                <a:latin typeface="+mj-lt"/>
              </a:rPr>
              <a:t>2025</a:t>
            </a:r>
            <a:r>
              <a:rPr lang="en-US" sz="1600" b="1" dirty="0">
                <a:latin typeface="+mj-lt"/>
              </a:rPr>
              <a:t> (Long Haul)</a:t>
            </a:r>
          </a:p>
          <a:p>
            <a:endParaRPr lang="en-US" sz="1200" dirty="0">
              <a:solidFill>
                <a:prstClr val="black"/>
              </a:solidFill>
              <a:ea typeface="DejaVu Sans"/>
              <a:cs typeface="DejaVu Sans"/>
            </a:endParaRPr>
          </a:p>
          <a:p>
            <a:r>
              <a:rPr lang="en-US" sz="1200" dirty="0">
                <a:solidFill>
                  <a:prstClr val="black"/>
                </a:solidFill>
                <a:ea typeface="DejaVu Sans"/>
                <a:cs typeface="DejaVu Sans"/>
              </a:rPr>
              <a:t>Current market share can not be indicated in % as neither government instances nor stevedore provide import statistics. </a:t>
            </a:r>
          </a:p>
          <a:p>
            <a:r>
              <a:rPr lang="en-US" sz="1200" dirty="0">
                <a:solidFill>
                  <a:prstClr val="black"/>
                </a:solidFill>
                <a:ea typeface="DejaVu Sans"/>
                <a:cs typeface="DejaVu Sans"/>
              </a:rPr>
              <a:t>There is a recovery on the ASI – CARI trade and we hope to be able to extend this recovery also on our other trades.</a:t>
            </a:r>
          </a:p>
          <a:p>
            <a:r>
              <a:rPr lang="en-US" sz="1200" dirty="0">
                <a:solidFill>
                  <a:prstClr val="black"/>
                </a:solidFill>
                <a:ea typeface="DejaVu Sans"/>
                <a:cs typeface="DejaVu Sans"/>
              </a:rPr>
              <a:t>Have many external factors to make a proper forecast (Politics US, War Ukraine, situation Middle East, situation Venezuela) </a:t>
            </a:r>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450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128421"/>
              </p:ext>
            </p:extLst>
          </p:nvPr>
        </p:nvGraphicFramePr>
        <p:xfrm>
          <a:off x="132313" y="699543"/>
          <a:ext cx="8907429" cy="3960439"/>
        </p:xfrm>
        <a:graphic>
          <a:graphicData uri="http://schemas.openxmlformats.org/drawingml/2006/table">
            <a:tbl>
              <a:tblPr/>
              <a:tblGrid>
                <a:gridCol w="480519">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505395">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577594">
                  <a:extLst>
                    <a:ext uri="{9D8B030D-6E8A-4147-A177-3AD203B41FA5}">
                      <a16:colId xmlns:a16="http://schemas.microsoft.com/office/drawing/2014/main" val="20004"/>
                    </a:ext>
                  </a:extLst>
                </a:gridCol>
                <a:gridCol w="649793">
                  <a:extLst>
                    <a:ext uri="{9D8B030D-6E8A-4147-A177-3AD203B41FA5}">
                      <a16:colId xmlns:a16="http://schemas.microsoft.com/office/drawing/2014/main" val="2800999351"/>
                    </a:ext>
                  </a:extLst>
                </a:gridCol>
                <a:gridCol w="3950556">
                  <a:extLst>
                    <a:ext uri="{9D8B030D-6E8A-4147-A177-3AD203B41FA5}">
                      <a16:colId xmlns:a16="http://schemas.microsoft.com/office/drawing/2014/main" val="20005"/>
                    </a:ext>
                  </a:extLst>
                </a:gridCol>
              </a:tblGrid>
              <a:tr h="53620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27006">
                <a:tc vMerge="1">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endParaRPr lang="de-DE"/>
                    </a:p>
                  </a:txBody>
                  <a:tcPr>
                    <a:lnT w="12700" cap="flat" cmpd="sng" algn="ctr">
                      <a:solidFill>
                        <a:schemeClr val="tx1"/>
                      </a:solidFill>
                      <a:prstDash val="solid"/>
                      <a:round/>
                      <a:headEnd type="none" w="med" len="med"/>
                      <a:tailEnd type="none" w="med" len="med"/>
                    </a:lnT>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8145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HT</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The decrease in volume (-2%) in 2024 was primarily due to port closures caused by civil unrests from Feb-June and again in Sept. 2024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Despite these challenges, we remain commited to keeping BCC informed with the latest market rates/share ensuring we align with our customers demand for more competitive pricing.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Our key objective this year is to drive a significant increase in bookings by actively promoting Evergreen and its services to restore growth and exceed our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1577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CARI+CARO</a:t>
                      </a:r>
                    </a:p>
                    <a:p>
                      <a:pPr algn="ctr" rtl="0" fontAlgn="ctr"/>
                      <a:r>
                        <a:rPr lang="en-US" altLang="zh-TW"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1,000</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222</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n-lt"/>
                          <a:ea typeface="DFKai-SB"/>
                          <a:cs typeface="DFKai-SB"/>
                          <a:sym typeface="DFKai-SB"/>
                        </a:rPr>
                        <a:t>22%</a:t>
                      </a:r>
                      <a:endParaRPr sz="800" b="0" i="0" u="none" strike="noStrike" dirty="0">
                        <a:solidFill>
                          <a:srgbClr val="FF0000"/>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500</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n-lt"/>
                          <a:ea typeface="DFKai-SB" pitchFamily="65" charset="-120"/>
                        </a:rPr>
                        <a:t>-Volume decline and targets have not been met due to the security crisis in the country over the past months.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-The need to increase allocation, and enhance the availability of foodgrade containers, particularly for sugar/confectionery imports. </a:t>
                      </a:r>
                    </a:p>
                    <a:p>
                      <a:pPr algn="l" rtl="0" fontAlgn="ctr"/>
                      <a:endParaRPr lang="de-DE" sz="800" b="0" i="0" u="none" strike="noStrike" dirty="0">
                        <a:solidFill>
                          <a:schemeClr val="tx1"/>
                        </a:solidFill>
                        <a:effectLst/>
                        <a:latin typeface="+mn-lt"/>
                        <a:ea typeface="DFKai-SB" pitchFamily="65" charset="-120"/>
                      </a:endParaRP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-Our focus this year is on driving volume growth by actively promoting Evergreen and its reliable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31697004"/>
              </p:ext>
            </p:extLst>
          </p:nvPr>
        </p:nvGraphicFramePr>
        <p:xfrm>
          <a:off x="132313" y="689870"/>
          <a:ext cx="8907429" cy="4250133"/>
        </p:xfrm>
        <a:graphic>
          <a:graphicData uri="http://schemas.openxmlformats.org/drawingml/2006/table">
            <a:tbl>
              <a:tblPr/>
              <a:tblGrid>
                <a:gridCol w="480519">
                  <a:extLst>
                    <a:ext uri="{9D8B030D-6E8A-4147-A177-3AD203B41FA5}">
                      <a16:colId xmlns:a16="http://schemas.microsoft.com/office/drawing/2014/main" val="20000"/>
                    </a:ext>
                  </a:extLst>
                </a:gridCol>
                <a:gridCol w="1082989">
                  <a:extLst>
                    <a:ext uri="{9D8B030D-6E8A-4147-A177-3AD203B41FA5}">
                      <a16:colId xmlns:a16="http://schemas.microsoft.com/office/drawing/2014/main" val="20001"/>
                    </a:ext>
                  </a:extLst>
                </a:gridCol>
                <a:gridCol w="433196">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577594">
                  <a:extLst>
                    <a:ext uri="{9D8B030D-6E8A-4147-A177-3AD203B41FA5}">
                      <a16:colId xmlns:a16="http://schemas.microsoft.com/office/drawing/2014/main" val="20004"/>
                    </a:ext>
                  </a:extLst>
                </a:gridCol>
                <a:gridCol w="721993">
                  <a:extLst>
                    <a:ext uri="{9D8B030D-6E8A-4147-A177-3AD203B41FA5}">
                      <a16:colId xmlns:a16="http://schemas.microsoft.com/office/drawing/2014/main" val="1790420291"/>
                    </a:ext>
                  </a:extLst>
                </a:gridCol>
                <a:gridCol w="3878356">
                  <a:extLst>
                    <a:ext uri="{9D8B030D-6E8A-4147-A177-3AD203B41FA5}">
                      <a16:colId xmlns:a16="http://schemas.microsoft.com/office/drawing/2014/main" val="20005"/>
                    </a:ext>
                  </a:extLst>
                </a:gridCol>
              </a:tblGrid>
              <a:tr h="47450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6604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80223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WCSA+WCCA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1,000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60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n-lt"/>
                          <a:ea typeface="DFKai-SB"/>
                          <a:cs typeface="DFKai-SB"/>
                          <a:sym typeface="DFKai-SB"/>
                        </a:rPr>
                        <a:t>6%</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80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The need to increase allocation, and enhance the availability of foodgrade containers, particularly for sugar/confectionery imports especially for GTZNJ, CRCAL, SVAGR &amp; NICPK.</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Services from COBVT &amp; PECAL still suspended.</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[2024 Q1-Q4]</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COBVT – 4,051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PECAL – 2,789 TEU</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dirty="0">
                          <a:latin typeface="+mn-lt"/>
                        </a:rPr>
                        <a:t>Our primary goal this year is to significantly boost bookings by strategically promoting Evergreen and its services, aiming to restore growth and surpass our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07362">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USEC</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500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75</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15</a:t>
                      </a:r>
                      <a:r>
                        <a:rPr lang="en-US" altLang="zh-TW" sz="800" b="0" i="0" u="none" strike="noStrike" dirty="0">
                          <a:solidFill>
                            <a:srgbClr val="FF0000"/>
                          </a:solidFill>
                          <a:latin typeface="+mn-lt"/>
                          <a:ea typeface="DFKai-SB"/>
                          <a:cs typeface="DFKai-SB"/>
                          <a:sym typeface="DFKai-SB"/>
                        </a:rPr>
                        <a:t>%</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250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main challenges impacting this trade are equipment shortage and limited trucking schedule availability.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2024 Imports to HTPAP – 5,777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USHUS – 42%</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USNYC – 27%</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USSVN – 18%</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Goal this year is to secure more bookings by actively promoting Evergreen and its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3" name="文字方塊 2"/>
          <p:cNvSpPr txBox="1"/>
          <p:nvPr/>
        </p:nvSpPr>
        <p:spPr>
          <a:xfrm>
            <a:off x="114400" y="646349"/>
            <a:ext cx="1954381" cy="338554"/>
          </a:xfrm>
          <a:prstGeom prst="rect">
            <a:avLst/>
          </a:prstGeom>
          <a:noFill/>
        </p:spPr>
        <p:txBody>
          <a:bodyPr wrap="none" rtlCol="0">
            <a:spAutoFit/>
          </a:bodyPr>
          <a:lstStyle/>
          <a:p>
            <a:r>
              <a:rPr lang="en-US" sz="1600" b="1" dirty="0">
                <a:latin typeface="+mj-lt"/>
              </a:rPr>
              <a:t>Commercial side: </a:t>
            </a:r>
          </a:p>
        </p:txBody>
      </p:sp>
      <p:sp>
        <p:nvSpPr>
          <p:cNvPr id="8" name="文字方塊 7"/>
          <p:cNvSpPr txBox="1"/>
          <p:nvPr/>
        </p:nvSpPr>
        <p:spPr>
          <a:xfrm>
            <a:off x="114400" y="2803311"/>
            <a:ext cx="2613216" cy="338554"/>
          </a:xfrm>
          <a:prstGeom prst="rect">
            <a:avLst/>
          </a:prstGeom>
          <a:noFill/>
        </p:spPr>
        <p:txBody>
          <a:bodyPr wrap="none" rtlCol="0">
            <a:spAutoFit/>
          </a:bodyPr>
          <a:lstStyle/>
          <a:p>
            <a:r>
              <a:rPr lang="en-US" sz="1600" b="1" dirty="0">
                <a:latin typeface="+mj-lt"/>
              </a:rPr>
              <a:t>Future Plan Suggestion: </a:t>
            </a:r>
          </a:p>
        </p:txBody>
      </p:sp>
      <p:sp>
        <p:nvSpPr>
          <p:cNvPr id="2" name="TextBox 1">
            <a:extLst>
              <a:ext uri="{FF2B5EF4-FFF2-40B4-BE49-F238E27FC236}">
                <a16:creationId xmlns:a16="http://schemas.microsoft.com/office/drawing/2014/main" id="{9B21A06F-1019-9260-4AA8-7D34D3953C92}"/>
              </a:ext>
            </a:extLst>
          </p:cNvPr>
          <p:cNvSpPr txBox="1"/>
          <p:nvPr/>
        </p:nvSpPr>
        <p:spPr>
          <a:xfrm>
            <a:off x="148457" y="922605"/>
            <a:ext cx="8568952" cy="1569660"/>
          </a:xfrm>
          <a:prstGeom prst="rect">
            <a:avLst/>
          </a:prstGeom>
          <a:noFill/>
        </p:spPr>
        <p:txBody>
          <a:bodyPr wrap="square" rtlCol="0">
            <a:spAutoFit/>
          </a:bodyPr>
          <a:lstStyle/>
          <a:p>
            <a:r>
              <a:rPr lang="en-US" sz="1200" dirty="0"/>
              <a:t>Pleased to share that in 2024, we have secured the </a:t>
            </a:r>
            <a:r>
              <a:rPr lang="en-US" sz="1200" b="1" dirty="0"/>
              <a:t>1st position</a:t>
            </a:r>
            <a:r>
              <a:rPr lang="en-US" sz="1200" dirty="0"/>
              <a:t> in imports from </a:t>
            </a:r>
            <a:r>
              <a:rPr lang="en-US" sz="1200" b="1" dirty="0"/>
              <a:t>Far East Asia (C Trade)</a:t>
            </a:r>
            <a:r>
              <a:rPr lang="en-US" sz="1200" dirty="0"/>
              <a:t> despite facing significant challenges, including political instability. This achievement reflects our resilience and strategic efforts in navigating complex market conditions. However, we have yet to attain the top position in </a:t>
            </a:r>
            <a:r>
              <a:rPr lang="en-US" sz="1200" b="1" dirty="0"/>
              <a:t>CB </a:t>
            </a:r>
            <a:r>
              <a:rPr lang="en-US" sz="1200" dirty="0"/>
              <a:t>and other trade, primarily due to the non-resumption of COBVT, PECAL, USHUS services. Additionally, both </a:t>
            </a:r>
            <a:r>
              <a:rPr lang="en-US" sz="1200" b="1" dirty="0"/>
              <a:t>CMACGM and MSC</a:t>
            </a:r>
            <a:r>
              <a:rPr lang="en-US" sz="1200" dirty="0"/>
              <a:t> continue to provide services from these ports, including Europe and Brazil, which has impacted our position.</a:t>
            </a:r>
          </a:p>
          <a:p>
            <a:r>
              <a:rPr lang="en-US" sz="1200" dirty="0"/>
              <a:t>We sincerely appreciate the unwavering support and understanding of our BCC partners during this challenging period. Their cooperation and proactive efforts have played a crucial role in helping us navigate the difficulties arising from the political situation in HTPAP.</a:t>
            </a:r>
          </a:p>
        </p:txBody>
      </p:sp>
      <p:sp>
        <p:nvSpPr>
          <p:cNvPr id="4" name="TextBox 3">
            <a:extLst>
              <a:ext uri="{FF2B5EF4-FFF2-40B4-BE49-F238E27FC236}">
                <a16:creationId xmlns:a16="http://schemas.microsoft.com/office/drawing/2014/main" id="{02BEFEFE-807D-0C71-3603-5FDC4E87030D}"/>
              </a:ext>
            </a:extLst>
          </p:cNvPr>
          <p:cNvSpPr txBox="1"/>
          <p:nvPr/>
        </p:nvSpPr>
        <p:spPr>
          <a:xfrm>
            <a:off x="143843" y="3056071"/>
            <a:ext cx="8568952" cy="1384995"/>
          </a:xfrm>
          <a:prstGeom prst="rect">
            <a:avLst/>
          </a:prstGeom>
          <a:noFill/>
        </p:spPr>
        <p:txBody>
          <a:bodyPr wrap="square" rtlCol="0">
            <a:spAutoFit/>
          </a:bodyPr>
          <a:lstStyle/>
          <a:p>
            <a:r>
              <a:rPr lang="en-US" sz="1200" dirty="0"/>
              <a:t>We are fully committed to reinforcing our competitive position and expanding our market presence in the Haiti imports sector. With a strong foundation established with our clients in Haiti, it is essential to address existing gaps in our service offerings to further solidify our standing and increase our market share. There is a clear demand for services to Brazil, Europe, and key ports such as COBVT and PECAL. By incorporating these routes into our service portfolio, we can effectively meet the needs of underserved clients and capitalize on new growth opportunities.</a:t>
            </a:r>
          </a:p>
          <a:p>
            <a:r>
              <a:rPr lang="en-US" sz="1200" dirty="0"/>
              <a:t>In addition, we recommend the integration of Port Everglades and USHUS into the CAJ service, which will strengthen our market presence and align with our strategic objective of becoming the leading carrier in Haiti.</a:t>
            </a:r>
          </a:p>
        </p:txBody>
      </p:sp>
    </p:spTree>
    <p:extLst>
      <p:ext uri="{BB962C8B-B14F-4D97-AF65-F5344CB8AC3E}">
        <p14:creationId xmlns:p14="http://schemas.microsoft.com/office/powerpoint/2010/main" val="235352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3" name="文字方塊 2"/>
          <p:cNvSpPr txBox="1"/>
          <p:nvPr/>
        </p:nvSpPr>
        <p:spPr>
          <a:xfrm>
            <a:off x="179512" y="771550"/>
            <a:ext cx="8784976" cy="4247317"/>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t>E</a:t>
            </a:r>
            <a:r>
              <a:rPr lang="en-US" sz="1600" b="1" dirty="0"/>
              <a:t>conomic background:</a:t>
            </a:r>
          </a:p>
          <a:p>
            <a:pPr marL="285750" lvl="1"/>
            <a:r>
              <a:rPr lang="en-US" sz="1200" dirty="0"/>
              <a:t>Haiti has been receiving international support from organizations like the World Bank and the IMF, aimed at boosting economic stability and development. Collaborations with regional partners, including the Caribbean Community (CARICOM) and other trade blocks, can open new avenues for trade and economic growth. Haiti's import dependencies in 2025 remain high in several key sectors due to its limited domestic production capacity and infrastructure challenges such as food, agricultural products, fuel, construction &amp; machinery materials, consumer goods and healthcare supplies.</a:t>
            </a:r>
            <a:endParaRPr lang="en-US" sz="1200" dirty="0">
              <a:solidFill>
                <a:schemeClr val="accent1">
                  <a:lumMod val="75000"/>
                </a:schemeClr>
              </a:solidFill>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r>
              <a:rPr lang="en-US" sz="1600" b="1" dirty="0"/>
              <a:t>Market share and Loading volume prospect </a:t>
            </a:r>
            <a:r>
              <a:rPr lang="en-US" altLang="zh-TW" sz="1600" b="1" dirty="0"/>
              <a:t>2025</a:t>
            </a:r>
            <a:r>
              <a:rPr lang="en-US" sz="1600" b="1" dirty="0"/>
              <a:t> (Long Haul):</a:t>
            </a:r>
          </a:p>
          <a:p>
            <a:pPr marL="285750"/>
            <a:r>
              <a:rPr lang="en-US" sz="1200" dirty="0"/>
              <a:t>We expect to enhance our market share by re-establishing services at the ports we previously lost, COBVT, PECAL, ECGYE, CLSAI, and USHUS. Additionally, we aim to expand our offerings with the inclusion of Port Everglades (USPEV), as well as services from Brazil and European countries.</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sym typeface="Wingdings" panose="05000000000000000000" pitchFamily="2" charset="2"/>
                        </a:rPr>
                        <a:t></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143693FE-CAB7-FA81-6BE5-883FA4988667}"/>
              </a:ext>
            </a:extLst>
          </p:cNvPr>
          <p:cNvPicPr>
            <a:picLocks noChangeAspect="1"/>
          </p:cNvPicPr>
          <p:nvPr/>
        </p:nvPicPr>
        <p:blipFill>
          <a:blip r:embed="rId2"/>
          <a:stretch>
            <a:fillRect/>
          </a:stretch>
        </p:blipFill>
        <p:spPr>
          <a:xfrm>
            <a:off x="622926" y="0"/>
            <a:ext cx="7898147" cy="5143500"/>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7734707"/>
              </p:ext>
            </p:extLst>
          </p:nvPr>
        </p:nvGraphicFramePr>
        <p:xfrm>
          <a:off x="104258" y="622407"/>
          <a:ext cx="8935486" cy="4037575"/>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53019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75823">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3331553">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DO</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buFont typeface="+mj-lt"/>
                        <a:buAutoNum type="arabicPeriod"/>
                      </a:pPr>
                      <a:r>
                        <a:rPr lang="en-US" sz="800" dirty="0">
                          <a:latin typeface="+mj-lt"/>
                          <a:ea typeface="DFKai-SB" panose="03000509000000000000"/>
                        </a:rPr>
                        <a:t>MSC leads market with 24.43% share demoting CMA-CGM which holds second place with 22.39% market share. EGL maintains third place with 14.77% share in FE/DO trade. Market share is based on our IU stats, from January through November 2024.</a:t>
                      </a:r>
                    </a:p>
                    <a:p>
                      <a:pPr marL="228600" indent="-228600">
                        <a:buFont typeface="+mj-lt"/>
                        <a:buAutoNum type="arabicPeriod"/>
                      </a:pPr>
                      <a:endParaRPr lang="en-US" sz="800" dirty="0">
                        <a:latin typeface="+mj-lt"/>
                        <a:ea typeface="DFKai-SB" panose="0300050900000000000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n-US" sz="800" dirty="0">
                          <a:effectLst/>
                          <a:latin typeface="+mj-lt"/>
                          <a:ea typeface="DFKai-SB" panose="03000509000000000000"/>
                        </a:rPr>
                        <a:t>Our OWN SQ decreased -30.87% YOY, going from 3660 TEU in 2023 to 2530 in 2024. Actual FOB/CIF ratio is 12/88.</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lang="en-US" sz="800" dirty="0">
                        <a:effectLst/>
                        <a:latin typeface="+mj-lt"/>
                        <a:ea typeface="DFKai-SB" panose="03000509000000000000"/>
                      </a:endParaRPr>
                    </a:p>
                    <a:p>
                      <a:pPr marL="228600" indent="-228600">
                        <a:buFont typeface="+mj-lt"/>
                        <a:buAutoNum type="arabicPeriod"/>
                      </a:pPr>
                      <a:r>
                        <a:rPr lang="en-US" sz="800" dirty="0">
                          <a:latin typeface="+mj-lt"/>
                          <a:ea typeface="DFKai-SB" panose="03000509000000000000"/>
                        </a:rPr>
                        <a:t>While other carriers also faced problems with congestion, it did not reach the extend of Evergreen. At some point cargoes reached 120+ days transit time. The damage in terms of reputation to the Evergreen brand was (and is) considerably. Some customers do not even take our calls and/or allow us to visit them.</a:t>
                      </a:r>
                      <a:endParaRPr lang="en-US" sz="800" dirty="0">
                        <a:effectLst/>
                        <a:latin typeface="+mj-lt"/>
                        <a:ea typeface="DFKai-SB" panose="03000509000000000000"/>
                      </a:endParaRPr>
                    </a:p>
                    <a:p>
                      <a:pPr marL="228600" indent="-228600">
                        <a:buFont typeface="+mj-lt"/>
                        <a:buAutoNum type="arabicPeriod"/>
                      </a:pPr>
                      <a:endParaRPr lang="en-US" sz="800" dirty="0">
                        <a:effectLst/>
                        <a:latin typeface="+mj-lt"/>
                        <a:ea typeface="DFKai-SB" panose="03000509000000000000"/>
                      </a:endParaRPr>
                    </a:p>
                    <a:p>
                      <a:pPr marL="228600" indent="-228600">
                        <a:buFont typeface="+mj-lt"/>
                        <a:buAutoNum type="arabicPeriod"/>
                      </a:pPr>
                      <a:r>
                        <a:rPr lang="en-US" sz="800" dirty="0">
                          <a:effectLst/>
                          <a:latin typeface="+mj-lt"/>
                          <a:ea typeface="DFKai-SB" panose="03000509000000000000"/>
                        </a:rPr>
                        <a:t>Action Plan: </a:t>
                      </a:r>
                      <a:r>
                        <a:rPr lang="en-US" sz="800" dirty="0">
                          <a:latin typeface="+mj-lt"/>
                          <a:ea typeface="DFKai-SB" panose="03000509000000000000"/>
                        </a:rPr>
                        <a:t>As JV will terminate in February or March, we should have a steadier CAN svc with minimal if any roll overs. Based on that premise, we will be contacting/visiting all accounts whose volumes we had lost in the last two-three years. At the same time, we will start an advertising campaign in social media and others, sending the message that Evergreen is back with reliable services and competitive rates. Same will be amplified by digital flyers, sending them directly to all accounts in our database, both FOB and CFR clients, BCO's and NVO's.</a:t>
                      </a:r>
                      <a:endParaRPr lang="en-US" sz="800" dirty="0">
                        <a:solidFill>
                          <a:schemeClr val="tx1"/>
                        </a:solidFill>
                        <a:effectLst/>
                        <a:latin typeface="+mj-lt"/>
                        <a:ea typeface="DFKai-SB" panose="0300050900000000000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7315139"/>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baseline="0" dirty="0">
                          <a:solidFill>
                            <a:srgbClr val="FF0000"/>
                          </a:solidFill>
                          <a:effectLst/>
                          <a:latin typeface="+mn-lt"/>
                          <a:ea typeface="DFKai-SB" pitchFamily="65" charset="-120"/>
                        </a:rPr>
                        <a:t>DO</a:t>
                      </a:r>
                      <a:r>
                        <a:rPr lang="zh-TW" altLang="en-US" sz="800" b="1" i="0" u="none" strike="noStrike" baseline="0" dirty="0">
                          <a:solidFill>
                            <a:schemeClr val="tx1"/>
                          </a:solidFill>
                          <a:effectLst/>
                          <a:latin typeface="+mn-lt"/>
                          <a:ea typeface="DFKai-SB" pitchFamily="65" charset="-120"/>
                        </a:rPr>
                        <a:t> </a:t>
                      </a:r>
                      <a:r>
                        <a:rPr lang="en-US" altLang="zh-TW" sz="800" b="1" i="0" u="none" strike="noStrike" baseline="0" dirty="0">
                          <a:solidFill>
                            <a:schemeClr val="tx1"/>
                          </a:solidFill>
                          <a:effectLst/>
                          <a:latin typeface="+mn-lt"/>
                          <a:ea typeface="DFKai-SB" pitchFamily="65" charset="-120"/>
                          <a:sym typeface="Wingdings" pitchFamily="2" charset="2"/>
                        </a:rPr>
                        <a:t></a:t>
                      </a:r>
                      <a:r>
                        <a:rPr lang="zh-TW" altLang="en-US" sz="800" b="1" i="0" u="none" strike="noStrike" baseline="0" dirty="0">
                          <a:solidFill>
                            <a:schemeClr val="tx1"/>
                          </a:solidFill>
                          <a:effectLst/>
                          <a:latin typeface="+mn-lt"/>
                          <a:ea typeface="DFKai-SB" pitchFamily="65" charset="-120"/>
                          <a:sym typeface="Wingdings" pitchFamily="2" charset="2"/>
                        </a:rPr>
                        <a:t> </a:t>
                      </a:r>
                      <a:r>
                        <a:rPr lang="en-US" altLang="zh-TW" sz="800" b="1" i="0" u="none" strike="noStrike" baseline="0" dirty="0">
                          <a:solidFill>
                            <a:schemeClr val="tx1"/>
                          </a:solidFill>
                          <a:effectLst/>
                          <a:latin typeface="+mn-lt"/>
                          <a:ea typeface="DFKai-SB" pitchFamily="65" charset="-120"/>
                          <a:sym typeface="Wingdings" pitchFamily="2" charset="2"/>
                        </a:rPr>
                        <a:t>USEC</a:t>
                      </a:r>
                      <a:endParaRPr lang="fr-FR" altLang="zh-TW" sz="800" b="1" i="0" u="none" strike="noStrike" dirty="0">
                        <a:solidFill>
                          <a:schemeClr val="tx1"/>
                        </a:solidFill>
                        <a:effectLst/>
                        <a:latin typeface="+mn-lt"/>
                        <a:ea typeface="DFKai-SB" pitchFamily="65" charset="-120"/>
                      </a:endParaRP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dirty="0">
                          <a:solidFill>
                            <a:schemeClr val="tx1"/>
                          </a:solidFill>
                          <a:latin typeface="+mn-lt"/>
                          <a:ea typeface="DFKai-SB" panose="03000509000000000000" pitchFamily="65" charset="-120"/>
                          <a:cs typeface="+mn-cs"/>
                        </a:rPr>
                        <a:t>DO/USEC: As well known, our competitors have direct service to the USEC, avg 5-8 days TT, in order to keep some support, a fixed schedule is imperative.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dirty="0">
                        <a:solidFill>
                          <a:schemeClr val="tx1"/>
                        </a:solidFill>
                        <a:latin typeface="+mn-lt"/>
                        <a:ea typeface="DFKai-SB" panose="03000509000000000000" pitchFamily="65" charset="-120"/>
                        <a:cs typeface="+mn-cs"/>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dirty="0">
                          <a:solidFill>
                            <a:schemeClr val="tx1"/>
                          </a:solidFill>
                          <a:latin typeface="+mn-lt"/>
                          <a:ea typeface="DFKai-SB" panose="03000509000000000000" pitchFamily="65" charset="-120"/>
                          <a:cs typeface="+mn-cs"/>
                        </a:rPr>
                        <a:t>Action Plan: A</a:t>
                      </a:r>
                      <a:r>
                        <a:rPr lang="en-US" sz="800" dirty="0">
                          <a:latin typeface="+mn-lt"/>
                        </a:rPr>
                        <a:t>s JV will terminate in February or March, we should have a steadier CAN svc with minimal if any roll overs. Based on that premise, we will be contacting/visiting all accounts whose volumes we had lost in the last two-three years.</a:t>
                      </a:r>
                      <a:endParaRPr lang="de-DE" sz="800" dirty="0">
                        <a:solidFill>
                          <a:schemeClr val="tx1"/>
                        </a:solidFill>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DO</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(CC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During Q1 2024, dedicated DO-PR carrier Marine Express, faced problems with their vessel, which allowed us to quickly gain support from some of their current customers during Q2.</a:t>
                      </a:r>
                    </a:p>
                    <a:p>
                      <a:pPr marL="228600" indent="-228600" algn="l" rtl="0" fontAlgn="ctr">
                        <a:buFont typeface="+mj-lt"/>
                        <a:buAutoNum type="arabicPeriod"/>
                      </a:pPr>
                      <a:endParaRPr lang="de-DE" sz="800" b="0" i="0" u="none" strike="noStrike" dirty="0">
                        <a:solidFill>
                          <a:schemeClr val="tx1"/>
                        </a:solidFill>
                        <a:effectLst/>
                        <a:latin typeface="+mn-lt"/>
                        <a:ea typeface="DFKai-SB" panose="03000509000000000000" pitchFamily="65" charset="-120"/>
                        <a:cs typeface="+mn-cs"/>
                      </a:endParaRPr>
                    </a:p>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After said carrier finally recovered, we were able to maintain some of these customers, but since problems with CAN schedule started in most of Q3-Q4, our volumes dropped significantly as customers need a reliable schedule.</a:t>
                      </a:r>
                    </a:p>
                    <a:p>
                      <a:pPr marL="228600" indent="-228600" algn="l" rtl="0" fontAlgn="ctr">
                        <a:buFont typeface="+mj-lt"/>
                        <a:buAutoNum type="arabicPeriod"/>
                      </a:pPr>
                      <a:endParaRPr lang="de-DE" sz="800" b="0" i="0" u="none" strike="noStrike" dirty="0">
                        <a:solidFill>
                          <a:schemeClr val="tx1"/>
                        </a:solidFill>
                        <a:effectLst/>
                        <a:latin typeface="+mn-lt"/>
                        <a:ea typeface="DFKai-SB" panose="03000509000000000000" pitchFamily="65" charset="-120"/>
                        <a:cs typeface="+mn-cs"/>
                      </a:endParaRPr>
                    </a:p>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Action Plan: Same as above.</a:t>
                      </a:r>
                    </a:p>
                    <a:p>
                      <a:pPr marL="171450" indent="-171450" algn="l" rtl="0" fontAlgn="ctr">
                        <a:buFont typeface="Arial" panose="020B0604020202020204" pitchFamily="34" charset="0"/>
                        <a:buChar char="•"/>
                      </a:pPr>
                      <a:endParaRPr lang="de-DE" sz="800" b="0" i="0" u="none" strike="noStrike" dirty="0">
                        <a:solidFill>
                          <a:schemeClr val="tx1"/>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0309181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800" b="1" i="0" u="none" strike="noStrike" dirty="0">
                          <a:solidFill>
                            <a:srgbClr val="FF0000"/>
                          </a:solidFill>
                          <a:effectLst/>
                          <a:latin typeface="+mn-lt"/>
                          <a:ea typeface="DFKai-SB"/>
                        </a:rPr>
                        <a:t>DO</a:t>
                      </a:r>
                      <a:r>
                        <a:rPr lang="en-US" altLang="zh-TW" sz="800" b="1" i="0" u="none" strike="noStrike" dirty="0">
                          <a:solidFill>
                            <a:schemeClr val="tx1"/>
                          </a:solidFill>
                          <a:effectLst/>
                          <a:latin typeface="+mn-lt"/>
                          <a:ea typeface="DFKai-SB"/>
                        </a:rPr>
                        <a:t> </a:t>
                      </a:r>
                      <a:r>
                        <a:rPr lang="fr-FR" altLang="zh-TW" sz="800" b="1" i="0" u="none" strike="noStrike" dirty="0">
                          <a:solidFill>
                            <a:schemeClr val="tx1"/>
                          </a:solidFill>
                          <a:effectLst/>
                          <a:latin typeface="+mn-lt"/>
                          <a:ea typeface="DFKai-SB"/>
                          <a:sym typeface="Wingdings" pitchFamily="2" charset="2"/>
                        </a:rPr>
                        <a:t> WCSA</a:t>
                      </a:r>
                      <a:r>
                        <a:rPr lang="fr-FR" altLang="zh-TW" sz="800" b="1" i="0" u="none" strike="noStrike" dirty="0">
                          <a:solidFill>
                            <a:schemeClr val="tx1"/>
                          </a:solidFill>
                          <a:effectLst/>
                          <a:latin typeface="+mn-lt"/>
                          <a:ea typeface="DFKai-SB"/>
                        </a:rPr>
                        <a:t> </a:t>
                      </a:r>
                      <a:endParaRPr lang="fr-FR" altLang="zh-TW" sz="800" b="1" i="0" u="none" strike="noStrike" dirty="0">
                        <a:solidFill>
                          <a:schemeClr val="tx1"/>
                        </a:solidFill>
                        <a:effectLst/>
                        <a:latin typeface="+mn-lt"/>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a:rPr>
                        <a:t>(CW+WC</a:t>
                      </a:r>
                      <a:r>
                        <a:rPr lang="de-DE" altLang="zh-TW" sz="800" b="0" i="0" u="none" strike="noStrike" baseline="0" dirty="0">
                          <a:solidFill>
                            <a:schemeClr val="tx1"/>
                          </a:solidFill>
                          <a:effectLst/>
                          <a:latin typeface="+mn-lt"/>
                          <a:ea typeface="DFKai-SB"/>
                        </a:rPr>
                        <a:t> Tr</a:t>
                      </a:r>
                      <a:r>
                        <a:rPr lang="fr-FR" altLang="zh-TW" sz="800" b="0" i="0" u="none" strike="noStrike" baseline="0" dirty="0" err="1">
                          <a:solidFill>
                            <a:schemeClr val="tx1"/>
                          </a:solidFill>
                          <a:effectLst/>
                          <a:latin typeface="+mn-lt"/>
                          <a:ea typeface="DFKai-SB"/>
                        </a:rPr>
                        <a:t>ade</a:t>
                      </a:r>
                      <a:r>
                        <a:rPr lang="fr-FR" altLang="zh-TW" sz="800" b="0" i="0" u="none" strike="noStrike" baseline="0" dirty="0">
                          <a:solidFill>
                            <a:schemeClr val="tx1"/>
                          </a:solidFill>
                          <a:effectLst/>
                          <a:latin typeface="+mn-lt"/>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n-lt"/>
                          <a:ea typeface="DFKai-SB"/>
                          <a:cs typeface="DFKai-SB"/>
                          <a:sym typeface="DFKai-SB"/>
                        </a:rPr>
                        <a:t>21</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14%</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WCSA/DO current svc configuration has two T/S, increaing not only TT but also rate offer. Additionally, when requesting rates to BCC, it indicates that service it‘s temporarily unavailable in said trade.</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DO/WCSA: Many to cargo to WCSA is mosly waste paper and plastic waste wihch offer is very low $400-500/4sh all in. Also two of DO‘s  major destinations (ECGYE &amp; CLIQQ) have a very high offer due double T/S, and which limit our potential to grow more biz. </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How</a:t>
                      </a:r>
                      <a:r>
                        <a:rPr lang="de-DE" sz="800" b="0" i="0" u="none" strike="noStrike" baseline="0" dirty="0">
                          <a:solidFill>
                            <a:schemeClr val="tx1"/>
                          </a:solidFill>
                          <a:effectLst/>
                          <a:latin typeface="+mn-lt"/>
                          <a:ea typeface="DFKai-SB"/>
                        </a:rPr>
                        <a:t> to improve: </a:t>
                      </a:r>
                      <a:r>
                        <a:rPr lang="de-DE" sz="800" dirty="0">
                          <a:solidFill>
                            <a:schemeClr val="tx1"/>
                          </a:solidFill>
                          <a:latin typeface="+mn-lt"/>
                          <a:ea typeface="DFKai-SB" panose="03000509000000000000"/>
                          <a:cs typeface="+mn-cs"/>
                        </a:rPr>
                        <a:t>A</a:t>
                      </a:r>
                      <a:r>
                        <a:rPr lang="en-US" sz="800" dirty="0">
                          <a:latin typeface="+mn-lt"/>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p>
                      <a:pPr marL="171450" indent="-171450" algn="just" rtl="0" fontAlgn="ctr">
                        <a:buFont typeface="Arial" panose="020B0604020202020204" pitchFamily="34" charset="0"/>
                        <a:buChar char="•"/>
                      </a:pPr>
                      <a:endParaRPr lang="en-US" sz="800" b="0" i="0" u="none" strike="noStrike" dirty="0">
                        <a:solidFill>
                          <a:schemeClr val="tx1"/>
                        </a:solidFill>
                        <a:effectLst/>
                        <a:latin typeface="+mn-lt"/>
                        <a:ea typeface="DFKai-SB" panose="03000509000000000000"/>
                      </a:endParaRPr>
                    </a:p>
                    <a:p>
                      <a:pPr marL="171450" indent="-171450" algn="just" rtl="0" fontAlgn="ctr">
                        <a:buFont typeface="Arial" panose="020B0604020202020204" pitchFamily="34" charset="0"/>
                        <a:buChar char="•"/>
                      </a:pPr>
                      <a:r>
                        <a:rPr lang="en-US" sz="800" b="0" i="0" u="none" strike="noStrike" dirty="0">
                          <a:solidFill>
                            <a:schemeClr val="tx1"/>
                          </a:solidFill>
                          <a:effectLst/>
                          <a:latin typeface="+mn-lt"/>
                          <a:ea typeface="DFKai-SB" panose="03000509000000000000"/>
                        </a:rPr>
                        <a:t>Additionally, BCC support is needed to provide Waster/Recycling products special rates.  that are exported to WCSA. It’s about the 90%.</a:t>
                      </a:r>
                      <a:endParaRPr lang="de-DE" sz="800" b="0" i="0" u="none" strike="noStrike" dirty="0">
                        <a:solidFill>
                          <a:schemeClr val="tx1"/>
                        </a:solidFill>
                        <a:effectLst/>
                        <a:latin typeface="+mn-lt"/>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a:rPr>
                        <a:t>DO</a:t>
                      </a:r>
                      <a:r>
                        <a:rPr lang="en-US" altLang="zh-TW" sz="800" b="1" i="0" u="none" strike="noStrike" dirty="0">
                          <a:solidFill>
                            <a:schemeClr val="tx1"/>
                          </a:solidFill>
                          <a:effectLst/>
                          <a:latin typeface="+mn-lt"/>
                          <a:ea typeface="DFKai-SB"/>
                        </a:rPr>
                        <a:t> </a:t>
                      </a:r>
                      <a:r>
                        <a:rPr lang="en-US" altLang="zh-TW" sz="800" b="1" i="0" u="none" strike="noStrike" dirty="0">
                          <a:solidFill>
                            <a:schemeClr val="tx1"/>
                          </a:solidFill>
                          <a:effectLst/>
                          <a:latin typeface="+mn-lt"/>
                          <a:ea typeface="DFKai-SB"/>
                          <a:sym typeface="Wingdings" pitchFamily="2" charset="2"/>
                        </a:rPr>
                        <a:t> WCCA+CARO</a:t>
                      </a:r>
                      <a:endParaRPr lang="de-DE" sz="800" b="1" i="0" u="none" strike="noStrike" dirty="0">
                        <a:solidFill>
                          <a:schemeClr val="tx1"/>
                        </a:solidFill>
                        <a:effectLst/>
                        <a:latin typeface="+mn-lt"/>
                        <a:ea typeface="DFKai-SB"/>
                      </a:endParaRPr>
                    </a:p>
                    <a:p>
                      <a:pPr algn="ctr" rtl="0" fontAlgn="ctr"/>
                      <a:r>
                        <a:rPr lang="de-DE" sz="800" b="0" i="0" u="none" strike="noStrike" dirty="0">
                          <a:solidFill>
                            <a:schemeClr val="tx1"/>
                          </a:solidFill>
                          <a:effectLst/>
                          <a:latin typeface="+mn-lt"/>
                          <a:ea typeface="DFKai-SB"/>
                        </a:rPr>
                        <a:t>(CB</a:t>
                      </a:r>
                      <a:r>
                        <a:rPr lang="de-DE" altLang="zh-TW" sz="800" b="0" i="0" u="none" strike="noStrike" baseline="0" dirty="0">
                          <a:solidFill>
                            <a:schemeClr val="tx1"/>
                          </a:solidFill>
                          <a:effectLst/>
                          <a:latin typeface="+mn-lt"/>
                          <a:ea typeface="DFKai-SB"/>
                        </a:rPr>
                        <a:t> Tr</a:t>
                      </a:r>
                      <a:r>
                        <a:rPr lang="fr-FR" altLang="zh-TW" sz="800" b="0" i="0" u="none" strike="noStrike" baseline="0" dirty="0" err="1">
                          <a:solidFill>
                            <a:schemeClr val="tx1"/>
                          </a:solidFill>
                          <a:effectLst/>
                          <a:latin typeface="+mn-lt"/>
                          <a:ea typeface="DFKai-SB"/>
                        </a:rPr>
                        <a:t>ade</a:t>
                      </a:r>
                      <a:r>
                        <a:rPr lang="fr-FR" altLang="zh-TW" sz="800" b="0" i="0" u="none" strike="noStrike" baseline="0" dirty="0">
                          <a:solidFill>
                            <a:schemeClr val="tx1"/>
                          </a:solidFill>
                          <a:effectLst/>
                          <a:latin typeface="+mn-lt"/>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300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n-lt"/>
                          <a:ea typeface="DFKai-SB"/>
                          <a:cs typeface="DFKai-SB"/>
                          <a:sym typeface="DFKai-SB"/>
                        </a:rPr>
                        <a:t>70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n-lt"/>
                          <a:ea typeface="DFKai-SB"/>
                          <a:cs typeface="DFKai-SB"/>
                          <a:sym typeface="DFKai-SB"/>
                        </a:rPr>
                        <a:t>23%</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100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800" b="0" i="0" u="none" strike="noStrike" dirty="0">
                          <a:solidFill>
                            <a:schemeClr val="tx1"/>
                          </a:solidFill>
                          <a:effectLst/>
                          <a:latin typeface="+mn-lt"/>
                          <a:ea typeface="DFKai-SB"/>
                        </a:rPr>
                        <a:t>DO/WCCA: </a:t>
                      </a:r>
                      <a:r>
                        <a:rPr lang="en-US" sz="800" b="0" i="0" u="none" strike="noStrike" dirty="0">
                          <a:solidFill>
                            <a:schemeClr val="tx1"/>
                          </a:solidFill>
                          <a:effectLst/>
                          <a:latin typeface="+mn-lt"/>
                          <a:ea typeface="DFKai-SB"/>
                        </a:rPr>
                        <a:t>Our main problem is this svc instability. During LAAM 2024 svc was supposed to improve with the addition of new vessels, but </a:t>
                      </a:r>
                      <a:r>
                        <a:rPr lang="de-DE" sz="800" b="0" i="0" u="none" strike="noStrike" dirty="0">
                          <a:solidFill>
                            <a:schemeClr val="tx1"/>
                          </a:solidFill>
                          <a:effectLst/>
                          <a:latin typeface="+mn-lt"/>
                          <a:ea typeface="DFKai-SB"/>
                        </a:rPr>
                        <a:t>TT didnt have major improvement and TT average is about +30 days. Additionally and from Q3 onwards we lost the ability to export cargo to SVAGR, one of DO most requested destinations in WCCA trade.</a:t>
                      </a:r>
                    </a:p>
                    <a:p>
                      <a:pPr marL="171450" indent="-171450" algn="l"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How</a:t>
                      </a:r>
                      <a:r>
                        <a:rPr lang="de-DE" sz="800" b="0" i="0" u="none" strike="noStrike" baseline="0" dirty="0">
                          <a:solidFill>
                            <a:schemeClr val="tx1"/>
                          </a:solidFill>
                          <a:effectLst/>
                          <a:latin typeface="+mn-lt"/>
                          <a:ea typeface="DFKai-SB"/>
                        </a:rPr>
                        <a:t> to improve: </a:t>
                      </a:r>
                      <a:r>
                        <a:rPr lang="de-DE" sz="800" dirty="0">
                          <a:solidFill>
                            <a:schemeClr val="tx1"/>
                          </a:solidFill>
                          <a:latin typeface="+mn-lt"/>
                          <a:ea typeface="DFKai-SB" panose="03000509000000000000"/>
                          <a:cs typeface="+mn-cs"/>
                        </a:rPr>
                        <a:t>A</a:t>
                      </a:r>
                      <a:r>
                        <a:rPr lang="en-US" sz="800" dirty="0">
                          <a:latin typeface="+mn-lt"/>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mj-lt"/>
              </a:rPr>
              <a:t>Commercial side: </a:t>
            </a:r>
          </a:p>
        </p:txBody>
      </p:sp>
      <p:sp>
        <p:nvSpPr>
          <p:cNvPr id="8" name="文字方塊 7"/>
          <p:cNvSpPr txBox="1"/>
          <p:nvPr/>
        </p:nvSpPr>
        <p:spPr>
          <a:xfrm>
            <a:off x="-1575" y="3112921"/>
            <a:ext cx="2613216" cy="338554"/>
          </a:xfrm>
          <a:prstGeom prst="rect">
            <a:avLst/>
          </a:prstGeom>
          <a:noFill/>
        </p:spPr>
        <p:txBody>
          <a:bodyPr wrap="none" rtlCol="0">
            <a:spAutoFit/>
          </a:bodyPr>
          <a:lstStyle/>
          <a:p>
            <a:r>
              <a:rPr lang="en-US" sz="1600" b="1" dirty="0">
                <a:latin typeface="+mj-lt"/>
              </a:rPr>
              <a:t>Future Plan Suggestion: </a:t>
            </a:r>
          </a:p>
        </p:txBody>
      </p:sp>
      <p:sp>
        <p:nvSpPr>
          <p:cNvPr id="2" name="TextBox 1">
            <a:extLst>
              <a:ext uri="{FF2B5EF4-FFF2-40B4-BE49-F238E27FC236}">
                <a16:creationId xmlns:a16="http://schemas.microsoft.com/office/drawing/2014/main" id="{2B703AF6-7CFE-D236-767D-5DBC1EFC2929}"/>
              </a:ext>
            </a:extLst>
          </p:cNvPr>
          <p:cNvSpPr txBox="1"/>
          <p:nvPr/>
        </p:nvSpPr>
        <p:spPr>
          <a:xfrm>
            <a:off x="107504" y="938955"/>
            <a:ext cx="8922096" cy="2199385"/>
          </a:xfrm>
          <a:prstGeom prst="rect">
            <a:avLst/>
          </a:prstGeom>
          <a:noFill/>
        </p:spPr>
        <p:txBody>
          <a:bodyPr wrap="square" rtlCol="0">
            <a:spAutoFit/>
          </a:bodyPr>
          <a:lstStyle/>
          <a:p>
            <a:pPr marL="0" marR="0">
              <a:lnSpc>
                <a:spcPct val="107000"/>
              </a:lnSpc>
              <a:spcBef>
                <a:spcPts val="0"/>
              </a:spcBef>
              <a:spcAft>
                <a:spcPts val="800"/>
              </a:spcAft>
            </a:pPr>
            <a:r>
              <a:rPr lang="en-US" sz="1000" kern="100" dirty="0">
                <a:latin typeface="Arial Body"/>
                <a:ea typeface="Calibri" panose="020F0502020204030204" pitchFamily="34" charset="0"/>
                <a:cs typeface="Times New Roman" panose="02020603050405020304" pitchFamily="18" charset="0"/>
              </a:rPr>
              <a:t>We</a:t>
            </a:r>
            <a:r>
              <a:rPr lang="en-US" sz="1000" kern="100" dirty="0">
                <a:effectLst/>
                <a:latin typeface="Arial Body"/>
                <a:ea typeface="Calibri" panose="020F0502020204030204" pitchFamily="34" charset="0"/>
                <a:cs typeface="Times New Roman" panose="02020603050405020304" pitchFamily="18" charset="0"/>
              </a:rPr>
              <a:t> believe that the Account Management Program (AMP) is a great tool to follow up and keep close to our dear customers, but when wrongly used, it just adds unnecessary and additional workload, at least from the agent point of view.</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We're being forced to complete AMP reports on what we call practically "Dead trades“, </a:t>
            </a:r>
            <a:r>
              <a:rPr lang="en-US" sz="1000" kern="100" dirty="0">
                <a:latin typeface="Arial Body"/>
                <a:ea typeface="Calibri" panose="020F0502020204030204" pitchFamily="34" charset="0"/>
                <a:cs typeface="Times New Roman" panose="02020603050405020304" pitchFamily="18" charset="0"/>
              </a:rPr>
              <a:t>t</a:t>
            </a:r>
            <a:r>
              <a:rPr lang="en-US" sz="1000" kern="100" dirty="0">
                <a:effectLst/>
                <a:latin typeface="Arial Body"/>
                <a:ea typeface="Calibri" panose="020F0502020204030204" pitchFamily="34" charset="0"/>
                <a:cs typeface="Times New Roman" panose="02020603050405020304" pitchFamily="18" charset="0"/>
              </a:rPr>
              <a:t>rades in which currently cannot compete at all for reasons such as, very long transit times due to T/S (sometimes even double T/S) and in addition a disproportional high freight, whereas our competitors offer direct service with very competitive rates.</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Other than FE/DO and DO to PA </a:t>
            </a:r>
            <a:r>
              <a:rPr lang="en-US" sz="1000" kern="100" dirty="0">
                <a:latin typeface="Arial Body"/>
                <a:ea typeface="Calibri" panose="020F0502020204030204" pitchFamily="34" charset="0"/>
                <a:cs typeface="Times New Roman" panose="02020603050405020304" pitchFamily="18" charset="0"/>
              </a:rPr>
              <a:t>&amp;</a:t>
            </a:r>
            <a:r>
              <a:rPr lang="en-US" sz="1000" kern="100" dirty="0">
                <a:effectLst/>
                <a:latin typeface="Arial Body"/>
                <a:ea typeface="Calibri" panose="020F0502020204030204" pitchFamily="34" charset="0"/>
                <a:cs typeface="Times New Roman" panose="02020603050405020304" pitchFamily="18" charset="0"/>
              </a:rPr>
              <a:t> PR (DO only direct calls at the moment) and DO/USEC, there's no other trades in which we're able to compete or have anything to offer. DO/WCCA, DO/WCSA &amp; DO/FE, as of today present many challenges and what makes it very difficult to sale. In </a:t>
            </a:r>
            <a:r>
              <a:rPr lang="en-US" sz="1000" kern="100" dirty="0">
                <a:latin typeface="Arial Body"/>
                <a:ea typeface="Calibri" panose="020F0502020204030204" pitchFamily="34" charset="0"/>
                <a:cs typeface="Times New Roman" panose="02020603050405020304" pitchFamily="18" charset="0"/>
              </a:rPr>
              <a:t>DO/FE there might be a good chance in we could compete with some commodities, but rates should be adjusted to meet our customers’ target.</a:t>
            </a:r>
            <a:endParaRPr lang="en-US" sz="1000" kern="100" dirty="0">
              <a:effectLst/>
              <a:latin typeface="Arial Body"/>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t>In conclusion, we recommend AMP, at least in an initial phase, to apply only on those trades in what we have a real chance to compete, because the current conditions of a particular trade allows it. Make no mistake, DO will always try to make everything to get the cargo at the end of the day, but there's simply no point making the same reports over and over if our situation does not change.</a:t>
            </a:r>
          </a:p>
        </p:txBody>
      </p:sp>
      <p:sp>
        <p:nvSpPr>
          <p:cNvPr id="4" name="TextBox 3">
            <a:extLst>
              <a:ext uri="{FF2B5EF4-FFF2-40B4-BE49-F238E27FC236}">
                <a16:creationId xmlns:a16="http://schemas.microsoft.com/office/drawing/2014/main" id="{D5185892-E4EA-693F-CFC3-EB60E5406A1D}"/>
              </a:ext>
            </a:extLst>
          </p:cNvPr>
          <p:cNvSpPr txBox="1"/>
          <p:nvPr/>
        </p:nvSpPr>
        <p:spPr>
          <a:xfrm>
            <a:off x="91586" y="3440945"/>
            <a:ext cx="9036496" cy="1046440"/>
          </a:xfrm>
          <a:prstGeom prst="rect">
            <a:avLst/>
          </a:prstGeom>
          <a:noFill/>
        </p:spPr>
        <p:txBody>
          <a:bodyPr wrap="square">
            <a:spAutoFit/>
          </a:bodyPr>
          <a:lstStyle/>
          <a:p>
            <a:r>
              <a:rPr lang="en-US" sz="1000" dirty="0">
                <a:ea typeface="Calibri" panose="020F0502020204030204" pitchFamily="34" charset="0"/>
              </a:rPr>
              <a:t>Now that CAN service will have a new configuration and promise to provide a reliable weekly service soon, believe it’s a good opportunity to start making studies adding new routes in the near future. Our customers are eager for Evergreen to come up with new services and/or new origins/destinations. They often get the notices from other carriers informing about new routes, services and solutions.</a:t>
            </a:r>
          </a:p>
          <a:p>
            <a:endParaRPr lang="en-US" sz="1000" dirty="0">
              <a:ea typeface="Calibri" panose="020F0502020204030204" pitchFamily="34" charset="0"/>
            </a:endParaRPr>
          </a:p>
          <a:p>
            <a:r>
              <a:rPr lang="en-US" sz="1000" dirty="0">
                <a:ea typeface="Calibri" panose="020F0502020204030204" pitchFamily="34" charset="0"/>
              </a:rPr>
              <a:t>For instance, perhaps having DO/NORTH EUROPE would be convenient as it’s a destination in which there are many exports, for both dry and reefer cargo.</a:t>
            </a:r>
            <a:br>
              <a:rPr lang="en-US" sz="1200" dirty="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274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1169551"/>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24519635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5">
            <a:extLst>
              <a:ext uri="{FF2B5EF4-FFF2-40B4-BE49-F238E27FC236}">
                <a16:creationId xmlns:a16="http://schemas.microsoft.com/office/drawing/2014/main" id="{B607BF4E-5B1B-12AE-B23E-1AA937442F53}"/>
              </a:ext>
            </a:extLst>
          </p:cNvPr>
          <p:cNvPicPr>
            <a:picLocks noChangeAspect="1"/>
          </p:cNvPicPr>
          <p:nvPr/>
        </p:nvPicPr>
        <p:blipFill>
          <a:blip r:embed="rId3"/>
          <a:stretch>
            <a:fillRect/>
          </a:stretch>
        </p:blipFill>
        <p:spPr>
          <a:xfrm>
            <a:off x="224845" y="2122669"/>
            <a:ext cx="4291776" cy="2177273"/>
          </a:xfrm>
          <a:prstGeom prst="rect">
            <a:avLst/>
          </a:prstGeom>
        </p:spPr>
      </p:pic>
      <p:sp>
        <p:nvSpPr>
          <p:cNvPr id="6" name="TextBox 8">
            <a:extLst>
              <a:ext uri="{FF2B5EF4-FFF2-40B4-BE49-F238E27FC236}">
                <a16:creationId xmlns:a16="http://schemas.microsoft.com/office/drawing/2014/main" id="{65094F4C-B26E-358C-3E38-4C6E0C6242B3}"/>
              </a:ext>
            </a:extLst>
          </p:cNvPr>
          <p:cNvSpPr txBox="1"/>
          <p:nvPr/>
        </p:nvSpPr>
        <p:spPr>
          <a:xfrm>
            <a:off x="4663660" y="2073582"/>
            <a:ext cx="4234257" cy="2677656"/>
          </a:xfrm>
          <a:prstGeom prst="rect">
            <a:avLst/>
          </a:prstGeom>
          <a:noFill/>
        </p:spPr>
        <p:txBody>
          <a:bodyPr wrap="square" rtlCol="0">
            <a:spAutoFit/>
          </a:bodyPr>
          <a:lstStyle/>
          <a:p>
            <a:r>
              <a:rPr lang="en-US" sz="1200" b="0" i="0" dirty="0">
                <a:solidFill>
                  <a:srgbClr val="000000"/>
                </a:solidFill>
                <a:effectLst/>
              </a:rPr>
              <a:t>Growth has resumed its historically robust pace and</a:t>
            </a:r>
            <a:r>
              <a:rPr lang="en-US" sz="1200" dirty="0">
                <a:solidFill>
                  <a:srgbClr val="000000"/>
                </a:solidFill>
              </a:rPr>
              <a:t> is</a:t>
            </a:r>
            <a:r>
              <a:rPr lang="en-US" sz="1200" b="0" i="0" dirty="0">
                <a:solidFill>
                  <a:srgbClr val="000000"/>
                </a:solidFill>
                <a:effectLst/>
              </a:rPr>
              <a:t> projected to be the fastest growing economy in Latin America in 2024, reaching 5.1% during Q1~Q3 2024, following a slowdown to 2.3% in 2023 due to the high-interest rate environment.</a:t>
            </a:r>
          </a:p>
          <a:p>
            <a:br>
              <a:rPr lang="en-US" sz="1200" b="0" i="0" dirty="0">
                <a:solidFill>
                  <a:srgbClr val="000000"/>
                </a:solidFill>
                <a:effectLst/>
              </a:rPr>
            </a:br>
            <a:r>
              <a:rPr lang="en-US" sz="1200" b="0" i="0" dirty="0">
                <a:solidFill>
                  <a:srgbClr val="000000"/>
                </a:solidFill>
                <a:effectLst/>
              </a:rPr>
              <a:t>Free trade zones and tourism continue to be bright spots in the economy, with tourist arrivals continuing to reach record highs.</a:t>
            </a:r>
          </a:p>
          <a:p>
            <a:endParaRPr lang="en-US" sz="1200" dirty="0">
              <a:solidFill>
                <a:srgbClr val="000000"/>
              </a:solidFill>
            </a:endParaRPr>
          </a:p>
          <a:p>
            <a:r>
              <a:rPr lang="en-US" sz="1200" b="1" dirty="0">
                <a:solidFill>
                  <a:srgbClr val="000000"/>
                </a:solidFill>
              </a:rPr>
              <a:t>I</a:t>
            </a:r>
            <a:r>
              <a:rPr lang="en-US" sz="1200" b="1" i="0" dirty="0">
                <a:solidFill>
                  <a:srgbClr val="000000"/>
                </a:solidFill>
                <a:effectLst/>
              </a:rPr>
              <a:t>nflation Below Target:</a:t>
            </a:r>
            <a:r>
              <a:rPr lang="en-US" sz="1200" b="0" i="0" dirty="0">
                <a:solidFill>
                  <a:srgbClr val="000000"/>
                </a:solidFill>
                <a:effectLst/>
              </a:rPr>
              <a:t> Inflation through October 2024 averaged 3.3%, below the BCRD’s (Central Bank) target of 4%. The BCRD has reduced its policy rate to 6.25% from a peak of 8.5% in May 2023.</a:t>
            </a:r>
            <a:endParaRPr lang="es-MX" sz="1200" dirty="0"/>
          </a:p>
        </p:txBody>
      </p:sp>
    </p:spTree>
    <p:extLst>
      <p:ext uri="{BB962C8B-B14F-4D97-AF65-F5344CB8AC3E}">
        <p14:creationId xmlns:p14="http://schemas.microsoft.com/office/powerpoint/2010/main" val="206301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79512" y="627534"/>
            <a:ext cx="8784976" cy="923330"/>
          </a:xfrm>
          <a:prstGeom prst="rect">
            <a:avLst/>
          </a:prstGeom>
          <a:noFill/>
        </p:spPr>
        <p:txBody>
          <a:bodyPr wrap="square" rtlCol="0" anchor="t">
            <a:spAutoFit/>
          </a:bodyPr>
          <a:lstStyle/>
          <a:p>
            <a:r>
              <a:rPr lang="en-US" sz="1600" b="1" dirty="0"/>
              <a:t>Jan/Nov 2024 Market Share (DO Import + Export Volumes)</a:t>
            </a:r>
          </a:p>
          <a:p>
            <a:endParaRPr lang="en-US" dirty="0"/>
          </a:p>
          <a:p>
            <a:pPr marL="285750" indent="-285750">
              <a:buFont typeface="Arial" pitchFamily="34" charset="0"/>
              <a:buChar char="•"/>
            </a:pPr>
            <a:endParaRPr lang="en-US" dirty="0"/>
          </a:p>
        </p:txBody>
      </p:sp>
      <p:pic>
        <p:nvPicPr>
          <p:cNvPr id="9" name="Picture 8">
            <a:extLst>
              <a:ext uri="{FF2B5EF4-FFF2-40B4-BE49-F238E27FC236}">
                <a16:creationId xmlns:a16="http://schemas.microsoft.com/office/drawing/2014/main" id="{3DA4D9FE-6038-48BA-B007-91CEBD3176EA}"/>
              </a:ext>
            </a:extLst>
          </p:cNvPr>
          <p:cNvPicPr>
            <a:picLocks noChangeAspect="1"/>
          </p:cNvPicPr>
          <p:nvPr/>
        </p:nvPicPr>
        <p:blipFill>
          <a:blip r:embed="rId3"/>
          <a:stretch>
            <a:fillRect/>
          </a:stretch>
        </p:blipFill>
        <p:spPr>
          <a:xfrm>
            <a:off x="142105" y="1089199"/>
            <a:ext cx="8784976" cy="37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622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C0AE-4BC4-DAC4-FE96-FEF358FE5E1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60A0605-250C-770D-DDB6-F7B71E85118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46D6A63-6C59-DBEF-F7D9-0855D47B21C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C62AA1-4C96-C845-60CC-7328C7E1C0CB}"/>
              </a:ext>
            </a:extLst>
          </p:cNvPr>
          <p:cNvSpPr txBox="1"/>
          <p:nvPr/>
        </p:nvSpPr>
        <p:spPr>
          <a:xfrm>
            <a:off x="179512" y="656878"/>
            <a:ext cx="8784976" cy="615553"/>
          </a:xfrm>
          <a:prstGeom prst="rect">
            <a:avLst/>
          </a:prstGeom>
          <a:noFill/>
        </p:spPr>
        <p:txBody>
          <a:bodyPr wrap="square" rtlCol="0" anchor="t">
            <a:spAutoFit/>
          </a:bodyPr>
          <a:lstStyle/>
          <a:p>
            <a:r>
              <a:rPr lang="en-US" sz="1600" b="1" dirty="0"/>
              <a:t>JAN/NOV 2024 Vs 2023 IMPORT/EXPORT LIFTINGS / GROWTH</a:t>
            </a:r>
          </a:p>
          <a:p>
            <a:pPr marL="285750" indent="-285750">
              <a:buFont typeface="Arial" pitchFamily="34" charset="0"/>
              <a:buChar char="•"/>
            </a:pPr>
            <a:endParaRPr lang="en-US" dirty="0"/>
          </a:p>
        </p:txBody>
      </p:sp>
      <p:pic>
        <p:nvPicPr>
          <p:cNvPr id="1030" name="Picture 6" descr="A graph with red line and blue bars&#10;&#10;AI-generated content may be incorrect.">
            <a:extLst>
              <a:ext uri="{FF2B5EF4-FFF2-40B4-BE49-F238E27FC236}">
                <a16:creationId xmlns:a16="http://schemas.microsoft.com/office/drawing/2014/main" id="{5B7627AD-0012-851D-56A5-7A294B64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7" y="1131590"/>
            <a:ext cx="8928992" cy="352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4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6996680" y="488310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79512" y="771550"/>
            <a:ext cx="8784976" cy="2616101"/>
          </a:xfrm>
          <a:prstGeom prst="rect">
            <a:avLst/>
          </a:prstGeom>
          <a:noFill/>
        </p:spPr>
        <p:txBody>
          <a:bodyPr wrap="square" rtlCol="0" anchor="t">
            <a:spAutoFit/>
          </a:bodyPr>
          <a:lstStyle/>
          <a:p>
            <a:r>
              <a:rPr lang="en-US" sz="1600" b="1" dirty="0"/>
              <a:t>Market share and Loading volume prospect </a:t>
            </a:r>
            <a:r>
              <a:rPr lang="en-US" altLang="zh-TW" sz="1600" b="1" dirty="0"/>
              <a:t>2025</a:t>
            </a:r>
            <a:r>
              <a:rPr lang="en-US" sz="1600" b="1" dirty="0"/>
              <a:t> (Long Haul)</a:t>
            </a:r>
          </a:p>
          <a:p>
            <a:endParaRPr lang="en-US" sz="1200" dirty="0"/>
          </a:p>
          <a:p>
            <a:r>
              <a:rPr lang="en-US" sz="1200" dirty="0"/>
              <a:t>Based on our Intelligence Unit statistics, from January through November 2024, Evergreen holds a share of </a:t>
            </a:r>
            <a:r>
              <a:rPr lang="en-US" sz="1200" b="1" dirty="0"/>
              <a:t>4.70%</a:t>
            </a:r>
            <a:r>
              <a:rPr lang="en-US" sz="1200" dirty="0"/>
              <a:t> maintaining a </a:t>
            </a:r>
            <a:r>
              <a:rPr lang="en-US" sz="1200" b="1" dirty="0"/>
              <a:t>seventh position </a:t>
            </a:r>
            <a:r>
              <a:rPr lang="en-US" sz="1200" dirty="0"/>
              <a:t>among all carriers in DO. Overall TEU loaded (Import + Export) in said period range: 39,212. Meanwhile, in same time frame, DO overall </a:t>
            </a:r>
            <a:r>
              <a:rPr lang="en-US" sz="1200" dirty="0" err="1"/>
              <a:t>import+export</a:t>
            </a:r>
            <a:r>
              <a:rPr lang="en-US" sz="1200" dirty="0"/>
              <a:t> TEUs increased 9% going from 770,036 in 2023 to 835,576 in 2024.</a:t>
            </a:r>
          </a:p>
          <a:p>
            <a:endParaRPr lang="en-US" sz="1200" dirty="0"/>
          </a:p>
          <a:p>
            <a:r>
              <a:rPr lang="en-US" sz="1200" dirty="0"/>
              <a:t>According to our internal records in 2024 and in which there was not added services, faced strong roll over problems and several skips and delays, specifically DOCAU 2</a:t>
            </a:r>
            <a:r>
              <a:rPr lang="en-US" sz="1200" baseline="30000" dirty="0"/>
              <a:t>nd</a:t>
            </a:r>
            <a:r>
              <a:rPr lang="en-US" sz="1200" dirty="0"/>
              <a:t> skips, Evergreen overall volumes decreased </a:t>
            </a:r>
            <a:r>
              <a:rPr lang="en-US" sz="1200" b="1" dirty="0">
                <a:solidFill>
                  <a:srgbClr val="FF0000"/>
                </a:solidFill>
              </a:rPr>
              <a:t>-5.10% </a:t>
            </a:r>
            <a:r>
              <a:rPr lang="en-US" sz="1200" dirty="0"/>
              <a:t>going from 43,732 TEU in 2023 to 41503 TEU in 2024.</a:t>
            </a:r>
          </a:p>
          <a:p>
            <a:endParaRPr lang="en-US" sz="1200" dirty="0"/>
          </a:p>
          <a:p>
            <a:r>
              <a:rPr lang="en-US" sz="1200" dirty="0"/>
              <a:t>Since new CAN rotation is expected to launch during March 2025, and it would be a weekly steady service, by end of current year we can expect an 8% increase vs. 2024.</a:t>
            </a:r>
          </a:p>
          <a:p>
            <a:pPr marL="285750" indent="-285750">
              <a:buFont typeface="Arial" pitchFamily="34" charset="0"/>
              <a:buChar char="•"/>
            </a:pPr>
            <a:endParaRPr lang="en-US" sz="1600" dirty="0"/>
          </a:p>
        </p:txBody>
      </p:sp>
    </p:spTree>
    <p:extLst>
      <p:ext uri="{BB962C8B-B14F-4D97-AF65-F5344CB8AC3E}">
        <p14:creationId xmlns:p14="http://schemas.microsoft.com/office/powerpoint/2010/main" val="327520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654338272"/>
              </p:ext>
            </p:extLst>
          </p:nvPr>
        </p:nvGraphicFramePr>
        <p:xfrm>
          <a:off x="107504" y="699543"/>
          <a:ext cx="8928992" cy="3289408"/>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40">
                  <a:extLst>
                    <a:ext uri="{9D8B030D-6E8A-4147-A177-3AD203B41FA5}">
                      <a16:colId xmlns:a16="http://schemas.microsoft.com/office/drawing/2014/main" val="2905017876"/>
                    </a:ext>
                  </a:extLst>
                </a:gridCol>
                <a:gridCol w="1008112">
                  <a:extLst>
                    <a:ext uri="{9D8B030D-6E8A-4147-A177-3AD203B41FA5}">
                      <a16:colId xmlns:a16="http://schemas.microsoft.com/office/drawing/2014/main" val="4291711140"/>
                    </a:ext>
                  </a:extLst>
                </a:gridCol>
                <a:gridCol w="864094">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3420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6427">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US$539,495.34</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US$871,350.52</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j-lt"/>
                          <a:ea typeface="新細明體" panose="02020500000000000000" pitchFamily="18" charset="-120"/>
                        </a:rPr>
                        <a:t>US$331,855.18</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b="0" i="0" dirty="0">
                          <a:solidFill>
                            <a:schemeClr val="dk1"/>
                          </a:solidFill>
                          <a:effectLst/>
                          <a:latin typeface="+mj-lt"/>
                          <a:ea typeface="+mn-ea"/>
                          <a:cs typeface="+mn-cs"/>
                        </a:rPr>
                        <a:t>We hope that EMC will reestablish frequent calls to DO to reduce storage costs. Open depots to receive sold units, which would reduce costs because dispatch would be faster, and the line would not have to assume storage until dispatch.</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77245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US$13,090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US$43,274</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j-lt"/>
                          <a:ea typeface="新細明體" panose="02020500000000000000" pitchFamily="18" charset="-120"/>
                        </a:rPr>
                        <a:t>US$30,184</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Exports increased for 2024, and customer dispatched from DORHNT, which is where the line cover cost. Increase in units sold from DORHNT from 284 units to 288 units. In total 595 units dispatched from DORHNT in 2023 and 1064 units in 2024, </a:t>
                      </a:r>
                      <a:r>
                        <a:rPr lang="en-US" sz="800" b="0" i="0" dirty="0">
                          <a:solidFill>
                            <a:schemeClr val="dk1"/>
                          </a:solidFill>
                          <a:effectLst/>
                          <a:latin typeface="+mj-lt"/>
                          <a:ea typeface="+mn-ea"/>
                          <a:cs typeface="+mn-cs"/>
                        </a:rPr>
                        <a:t>which represents a percentage growth of 78.8% of dispatch from DORHN, It is suggested that units be returned to the depot to reduce costs to the line for storage and lift on/off concept.</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320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cs typeface="+mn-cs"/>
                        </a:rPr>
                        <a:t>N/A</a:t>
                      </a:r>
                      <a:endParaRPr lang="zh-TW" altLang="en-US" sz="800" b="0" i="0" u="none" strike="noStrike" dirty="0">
                        <a:solidFill>
                          <a:schemeClr val="tx1"/>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800" b="0" i="0" u="none" strike="noStrike" dirty="0">
                          <a:solidFill>
                            <a:schemeClr val="tx1"/>
                          </a:solidFill>
                          <a:effectLst/>
                          <a:latin typeface="+mj-lt"/>
                          <a:ea typeface="新細明體" panose="02020500000000000000" pitchFamily="18" charset="-120"/>
                          <a:cs typeface="+mn-cs"/>
                        </a:rPr>
                        <a:t>       US$ 372,960</a:t>
                      </a:r>
                    </a:p>
                    <a:p>
                      <a:pPr algn="ctr" fontAlgn="ctr"/>
                      <a:endParaRPr lang="en-US" sz="800" b="0" i="0" u="none" strike="noStrike" dirty="0">
                        <a:solidFill>
                          <a:schemeClr val="tx1"/>
                        </a:solidFill>
                        <a:effectLst/>
                        <a:latin typeface="+mj-lt"/>
                        <a:ea typeface="新細明體" panose="02020500000000000000" pitchFamily="18" charset="-120"/>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j-lt"/>
                          <a:ea typeface="新細明體" panose="02020500000000000000" pitchFamily="18" charset="-120"/>
                          <a:cs typeface="+mn-cs"/>
                        </a:rPr>
                        <a:t>US$ 372,960</a:t>
                      </a:r>
                    </a:p>
                    <a:p>
                      <a:pPr algn="l" fontAlgn="ctr"/>
                      <a:endParaRPr lang="en-US" altLang="zh-TW" sz="800" u="none" strike="noStrike" dirty="0">
                        <a:solidFill>
                          <a:schemeClr val="tx1"/>
                        </a:solidFill>
                        <a:effectLs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b="0" i="0" dirty="0">
                          <a:solidFill>
                            <a:schemeClr val="dk1"/>
                          </a:solidFill>
                          <a:effectLst/>
                          <a:latin typeface="+mj-lt"/>
                          <a:ea typeface="+mn-ea"/>
                          <a:cs typeface="+mn-cs"/>
                        </a:rPr>
                        <a:t>Repositioning costs could be eliminated by placing calls with space available to load all empty containers in port at the time of planning the vessel, for 2025 we hope to have recurring calls.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170367">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j-lt"/>
                          <a:ea typeface="新細明體" panose="02020500000000000000" pitchFamily="18" charset="-120"/>
                        </a:rPr>
                        <a:t>0%</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70367">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9001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highlight>
                            <a:srgbClr val="FFFF00"/>
                          </a:highlight>
                          <a:latin typeface="+mj-lt"/>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No units were loaded before the stipulated 7 days, for this it is necessary to have: Vessel space available to load empty units. Don't have skips, do not cut the operation to reach another window and get terminal apply the FIFO system, which its not possible due to the  empty evacuated quantity does not allow to load empties in a timely manner under FIFO rules.​</a:t>
                      </a:r>
                      <a:endParaRPr lang="zh-TW" altLang="en-US" sz="800" b="0" i="0" u="none" strike="noStrike" dirty="0">
                        <a:solidFill>
                          <a:srgbClr val="000000"/>
                        </a:solidFill>
                        <a:effectLst/>
                        <a:latin typeface="+mj-lt"/>
                        <a:ea typeface="新細明體" panose="02020500000000000000" pitchFamily="18" charset="-120"/>
                      </a:endParaRPr>
                    </a:p>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044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j-lt"/>
                          <a:ea typeface="新細明體" panose="02020500000000000000" pitchFamily="18" charset="-120"/>
                        </a:rPr>
                        <a:t>N/A</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No personal negligence under line account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35496" y="4011910"/>
            <a:ext cx="9073008" cy="1023357"/>
          </a:xfrm>
          <a:prstGeom prst="rect">
            <a:avLst/>
          </a:prstGeom>
          <a:noFill/>
        </p:spPr>
        <p:txBody>
          <a:bodyPr wrap="square" rtlCol="0">
            <a:spAutoFit/>
          </a:bodyPr>
          <a:lstStyle/>
          <a:p>
            <a:r>
              <a:rPr lang="en-US" altLang="zh-TW" sz="1050" dirty="0"/>
              <a:t>Aged Container Selling / Free Reposition Plan</a:t>
            </a:r>
          </a:p>
          <a:p>
            <a:pPr marL="628650" lvl="1" indent="-171450">
              <a:buFont typeface="Wingdings" panose="05000000000000000000" pitchFamily="2" charset="2"/>
              <a:buChar char="l"/>
            </a:pPr>
            <a:r>
              <a:rPr lang="en-US" altLang="zh-TW" sz="900" dirty="0"/>
              <a:t>A) Since 2022 DO has been promoting the Used Container Selling among our customers, and each year demands increase, but not at the same pace of boxes availability. In 2024 we sold 351 containers. Many factors such as vessel skips, DOCAU bureaucratic process, among others represent a real challenge.</a:t>
            </a:r>
          </a:p>
          <a:p>
            <a:pPr marL="628650" lvl="1" indent="-171450">
              <a:buFont typeface="Wingdings" panose="05000000000000000000" pitchFamily="2" charset="2"/>
              <a:buChar char="l"/>
            </a:pPr>
            <a:r>
              <a:rPr lang="en-US" altLang="zh-TW" sz="900" dirty="0"/>
              <a:t>B) There’s no free reposition plan for the used Container, extra yard moves are covered by the customer</a:t>
            </a:r>
            <a:r>
              <a:rPr lang="en-US" altLang="zh-TW" sz="1000" dirty="0"/>
              <a:t>.</a:t>
            </a:r>
          </a:p>
          <a:p>
            <a:endParaRPr lang="en-US" altLang="zh-TW" sz="1100" dirty="0"/>
          </a:p>
          <a:p>
            <a:endParaRPr lang="zh-TW" altLang="en-US" sz="1100" dirty="0"/>
          </a:p>
        </p:txBody>
      </p:sp>
    </p:spTree>
    <p:extLst>
      <p:ext uri="{BB962C8B-B14F-4D97-AF65-F5344CB8AC3E}">
        <p14:creationId xmlns:p14="http://schemas.microsoft.com/office/powerpoint/2010/main" val="336736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124458483"/>
              </p:ext>
            </p:extLst>
          </p:nvPr>
        </p:nvGraphicFramePr>
        <p:xfrm>
          <a:off x="120878" y="699542"/>
          <a:ext cx="8952897" cy="3745809"/>
        </p:xfrm>
        <a:graphic>
          <a:graphicData uri="http://schemas.openxmlformats.org/drawingml/2006/table">
            <a:tbl>
              <a:tblPr>
                <a:tableStyleId>{5C22544A-7EE6-4342-B048-85BDC9FD1C3A}</a:tableStyleId>
              </a:tblPr>
              <a:tblGrid>
                <a:gridCol w="636400">
                  <a:extLst>
                    <a:ext uri="{9D8B030D-6E8A-4147-A177-3AD203B41FA5}">
                      <a16:colId xmlns:a16="http://schemas.microsoft.com/office/drawing/2014/main" val="1096605092"/>
                    </a:ext>
                  </a:extLst>
                </a:gridCol>
                <a:gridCol w="1201918">
                  <a:extLst>
                    <a:ext uri="{9D8B030D-6E8A-4147-A177-3AD203B41FA5}">
                      <a16:colId xmlns:a16="http://schemas.microsoft.com/office/drawing/2014/main" val="1714653431"/>
                    </a:ext>
                  </a:extLst>
                </a:gridCol>
                <a:gridCol w="800810">
                  <a:extLst>
                    <a:ext uri="{9D8B030D-6E8A-4147-A177-3AD203B41FA5}">
                      <a16:colId xmlns:a16="http://schemas.microsoft.com/office/drawing/2014/main" val="2905017876"/>
                    </a:ext>
                  </a:extLst>
                </a:gridCol>
                <a:gridCol w="748302">
                  <a:extLst>
                    <a:ext uri="{9D8B030D-6E8A-4147-A177-3AD203B41FA5}">
                      <a16:colId xmlns:a16="http://schemas.microsoft.com/office/drawing/2014/main" val="4291711140"/>
                    </a:ext>
                  </a:extLst>
                </a:gridCol>
                <a:gridCol w="893077">
                  <a:extLst>
                    <a:ext uri="{9D8B030D-6E8A-4147-A177-3AD203B41FA5}">
                      <a16:colId xmlns:a16="http://schemas.microsoft.com/office/drawing/2014/main" val="1668644550"/>
                    </a:ext>
                  </a:extLst>
                </a:gridCol>
                <a:gridCol w="4672390">
                  <a:extLst>
                    <a:ext uri="{9D8B030D-6E8A-4147-A177-3AD203B41FA5}">
                      <a16:colId xmlns:a16="http://schemas.microsoft.com/office/drawing/2014/main" val="3561485105"/>
                    </a:ext>
                  </a:extLst>
                </a:gridCol>
              </a:tblGrid>
              <a:tr h="198474">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7644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en-US" altLang="zh-TW" sz="800" u="none" strike="noStrike" dirty="0">
                          <a:effectLst/>
                          <a:latin typeface="+mj-lt"/>
                        </a:rPr>
                        <a:t>80.7%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86.79%</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7.55%</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Data considered from the system evaluation under the schedule monitor, the values are expressed in %, there was an improvement of 7.55%, and we hope to continue improving</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83748">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725257">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en-US" altLang="zh-TW" sz="800" u="none" strike="noStrike" dirty="0">
                          <a:effectLst/>
                          <a:latin typeface="+mj-lt"/>
                        </a:rPr>
                        <a:t>97%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97%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0%</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Data considered from the system evaluation under the terminal productivity information, the values are expressed in %. </a:t>
                      </a:r>
                      <a:r>
                        <a:rPr lang="en-US" sz="800" b="0" i="0" dirty="0">
                          <a:solidFill>
                            <a:schemeClr val="dk1"/>
                          </a:solidFill>
                          <a:effectLst/>
                          <a:latin typeface="+mj-lt"/>
                          <a:ea typeface="+mn-ea"/>
                          <a:cs typeface="+mn-cs"/>
                        </a:rPr>
                        <a:t>Productivity has continued to increase, and we hope to maintain and improve this level.</a:t>
                      </a:r>
                      <a:br>
                        <a:rPr lang="en-US" sz="800" b="0" i="0" dirty="0">
                          <a:solidFill>
                            <a:schemeClr val="dk1"/>
                          </a:solidFill>
                          <a:effectLst/>
                          <a:latin typeface="+mj-lt"/>
                          <a:ea typeface="+mn-ea"/>
                          <a:cs typeface="+mn-cs"/>
                        </a:rPr>
                      </a:br>
                      <a:endParaRPr lang="en-US" sz="800" b="0" i="0" dirty="0">
                        <a:solidFill>
                          <a:schemeClr val="dk1"/>
                        </a:solidFill>
                        <a:effectLst/>
                        <a:latin typeface="+mj-lt"/>
                        <a:ea typeface="+mn-ea"/>
                        <a:cs typeface="+mn-cs"/>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mj-lt"/>
                          <a:ea typeface="+mn-ea"/>
                          <a:cs typeface="+mn-cs"/>
                        </a:rPr>
                        <a:t>Note: </a:t>
                      </a:r>
                      <a:r>
                        <a:rPr lang="en-US" sz="800" b="0" i="0" u="none" strike="noStrike" dirty="0">
                          <a:solidFill>
                            <a:srgbClr val="FF0000"/>
                          </a:solidFill>
                          <a:effectLst/>
                          <a:latin typeface="+mj-lt"/>
                          <a:ea typeface="新細明體" panose="02020500000000000000" pitchFamily="18" charset="-120"/>
                          <a:cs typeface="+mn-cs"/>
                        </a:rPr>
                        <a:t>We’re still waiting for the Line to provide productivity data from September to December 2024.</a:t>
                      </a:r>
                      <a:endParaRPr lang="zh-TW" altLang="en-US" sz="800" b="0" i="0" u="none" strike="noStrike" dirty="0">
                        <a:solidFill>
                          <a:srgbClr val="FF0000"/>
                        </a:solidFill>
                        <a:effectLst/>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34736">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cs typeface="+mn-cs"/>
                        </a:rPr>
                        <a:t>N/A</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1084430">
                <a:tc vMerge="1">
                  <a:txBody>
                    <a:bodyPr/>
                    <a:lstStyle/>
                    <a:p>
                      <a:endParaRPr lang="zh-TW" altLang="en-US"/>
                    </a:p>
                  </a:txBody>
                  <a:tcPr/>
                </a:tc>
                <a:tc>
                  <a:txBody>
                    <a:bodyPr/>
                    <a:lstStyle/>
                    <a:p>
                      <a:pPr algn="ctr" fontAlgn="ctr"/>
                      <a:r>
                        <a:rPr lang="en-US" sz="800" b="0" u="none" strike="noStrike">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US$515,397.84</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US$830,496.82</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US$315,098.98</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j-lt"/>
                        </a:rPr>
                        <a:t>For 2024 we had around 43 skips at DO, in addition to the lack of space for empty loading, add the cut and run that was carried out on several occasions to be able to reach the following ports on time so as not to lose the window. The partner has more space on both vessels than EMC, in addition is not allowed to load empty units on the partner's first call. The following actions must be taken: Our action plan is the same Greater availability of space to be able to load the empty cntrs in a timely manner(, avoid skips and sending extra calls, when necessary, to load empty cntrs in both DOCAU calls if necessary. Negotiate with DOCAU terminal to be able to have a greater number of cargo movements since this is defined for regular calls in the contract with the terminal and any adjustment must be previously analyzed with both managers, terminal and EMC​ (around 950 fist call and 1150 2</a:t>
                      </a:r>
                      <a:r>
                        <a:rPr lang="en-US" altLang="zh-TW" sz="800" u="none" strike="noStrike" baseline="30000" dirty="0">
                          <a:effectLst/>
                          <a:latin typeface="+mj-lt"/>
                        </a:rPr>
                        <a:t>nd</a:t>
                      </a:r>
                      <a:r>
                        <a:rPr lang="en-US" altLang="zh-TW" sz="800" u="none" strike="noStrike" dirty="0">
                          <a:effectLst/>
                          <a:latin typeface="+mj-lt"/>
                        </a:rPr>
                        <a:t> call)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09535">
                <a:tc vMerge="1">
                  <a:txBody>
                    <a:bodyPr/>
                    <a:lstStyle/>
                    <a:p>
                      <a:endParaRPr lang="zh-TW" altLang="en-US"/>
                    </a:p>
                  </a:txBody>
                  <a:tcPr/>
                </a:tc>
                <a:tc>
                  <a:txBody>
                    <a:bodyPr/>
                    <a:lstStyle/>
                    <a:p>
                      <a:pPr algn="ctr" fontAlgn="ctr"/>
                      <a:r>
                        <a:rPr lang="en-US" sz="800" b="0" u="none" strike="noStrike">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j-lt"/>
                        </a:rPr>
                        <a:t>N/A</a:t>
                      </a:r>
                      <a:r>
                        <a:rPr lang="zh-TW" altLang="en-US" sz="800" u="none" strike="noStrike" dirty="0">
                          <a:effectLst/>
                          <a:highlight>
                            <a:srgbClr val="FFFF00"/>
                          </a:highlight>
                          <a:latin typeface="+mj-lt"/>
                        </a:rPr>
                        <a:t>　</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j-lt"/>
                        </a:rPr>
                        <a:t>The line has a contract with both terminals and the negotiation is handled by the terminal and our principals directly. When it is necessary to intervene, MGT has made all the necessary approaches to achieve rate readjustment or maintain the same when necessary.</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45130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5343090"/>
              </p:ext>
            </p:extLst>
          </p:nvPr>
        </p:nvGraphicFramePr>
        <p:xfrm>
          <a:off x="132314" y="699542"/>
          <a:ext cx="8883832" cy="4343725"/>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a:t>
                      </a:r>
                      <a:r>
                        <a:rPr lang="en-US" altLang="zh-TW" sz="800" b="1" i="0" u="none" strike="noStrike" baseline="0" dirty="0">
                          <a:solidFill>
                            <a:schemeClr val="tx1"/>
                          </a:solidFill>
                          <a:effectLst/>
                          <a:latin typeface="+mj-lt"/>
                          <a:ea typeface="DFKai-SB" pitchFamily="65" charset="-120"/>
                        </a:rPr>
                        <a:t> </a:t>
                      </a:r>
                      <a:r>
                        <a:rPr lang="en-US" altLang="zh-TW" sz="800" b="1" i="0" u="none" strike="noStrike" dirty="0">
                          <a:solidFill>
                            <a:srgbClr val="FF0000"/>
                          </a:solidFill>
                          <a:effectLst/>
                          <a:latin typeface="+mj-lt"/>
                          <a:ea typeface="DFKai-SB" pitchFamily="65" charset="-120"/>
                        </a:rPr>
                        <a:t>JM</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j-lt"/>
                          <a:ea typeface="DFKai-SB" panose="03000509000000000000" pitchFamily="65" charset="-120"/>
                          <a:cs typeface="+mn-cs"/>
                        </a:rPr>
                        <a:t>Rate was trending down in most cases and EMC had managed to remain competitive. However, there was significant delays with feeder service, hence major decline to end the Q4.</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j-lt"/>
                          <a:ea typeface="DFKai-SB" panose="03000509000000000000" pitchFamily="65" charset="-120"/>
                          <a:cs typeface="+mn-cs"/>
                        </a:rPr>
                        <a:t>Action Plan includes: </a:t>
                      </a:r>
                      <a:endParaRPr lang="en-US" sz="800" b="0" i="0" u="none" strike="noStrike" dirty="0">
                        <a:solidFill>
                          <a:schemeClr val="tx1"/>
                        </a:solidFill>
                        <a:effectLst/>
                        <a:latin typeface="+mj-lt"/>
                        <a:ea typeface="DFKai-SB" panose="03000509000000000000" pitchFamily="65" charset="-120"/>
                        <a:cs typeface="+mn-cs"/>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Pushing for Priority at POL and request assistance from UMS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Sending weekly Rate Guideline rates to client list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Follow through with daily AMP updates per trade.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800" b="1" i="0" u="none" strike="noStrike" baseline="0" dirty="0">
                          <a:solidFill>
                            <a:srgbClr val="FF0000"/>
                          </a:solidFill>
                          <a:effectLst/>
                          <a:latin typeface="+mj-lt"/>
                          <a:ea typeface="DFKai-SB" pitchFamily="65" charset="-120"/>
                        </a:rPr>
                        <a:t>JM</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Export booking delays due to LOI needed for sensitive cargo approval. </a:t>
                      </a:r>
                    </a:p>
                    <a:p>
                      <a:pPr algn="l" rtl="0" fontAlgn="ctr"/>
                      <a:r>
                        <a:rPr lang="de-DE" sz="800" b="0" i="0" u="none" strike="noStrike" dirty="0">
                          <a:solidFill>
                            <a:schemeClr val="tx1"/>
                          </a:solidFill>
                          <a:effectLst/>
                          <a:latin typeface="+mj-lt"/>
                          <a:ea typeface="DFKai-SB" pitchFamily="65" charset="-120"/>
                        </a:rPr>
                        <a:t>Rates are competitive and can win big accounts, feeder service just need to be on time. </a:t>
                      </a:r>
                    </a:p>
                    <a:p>
                      <a:pPr algn="l" rtl="0" fontAlgn="ctr"/>
                      <a:r>
                        <a:rPr lang="de-DE" sz="800" b="1" i="0" u="none" strike="noStrike" dirty="0">
                          <a:solidFill>
                            <a:schemeClr val="tx1"/>
                          </a:solidFill>
                          <a:effectLst/>
                          <a:latin typeface="+mj-lt"/>
                          <a:ea typeface="DFKai-SB" pitchFamily="65" charset="-120"/>
                        </a:rPr>
                        <a:t>Action Plan includes: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Improve Customer Service traing and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Additonal Employees has been trained and added to staff for sales and lead generating support.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CARI</a:t>
                      </a:r>
                    </a:p>
                    <a:p>
                      <a:pPr algn="ctr" rtl="0" fontAlgn="ctr"/>
                      <a:r>
                        <a:rPr lang="en-US" altLang="zh-TW" sz="800" b="0" i="0" u="none" strike="noStrike" dirty="0">
                          <a:solidFill>
                            <a:schemeClr val="tx1"/>
                          </a:solidFill>
                          <a:effectLst/>
                          <a:latin typeface="+mj-lt"/>
                          <a:ea typeface="DFKai-SB" pitchFamily="65" charset="-120"/>
                        </a:rPr>
                        <a:t>(CC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Rates have been competitive - </a:t>
                      </a:r>
                      <a:r>
                        <a:rPr lang="de-DE" sz="800" b="1" i="0" u="none" strike="noStrike" dirty="0">
                          <a:solidFill>
                            <a:schemeClr val="tx1"/>
                          </a:solidFill>
                          <a:effectLst/>
                          <a:latin typeface="+mj-lt"/>
                          <a:ea typeface="DFKai-SB" pitchFamily="65" charset="-120"/>
                        </a:rPr>
                        <a:t>Port to Port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Feeder service remain unstable</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Cma and Seaboard has a more reliable service in the market. </a:t>
                      </a:r>
                      <a:endParaRPr lang="de-DE" sz="800" b="1" i="0" u="none" strike="noStrike" dirty="0">
                        <a:solidFill>
                          <a:schemeClr val="tx1"/>
                        </a:solidFill>
                        <a:effectLst/>
                        <a:latin typeface="+mj-lt"/>
                        <a:ea typeface="DFKai-SB" pitchFamily="65" charset="-120"/>
                      </a:endParaRPr>
                    </a:p>
                    <a:p>
                      <a:pPr algn="l" rtl="0" fontAlgn="ctr"/>
                      <a:r>
                        <a:rPr lang="de-DE" sz="800" b="1" i="0" u="none" strike="noStrike" dirty="0">
                          <a:solidFill>
                            <a:schemeClr val="tx1"/>
                          </a:solidFill>
                          <a:effectLst/>
                          <a:latin typeface="+mj-lt"/>
                          <a:ea typeface="DFKai-SB" pitchFamily="65" charset="-120"/>
                        </a:rPr>
                        <a:t>Action Plan includes: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Improve Customer Service traing and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Additonal Employees has been trained and added to staff for sale and lead generating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Seek additonal sale support from: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Panama Team</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Colombia Team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Costa Rica Team</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881088"/>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We need more competitive rates, service tend to be unreliable. </a:t>
                      </a:r>
                    </a:p>
                    <a:p>
                      <a:pPr algn="l" rtl="0" fontAlgn="ctr"/>
                      <a:r>
                        <a:rPr lang="de-DE" sz="800" b="0" i="0" u="none" strike="noStrike" dirty="0">
                          <a:solidFill>
                            <a:schemeClr val="tx1"/>
                          </a:solidFill>
                          <a:effectLst/>
                          <a:latin typeface="+mj-lt"/>
                          <a:ea typeface="DFKai-SB" pitchFamily="65" charset="-120"/>
                        </a:rPr>
                        <a:t>comparing to CMA and Seaboard.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WCCA+CARO</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515</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j-lt"/>
                          <a:ea typeface="DFKai-SB"/>
                          <a:cs typeface="DFKai-SB"/>
                          <a:sym typeface="DFKai-SB"/>
                        </a:rPr>
                        <a:t>204</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j-lt"/>
                          <a:ea typeface="DFKai-SB"/>
                          <a:cs typeface="DFKai-SB"/>
                          <a:sym typeface="DFKai-SB"/>
                        </a:rPr>
                        <a:t>40%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250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Arial" panose="020B0604020202020204" pitchFamily="34" charset="0"/>
                        <a:buNone/>
                      </a:pPr>
                      <a:r>
                        <a:rPr lang="en-US" sz="800" b="0" i="0" u="none" strike="noStrike" dirty="0">
                          <a:solidFill>
                            <a:schemeClr val="tx1"/>
                          </a:solidFill>
                          <a:effectLst/>
                          <a:latin typeface="+mj-lt"/>
                          <a:ea typeface="DFKai-SB" pitchFamily="65" charset="-120"/>
                        </a:rPr>
                        <a:t>Additional Employees has been trained and added to staff for sales and lead generating support.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447098"/>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r>
              <a:rPr lang="en-US" sz="1200" dirty="0">
                <a:latin typeface="+mj-lt"/>
              </a:rPr>
              <a:t>In 2024, Jamaica's economy faced challenges, including a contraction of 2.8% in the third quarter, primarily due to adverse weather conditions impacting key sectors such as agriculture and mining. Despite these setbacks, the International Monetary Fund (IMF) projects a 2.1% growth in real GDP for Jamaica in 2025, indicating a positive outlook. </a:t>
            </a:r>
            <a:r>
              <a:rPr lang="en-US" sz="1200" dirty="0">
                <a:latin typeface="+mj-lt"/>
                <a:hlinkClick r:id="rId3"/>
              </a:rPr>
              <a:t>imf.org</a:t>
            </a:r>
            <a:endParaRPr lang="en-US" sz="1200" dirty="0">
              <a:latin typeface="+mj-lt"/>
            </a:endParaRPr>
          </a:p>
          <a:p>
            <a:r>
              <a:rPr lang="en-US" sz="1200" dirty="0">
                <a:latin typeface="+mj-lt"/>
              </a:rPr>
              <a:t>In support of economic development, the Government of Jamaica has allocated J$40 billion to the Shared Prosperity through Accelerated Improvement to our Road Network (SPARK) </a:t>
            </a:r>
            <a:r>
              <a:rPr lang="en-US" sz="1200" dirty="0" err="1">
                <a:latin typeface="+mj-lt"/>
              </a:rPr>
              <a:t>Programme</a:t>
            </a:r>
            <a:r>
              <a:rPr lang="en-US" sz="1200" dirty="0">
                <a:latin typeface="+mj-lt"/>
              </a:rPr>
              <a:t>. This initiative aims to rehabilitate and enhance the nation's road infrastructure, thereby facilitating commerce and contributing to sustained economic growth</a:t>
            </a:r>
          </a:p>
          <a:p>
            <a:r>
              <a:rPr lang="en-US" sz="1200" b="1" dirty="0">
                <a:solidFill>
                  <a:schemeClr val="accent1">
                    <a:lumMod val="75000"/>
                  </a:schemeClr>
                </a:solidFill>
                <a:latin typeface="+mj-lt"/>
              </a:rPr>
              <a:t>Election is due for 2025. </a:t>
            </a:r>
            <a:r>
              <a:rPr lang="en-US" sz="1200" dirty="0">
                <a:latin typeface="+mj-lt"/>
              </a:rPr>
              <a:t>Jamaica is scheduled to hold its next general election in 2025, with the exact date yet to be determined.</a:t>
            </a:r>
            <a:r>
              <a:rPr lang="en-US" sz="1200" b="1" dirty="0">
                <a:solidFill>
                  <a:schemeClr val="accent1">
                    <a:lumMod val="75000"/>
                  </a:schemeClr>
                </a:solidFill>
                <a:latin typeface="+mj-lt"/>
              </a:rPr>
              <a:t> </a:t>
            </a: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11290771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A775-9B8D-A703-46C9-FF084DC7175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4392F0-7032-C4D3-8134-D9565F024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3266F47-C7AB-C17F-B442-1062D83130E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02B74BA-0156-8E38-8717-FF81A638044F}"/>
              </a:ext>
            </a:extLst>
          </p:cNvPr>
          <p:cNvSpPr txBox="1"/>
          <p:nvPr/>
        </p:nvSpPr>
        <p:spPr>
          <a:xfrm>
            <a:off x="179512" y="771550"/>
            <a:ext cx="8784976" cy="861774"/>
          </a:xfrm>
          <a:prstGeom prst="rect">
            <a:avLst/>
          </a:prstGeom>
          <a:noFill/>
        </p:spPr>
        <p:txBody>
          <a:bodyPr wrap="square" rtlCol="0" anchor="t">
            <a:spAutoFit/>
          </a:bodyPr>
          <a:lstStyle/>
          <a:p>
            <a:r>
              <a:rPr lang="en-US" sz="1600" b="1" dirty="0"/>
              <a:t>Market share and Loading volume prospect </a:t>
            </a:r>
            <a:r>
              <a:rPr lang="en-US" altLang="zh-TW" sz="1600" b="1" dirty="0"/>
              <a:t>2025</a:t>
            </a:r>
            <a:r>
              <a:rPr lang="en-US" sz="1600" b="1" dirty="0"/>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pic>
        <p:nvPicPr>
          <p:cNvPr id="2" name="Picture 4">
            <a:extLst>
              <a:ext uri="{FF2B5EF4-FFF2-40B4-BE49-F238E27FC236}">
                <a16:creationId xmlns:a16="http://schemas.microsoft.com/office/drawing/2014/main" id="{1438962B-7D35-DED4-E2F2-F18C35BAF633}"/>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351"/>
                    </a14:imgEffect>
                    <a14:imgEffect>
                      <a14:saturation sat="379000"/>
                    </a14:imgEffect>
                  </a14:imgLayer>
                </a14:imgProps>
              </a:ext>
            </a:extLst>
          </a:blip>
          <a:srcRect t="12240" b="4333"/>
          <a:stretch/>
        </p:blipFill>
        <p:spPr>
          <a:xfrm>
            <a:off x="538512" y="1481119"/>
            <a:ext cx="4184341" cy="2426155"/>
          </a:xfrm>
          <a:prstGeom prst="rect">
            <a:avLst/>
          </a:prstGeom>
        </p:spPr>
      </p:pic>
      <p:pic>
        <p:nvPicPr>
          <p:cNvPr id="6" name="Picture 3">
            <a:extLst>
              <a:ext uri="{FF2B5EF4-FFF2-40B4-BE49-F238E27FC236}">
                <a16:creationId xmlns:a16="http://schemas.microsoft.com/office/drawing/2014/main" id="{9F0CFDB7-B664-92B3-BBE9-BE36A1E913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0416"/>
                    </a14:imgEffect>
                    <a14:imgEffect>
                      <a14:saturation sat="387000"/>
                    </a14:imgEffect>
                  </a14:imgLayer>
                </a14:imgProps>
              </a:ext>
            </a:extLst>
          </a:blip>
          <a:srcRect t="15171" r="4" b="5855"/>
          <a:stretch/>
        </p:blipFill>
        <p:spPr>
          <a:xfrm>
            <a:off x="4722853" y="1821279"/>
            <a:ext cx="3726740" cy="1967319"/>
          </a:xfrm>
          <a:prstGeom prst="rect">
            <a:avLst/>
          </a:prstGeom>
          <a:pattFill prst="pct60">
            <a:fgClr>
              <a:schemeClr val="accent1"/>
            </a:fgClr>
            <a:bgClr>
              <a:schemeClr val="bg1"/>
            </a:bgClr>
          </a:pattFill>
        </p:spPr>
      </p:pic>
    </p:spTree>
    <p:extLst>
      <p:ext uri="{BB962C8B-B14F-4D97-AF65-F5344CB8AC3E}">
        <p14:creationId xmlns:p14="http://schemas.microsoft.com/office/powerpoint/2010/main" val="385290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718885524"/>
              </p:ext>
            </p:extLst>
          </p:nvPr>
        </p:nvGraphicFramePr>
        <p:xfrm>
          <a:off x="107504" y="699542"/>
          <a:ext cx="8928992" cy="375509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solidFill>
                            <a:schemeClr val="tx1"/>
                          </a:solidFill>
                          <a:effectLst/>
                          <a:latin typeface="+mn-lt"/>
                        </a:rPr>
                        <a:t>5 </a:t>
                      </a:r>
                      <a:r>
                        <a:rPr lang="en-US" altLang="zh-TW" sz="800" u="none" strike="noStrike" dirty="0">
                          <a:effectLst/>
                          <a:latin typeface="+mn-lt"/>
                        </a:rPr>
                        <a:t> FULL CONTAINER IN STORAGE</a:t>
                      </a:r>
                      <a:endParaRPr lang="zh-TW" altLang="en-US" sz="800" b="0" i="0" u="none" strike="noStrike" dirty="0">
                        <a:solidFill>
                          <a:srgbClr val="000000"/>
                        </a:solidFill>
                        <a:effectLst/>
                        <a:latin typeface="+mn-lt"/>
                        <a:ea typeface="新細明體" panose="02020500000000000000" pitchFamily="18" charset="-120"/>
                      </a:endParaRPr>
                    </a:p>
                    <a:p>
                      <a:pPr algn="ctr" fontAlgn="ct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solidFill>
                            <a:schemeClr val="tx1"/>
                          </a:solidFill>
                          <a:effectLst/>
                          <a:latin typeface="+mn-lt"/>
                        </a:rPr>
                        <a:t>5 </a:t>
                      </a:r>
                      <a:r>
                        <a:rPr lang="en-US" altLang="zh-TW" sz="800" u="none" strike="noStrike" dirty="0">
                          <a:effectLst/>
                          <a:latin typeface="+mn-lt"/>
                        </a:rPr>
                        <a:t> FULL CONTAINER IN STORAGE</a:t>
                      </a:r>
                      <a:endParaRPr lang="zh-TW" altLang="en-US" sz="800" b="0" i="0" u="none" strike="noStrike" dirty="0">
                        <a:solidFill>
                          <a:srgbClr val="000000"/>
                        </a:solidFill>
                        <a:effectLst/>
                        <a:latin typeface="+mn-lt"/>
                        <a:ea typeface="新細明體" panose="02020500000000000000" pitchFamily="18" charset="-120"/>
                      </a:endParaRPr>
                    </a:p>
                    <a:p>
                      <a:pPr algn="ctr" fontAlgn="ct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800" u="none" strike="noStrike" dirty="0">
                          <a:effectLst/>
                          <a:latin typeface="+mn-lt"/>
                          <a:cs typeface="Times New Roman" panose="02020603050405020304" pitchFamily="18" charset="0"/>
                        </a:rPr>
                        <a:t>long overdue unclaimed cargo. Only two still on terminal / 1 abandoned. </a:t>
                      </a: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To frequently update unclaimed in SOL+ and advise BCC of our recommendations in our unclaimed report. </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EMC does not pay terminal for full container storage. (Domestic)</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1x40ft Customs Hold</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Storage is handled by client for all units.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rPr>
                        <a:t>Avg 20-30 units per </a:t>
                      </a:r>
                      <a:r>
                        <a:rPr lang="en-US" altLang="zh-TW" sz="800" b="0" i="0" u="none" strike="noStrike" dirty="0" err="1">
                          <a:solidFill>
                            <a:srgbClr val="000000"/>
                          </a:solidFill>
                          <a:effectLst/>
                          <a:latin typeface="+mn-lt"/>
                          <a:ea typeface="新細明體" panose="02020500000000000000" pitchFamily="18" charset="-120"/>
                        </a:rPr>
                        <a:t>hr</a:t>
                      </a:r>
                      <a:r>
                        <a:rPr lang="en-US" altLang="zh-TW" sz="800" b="0" i="0" u="none" strike="noStrike" dirty="0">
                          <a:solidFill>
                            <a:srgbClr val="000000"/>
                          </a:solidFill>
                          <a:effectLst/>
                          <a:latin typeface="+mn-lt"/>
                          <a:ea typeface="新細明體" panose="02020500000000000000" pitchFamily="18" charset="-120"/>
                        </a:rPr>
                        <a:t>/ day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rPr>
                        <a:t>Avg 20-30 units per </a:t>
                      </a:r>
                      <a:r>
                        <a:rPr lang="en-US" altLang="zh-TW" sz="800" b="0" i="0" u="none" strike="noStrike" dirty="0" err="1">
                          <a:solidFill>
                            <a:srgbClr val="000000"/>
                          </a:solidFill>
                          <a:effectLst/>
                          <a:latin typeface="+mn-lt"/>
                          <a:ea typeface="新細明體" panose="02020500000000000000" pitchFamily="18" charset="-120"/>
                        </a:rPr>
                        <a:t>hr</a:t>
                      </a:r>
                      <a:r>
                        <a:rPr lang="en-US" altLang="zh-TW" sz="800" b="0" i="0" u="none" strike="noStrike" dirty="0">
                          <a:solidFill>
                            <a:srgbClr val="000000"/>
                          </a:solidFill>
                          <a:effectLst/>
                          <a:latin typeface="+mn-lt"/>
                          <a:ea typeface="新細明體" panose="02020500000000000000" pitchFamily="18" charset="-120"/>
                        </a:rPr>
                        <a:t>/ day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solidFill>
                            <a:schemeClr val="tx1"/>
                          </a:solidFill>
                          <a:effectLst/>
                          <a:latin typeface="+mn-lt"/>
                        </a:rPr>
                        <a:t>　</a:t>
                      </a:r>
                      <a:r>
                        <a:rPr lang="en-US" altLang="zh-TW" sz="800" u="none" strike="noStrike" dirty="0">
                          <a:solidFill>
                            <a:schemeClr val="tx1"/>
                          </a:solidFill>
                          <a:effectLst/>
                          <a:latin typeface="+mn-lt"/>
                        </a:rPr>
                        <a:t>80%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solidFill>
                            <a:schemeClr val="tx1"/>
                          </a:solidFill>
                          <a:effectLst/>
                          <a:latin typeface="+mn-lt"/>
                        </a:rPr>
                        <a:t>　</a:t>
                      </a:r>
                      <a:r>
                        <a:rPr lang="en-US" altLang="zh-TW" sz="800" u="none" strike="noStrike" dirty="0">
                          <a:solidFill>
                            <a:schemeClr val="tx1"/>
                          </a:solidFill>
                          <a:effectLst/>
                          <a:latin typeface="+mn-lt"/>
                        </a:rPr>
                        <a:t>80%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Frequent feeder delays. EMC would need more space available to ship out empties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solidFill>
                            <a:schemeClr val="tx1"/>
                          </a:solidFill>
                          <a:effectLst/>
                          <a:latin typeface="+mn-lt"/>
                        </a:rPr>
                        <a:t>N/A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solidFill>
                            <a:schemeClr val="tx1"/>
                          </a:solidFill>
                          <a:effectLst/>
                          <a:latin typeface="+mn-lt"/>
                        </a:rPr>
                        <a:t>N/A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N/A</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30%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rPr>
                        <a:t>KFTL currently looking to increase their crane capacity by the end of 2024.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rPr>
                        <a:t>　</a:t>
                      </a:r>
                      <a:r>
                        <a:rPr lang="en-US" altLang="zh-TW" sz="800" u="none" strike="noStrike" dirty="0">
                          <a:effectLst/>
                          <a:latin typeface="+mn-lt"/>
                        </a:rPr>
                        <a:t>80%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n-lt"/>
                        </a:rPr>
                        <a:t>　</a:t>
                      </a:r>
                      <a:r>
                        <a:rPr lang="en-US" altLang="zh-TW" sz="800" u="none" strike="noStrike" dirty="0">
                          <a:effectLst/>
                          <a:latin typeface="+mn-lt"/>
                        </a:rPr>
                        <a:t>80%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cs typeface="Times New Roman" panose="02020603050405020304" pitchFamily="18" charset="0"/>
                        </a:rPr>
                        <a:t>　</a:t>
                      </a:r>
                      <a:r>
                        <a:rPr lang="en-US" altLang="zh-TW" sz="800" u="none" strike="noStrike" dirty="0">
                          <a:effectLst/>
                          <a:highlight>
                            <a:srgbClr val="FFFF00"/>
                          </a:highlight>
                          <a:latin typeface="+mn-lt"/>
                          <a:cs typeface="Times New Roman" panose="02020603050405020304" pitchFamily="18" charset="0"/>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rPr>
                        <a:t>No change. We need more capacity on feeder service.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rPr>
                        <a:t>　</a:t>
                      </a:r>
                      <a:r>
                        <a:rPr lang="en-US" altLang="zh-TW" sz="800" u="none" strike="noStrike" dirty="0">
                          <a:effectLst/>
                          <a:latin typeface="+mn-lt"/>
                        </a:rPr>
                        <a:t>Not AT THIS TIME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n-lt"/>
                        </a:rPr>
                        <a:t>　</a:t>
                      </a:r>
                      <a:r>
                        <a:rPr lang="en-US" altLang="zh-TW" sz="800" u="none" strike="noStrike" dirty="0">
                          <a:effectLst/>
                          <a:latin typeface="+mn-lt"/>
                        </a:rPr>
                        <a:t>Not AT THIS TIME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All safety and regulatory requirements are closely monitored by Agency personnel.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algn="ctr" fontAlgn="ctr"/>
                      <a:r>
                        <a:rPr lang="zh-TW" altLang="en-US"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114516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7057314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BOA</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80%</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80%</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The vessel would have to come within agreed terminal window.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800" b="0" u="none" strike="noStrike" dirty="0">
                          <a:effectLst/>
                          <a:latin typeface="+mn-lt"/>
                        </a:rPr>
                        <a:t>Port Stay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12hrs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12hrs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cs typeface="Times New Roman" panose="02020603050405020304" pitchFamily="18" charset="0"/>
                        </a:rPr>
                        <a:t>We can continue to communicate to terminal to increase productivity.</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800" b="0" u="none" strike="noStrike" dirty="0">
                          <a:effectLst/>
                          <a:latin typeface="+mn-lt"/>
                        </a:rPr>
                        <a:t>Productivity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20 moves per hour/crane</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20 moves per hour/crane</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latin typeface="+mn-lt"/>
                          <a:cs typeface="Times New Roman" panose="02020603050405020304" pitchFamily="18" charset="0"/>
                        </a:rPr>
                        <a:t>We can continue to communicate to terminal to increase productivity.</a:t>
                      </a: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latin typeface="+mn-lt"/>
                          <a:cs typeface="Times New Roman" panose="02020603050405020304" pitchFamily="18" charset="0"/>
                        </a:rPr>
                        <a:t>As</a:t>
                      </a: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adjoining terminal KFTL current productivity is over 40 moves per </a:t>
                      </a:r>
                      <a:r>
                        <a:rPr lang="en-US" altLang="zh-TW" sz="800" u="none" strike="noStrike" dirty="0" err="1">
                          <a:effectLst/>
                          <a:latin typeface="+mn-lt"/>
                          <a:cs typeface="Times New Roman" panose="02020603050405020304" pitchFamily="18" charset="0"/>
                        </a:rPr>
                        <a:t>hr</a:t>
                      </a:r>
                      <a:r>
                        <a:rPr lang="en-US" altLang="zh-TW" sz="800" u="none" strike="noStrike" dirty="0">
                          <a:effectLst/>
                          <a:latin typeface="+mn-lt"/>
                          <a:cs typeface="Times New Roman" panose="02020603050405020304" pitchFamily="18" charset="0"/>
                        </a:rPr>
                        <a:t>/crane.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Incentive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N/A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N/A</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N/A</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800" b="0" u="none" strike="noStrike">
                          <a:effectLst/>
                          <a:latin typeface="+mn-lt"/>
                        </a:rPr>
                        <a:t>Empty Storage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Times New Roman" panose="02020603050405020304" pitchFamily="18" charset="0"/>
                        </a:rPr>
                        <a:t>30 Days</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20 days</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30%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cs typeface="Times New Roman" panose="02020603050405020304" pitchFamily="18" charset="0"/>
                        </a:rPr>
                        <a:t>EMC would need to provide reposition options from JMKSNT. </a:t>
                      </a: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800" b="0" u="none" strike="noStrike">
                          <a:effectLst/>
                          <a:latin typeface="+mn-lt"/>
                        </a:rPr>
                        <a:t>Rate Reduction</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N/A</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cs typeface="Times New Roman" panose="02020603050405020304" pitchFamily="18" charset="0"/>
                        </a:rPr>
                        <a:t>　</a:t>
                      </a:r>
                      <a:r>
                        <a:rPr lang="en-US" altLang="zh-TW" sz="800" u="none" strike="noStrike" dirty="0">
                          <a:effectLst/>
                          <a:highlight>
                            <a:srgbClr val="FFFF00"/>
                          </a:highlight>
                          <a:latin typeface="+mn-lt"/>
                          <a:cs typeface="Times New Roman" panose="02020603050405020304" pitchFamily="18" charset="0"/>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2148776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78474963"/>
              </p:ext>
            </p:extLst>
          </p:nvPr>
        </p:nvGraphicFramePr>
        <p:xfrm>
          <a:off x="132314" y="699542"/>
          <a:ext cx="8907429" cy="4320479"/>
        </p:xfrm>
        <a:graphic>
          <a:graphicData uri="http://schemas.openxmlformats.org/drawingml/2006/table">
            <a:tbl>
              <a:tblPr/>
              <a:tblGrid>
                <a:gridCol w="465223">
                  <a:extLst>
                    <a:ext uri="{9D8B030D-6E8A-4147-A177-3AD203B41FA5}">
                      <a16:colId xmlns:a16="http://schemas.microsoft.com/office/drawing/2014/main" val="20000"/>
                    </a:ext>
                  </a:extLst>
                </a:gridCol>
                <a:gridCol w="978615">
                  <a:extLst>
                    <a:ext uri="{9D8B030D-6E8A-4147-A177-3AD203B41FA5}">
                      <a16:colId xmlns:a16="http://schemas.microsoft.com/office/drawing/2014/main" val="20001"/>
                    </a:ext>
                  </a:extLst>
                </a:gridCol>
                <a:gridCol w="489307">
                  <a:extLst>
                    <a:ext uri="{9D8B030D-6E8A-4147-A177-3AD203B41FA5}">
                      <a16:colId xmlns:a16="http://schemas.microsoft.com/office/drawing/2014/main" val="20006"/>
                    </a:ext>
                  </a:extLst>
                </a:gridCol>
                <a:gridCol w="838813">
                  <a:extLst>
                    <a:ext uri="{9D8B030D-6E8A-4147-A177-3AD203B41FA5}">
                      <a16:colId xmlns:a16="http://schemas.microsoft.com/office/drawing/2014/main" val="20002"/>
                    </a:ext>
                  </a:extLst>
                </a:gridCol>
                <a:gridCol w="838813">
                  <a:extLst>
                    <a:ext uri="{9D8B030D-6E8A-4147-A177-3AD203B41FA5}">
                      <a16:colId xmlns:a16="http://schemas.microsoft.com/office/drawing/2014/main" val="20003"/>
                    </a:ext>
                  </a:extLst>
                </a:gridCol>
                <a:gridCol w="619654">
                  <a:extLst>
                    <a:ext uri="{9D8B030D-6E8A-4147-A177-3AD203B41FA5}">
                      <a16:colId xmlns:a16="http://schemas.microsoft.com/office/drawing/2014/main" val="20004"/>
                    </a:ext>
                  </a:extLst>
                </a:gridCol>
                <a:gridCol w="852201">
                  <a:extLst>
                    <a:ext uri="{9D8B030D-6E8A-4147-A177-3AD203B41FA5}">
                      <a16:colId xmlns:a16="http://schemas.microsoft.com/office/drawing/2014/main" val="2800999351"/>
                    </a:ext>
                  </a:extLst>
                </a:gridCol>
                <a:gridCol w="3824803">
                  <a:extLst>
                    <a:ext uri="{9D8B030D-6E8A-4147-A177-3AD203B41FA5}">
                      <a16:colId xmlns:a16="http://schemas.microsoft.com/office/drawing/2014/main" val="20005"/>
                    </a:ext>
                  </a:extLst>
                </a:gridCol>
              </a:tblGrid>
              <a:tr h="53553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2660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96821">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PA</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panose="03000509000000000000" pitchFamily="65" charset="-120"/>
                          <a:cs typeface="+mn-cs"/>
                        </a:rPr>
                        <a:t>Due to congestion in Dominican Republic, PJD-LAD gave us more space.</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appreciate BCC’s support on flexible rates policy, equipment and space at 2024.</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panose="03000509000000000000" pitchFamily="65" charset="-120"/>
                          <a:cs typeface="+mn-cs"/>
                        </a:rPr>
                        <a:t>Clients as, May´s and Amazon Zona Libre increased their cargo 30% and  13% respectively.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continue the good communication with BCC’s and update the latest market information every week for BCC’s reference</a:t>
                      </a:r>
                      <a:r>
                        <a:rPr lang="es-ES_tradnl" sz="800" b="0" i="0" u="none" strike="noStrike" baseline="0" dirty="0">
                          <a:solidFill>
                            <a:schemeClr val="tx1"/>
                          </a:solidFill>
                          <a:effectLst/>
                          <a:latin typeface="+mn-lt"/>
                          <a:ea typeface="DFKai-SB" panose="03000509000000000000" pitchFamily="65" charset="-120"/>
                          <a:cs typeface="+mn-cs"/>
                        </a:rPr>
                        <a:t>.</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continue working with the port of loading and BCC sending sales lead in order to release the pending bookings.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32581">
                <a:tc vMerge="1">
                  <a:txBody>
                    <a:bodyPr/>
                    <a:lstStyle/>
                    <a:p>
                      <a:endParaRPr lang="de-DE"/>
                    </a:p>
                  </a:txBody>
                  <a:tcPr/>
                </a:tc>
                <a:tc>
                  <a:txBody>
                    <a:bodyPr/>
                    <a:lstStyle/>
                    <a:p>
                      <a:pPr algn="ctr" rtl="0" fontAlgn="ctr"/>
                      <a:r>
                        <a:rPr lang="en-US" altLang="zh-TW" sz="800" b="1" i="0" u="none" strike="noStrike" baseline="0" dirty="0">
                          <a:solidFill>
                            <a:srgbClr val="FF0000"/>
                          </a:solidFill>
                          <a:effectLst/>
                          <a:latin typeface="+mn-lt"/>
                          <a:ea typeface="DFKai-SB" pitchFamily="65" charset="-120"/>
                        </a:rPr>
                        <a:t>PA</a:t>
                      </a:r>
                      <a:r>
                        <a:rPr lang="zh-TW" altLang="en-US" sz="800" b="1" i="0" u="none" strike="noStrike" baseline="0" dirty="0">
                          <a:solidFill>
                            <a:schemeClr val="tx1"/>
                          </a:solidFill>
                          <a:effectLst/>
                          <a:latin typeface="+mn-lt"/>
                          <a:ea typeface="DFKai-SB" pitchFamily="65" charset="-120"/>
                        </a:rPr>
                        <a:t> </a:t>
                      </a:r>
                      <a:r>
                        <a:rPr lang="en-US" altLang="zh-TW" sz="800" b="1" i="0" u="none" strike="noStrike" baseline="0" dirty="0">
                          <a:solidFill>
                            <a:schemeClr val="tx1"/>
                          </a:solidFill>
                          <a:effectLst/>
                          <a:latin typeface="+mn-lt"/>
                          <a:ea typeface="DFKai-SB" pitchFamily="65" charset="-120"/>
                          <a:sym typeface="Wingdings" pitchFamily="2" charset="2"/>
                        </a:rPr>
                        <a:t></a:t>
                      </a:r>
                      <a:r>
                        <a:rPr lang="zh-TW" altLang="en-US" sz="800" b="1" i="0" u="none" strike="noStrike" baseline="0" dirty="0">
                          <a:solidFill>
                            <a:schemeClr val="tx1"/>
                          </a:solidFill>
                          <a:effectLst/>
                          <a:latin typeface="+mn-lt"/>
                          <a:ea typeface="DFKai-SB" pitchFamily="65" charset="-120"/>
                          <a:sym typeface="Wingdings" pitchFamily="2" charset="2"/>
                        </a:rPr>
                        <a:t> </a:t>
                      </a:r>
                      <a:r>
                        <a:rPr lang="en-US" altLang="zh-TW" sz="800" b="1" i="0" u="none" strike="noStrike" baseline="0" dirty="0">
                          <a:solidFill>
                            <a:schemeClr val="tx1"/>
                          </a:solidFill>
                          <a:effectLst/>
                          <a:latin typeface="+mn-lt"/>
                          <a:ea typeface="DFKai-SB" pitchFamily="65" charset="-120"/>
                          <a:sym typeface="Wingdings" pitchFamily="2" charset="2"/>
                        </a:rPr>
                        <a:t>USEC</a:t>
                      </a:r>
                      <a:endParaRPr lang="fr-FR" altLang="zh-TW" sz="800" b="1" i="0" u="none" strike="noStrike" dirty="0">
                        <a:solidFill>
                          <a:schemeClr val="tx1"/>
                        </a:solidFill>
                        <a:effectLst/>
                        <a:latin typeface="+mn-lt"/>
                        <a:ea typeface="DFKai-SB" pitchFamily="65" charset="-120"/>
                      </a:endParaRP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rPr>
                        <a:t>Main reason caused the lifting shortage is because the lower rates and faster transit time offer by MSK/Seaboard.</a:t>
                      </a: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rPr>
                        <a:t>Maintain customer relationship in order to act as a primary back up carriers and appreciate  BCC’s support as always.</a:t>
                      </a:r>
                      <a:endParaRPr lang="en-US" sz="800" b="0" i="0" u="none" strike="noStrike" dirty="0">
                        <a:solidFill>
                          <a:schemeClr val="tx1"/>
                        </a:solidFill>
                        <a:effectLst/>
                        <a:latin typeface="+mn-lt"/>
                        <a:ea typeface="DFKai-SB" panose="03000509000000000000" pitchFamily="65" charset="-120"/>
                      </a:endParaRP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s-ES_tradnl" sz="800" b="0" i="0" u="none" strike="noStrike" baseline="0" dirty="0" err="1">
                          <a:solidFill>
                            <a:schemeClr val="tx1"/>
                          </a:solidFill>
                          <a:effectLst/>
                          <a:latin typeface="+mn-lt"/>
                          <a:ea typeface="DFKai-SB" panose="03000509000000000000" pitchFamily="65" charset="-120"/>
                        </a:rPr>
                        <a:t>Working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with</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customers</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such</a:t>
                      </a:r>
                      <a:r>
                        <a:rPr lang="es-ES_tradnl" sz="800" b="0" i="0" u="none" strike="noStrike" baseline="0" dirty="0">
                          <a:solidFill>
                            <a:schemeClr val="tx1"/>
                          </a:solidFill>
                          <a:effectLst/>
                          <a:latin typeface="+mn-lt"/>
                          <a:ea typeface="DFKai-SB" panose="03000509000000000000" pitchFamily="65" charset="-120"/>
                        </a:rPr>
                        <a:t> as: </a:t>
                      </a:r>
                      <a:r>
                        <a:rPr lang="es-ES_tradnl" sz="800" b="0" i="0" u="none" strike="noStrike" baseline="0" dirty="0" err="1">
                          <a:solidFill>
                            <a:schemeClr val="tx1"/>
                          </a:solidFill>
                          <a:effectLst/>
                          <a:latin typeface="+mn-lt"/>
                          <a:ea typeface="DFKai-SB" panose="03000509000000000000" pitchFamily="65" charset="-120"/>
                        </a:rPr>
                        <a:t>Panama</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Intermoving</a:t>
                      </a:r>
                      <a:r>
                        <a:rPr lang="es-ES_tradnl" sz="800" b="0" i="0" u="none" strike="noStrike" baseline="0" dirty="0">
                          <a:solidFill>
                            <a:schemeClr val="tx1"/>
                          </a:solidFill>
                          <a:effectLst/>
                          <a:latin typeface="+mn-lt"/>
                          <a:ea typeface="DFKai-SB" panose="03000509000000000000" pitchFamily="65" charset="-120"/>
                        </a:rPr>
                        <a:t> &amp; </a:t>
                      </a:r>
                      <a:r>
                        <a:rPr lang="es-ES_tradnl" sz="800" b="0" i="0" u="none" strike="noStrike" baseline="0" dirty="0" err="1">
                          <a:solidFill>
                            <a:schemeClr val="tx1"/>
                          </a:solidFill>
                          <a:effectLst/>
                          <a:latin typeface="+mn-lt"/>
                          <a:ea typeface="DFKai-SB" panose="03000509000000000000" pitchFamily="65" charset="-120"/>
                        </a:rPr>
                        <a:t>Relocation</a:t>
                      </a:r>
                      <a:r>
                        <a:rPr lang="es-ES_tradnl" sz="800" b="0" i="0" u="none" strike="noStrike" baseline="0" dirty="0">
                          <a:solidFill>
                            <a:schemeClr val="tx1"/>
                          </a:solidFill>
                          <a:effectLst/>
                          <a:latin typeface="+mn-lt"/>
                          <a:ea typeface="DFKai-SB" panose="03000509000000000000" pitchFamily="65" charset="-120"/>
                        </a:rPr>
                        <a:t>, Balboa </a:t>
                      </a:r>
                      <a:r>
                        <a:rPr lang="es-ES_tradnl" sz="800" b="0" i="0" u="none" strike="noStrike" baseline="0" dirty="0" err="1">
                          <a:solidFill>
                            <a:schemeClr val="tx1"/>
                          </a:solidFill>
                          <a:effectLst/>
                          <a:latin typeface="+mn-lt"/>
                          <a:ea typeface="DFKai-SB" panose="03000509000000000000" pitchFamily="65" charset="-120"/>
                        </a:rPr>
                        <a:t>Movers</a:t>
                      </a:r>
                      <a:r>
                        <a:rPr lang="es-ES_tradnl" sz="800" b="0" i="0" u="none" strike="noStrike" baseline="0" dirty="0">
                          <a:solidFill>
                            <a:schemeClr val="tx1"/>
                          </a:solidFill>
                          <a:effectLst/>
                          <a:latin typeface="+mn-lt"/>
                          <a:ea typeface="DFKai-SB" panose="03000509000000000000" pitchFamily="65" charset="-120"/>
                        </a:rPr>
                        <a:t>, Canal </a:t>
                      </a:r>
                      <a:r>
                        <a:rPr lang="es-ES_tradnl" sz="800" b="0" i="0" u="none" strike="noStrike" baseline="0" dirty="0" err="1">
                          <a:solidFill>
                            <a:schemeClr val="tx1"/>
                          </a:solidFill>
                          <a:effectLst/>
                          <a:latin typeface="+mn-lt"/>
                          <a:ea typeface="DFKai-SB" panose="03000509000000000000" pitchFamily="65" charset="-120"/>
                        </a:rPr>
                        <a:t>Movers</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who</a:t>
                      </a:r>
                      <a:r>
                        <a:rPr lang="es-ES_tradnl" sz="800" b="0" i="0" u="none" strike="noStrike" baseline="0" dirty="0">
                          <a:solidFill>
                            <a:schemeClr val="tx1"/>
                          </a:solidFill>
                          <a:effectLst/>
                          <a:latin typeface="+mn-lt"/>
                          <a:ea typeface="DFKai-SB" panose="03000509000000000000" pitchFamily="65" charset="-120"/>
                        </a:rPr>
                        <a:t> are </a:t>
                      </a:r>
                      <a:r>
                        <a:rPr lang="es-ES_tradnl" sz="800" b="0" i="0" u="none" strike="noStrike" baseline="0" dirty="0" err="1">
                          <a:solidFill>
                            <a:schemeClr val="tx1"/>
                          </a:solidFill>
                          <a:effectLst/>
                          <a:latin typeface="+mn-lt"/>
                          <a:ea typeface="DFKai-SB" panose="03000509000000000000" pitchFamily="65" charset="-120"/>
                        </a:rPr>
                        <a:t>moving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the</a:t>
                      </a:r>
                      <a:r>
                        <a:rPr lang="es-ES_tradnl" sz="800" b="0" i="0" u="none" strike="noStrike" baseline="0" dirty="0">
                          <a:solidFill>
                            <a:schemeClr val="tx1"/>
                          </a:solidFill>
                          <a:effectLst/>
                          <a:latin typeface="+mn-lt"/>
                          <a:ea typeface="DFKai-SB" panose="03000509000000000000" pitchFamily="65" charset="-120"/>
                        </a:rPr>
                        <a:t> cargo </a:t>
                      </a:r>
                      <a:r>
                        <a:rPr lang="es-ES_tradnl" sz="800" b="0" i="0" u="none" strike="noStrike" baseline="0" dirty="0" err="1">
                          <a:solidFill>
                            <a:schemeClr val="tx1"/>
                          </a:solidFill>
                          <a:effectLst/>
                          <a:latin typeface="+mn-lt"/>
                          <a:ea typeface="DFKai-SB" panose="03000509000000000000" pitchFamily="65" charset="-120"/>
                        </a:rPr>
                        <a:t>from</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Panama</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to</a:t>
                      </a:r>
                      <a:r>
                        <a:rPr lang="es-ES_tradnl" sz="800" b="0" i="0" u="none" strike="noStrike" baseline="0" dirty="0">
                          <a:solidFill>
                            <a:schemeClr val="tx1"/>
                          </a:solidFill>
                          <a:effectLst/>
                          <a:latin typeface="+mn-lt"/>
                          <a:ea typeface="DFKai-SB" panose="03000509000000000000" pitchFamily="65" charset="-120"/>
                        </a:rPr>
                        <a:t> USEC. </a:t>
                      </a:r>
                      <a:r>
                        <a:rPr lang="es-ES_tradnl" sz="800" b="0" i="0" u="none" strike="noStrike" baseline="0" dirty="0" err="1">
                          <a:solidFill>
                            <a:schemeClr val="tx1"/>
                          </a:solidFill>
                          <a:effectLst/>
                          <a:latin typeface="+mn-lt"/>
                          <a:ea typeface="DFKai-SB" panose="03000509000000000000" pitchFamily="65" charset="-120"/>
                        </a:rPr>
                        <a:t>We</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keep</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updated</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information</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with</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BCC’s</a:t>
                      </a:r>
                      <a:r>
                        <a:rPr lang="es-ES_tradnl" sz="800" b="0" i="0" u="none" strike="noStrike" baseline="0" dirty="0">
                          <a:solidFill>
                            <a:schemeClr val="tx1"/>
                          </a:solidFill>
                          <a:effectLst/>
                          <a:latin typeface="+mn-lt"/>
                          <a:ea typeface="DFKai-SB" panose="03000509000000000000" pitchFamily="65" charset="-120"/>
                        </a:rPr>
                        <a:t> and </a:t>
                      </a:r>
                      <a:r>
                        <a:rPr lang="es-ES_tradnl" sz="800" b="0" i="0" u="none" strike="noStrike" baseline="0" dirty="0" err="1">
                          <a:solidFill>
                            <a:schemeClr val="tx1"/>
                          </a:solidFill>
                          <a:effectLst/>
                          <a:latin typeface="+mn-lt"/>
                          <a:ea typeface="DFKai-SB" panose="03000509000000000000" pitchFamily="65" charset="-120"/>
                        </a:rPr>
                        <a:t>looking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for</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the</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support</a:t>
                      </a:r>
                      <a:r>
                        <a:rPr lang="es-ES_tradnl" sz="800" b="0" i="0" u="none" strike="noStrike" baseline="0" dirty="0">
                          <a:solidFill>
                            <a:schemeClr val="tx1"/>
                          </a:solidFill>
                          <a:effectLst/>
                          <a:latin typeface="+mn-lt"/>
                          <a:ea typeface="DFKai-SB" panose="03000509000000000000" pitchFamily="65" charset="-120"/>
                        </a:rPr>
                        <a:t>.</a:t>
                      </a:r>
                      <a:endParaRPr lang="en-US" sz="800" b="0" i="0" u="none" strike="noStrike" baseline="0" dirty="0">
                        <a:solidFill>
                          <a:schemeClr val="tx1"/>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328941">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(CC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AutoNum type="arabicPeriod"/>
                      </a:pPr>
                      <a:r>
                        <a:rPr lang="en-US" sz="800" b="0" i="0" u="none" strike="noStrike" dirty="0">
                          <a:solidFill>
                            <a:schemeClr val="tx1"/>
                          </a:solidFill>
                          <a:effectLst/>
                          <a:latin typeface="+mn-lt"/>
                          <a:ea typeface="DFKai-SB" pitchFamily="65" charset="-120"/>
                        </a:rPr>
                        <a:t>Lifting was serious jeopardies by delays, skip specially on CAN, CAC and CAJ services at 2024.</a:t>
                      </a:r>
                    </a:p>
                    <a:p>
                      <a:pPr marL="228600" indent="-228600" algn="just" rtl="0" fontAlgn="ctr">
                        <a:buAutoNum type="arabicPeriod" startAt="2"/>
                      </a:pPr>
                      <a:r>
                        <a:rPr lang="en-US" sz="800" b="0" i="0" u="none" strike="noStrike" dirty="0">
                          <a:solidFill>
                            <a:schemeClr val="tx1"/>
                          </a:solidFill>
                          <a:effectLst/>
                          <a:latin typeface="+mn-lt"/>
                          <a:ea typeface="DFKai-SB" pitchFamily="65" charset="-120"/>
                        </a:rPr>
                        <a:t>One of our principal market is Colombia(CARI Side) and the cargo was      affected for the following issue: low purchase volume, some of      the items have increased the taxes, currency issue, instability  in the government.</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3"/>
                        <a:tabLst/>
                        <a:defRPr/>
                      </a:pPr>
                      <a:r>
                        <a:rPr lang="en-US" sz="800" b="0" i="0" u="none" strike="noStrike" dirty="0">
                          <a:solidFill>
                            <a:schemeClr val="tx1"/>
                          </a:solidFill>
                          <a:effectLst/>
                          <a:latin typeface="+mn-lt"/>
                          <a:ea typeface="DFKai-SB" pitchFamily="65" charset="-120"/>
                        </a:rPr>
                        <a:t>Reasons of the achievement standing at 86% due to delay on CAN services and a/cs shift their support to the others for vols goes to Dominican Republic and Puerto Rico.</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4"/>
                        <a:tabLst/>
                        <a:defRPr/>
                      </a:pPr>
                      <a:r>
                        <a:rPr lang="en-US" sz="800" b="0" i="0" u="none" strike="noStrike" dirty="0">
                          <a:solidFill>
                            <a:schemeClr val="tx1"/>
                          </a:solidFill>
                          <a:effectLst/>
                          <a:latin typeface="+mn-lt"/>
                          <a:ea typeface="DFKai-SB" pitchFamily="65" charset="-120"/>
                        </a:rPr>
                        <a:t>Our action plan is work with BCC in order to maintain the rate flexibility and share the latest sailing schedule with a/cs.</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29952069"/>
              </p:ext>
            </p:extLst>
          </p:nvPr>
        </p:nvGraphicFramePr>
        <p:xfrm>
          <a:off x="132314" y="699542"/>
          <a:ext cx="8883832" cy="4357069"/>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CR+NI</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301301">
                <a:tc vMerge="1">
                  <a:txBody>
                    <a:bodyPr/>
                    <a:lstStyle/>
                    <a:p>
                      <a:endParaRPr lang="de-DE"/>
                    </a:p>
                  </a:txBody>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CR+NI</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(Q</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CR+NI </a:t>
                      </a:r>
                      <a:r>
                        <a:rPr lang="en-US" altLang="zh-TW" sz="800" b="1" i="0" u="none" strike="noStrike" dirty="0">
                          <a:solidFill>
                            <a:schemeClr val="tx1"/>
                          </a:solidFill>
                          <a:effectLst/>
                          <a:latin typeface="+mj-lt"/>
                          <a:ea typeface="DFKai-SB" pitchFamily="65" charset="-120"/>
                        </a:rPr>
                        <a:t>EXP.</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rPr>
                        <a:t>=&gt; F.E.</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(CF</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
        <p:nvSpPr>
          <p:cNvPr id="3" name="CuadroTexto 2">
            <a:extLst>
              <a:ext uri="{FF2B5EF4-FFF2-40B4-BE49-F238E27FC236}">
                <a16:creationId xmlns:a16="http://schemas.microsoft.com/office/drawing/2014/main" id="{C2A3E9AE-45D9-5B2A-3629-97E4CF21FB5A}"/>
              </a:ext>
            </a:extLst>
          </p:cNvPr>
          <p:cNvSpPr txBox="1"/>
          <p:nvPr/>
        </p:nvSpPr>
        <p:spPr>
          <a:xfrm>
            <a:off x="5075252" y="1486351"/>
            <a:ext cx="3945502" cy="461665"/>
          </a:xfrm>
          <a:prstGeom prst="rect">
            <a:avLst/>
          </a:prstGeom>
          <a:noFill/>
        </p:spPr>
        <p:txBody>
          <a:bodyPr wrap="square" rtlCol="0">
            <a:spAutoFit/>
          </a:bodyPr>
          <a:lstStyle/>
          <a:p>
            <a:r>
              <a:rPr lang="en-US" sz="800" dirty="0"/>
              <a:t>Market review:</a:t>
            </a:r>
          </a:p>
          <a:p>
            <a:r>
              <a:rPr lang="en-US" sz="800" dirty="0"/>
              <a:t>C trade is the non-natural routing for CR imports from F.E., if the rates and transit time are competitive compared to CRCAL, the accounts are willing to use CRMOB. </a:t>
            </a:r>
            <a:endParaRPr lang="es-CR" sz="800" dirty="0"/>
          </a:p>
        </p:txBody>
      </p:sp>
      <p:sp>
        <p:nvSpPr>
          <p:cNvPr id="4" name="CuadroTexto 3">
            <a:extLst>
              <a:ext uri="{FF2B5EF4-FFF2-40B4-BE49-F238E27FC236}">
                <a16:creationId xmlns:a16="http://schemas.microsoft.com/office/drawing/2014/main" id="{2596F5F8-0ECB-F054-6B6E-216086286295}"/>
              </a:ext>
            </a:extLst>
          </p:cNvPr>
          <p:cNvSpPr txBox="1"/>
          <p:nvPr/>
        </p:nvSpPr>
        <p:spPr>
          <a:xfrm>
            <a:off x="5094241" y="1978519"/>
            <a:ext cx="3945502" cy="338554"/>
          </a:xfrm>
          <a:prstGeom prst="rect">
            <a:avLst/>
          </a:prstGeom>
          <a:noFill/>
        </p:spPr>
        <p:txBody>
          <a:bodyPr wrap="square" rtlCol="0">
            <a:spAutoFit/>
          </a:bodyPr>
          <a:lstStyle/>
          <a:p>
            <a:r>
              <a:rPr lang="en-US" sz="800" dirty="0"/>
              <a:t>Action Plan: Request TPE support with competitive rates between CRCAL and CRMOB to promote more CRMOB.  </a:t>
            </a:r>
            <a:endParaRPr lang="es-CR" sz="800" dirty="0"/>
          </a:p>
        </p:txBody>
      </p:sp>
      <p:sp>
        <p:nvSpPr>
          <p:cNvPr id="8" name="CuadroTexto 7">
            <a:extLst>
              <a:ext uri="{FF2B5EF4-FFF2-40B4-BE49-F238E27FC236}">
                <a16:creationId xmlns:a16="http://schemas.microsoft.com/office/drawing/2014/main" id="{3AC1F370-972A-8EBE-6DE9-D8C9A59C5515}"/>
              </a:ext>
            </a:extLst>
          </p:cNvPr>
          <p:cNvSpPr txBox="1"/>
          <p:nvPr/>
        </p:nvSpPr>
        <p:spPr>
          <a:xfrm>
            <a:off x="5021459" y="2536407"/>
            <a:ext cx="4039763" cy="98488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Cosco and Maersk have most of the market share volume.</a:t>
            </a:r>
          </a:p>
          <a:p>
            <a:pPr marL="228600" indent="-228600">
              <a:buFont typeface="+mj-lt"/>
              <a:buAutoNum type="arabicPeriod"/>
            </a:pPr>
            <a:r>
              <a:rPr lang="en-US" sz="800" dirty="0"/>
              <a:t>LAE service schedule need to be more stable to increase volume.</a:t>
            </a:r>
          </a:p>
          <a:p>
            <a:pPr marL="228600" indent="-228600">
              <a:buFont typeface="+mj-lt"/>
              <a:buAutoNum type="arabicPeriod"/>
            </a:pPr>
            <a:r>
              <a:rPr lang="en-US" sz="800" dirty="0"/>
              <a:t>China imports of electric cars is growing, we need POL support wend we send sales leads.</a:t>
            </a:r>
          </a:p>
          <a:p>
            <a:pPr marL="228600" indent="-228600">
              <a:buFont typeface="+mj-lt"/>
              <a:buAutoNum type="arabicPeriod"/>
            </a:pPr>
            <a:r>
              <a:rPr lang="en-US" sz="800" dirty="0"/>
              <a:t>Tenders are a great way to increase market share.</a:t>
            </a:r>
          </a:p>
          <a:p>
            <a:pPr marL="171450" indent="-171450">
              <a:buFont typeface="Arial" panose="020B0604020202020204" pitchFamily="34" charset="0"/>
              <a:buChar char="•"/>
            </a:pPr>
            <a:endParaRPr lang="en-US" sz="800" dirty="0"/>
          </a:p>
        </p:txBody>
      </p:sp>
      <p:sp>
        <p:nvSpPr>
          <p:cNvPr id="9" name="CuadroTexto 8">
            <a:extLst>
              <a:ext uri="{FF2B5EF4-FFF2-40B4-BE49-F238E27FC236}">
                <a16:creationId xmlns:a16="http://schemas.microsoft.com/office/drawing/2014/main" id="{FBEA2DA4-8BA2-D569-4731-8C5B141851D4}"/>
              </a:ext>
            </a:extLst>
          </p:cNvPr>
          <p:cNvSpPr txBox="1"/>
          <p:nvPr/>
        </p:nvSpPr>
        <p:spPr>
          <a:xfrm>
            <a:off x="5035470" y="3325833"/>
            <a:ext cx="4098069" cy="461665"/>
          </a:xfrm>
          <a:prstGeom prst="rect">
            <a:avLst/>
          </a:prstGeom>
          <a:noFill/>
        </p:spPr>
        <p:txBody>
          <a:bodyPr wrap="square" rtlCol="0">
            <a:spAutoFit/>
          </a:bodyPr>
          <a:lstStyle/>
          <a:p>
            <a:r>
              <a:rPr lang="en-US" sz="800" dirty="0"/>
              <a:t>Action Plan: </a:t>
            </a:r>
          </a:p>
          <a:p>
            <a:r>
              <a:rPr lang="en-US" sz="800" dirty="0"/>
              <a:t>Focus on growing commodities, example, electric cars.</a:t>
            </a:r>
          </a:p>
          <a:p>
            <a:r>
              <a:rPr lang="en-US" sz="800" dirty="0"/>
              <a:t>Increase communication with POL to develop FOB &amp; CIF accounts</a:t>
            </a:r>
          </a:p>
        </p:txBody>
      </p:sp>
      <p:sp>
        <p:nvSpPr>
          <p:cNvPr id="10" name="CuadroTexto 9">
            <a:extLst>
              <a:ext uri="{FF2B5EF4-FFF2-40B4-BE49-F238E27FC236}">
                <a16:creationId xmlns:a16="http://schemas.microsoft.com/office/drawing/2014/main" id="{AF72B8B6-B01F-154F-81B8-3A57F6E4C3BB}"/>
              </a:ext>
            </a:extLst>
          </p:cNvPr>
          <p:cNvSpPr txBox="1"/>
          <p:nvPr/>
        </p:nvSpPr>
        <p:spPr>
          <a:xfrm>
            <a:off x="5013794" y="3886424"/>
            <a:ext cx="3945502" cy="461665"/>
          </a:xfrm>
          <a:prstGeom prst="rect">
            <a:avLst/>
          </a:prstGeom>
          <a:noFill/>
        </p:spPr>
        <p:txBody>
          <a:bodyPr wrap="square" rtlCol="0">
            <a:spAutoFit/>
          </a:bodyPr>
          <a:lstStyle/>
          <a:p>
            <a:r>
              <a:rPr lang="en-US" sz="800" dirty="0"/>
              <a:t>Market review:</a:t>
            </a:r>
          </a:p>
          <a:p>
            <a:r>
              <a:rPr lang="en-US" sz="800" dirty="0"/>
              <a:t>Wood and scrap are the main commodities, those commodities main PODs are in India.</a:t>
            </a:r>
          </a:p>
        </p:txBody>
      </p:sp>
      <p:sp>
        <p:nvSpPr>
          <p:cNvPr id="11" name="CuadroTexto 10">
            <a:extLst>
              <a:ext uri="{FF2B5EF4-FFF2-40B4-BE49-F238E27FC236}">
                <a16:creationId xmlns:a16="http://schemas.microsoft.com/office/drawing/2014/main" id="{FA1E0AA2-0116-6CCB-93C9-A5AEFDBD4C9F}"/>
              </a:ext>
            </a:extLst>
          </p:cNvPr>
          <p:cNvSpPr txBox="1"/>
          <p:nvPr/>
        </p:nvSpPr>
        <p:spPr>
          <a:xfrm>
            <a:off x="5040406" y="4336259"/>
            <a:ext cx="3945502" cy="461665"/>
          </a:xfrm>
          <a:prstGeom prst="rect">
            <a:avLst/>
          </a:prstGeom>
          <a:noFill/>
        </p:spPr>
        <p:txBody>
          <a:bodyPr wrap="square" rtlCol="0">
            <a:spAutoFit/>
          </a:bodyPr>
          <a:lstStyle/>
          <a:p>
            <a:r>
              <a:rPr lang="en-US" sz="800" dirty="0"/>
              <a:t>Action Plan:</a:t>
            </a:r>
          </a:p>
          <a:p>
            <a:r>
              <a:rPr lang="en-US" sz="800" dirty="0"/>
              <a:t>Motivate Evergreen to increase allocation in CIX services for Costa Rica &amp; Nicaragua to increase the market share in India exports. </a:t>
            </a:r>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04482474"/>
              </p:ext>
            </p:extLst>
          </p:nvPr>
        </p:nvGraphicFramePr>
        <p:xfrm>
          <a:off x="135467" y="751456"/>
          <a:ext cx="8829020" cy="4132264"/>
        </p:xfrm>
        <a:graphic>
          <a:graphicData uri="http://schemas.openxmlformats.org/drawingml/2006/table">
            <a:tbl>
              <a:tblPr/>
              <a:tblGrid>
                <a:gridCol w="476289">
                  <a:extLst>
                    <a:ext uri="{9D8B030D-6E8A-4147-A177-3AD203B41FA5}">
                      <a16:colId xmlns:a16="http://schemas.microsoft.com/office/drawing/2014/main" val="20000"/>
                    </a:ext>
                  </a:extLst>
                </a:gridCol>
                <a:gridCol w="1073456">
                  <a:extLst>
                    <a:ext uri="{9D8B030D-6E8A-4147-A177-3AD203B41FA5}">
                      <a16:colId xmlns:a16="http://schemas.microsoft.com/office/drawing/2014/main" val="20001"/>
                    </a:ext>
                  </a:extLst>
                </a:gridCol>
                <a:gridCol w="429382">
                  <a:extLst>
                    <a:ext uri="{9D8B030D-6E8A-4147-A177-3AD203B41FA5}">
                      <a16:colId xmlns:a16="http://schemas.microsoft.com/office/drawing/2014/main" val="20006"/>
                    </a:ext>
                  </a:extLst>
                </a:gridCol>
                <a:gridCol w="858765">
                  <a:extLst>
                    <a:ext uri="{9D8B030D-6E8A-4147-A177-3AD203B41FA5}">
                      <a16:colId xmlns:a16="http://schemas.microsoft.com/office/drawing/2014/main" val="20002"/>
                    </a:ext>
                  </a:extLst>
                </a:gridCol>
                <a:gridCol w="858765">
                  <a:extLst>
                    <a:ext uri="{9D8B030D-6E8A-4147-A177-3AD203B41FA5}">
                      <a16:colId xmlns:a16="http://schemas.microsoft.com/office/drawing/2014/main" val="20003"/>
                    </a:ext>
                  </a:extLst>
                </a:gridCol>
                <a:gridCol w="572510">
                  <a:extLst>
                    <a:ext uri="{9D8B030D-6E8A-4147-A177-3AD203B41FA5}">
                      <a16:colId xmlns:a16="http://schemas.microsoft.com/office/drawing/2014/main" val="20004"/>
                    </a:ext>
                  </a:extLst>
                </a:gridCol>
                <a:gridCol w="715637">
                  <a:extLst>
                    <a:ext uri="{9D8B030D-6E8A-4147-A177-3AD203B41FA5}">
                      <a16:colId xmlns:a16="http://schemas.microsoft.com/office/drawing/2014/main" val="1790420291"/>
                    </a:ext>
                  </a:extLst>
                </a:gridCol>
                <a:gridCol w="3844216">
                  <a:extLst>
                    <a:ext uri="{9D8B030D-6E8A-4147-A177-3AD203B41FA5}">
                      <a16:colId xmlns:a16="http://schemas.microsoft.com/office/drawing/2014/main" val="20005"/>
                    </a:ext>
                  </a:extLst>
                </a:gridCol>
              </a:tblGrid>
              <a:tr h="5918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3182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774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310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n-lt"/>
                          <a:ea typeface="DFKai-SB"/>
                          <a:cs typeface="DFKai-SB"/>
                          <a:sym typeface="DFKai-SB"/>
                        </a:rPr>
                        <a:t>289</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93%</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310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en-US" sz="800" b="0" i="0" u="none" strike="noStrike" dirty="0">
                          <a:solidFill>
                            <a:schemeClr val="tx1"/>
                          </a:solidFill>
                          <a:effectLst/>
                          <a:latin typeface="+mn-lt"/>
                          <a:ea typeface="DFKai-SB" pitchFamily="65" charset="-120"/>
                        </a:rPr>
                        <a:t>Has to stay on top of the delay caused by cut and run issue at PABBA.</a:t>
                      </a:r>
                    </a:p>
                    <a:p>
                      <a:pPr marL="228600" indent="-228600" algn="l" rtl="0" fontAlgn="ctr">
                        <a:buAutoNum type="arabicPeriod" startAt="2"/>
                      </a:pPr>
                      <a:r>
                        <a:rPr lang="en-US" sz="800" b="0" i="0" u="none" strike="noStrike" dirty="0">
                          <a:solidFill>
                            <a:schemeClr val="tx1"/>
                          </a:solidFill>
                          <a:effectLst/>
                          <a:latin typeface="+mn-lt"/>
                          <a:ea typeface="DFKai-SB" pitchFamily="65" charset="-120"/>
                        </a:rPr>
                        <a:t>We have recovered the support from Huawei through ELA‘s assistance they are very interested in our new destination to Valparaiso also to Callao and we sent quotation to CTS International and DSV Panama two logistics companies.</a:t>
                      </a:r>
                    </a:p>
                    <a:p>
                      <a:pPr marL="228600" marR="0" lvl="0" indent="-228600" algn="l" defTabSz="914400" rtl="0" eaLnBrk="1" fontAlgn="ctr" latinLnBrk="0" hangingPunct="1">
                        <a:lnSpc>
                          <a:spcPct val="100000"/>
                        </a:lnSpc>
                        <a:spcBef>
                          <a:spcPts val="0"/>
                        </a:spcBef>
                        <a:spcAft>
                          <a:spcPts val="0"/>
                        </a:spcAft>
                        <a:buClrTx/>
                        <a:buSzTx/>
                        <a:buFontTx/>
                        <a:buAutoNum type="arabicPeriod" startAt="2"/>
                        <a:tabLst/>
                        <a:defRPr/>
                      </a:pPr>
                      <a:r>
                        <a:rPr lang="en-US" sz="800" b="0" i="0" u="none" strike="noStrike" dirty="0">
                          <a:solidFill>
                            <a:schemeClr val="tx1"/>
                          </a:solidFill>
                          <a:effectLst/>
                          <a:latin typeface="+mn-lt"/>
                          <a:ea typeface="DFKai-SB" pitchFamily="65" charset="-120"/>
                        </a:rPr>
                        <a:t>Our action plan is trying to secure  5-8 boxes under weekly basis and proactive to take care everything ahead of customer’s challenge.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80849">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WCCA+CARO</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950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dirty="0">
                          <a:solidFill>
                            <a:schemeClr val="dk1"/>
                          </a:solidFill>
                          <a:latin typeface="+mn-lt"/>
                          <a:ea typeface="DFKai-SB"/>
                          <a:cs typeface="DFKai-SB"/>
                          <a:sym typeface="DFKai-SB"/>
                        </a:rPr>
                        <a:t>291</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n-lt"/>
                          <a:ea typeface="DFKai-SB"/>
                          <a:cs typeface="DFKai-SB"/>
                          <a:sym typeface="DFKai-SB"/>
                        </a:rPr>
                        <a:t>31%</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350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de-DE" sz="800" b="0" i="0" u="none" strike="noStrike" dirty="0">
                          <a:solidFill>
                            <a:schemeClr val="tx1"/>
                          </a:solidFill>
                          <a:effectLst/>
                          <a:latin typeface="+mn-lt"/>
                          <a:ea typeface="DFKai-SB" pitchFamily="65" charset="-120"/>
                        </a:rPr>
                        <a:t>Reason that the cargo decreased was GPS consideration and space issue on T/S priority.</a:t>
                      </a:r>
                    </a:p>
                    <a:p>
                      <a:pPr marL="228600" indent="-228600" algn="l" rtl="0" fontAlgn="ctr">
                        <a:buAutoNum type="arabicPeriod"/>
                      </a:pPr>
                      <a:r>
                        <a:rPr lang="de-DE" sz="800" b="0" i="0" u="none" strike="noStrike" dirty="0">
                          <a:solidFill>
                            <a:schemeClr val="tx1"/>
                          </a:solidFill>
                          <a:effectLst/>
                          <a:latin typeface="+mn-lt"/>
                          <a:ea typeface="DFKai-SB" pitchFamily="65" charset="-120"/>
                        </a:rPr>
                        <a:t>Unstable schedule.</a:t>
                      </a:r>
                    </a:p>
                    <a:p>
                      <a:pPr marL="228600" indent="-228600" algn="l" rtl="0" fontAlgn="ctr">
                        <a:buAutoNum type="arabicPeriod"/>
                      </a:pPr>
                      <a:r>
                        <a:rPr lang="de-DE" sz="800" b="0" i="0" u="none" strike="noStrike" dirty="0">
                          <a:solidFill>
                            <a:schemeClr val="tx1"/>
                          </a:solidFill>
                          <a:effectLst/>
                          <a:latin typeface="+mn-lt"/>
                          <a:ea typeface="DFKai-SB" pitchFamily="65" charset="-120"/>
                        </a:rPr>
                        <a:t>Our action plan is keep post the latest saling scheduled for all a/cs reference and try to accomendate customers reqesut when they running into the trouble caused by us.</a:t>
                      </a:r>
                    </a:p>
                    <a:p>
                      <a:pPr marL="228600" indent="-228600" algn="l" rtl="0" fontAlgn="ctr">
                        <a:buAutoNum type="arabicPeriod"/>
                      </a:pPr>
                      <a:r>
                        <a:rPr lang="de-DE" sz="800" b="0" i="0" u="none" strike="noStrike" dirty="0">
                          <a:solidFill>
                            <a:schemeClr val="tx1"/>
                          </a:solidFill>
                          <a:effectLst/>
                          <a:latin typeface="+mn-lt"/>
                          <a:ea typeface="DFKai-SB" pitchFamily="65" charset="-120"/>
                        </a:rPr>
                        <a:t>Work together with our colleagues in WCCA and CARO </a:t>
                      </a:r>
                      <a:r>
                        <a:rPr lang="en-US" sz="800" b="0" i="0" u="none" strike="noStrike" dirty="0">
                          <a:solidFill>
                            <a:schemeClr val="tx1"/>
                          </a:solidFill>
                          <a:effectLst/>
                          <a:latin typeface="+mn-lt"/>
                          <a:ea typeface="DFKai-SB" pitchFamily="65" charset="-120"/>
                        </a:rPr>
                        <a:t>sending sales lead when the rates is negotiable by them and vice versa.</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07504" y="619850"/>
            <a:ext cx="9029600" cy="1754326"/>
          </a:xfrm>
          <a:prstGeom prst="rect">
            <a:avLst/>
          </a:prstGeom>
          <a:noFill/>
        </p:spPr>
        <p:txBody>
          <a:bodyPr wrap="square" rtlCol="0">
            <a:spAutoFit/>
          </a:bodyPr>
          <a:lstStyle/>
          <a:p>
            <a:r>
              <a:rPr lang="en-US" sz="1600" b="1" dirty="0"/>
              <a:t>Commercial side: </a:t>
            </a:r>
          </a:p>
          <a:p>
            <a:pPr marL="285750" indent="-285750">
              <a:buFont typeface="Wingdings" panose="05000000000000000000" pitchFamily="2" charset="2"/>
              <a:buChar char="v"/>
            </a:pPr>
            <a:endParaRPr lang="en-US" sz="1600" b="1" dirty="0">
              <a:latin typeface="Candara" panose="020E0502030303020204" pitchFamily="34" charset="0"/>
            </a:endParaRPr>
          </a:p>
          <a:p>
            <a:pPr marL="342900" indent="-342900">
              <a:buFont typeface="Wingdings" panose="05000000000000000000" pitchFamily="2" charset="2"/>
              <a:buChar char="v"/>
            </a:pPr>
            <a:r>
              <a:rPr lang="es-MX" sz="1200" dirty="0" err="1">
                <a:cs typeface="Calibri" pitchFamily="34" charset="0"/>
              </a:rPr>
              <a:t>Looking</a:t>
            </a:r>
            <a:r>
              <a:rPr lang="es-MX" sz="1200" dirty="0">
                <a:cs typeface="Calibri" pitchFamily="34" charset="0"/>
              </a:rPr>
              <a:t> forward </a:t>
            </a:r>
            <a:r>
              <a:rPr lang="es-MX" sz="1200" dirty="0" err="1">
                <a:cs typeface="Calibri" pitchFamily="34" charset="0"/>
              </a:rPr>
              <a:t>to</a:t>
            </a:r>
            <a:r>
              <a:rPr lang="es-MX" sz="1200" dirty="0">
                <a:cs typeface="Calibri" pitchFamily="34" charset="0"/>
              </a:rPr>
              <a:t> </a:t>
            </a:r>
            <a:r>
              <a:rPr lang="es-MX" sz="1200" dirty="0" err="1">
                <a:cs typeface="Calibri" pitchFamily="34" charset="0"/>
              </a:rPr>
              <a:t>have</a:t>
            </a:r>
            <a:r>
              <a:rPr lang="es-MX" sz="1200" dirty="0">
                <a:cs typeface="Calibri" pitchFamily="34" charset="0"/>
              </a:rPr>
              <a:t> more </a:t>
            </a:r>
            <a:r>
              <a:rPr lang="es-MX" sz="1200" dirty="0" err="1">
                <a:cs typeface="Calibri" pitchFamily="34" charset="0"/>
              </a:rPr>
              <a:t>stable</a:t>
            </a:r>
            <a:r>
              <a:rPr lang="es-MX" sz="1200" dirty="0">
                <a:cs typeface="Calibri" pitchFamily="34" charset="0"/>
              </a:rPr>
              <a:t> Schedule </a:t>
            </a:r>
            <a:r>
              <a:rPr lang="es-MX" sz="1200" dirty="0" err="1">
                <a:cs typeface="Calibri" pitchFamily="34" charset="0"/>
              </a:rPr>
              <a:t>on</a:t>
            </a:r>
            <a:r>
              <a:rPr lang="es-MX" sz="1200" dirty="0">
                <a:cs typeface="Calibri" pitchFamily="34" charset="0"/>
              </a:rPr>
              <a:t> CAN, CAC and CAJ </a:t>
            </a:r>
            <a:r>
              <a:rPr lang="es-MX" sz="1200" dirty="0" err="1">
                <a:cs typeface="Calibri" pitchFamily="34" charset="0"/>
              </a:rPr>
              <a:t>services</a:t>
            </a:r>
            <a:r>
              <a:rPr lang="es-MX" sz="1200" dirty="0">
                <a:cs typeface="Calibri" pitchFamily="34" charset="0"/>
              </a:rPr>
              <a:t> in </a:t>
            </a:r>
            <a:r>
              <a:rPr lang="es-MX" sz="1200" dirty="0" err="1">
                <a:cs typeface="Calibri" pitchFamily="34" charset="0"/>
              </a:rPr>
              <a:t>order</a:t>
            </a:r>
            <a:r>
              <a:rPr lang="es-MX" sz="1200" dirty="0">
                <a:cs typeface="Calibri" pitchFamily="34" charset="0"/>
              </a:rPr>
              <a:t> </a:t>
            </a:r>
            <a:r>
              <a:rPr lang="es-MX" sz="1200" dirty="0" err="1">
                <a:cs typeface="Calibri" pitchFamily="34" charset="0"/>
              </a:rPr>
              <a:t>to</a:t>
            </a:r>
            <a:r>
              <a:rPr lang="es-MX" sz="1200" dirty="0">
                <a:cs typeface="Calibri" pitchFamily="34" charset="0"/>
              </a:rPr>
              <a:t> </a:t>
            </a:r>
            <a:r>
              <a:rPr lang="es-MX" sz="1200" dirty="0" err="1">
                <a:cs typeface="Calibri" pitchFamily="34" charset="0"/>
              </a:rPr>
              <a:t>secure</a:t>
            </a:r>
            <a:r>
              <a:rPr lang="es-MX" sz="1200" dirty="0">
                <a:cs typeface="Calibri" pitchFamily="34" charset="0"/>
              </a:rPr>
              <a:t> more potencial </a:t>
            </a:r>
            <a:r>
              <a:rPr lang="es-MX" sz="1200" dirty="0" err="1">
                <a:cs typeface="Calibri" pitchFamily="34" charset="0"/>
              </a:rPr>
              <a:t>customers</a:t>
            </a:r>
            <a:r>
              <a:rPr lang="es-MX" sz="1200" dirty="0">
                <a:cs typeface="Calibri" pitchFamily="34" charset="0"/>
              </a:rPr>
              <a:t> </a:t>
            </a:r>
            <a:r>
              <a:rPr lang="es-MX" sz="1200" dirty="0" err="1">
                <a:cs typeface="Calibri" pitchFamily="34" charset="0"/>
              </a:rPr>
              <a:t>support</a:t>
            </a:r>
            <a:r>
              <a:rPr lang="es-MX" sz="1200" dirty="0">
                <a:cs typeface="Calibri" pitchFamily="34" charset="0"/>
              </a:rPr>
              <a:t> and boxes </a:t>
            </a:r>
            <a:r>
              <a:rPr lang="es-MX" sz="1200" dirty="0" err="1">
                <a:cs typeface="Calibri" pitchFamily="34" charset="0"/>
              </a:rPr>
              <a:t>from</a:t>
            </a:r>
            <a:r>
              <a:rPr lang="es-MX" sz="1200" dirty="0">
                <a:cs typeface="Calibri" pitchFamily="34" charset="0"/>
              </a:rPr>
              <a:t> </a:t>
            </a:r>
            <a:r>
              <a:rPr lang="es-MX" sz="1200" dirty="0" err="1">
                <a:cs typeface="Calibri" pitchFamily="34" charset="0"/>
              </a:rPr>
              <a:t>the</a:t>
            </a:r>
            <a:r>
              <a:rPr lang="es-MX" sz="1200" dirty="0">
                <a:cs typeface="Calibri" pitchFamily="34" charset="0"/>
              </a:rPr>
              <a:t> </a:t>
            </a:r>
            <a:r>
              <a:rPr lang="es-MX" sz="1200" dirty="0" err="1">
                <a:cs typeface="Calibri" pitchFamily="34" charset="0"/>
              </a:rPr>
              <a:t>street</a:t>
            </a:r>
            <a:r>
              <a:rPr lang="es-MX" sz="1200" dirty="0">
                <a:cs typeface="Calibri" pitchFamily="34" charset="0"/>
              </a:rPr>
              <a:t>.</a:t>
            </a:r>
          </a:p>
          <a:p>
            <a:pPr marL="342900" indent="-342900" algn="just">
              <a:buFont typeface="Wingdings" panose="05000000000000000000" pitchFamily="2" charset="2"/>
              <a:buChar char="v"/>
            </a:pPr>
            <a:r>
              <a:rPr lang="en-US" altLang="zh-TW" sz="1200" dirty="0">
                <a:cs typeface="Arial" panose="020B0604020202020204" pitchFamily="34" charset="0"/>
              </a:rPr>
              <a:t>Special consideration at space support for domestic export shipment </a:t>
            </a:r>
            <a:r>
              <a:rPr lang="en-US" sz="1200" dirty="0">
                <a:cs typeface="Arial" panose="020B0604020202020204" pitchFamily="34" charset="0"/>
              </a:rPr>
              <a:t>on WCCA (CB) when </a:t>
            </a:r>
            <a:r>
              <a:rPr lang="en-US" sz="1200" dirty="0" err="1">
                <a:cs typeface="Arial" panose="020B0604020202020204" pitchFamily="34" charset="0"/>
              </a:rPr>
              <a:t>thetransship</a:t>
            </a:r>
            <a:r>
              <a:rPr lang="en-US" sz="1200" dirty="0">
                <a:cs typeface="Arial" panose="020B0604020202020204" pitchFamily="34" charset="0"/>
              </a:rPr>
              <a:t> vols pick it up.</a:t>
            </a:r>
          </a:p>
          <a:p>
            <a:pPr marL="342900" indent="-342900">
              <a:buFont typeface="Wingdings" panose="05000000000000000000" pitchFamily="2" charset="2"/>
              <a:buChar char="v"/>
            </a:pPr>
            <a:r>
              <a:rPr lang="en-US" sz="1200" dirty="0">
                <a:cs typeface="Calibri" pitchFamily="34" charset="0"/>
              </a:rPr>
              <a:t>Continuous promote export reefer business to ASI and other region for the commodities such as</a:t>
            </a:r>
            <a:r>
              <a:rPr lang="es-US" sz="1200" dirty="0">
                <a:cs typeface="Calibri" pitchFamily="34" charset="0"/>
              </a:rPr>
              <a:t> Frozen Sea </a:t>
            </a:r>
            <a:r>
              <a:rPr lang="es-US" sz="1200" dirty="0" err="1">
                <a:cs typeface="Calibri" pitchFamily="34" charset="0"/>
              </a:rPr>
              <a:t>Food</a:t>
            </a:r>
            <a:r>
              <a:rPr lang="es-US" sz="1200" dirty="0">
                <a:cs typeface="Calibri" pitchFamily="34" charset="0"/>
              </a:rPr>
              <a:t>, </a:t>
            </a:r>
            <a:r>
              <a:rPr lang="es-US" sz="1200" dirty="0" err="1">
                <a:cs typeface="Calibri" pitchFamily="34" charset="0"/>
              </a:rPr>
              <a:t>Fruits</a:t>
            </a:r>
            <a:r>
              <a:rPr lang="es-US" sz="1200" dirty="0">
                <a:cs typeface="Calibri" pitchFamily="34" charset="0"/>
              </a:rPr>
              <a:t>, Medicines, </a:t>
            </a:r>
            <a:r>
              <a:rPr lang="es-US" sz="1200" dirty="0" err="1">
                <a:cs typeface="Calibri" pitchFamily="34" charset="0"/>
              </a:rPr>
              <a:t>to</a:t>
            </a:r>
            <a:r>
              <a:rPr lang="es-US" sz="1200" dirty="0">
                <a:cs typeface="Calibri" pitchFamily="34" charset="0"/>
              </a:rPr>
              <a:t> </a:t>
            </a:r>
            <a:r>
              <a:rPr lang="es-US" sz="1200" dirty="0" err="1">
                <a:cs typeface="Calibri" pitchFamily="34" charset="0"/>
              </a:rPr>
              <a:t>Caribbean</a:t>
            </a:r>
            <a:r>
              <a:rPr lang="es-US" sz="1200" dirty="0">
                <a:cs typeface="Calibri" pitchFamily="34" charset="0"/>
              </a:rPr>
              <a:t>, </a:t>
            </a:r>
            <a:r>
              <a:rPr lang="es-US" sz="1200" dirty="0" err="1">
                <a:cs typeface="Calibri" pitchFamily="34" charset="0"/>
              </a:rPr>
              <a:t>United</a:t>
            </a:r>
            <a:r>
              <a:rPr lang="es-US" sz="1200" dirty="0">
                <a:cs typeface="Calibri" pitchFamily="34" charset="0"/>
              </a:rPr>
              <a:t> </a:t>
            </a:r>
            <a:r>
              <a:rPr lang="es-US" sz="1200" dirty="0" err="1">
                <a:cs typeface="Calibri" pitchFamily="34" charset="0"/>
              </a:rPr>
              <a:t>States</a:t>
            </a:r>
            <a:r>
              <a:rPr lang="es-US" sz="1200" dirty="0">
                <a:cs typeface="Calibri" pitchFamily="34" charset="0"/>
              </a:rPr>
              <a:t> and Asia.     </a:t>
            </a:r>
            <a:endParaRPr lang="es-MX" sz="1200" dirty="0">
              <a:cs typeface="Calibri" pitchFamily="34" charset="0"/>
            </a:endParaRPr>
          </a:p>
          <a:p>
            <a:endParaRPr lang="en-US" sz="1600" dirty="0">
              <a:latin typeface="Candara" panose="020E0502030303020204" pitchFamily="34" charset="0"/>
            </a:endParaRPr>
          </a:p>
        </p:txBody>
      </p:sp>
      <p:sp>
        <p:nvSpPr>
          <p:cNvPr id="8" name="文字方塊 7">
            <a:extLst>
              <a:ext uri="{FF2B5EF4-FFF2-40B4-BE49-F238E27FC236}">
                <a16:creationId xmlns:a16="http://schemas.microsoft.com/office/drawing/2014/main" id="{9D7BC5D0-B81F-193D-4FC7-E6D5B6FC0E7A}"/>
              </a:ext>
            </a:extLst>
          </p:cNvPr>
          <p:cNvSpPr txBox="1"/>
          <p:nvPr/>
        </p:nvSpPr>
        <p:spPr>
          <a:xfrm>
            <a:off x="126959" y="2787774"/>
            <a:ext cx="9029600" cy="2000548"/>
          </a:xfrm>
          <a:prstGeom prst="rect">
            <a:avLst/>
          </a:prstGeom>
          <a:noFill/>
        </p:spPr>
        <p:txBody>
          <a:bodyPr wrap="square" rtlCol="0">
            <a:spAutoFit/>
          </a:bodyPr>
          <a:lstStyle/>
          <a:p>
            <a:r>
              <a:rPr lang="en-US" sz="1600" b="1" dirty="0"/>
              <a:t>Future Plan Suggestion: </a:t>
            </a:r>
          </a:p>
          <a:p>
            <a:endParaRPr lang="en-US" sz="1600" b="1" dirty="0">
              <a:latin typeface="Candara" panose="020E0502030303020204" pitchFamily="34" charset="0"/>
            </a:endParaRPr>
          </a:p>
          <a:p>
            <a:pPr marL="342900" indent="-342900" algn="just">
              <a:buFont typeface="Wingdings" panose="05000000000000000000" pitchFamily="2" charset="2"/>
              <a:buChar char="v"/>
            </a:pPr>
            <a:r>
              <a:rPr lang="es-MX" sz="1200" dirty="0">
                <a:cs typeface="Calibri" pitchFamily="34" charset="0"/>
              </a:rPr>
              <a:t>Open new </a:t>
            </a:r>
            <a:r>
              <a:rPr lang="es-MX" sz="1200" dirty="0" err="1">
                <a:cs typeface="Calibri" pitchFamily="34" charset="0"/>
              </a:rPr>
              <a:t>routes</a:t>
            </a:r>
            <a:r>
              <a:rPr lang="es-MX" sz="1200" dirty="0">
                <a:cs typeface="Calibri" pitchFamily="34" charset="0"/>
              </a:rPr>
              <a:t> </a:t>
            </a:r>
            <a:r>
              <a:rPr lang="es-MX" sz="1200" dirty="0" err="1">
                <a:cs typeface="Calibri" pitchFamily="34" charset="0"/>
              </a:rPr>
              <a:t>for</a:t>
            </a:r>
            <a:r>
              <a:rPr lang="es-MX" sz="1200" dirty="0">
                <a:cs typeface="Calibri" pitchFamily="34" charset="0"/>
              </a:rPr>
              <a:t> </a:t>
            </a:r>
            <a:r>
              <a:rPr lang="es-MX" sz="1200" dirty="0" err="1">
                <a:cs typeface="Calibri" pitchFamily="34" charset="0"/>
              </a:rPr>
              <a:t>potential</a:t>
            </a:r>
            <a:r>
              <a:rPr lang="es-MX" sz="1200" dirty="0">
                <a:cs typeface="Calibri" pitchFamily="34" charset="0"/>
              </a:rPr>
              <a:t> </a:t>
            </a:r>
            <a:r>
              <a:rPr lang="es-MX" sz="1200" dirty="0" err="1">
                <a:cs typeface="Calibri" pitchFamily="34" charset="0"/>
              </a:rPr>
              <a:t>destinations</a:t>
            </a:r>
            <a:r>
              <a:rPr lang="es-MX" sz="1200" dirty="0">
                <a:cs typeface="Calibri" pitchFamily="34" charset="0"/>
              </a:rPr>
              <a:t> </a:t>
            </a:r>
            <a:r>
              <a:rPr lang="es-MX" sz="1200" dirty="0" err="1">
                <a:cs typeface="Calibri" pitchFamily="34" charset="0"/>
              </a:rPr>
              <a:t>such</a:t>
            </a:r>
            <a:r>
              <a:rPr lang="es-MX" sz="1200" dirty="0">
                <a:cs typeface="Calibri" pitchFamily="34" charset="0"/>
              </a:rPr>
              <a:t> as: Venezuela, Brasil, and CARI </a:t>
            </a:r>
            <a:r>
              <a:rPr lang="es-MX" sz="1200" dirty="0" err="1">
                <a:cs typeface="Calibri" pitchFamily="34" charset="0"/>
              </a:rPr>
              <a:t>regions</a:t>
            </a:r>
            <a:r>
              <a:rPr lang="es-MX" sz="1200" dirty="0">
                <a:cs typeface="Calibri" pitchFamily="34" charset="0"/>
              </a:rPr>
              <a:t>.</a:t>
            </a:r>
          </a:p>
          <a:p>
            <a:pPr marL="342900" indent="-342900" algn="just">
              <a:buFont typeface="Wingdings" panose="05000000000000000000" pitchFamily="2" charset="2"/>
              <a:buChar char="v"/>
            </a:pPr>
            <a:r>
              <a:rPr lang="en-US" sz="1200" dirty="0">
                <a:cs typeface="Calibri" pitchFamily="34" charset="0"/>
              </a:rPr>
              <a:t>Invite BCCs join sales calls visiting customers in order to reinforce the customer relationship and more understanding of the BIZ</a:t>
            </a:r>
            <a:r>
              <a:rPr lang="zh-TW" altLang="en-US" sz="1200" dirty="0">
                <a:cs typeface="Calibri" pitchFamily="34" charset="0"/>
              </a:rPr>
              <a:t> </a:t>
            </a:r>
            <a:r>
              <a:rPr lang="en-US" altLang="zh-TW" sz="1200" dirty="0">
                <a:cs typeface="Calibri" pitchFamily="34" charset="0"/>
              </a:rPr>
              <a:t>pattern</a:t>
            </a:r>
            <a:r>
              <a:rPr lang="zh-TW" altLang="en-US" sz="1200" dirty="0">
                <a:cs typeface="Calibri" pitchFamily="34" charset="0"/>
              </a:rPr>
              <a:t> </a:t>
            </a:r>
            <a:r>
              <a:rPr lang="en-US" altLang="zh-TW" sz="1200" dirty="0">
                <a:cs typeface="Calibri" pitchFamily="34" charset="0"/>
              </a:rPr>
              <a:t>at different commodity.</a:t>
            </a:r>
            <a:endParaRPr lang="es-MX" sz="1200" dirty="0">
              <a:cs typeface="Calibri" pitchFamily="34" charset="0"/>
            </a:endParaRPr>
          </a:p>
          <a:p>
            <a:pPr marL="342900" indent="-342900" algn="just">
              <a:buFont typeface="Wingdings" panose="05000000000000000000" pitchFamily="2" charset="2"/>
              <a:buChar char="v"/>
            </a:pPr>
            <a:r>
              <a:rPr lang="es-MX" sz="1200" dirty="0" err="1">
                <a:cs typeface="Calibri" pitchFamily="34" charset="0"/>
              </a:rPr>
              <a:t>When</a:t>
            </a:r>
            <a:r>
              <a:rPr lang="es-MX" sz="1200" dirty="0">
                <a:cs typeface="Calibri" pitchFamily="34" charset="0"/>
              </a:rPr>
              <a:t> </a:t>
            </a:r>
            <a:r>
              <a:rPr lang="es-MX" sz="1200" dirty="0" err="1">
                <a:cs typeface="Calibri" pitchFamily="34" charset="0"/>
              </a:rPr>
              <a:t>the</a:t>
            </a:r>
            <a:r>
              <a:rPr lang="es-MX" sz="1200" dirty="0">
                <a:cs typeface="Calibri" pitchFamily="34" charset="0"/>
              </a:rPr>
              <a:t> </a:t>
            </a:r>
            <a:r>
              <a:rPr lang="en-US" sz="1200" dirty="0">
                <a:cs typeface="Calibri" pitchFamily="34" charset="0"/>
              </a:rPr>
              <a:t>roll over issue involved at</a:t>
            </a:r>
            <a:r>
              <a:rPr lang="zh-TW" altLang="en-US" sz="1200" dirty="0">
                <a:cs typeface="Calibri" pitchFamily="34" charset="0"/>
              </a:rPr>
              <a:t> </a:t>
            </a:r>
            <a:r>
              <a:rPr lang="en-US" altLang="zh-TW" sz="1200" dirty="0">
                <a:cs typeface="Calibri" pitchFamily="34" charset="0"/>
              </a:rPr>
              <a:t>POLs, suggest to send us the notices asap in order to  avoid rate retrieve after </a:t>
            </a:r>
            <a:r>
              <a:rPr lang="en-US" altLang="zh-TW" sz="1200" dirty="0" err="1">
                <a:cs typeface="Calibri" pitchFamily="34" charset="0"/>
              </a:rPr>
              <a:t>vsl</a:t>
            </a:r>
            <a:r>
              <a:rPr lang="en-US" altLang="zh-TW" sz="1200" dirty="0">
                <a:cs typeface="Calibri" pitchFamily="34" charset="0"/>
              </a:rPr>
              <a:t> departure and pacify customers complain in advance</a:t>
            </a:r>
            <a:r>
              <a:rPr lang="en-US" sz="1200" dirty="0">
                <a:cs typeface="Calibri" pitchFamily="34" charset="0"/>
              </a:rPr>
              <a:t>.</a:t>
            </a:r>
            <a:endParaRPr lang="es-MX" sz="1200" dirty="0">
              <a:cs typeface="Calibri" pitchFamily="34" charset="0"/>
            </a:endParaRPr>
          </a:p>
          <a:p>
            <a:pPr algn="just"/>
            <a:endParaRPr lang="es-MX" sz="1600" dirty="0">
              <a:cs typeface="Calibri" pitchFamily="34" charset="0"/>
            </a:endParaRPr>
          </a:p>
          <a:p>
            <a:endParaRPr lang="en-US" sz="1600" b="1" dirty="0">
              <a:latin typeface="Candara" panose="020E0502030303020204" pitchFamily="34" charset="0"/>
            </a:endParaRPr>
          </a:p>
        </p:txBody>
      </p:sp>
    </p:spTree>
    <p:extLst>
      <p:ext uri="{BB962C8B-B14F-4D97-AF65-F5344CB8AC3E}">
        <p14:creationId xmlns:p14="http://schemas.microsoft.com/office/powerpoint/2010/main" val="375132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4124206"/>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pPr algn="just"/>
            <a:r>
              <a:rPr lang="en-US" sz="1200" dirty="0">
                <a:effectLst/>
                <a:ea typeface="Times New Roman" panose="02020603050405020304" pitchFamily="18" charset="0"/>
              </a:rPr>
              <a:t>In 2025, Panama is expected to maintain strong economic growth at around 4.0%, driven by ongoing infrastructure projects and a diverse economy. The construction sector will see a boost from large-scale projects like the third Metro line, the fourth bridge over the Panama Canal, and the expansion of energy and water infrastructure, such as the Mendoza water treatment facility. These developments will not only improve infrastructure but also create jobs and stimulate economic activity</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p:cNvSpPr txBox="1"/>
          <p:nvPr/>
        </p:nvSpPr>
        <p:spPr>
          <a:xfrm>
            <a:off x="179512" y="656878"/>
            <a:ext cx="8784976" cy="6278642"/>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600" b="1" dirty="0">
                <a:latin typeface="Arial" panose="020B0604020202020204" pitchFamily="34" charset="0"/>
                <a:ea typeface="標楷體" panose="03000509000000000000" pitchFamily="65" charset="-120"/>
                <a:cs typeface="Arial" panose="020B0604020202020204" pitchFamily="34" charset="0"/>
              </a:rPr>
              <a:t>ANALYSIS OF COMMERCIAL ACTIVITY IN THE COLON FREE ZONE 2023 - 2024:</a:t>
            </a:r>
            <a:endParaRPr kumimoji="1" lang="en-US" sz="1600" b="1" dirty="0">
              <a:latin typeface="Arial" panose="020B0604020202020204" pitchFamily="34" charset="0"/>
              <a:ea typeface="標楷體" panose="03000509000000000000" pitchFamily="65" charset="-120"/>
            </a:endParaRPr>
          </a:p>
          <a:p>
            <a:pPr algn="just"/>
            <a:endParaRPr lang="en-US" sz="1050" dirty="0"/>
          </a:p>
          <a:p>
            <a:pPr fontAlgn="base">
              <a:spcBef>
                <a:spcPct val="0"/>
              </a:spcBef>
              <a:spcAft>
                <a:spcPct val="0"/>
              </a:spcAft>
              <a:defRPr/>
            </a:pPr>
            <a:r>
              <a:rPr kumimoji="1" lang="en-US" sz="1200" b="1" dirty="0">
                <a:latin typeface="Arial" panose="020B0604020202020204" pitchFamily="34" charset="0"/>
                <a:ea typeface="標楷體" panose="03000509000000000000" pitchFamily="65" charset="-120"/>
                <a:cs typeface="Arial" panose="020B0604020202020204" pitchFamily="34" charset="0"/>
              </a:rPr>
              <a:t>Imports 2023 - 2024:</a:t>
            </a:r>
          </a:p>
          <a:p>
            <a:pPr fontAlgn="base">
              <a:spcBef>
                <a:spcPct val="0"/>
              </a:spcBef>
              <a:spcAft>
                <a:spcPct val="0"/>
              </a:spcAft>
              <a:defRPr/>
            </a:pPr>
            <a:endParaRPr kumimoji="1" lang="en-US" sz="1200" b="1" dirty="0">
              <a:latin typeface="Arial" panose="020B0604020202020204" pitchFamily="34" charset="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accumulated imports in the period January-December 2024 vs 2023 registered a total of $12.6 million, reflecting a contraction of 36% compared to the previous year 2023.</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decrease in raw materials for the production of medicines in 2024 affected the imports in Colon Free Zone.</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countries with more participation in imports last year were:</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Mainland China with 36%, followed by the United States of America with 20%, Belgium with 4%, followed by Mexico with 3%, France with 2% and Italy with 2%, which represent 67% of the total imports recorded for this period.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11546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44</a:t>
            </a:fld>
            <a:endParaRPr lang="en-US" sz="1200" dirty="0">
              <a:solidFill>
                <a:prstClr val="black"/>
              </a:solidFill>
              <a:latin typeface="Calibri"/>
            </a:endParaRPr>
          </a:p>
        </p:txBody>
      </p:sp>
      <p:sp>
        <p:nvSpPr>
          <p:cNvPr id="3" name="文字方塊 2"/>
          <p:cNvSpPr txBox="1"/>
          <p:nvPr/>
        </p:nvSpPr>
        <p:spPr>
          <a:xfrm>
            <a:off x="179512" y="771550"/>
            <a:ext cx="8784976" cy="6055504"/>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200" b="1" dirty="0">
                <a:ea typeface="標楷體" panose="03000509000000000000" pitchFamily="65" charset="-120"/>
                <a:cs typeface="Arial" panose="020B0604020202020204" pitchFamily="34" charset="0"/>
              </a:rPr>
              <a:t>Exports 2023 - 2024:</a:t>
            </a:r>
          </a:p>
          <a:p>
            <a:pPr fontAlgn="base">
              <a:spcBef>
                <a:spcPct val="0"/>
              </a:spcBef>
              <a:spcAft>
                <a:spcPct val="0"/>
              </a:spcAft>
              <a:defRPr/>
            </a:pPr>
            <a:endParaRPr kumimoji="1" lang="en-US" sz="1200" b="1" dirty="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200" dirty="0">
                <a:ea typeface="標楷體" panose="03000509000000000000" pitchFamily="65" charset="-120"/>
              </a:rPr>
              <a:t>The accumulated re-exports in the period January-December 2024 vs 2023 registered a total of $12.3 million, reflecting a contraction of 8% compared to the previous year 2023.</a:t>
            </a:r>
          </a:p>
          <a:p>
            <a:pPr algn="just" fontAlgn="base">
              <a:spcBef>
                <a:spcPct val="0"/>
              </a:spcBef>
              <a:spcAft>
                <a:spcPct val="0"/>
              </a:spcAft>
              <a:defRPr/>
            </a:pPr>
            <a:r>
              <a:rPr kumimoji="1" lang="en-US" sz="1200" dirty="0">
                <a:ea typeface="標楷體" panose="03000509000000000000" pitchFamily="65" charset="-120"/>
              </a:rPr>
              <a:t>The decrease was due to the increase of the direct shipments from Asia to Latin America.</a:t>
            </a:r>
          </a:p>
          <a:p>
            <a:pPr algn="just" fontAlgn="base">
              <a:spcBef>
                <a:spcPct val="0"/>
              </a:spcBef>
              <a:spcAft>
                <a:spcPct val="0"/>
              </a:spcAft>
              <a:defRPr/>
            </a:pPr>
            <a:r>
              <a:rPr kumimoji="1" lang="en-US" sz="1200" dirty="0">
                <a:ea typeface="標楷體" panose="03000509000000000000" pitchFamily="65" charset="-120"/>
              </a:rPr>
              <a:t>The countries with more participation in exports last year were:</a:t>
            </a:r>
          </a:p>
          <a:p>
            <a:pPr algn="just" fontAlgn="base">
              <a:spcBef>
                <a:spcPct val="0"/>
              </a:spcBef>
              <a:spcAft>
                <a:spcPct val="0"/>
              </a:spcAft>
              <a:defRPr/>
            </a:pPr>
            <a:r>
              <a:rPr kumimoji="1" lang="en-US" sz="1200" dirty="0">
                <a:ea typeface="標楷體" panose="03000509000000000000" pitchFamily="65" charset="-120"/>
              </a:rPr>
              <a:t>Venezuela with 9%, Costa Rica with 8%, Guatemala with 7%, followed by Colombia with 7%, Dominican Republic and the United States of America both with a share of 6%, El Salvador with 5%, Honduras with 5% and Chile with 4% respectively, representing 64% of the total re-exported.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427872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9602-8578-E088-43F2-807A6AE73AA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5AD89AAB-41DB-D827-27D0-623FA74353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2DC80BB-91EB-CC1E-8197-5CFB0150C83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66069DE4-6C36-0830-56F4-76FDBFCCA4D0}"/>
              </a:ext>
            </a:extLst>
          </p:cNvPr>
          <p:cNvSpPr txBox="1"/>
          <p:nvPr/>
        </p:nvSpPr>
        <p:spPr>
          <a:xfrm>
            <a:off x="179512" y="752805"/>
            <a:ext cx="8784976" cy="2062103"/>
          </a:xfrm>
          <a:prstGeom prst="rect">
            <a:avLst/>
          </a:prstGeom>
          <a:noFill/>
        </p:spPr>
        <p:txBody>
          <a:bodyPr wrap="square" rtlCol="0" anchor="t">
            <a:spAutoFit/>
          </a:bodyPr>
          <a:lstStyle/>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pic>
        <p:nvPicPr>
          <p:cNvPr id="6" name="Imagen 5">
            <a:extLst>
              <a:ext uri="{FF2B5EF4-FFF2-40B4-BE49-F238E27FC236}">
                <a16:creationId xmlns:a16="http://schemas.microsoft.com/office/drawing/2014/main" id="{67852E4F-132E-D14D-04BE-F7E20456E478}"/>
              </a:ext>
            </a:extLst>
          </p:cNvPr>
          <p:cNvPicPr>
            <a:picLocks noChangeAspect="1"/>
          </p:cNvPicPr>
          <p:nvPr/>
        </p:nvPicPr>
        <p:blipFill>
          <a:blip r:embed="rId3"/>
          <a:stretch>
            <a:fillRect/>
          </a:stretch>
        </p:blipFill>
        <p:spPr>
          <a:xfrm>
            <a:off x="107504" y="1119668"/>
            <a:ext cx="8928992" cy="1647664"/>
          </a:xfrm>
          <a:prstGeom prst="rect">
            <a:avLst/>
          </a:prstGeom>
        </p:spPr>
      </p:pic>
      <p:sp>
        <p:nvSpPr>
          <p:cNvPr id="11" name="CuadroTexto 10">
            <a:extLst>
              <a:ext uri="{FF2B5EF4-FFF2-40B4-BE49-F238E27FC236}">
                <a16:creationId xmlns:a16="http://schemas.microsoft.com/office/drawing/2014/main" id="{418A4AE3-85F4-4D9A-BD7D-6FEA60048F49}"/>
              </a:ext>
            </a:extLst>
          </p:cNvPr>
          <p:cNvSpPr txBox="1"/>
          <p:nvPr/>
        </p:nvSpPr>
        <p:spPr>
          <a:xfrm>
            <a:off x="1835696" y="2789891"/>
            <a:ext cx="4572000" cy="369332"/>
          </a:xfrm>
          <a:prstGeom prst="rect">
            <a:avLst/>
          </a:prstGeom>
          <a:noFill/>
        </p:spPr>
        <p:txBody>
          <a:bodyPr wrap="square">
            <a:spAutoFit/>
          </a:bodyPr>
          <a:lstStyle/>
          <a:p>
            <a:pPr algn="ctr">
              <a:defRPr/>
            </a:pPr>
            <a:r>
              <a:rPr lang="en-US" sz="1800" dirty="0"/>
              <a:t>2024 / </a:t>
            </a:r>
            <a:r>
              <a:rPr lang="es-419" sz="1800" dirty="0"/>
              <a:t>T</a:t>
            </a:r>
            <a:r>
              <a:rPr lang="en-US" sz="1800" dirty="0"/>
              <a:t>op 10 import and export account</a:t>
            </a:r>
          </a:p>
        </p:txBody>
      </p:sp>
      <p:pic>
        <p:nvPicPr>
          <p:cNvPr id="13" name="Imagen 12">
            <a:extLst>
              <a:ext uri="{FF2B5EF4-FFF2-40B4-BE49-F238E27FC236}">
                <a16:creationId xmlns:a16="http://schemas.microsoft.com/office/drawing/2014/main" id="{F5D997C3-02E5-9656-5FFE-1217357E90F0}"/>
              </a:ext>
            </a:extLst>
          </p:cNvPr>
          <p:cNvPicPr>
            <a:picLocks noChangeAspect="1"/>
          </p:cNvPicPr>
          <p:nvPr/>
        </p:nvPicPr>
        <p:blipFill>
          <a:blip r:embed="rId4"/>
          <a:stretch>
            <a:fillRect/>
          </a:stretch>
        </p:blipFill>
        <p:spPr>
          <a:xfrm>
            <a:off x="284331" y="3190947"/>
            <a:ext cx="2487469" cy="1838553"/>
          </a:xfrm>
          <a:prstGeom prst="rect">
            <a:avLst/>
          </a:prstGeom>
          <a:ln>
            <a:solidFill>
              <a:schemeClr val="tx1"/>
            </a:solidFill>
          </a:ln>
        </p:spPr>
      </p:pic>
      <p:pic>
        <p:nvPicPr>
          <p:cNvPr id="15" name="Imagen 14">
            <a:extLst>
              <a:ext uri="{FF2B5EF4-FFF2-40B4-BE49-F238E27FC236}">
                <a16:creationId xmlns:a16="http://schemas.microsoft.com/office/drawing/2014/main" id="{96ABD8EF-B45F-2036-F0AB-2B30DBAE71A6}"/>
              </a:ext>
            </a:extLst>
          </p:cNvPr>
          <p:cNvPicPr>
            <a:picLocks noChangeAspect="1"/>
          </p:cNvPicPr>
          <p:nvPr/>
        </p:nvPicPr>
        <p:blipFill>
          <a:blip r:embed="rId5"/>
          <a:stretch>
            <a:fillRect/>
          </a:stretch>
        </p:blipFill>
        <p:spPr>
          <a:xfrm>
            <a:off x="2925688" y="3181771"/>
            <a:ext cx="2394558" cy="1838251"/>
          </a:xfrm>
          <a:prstGeom prst="rect">
            <a:avLst/>
          </a:prstGeom>
          <a:ln>
            <a:solidFill>
              <a:schemeClr val="tx1"/>
            </a:solidFill>
          </a:ln>
        </p:spPr>
      </p:pic>
      <p:pic>
        <p:nvPicPr>
          <p:cNvPr id="1026" name="Picture 2">
            <a:extLst>
              <a:ext uri="{FF2B5EF4-FFF2-40B4-BE49-F238E27FC236}">
                <a16:creationId xmlns:a16="http://schemas.microsoft.com/office/drawing/2014/main" id="{FDA139C1-766A-4677-13F0-95D2252ED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635" y="3334652"/>
            <a:ext cx="1160123" cy="150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25947848-6ED9-D58A-B4F5-D9A8B5DC6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189361"/>
            <a:ext cx="1008112" cy="84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38E19EF4-B696-A1E8-8AC5-D05A15A5C4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919" y="3220594"/>
            <a:ext cx="2190750" cy="8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416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28969962"/>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PR</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(618</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pitchFamily="65" charset="-120"/>
                          <a:cs typeface="+mn-cs"/>
                        </a:rPr>
                        <a:t>Market in PR is expected to remain the same. In 2025 since we keep loosing  support from all A/C‘s in PR. Specially from our contract A/C‘s which is our core. The only solution is to stabilize CAN service and provide reasonable transit times and fast cargo allocations at POL‘S.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We keep loosing support due to the fact we don‘t have a stable service. We need to stabilize service to regain support from A/C‘S and have a higher cargo goal.</a:t>
                      </a:r>
                    </a:p>
                    <a:p>
                      <a:pPr algn="l" rtl="0" fontAlgn="ct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8009516"/>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(619+620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0%</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Major export cargo is scrap which is very limited the selection allowed to be handled by our HQ. We haven‘t been able to compete with low market rate. In addition, we don‘t have a reliable service.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WCCA+CARO</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850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44</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5%</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70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Major export cargo is scrap which is very limited the selection allowed to be handled by our HQ. We haven‘t been able to compete with low market rate. In addition, we don‘t have a reliable service.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843558"/>
            <a:ext cx="9029600" cy="892552"/>
          </a:xfrm>
          <a:prstGeom prst="rect">
            <a:avLst/>
          </a:prstGeom>
          <a:noFill/>
        </p:spPr>
        <p:txBody>
          <a:bodyPr wrap="square" rtlCol="0">
            <a:spAutoFit/>
          </a:bodyPr>
          <a:lstStyle/>
          <a:p>
            <a:r>
              <a:rPr lang="en-US" sz="1600" b="1" dirty="0">
                <a:latin typeface="+mj-lt"/>
              </a:rPr>
              <a:t>Commercial side: </a:t>
            </a:r>
            <a:br>
              <a:rPr lang="en-US" sz="1600" b="1" dirty="0">
                <a:latin typeface="Candara" panose="020E0502030303020204" pitchFamily="34" charset="0"/>
              </a:rPr>
            </a:br>
            <a:r>
              <a:rPr lang="en-US" sz="1200" dirty="0">
                <a:latin typeface="+mj-lt"/>
              </a:rPr>
              <a:t>Our office can’t sell a service that is not reliable and is unpredictable . EMC has always been recognized in the PR market as one of the most reliable carriers, yet in the past years specially in 2024 and beginning of 2025 this is not the case. At the moment, EMC is considered as the most unreliable carrier in PR.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07504" y="2492657"/>
            <a:ext cx="8928992" cy="1569660"/>
          </a:xfrm>
          <a:prstGeom prst="rect">
            <a:avLst/>
          </a:prstGeom>
          <a:noFill/>
        </p:spPr>
        <p:txBody>
          <a:bodyPr wrap="square" rtlCol="0">
            <a:spAutoFit/>
          </a:bodyPr>
          <a:lstStyle/>
          <a:p>
            <a:r>
              <a:rPr lang="en-US" sz="1600" b="1" dirty="0">
                <a:latin typeface="+mj-lt"/>
              </a:rPr>
              <a:t>Future Plan Suggestion:</a:t>
            </a:r>
            <a:br>
              <a:rPr lang="en-US" sz="1600" b="1" dirty="0">
                <a:latin typeface="Candara" panose="020E0502030303020204" pitchFamily="34" charset="0"/>
              </a:rPr>
            </a:br>
            <a:r>
              <a:rPr lang="en-US" sz="1200" dirty="0"/>
              <a:t>Our suggestion is a total logistic reorganization  regarding the CAN service. For the past years, ELA  hasn’t been able to find viable solutions which has made situation worsen. In addition, we  suggest our office should have information on how much space will be granted per vessel to PR from Asia ports this will help provide more precise data to A/C’s. Lastly, web page needs to have more accurate data. In 2024 data was not updated; therefore, A/C’s couldn’t get correct information.</a:t>
            </a:r>
          </a:p>
          <a:p>
            <a:endParaRPr lang="en-US" sz="1600" b="1" dirty="0">
              <a:latin typeface="Candara" panose="020E0502030303020204" pitchFamily="34" charset="0"/>
            </a:endParaRPr>
          </a:p>
          <a:p>
            <a:r>
              <a:rPr lang="en-US" sz="1600" b="1" dirty="0">
                <a:latin typeface="Candara" panose="020E0502030303020204" pitchFamily="34" charset="0"/>
              </a:rPr>
              <a:t> </a:t>
            </a:r>
          </a:p>
        </p:txBody>
      </p:sp>
    </p:spTree>
    <p:extLst>
      <p:ext uri="{BB962C8B-B14F-4D97-AF65-F5344CB8AC3E}">
        <p14:creationId xmlns:p14="http://schemas.microsoft.com/office/powerpoint/2010/main" val="20962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21162157"/>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j-lt"/>
                          <a:ea typeface="DFKai-SB" pitchFamily="65" charset="-120"/>
                        </a:rPr>
                        <a:t>CR+NI</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chemeClr val="tx1"/>
                          </a:solidFill>
                          <a:effectLst/>
                          <a:latin typeface="+mj-lt"/>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chemeClr val="tx1"/>
                          </a:solidFill>
                          <a:effectLst/>
                          <a:latin typeface="+mj-lt"/>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rgbClr val="FF0000"/>
                          </a:solidFill>
                          <a:effectLst/>
                          <a:latin typeface="+mj-lt"/>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800" b="0" i="0" u="none" strike="noStrike" dirty="0">
                          <a:solidFill>
                            <a:schemeClr val="tx1"/>
                          </a:solidFill>
                          <a:effectLst/>
                          <a:latin typeface="+mj-lt"/>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CR+NI</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CARB+WCCA</a:t>
                      </a:r>
                    </a:p>
                    <a:p>
                      <a:pPr algn="ctr" rtl="0" fontAlgn="ctr"/>
                      <a:r>
                        <a:rPr lang="en-US" altLang="zh-TW"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2,350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dirty="0">
                          <a:solidFill>
                            <a:schemeClr val="dk1"/>
                          </a:solidFill>
                          <a:latin typeface="+mj-lt"/>
                          <a:ea typeface="DFKai-SB"/>
                          <a:cs typeface="DFKai-SB"/>
                          <a:sym typeface="DFKai-SB"/>
                        </a:rPr>
                        <a:t>1,188</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j-lt"/>
                          <a:ea typeface="DFKai-SB"/>
                          <a:cs typeface="DFKai-SB"/>
                          <a:sym typeface="DFKai-SB"/>
                        </a:rPr>
                        <a:t>51</a:t>
                      </a:r>
                      <a:r>
                        <a:rPr lang="en-US" altLang="zh-TW" sz="800" b="0" i="0" u="none" strike="noStrike" dirty="0">
                          <a:solidFill>
                            <a:srgbClr val="FF0000"/>
                          </a:solidFill>
                          <a:latin typeface="+mj-lt"/>
                          <a:ea typeface="DFKai-SB"/>
                          <a:cs typeface="DFKai-SB"/>
                          <a:sym typeface="DFKai-SB"/>
                        </a:rPr>
                        <a:t>%</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1,350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800" b="1" i="0" u="none" strike="noStrike" dirty="0">
                          <a:solidFill>
                            <a:srgbClr val="FF0000"/>
                          </a:solidFill>
                          <a:latin typeface="+mj-lt"/>
                          <a:ea typeface="DFKai-SB"/>
                          <a:cs typeface="DFKai-SB"/>
                          <a:sym typeface="DFKai-SB"/>
                        </a:rPr>
                        <a:t>CR+NI</a:t>
                      </a:r>
                      <a:r>
                        <a:rPr lang="en-US" sz="800" b="1" i="0" u="none" strike="noStrike" dirty="0">
                          <a:solidFill>
                            <a:schemeClr val="dk1"/>
                          </a:solidFill>
                          <a:latin typeface="+mj-lt"/>
                          <a:ea typeface="DFKai-SB"/>
                          <a:cs typeface="DFKai-SB"/>
                          <a:sym typeface="DFKai-SB"/>
                        </a:rPr>
                        <a:t> ⬄ WCSA </a:t>
                      </a:r>
                      <a:endParaRPr sz="800" dirty="0">
                        <a:latin typeface="+mj-lt"/>
                      </a:endParaRPr>
                    </a:p>
                    <a:p>
                      <a:pPr marL="0" marR="0" lvl="0" indent="0" algn="ctr" rtl="0">
                        <a:lnSpc>
                          <a:spcPct val="100000"/>
                        </a:lnSpc>
                        <a:spcBef>
                          <a:spcPts val="0"/>
                        </a:spcBef>
                        <a:spcAft>
                          <a:spcPts val="0"/>
                        </a:spcAft>
                        <a:buClr>
                          <a:schemeClr val="dk1"/>
                        </a:buClr>
                        <a:buSzPts val="1000"/>
                        <a:buFont typeface="DFKai-SB"/>
                        <a:buNone/>
                      </a:pPr>
                      <a:r>
                        <a:rPr lang="en-US" sz="800" b="0" i="0" u="none" strike="noStrike" dirty="0">
                          <a:solidFill>
                            <a:schemeClr val="dk1"/>
                          </a:solidFill>
                          <a:latin typeface="+mj-lt"/>
                          <a:ea typeface="DFKai-SB"/>
                          <a:cs typeface="DFKai-SB"/>
                          <a:sym typeface="DFKai-SB"/>
                        </a:rPr>
                        <a:t>(CW+WC Trade)</a:t>
                      </a:r>
                      <a:endParaRPr sz="800" dirty="0">
                        <a:latin typeface="+mj-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500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j-lt"/>
                          <a:ea typeface="DFKai-SB"/>
                          <a:cs typeface="DFKai-SB"/>
                          <a:sym typeface="DFKai-SB"/>
                        </a:rPr>
                        <a:t>797</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tx1"/>
                          </a:solidFill>
                          <a:latin typeface="+mj-lt"/>
                          <a:ea typeface="DFKai-SB"/>
                          <a:cs typeface="DFKai-SB"/>
                          <a:sym typeface="DFKai-SB"/>
                        </a:rPr>
                        <a:t>159%</a:t>
                      </a:r>
                      <a:endParaRPr sz="800" b="0" i="0" u="none" strike="noStrike" dirty="0">
                        <a:solidFill>
                          <a:schemeClr val="tx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650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800" b="1" dirty="0">
                          <a:solidFill>
                            <a:srgbClr val="FF0000"/>
                          </a:solidFill>
                          <a:latin typeface="+mj-lt"/>
                          <a:ea typeface="DFKai-SB"/>
                          <a:cs typeface="DFKai-SB"/>
                          <a:sym typeface="DFKai-SB"/>
                        </a:rPr>
                        <a:t>CR+NI</a:t>
                      </a:r>
                      <a:r>
                        <a:rPr lang="en-US" sz="800" b="1" dirty="0">
                          <a:solidFill>
                            <a:schemeClr val="dk1"/>
                          </a:solidFill>
                          <a:latin typeface="+mj-lt"/>
                          <a:ea typeface="DFKai-SB"/>
                          <a:cs typeface="DFKai-SB"/>
                          <a:sym typeface="DFKai-SB"/>
                        </a:rPr>
                        <a:t> ⬄ USEC </a:t>
                      </a:r>
                      <a:endParaRPr sz="800" dirty="0">
                        <a:solidFill>
                          <a:schemeClr val="dk1"/>
                        </a:solidFill>
                        <a:latin typeface="+mj-lt"/>
                      </a:endParaRPr>
                    </a:p>
                    <a:p>
                      <a:pPr marL="0" lvl="0" indent="0" algn="ctr" rtl="0">
                        <a:spcBef>
                          <a:spcPts val="0"/>
                        </a:spcBef>
                        <a:spcAft>
                          <a:spcPts val="0"/>
                        </a:spcAft>
                        <a:buClr>
                          <a:schemeClr val="dk1"/>
                        </a:buClr>
                        <a:buSzPts val="1000"/>
                        <a:buFont typeface="DFKai-SB"/>
                        <a:buNone/>
                      </a:pPr>
                      <a:r>
                        <a:rPr lang="en-US" sz="800" dirty="0">
                          <a:solidFill>
                            <a:schemeClr val="dk1"/>
                          </a:solidFill>
                          <a:latin typeface="+mj-lt"/>
                          <a:ea typeface="DFKai-SB"/>
                          <a:cs typeface="DFKai-SB"/>
                          <a:sym typeface="DFKai-SB"/>
                        </a:rPr>
                        <a:t>(622+623 Trade)</a:t>
                      </a:r>
                      <a:endParaRPr sz="800" b="1"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1,100</a:t>
                      </a:r>
                      <a:endParaRPr sz="800"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j-lt"/>
                          <a:ea typeface="DFKai-SB"/>
                          <a:cs typeface="DFKai-SB"/>
                          <a:sym typeface="DFKai-SB"/>
                        </a:rPr>
                        <a:t>1,710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800" dirty="0">
                          <a:solidFill>
                            <a:schemeClr val="tx1"/>
                          </a:solidFill>
                          <a:latin typeface="+mj-lt"/>
                          <a:ea typeface="DFKai-SB"/>
                          <a:cs typeface="DFKai-SB"/>
                          <a:sym typeface="DFKai-SB"/>
                        </a:rPr>
                        <a:t>155%</a:t>
                      </a:r>
                      <a:endParaRPr sz="800" dirty="0">
                        <a:solidFill>
                          <a:schemeClr val="tx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1,500</a:t>
                      </a:r>
                      <a:endParaRPr sz="800"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3" name="CuadroTexto 2">
            <a:extLst>
              <a:ext uri="{FF2B5EF4-FFF2-40B4-BE49-F238E27FC236}">
                <a16:creationId xmlns:a16="http://schemas.microsoft.com/office/drawing/2014/main" id="{59574BF2-3CA5-E177-3324-AA92A31A5604}"/>
              </a:ext>
            </a:extLst>
          </p:cNvPr>
          <p:cNvSpPr txBox="1"/>
          <p:nvPr/>
        </p:nvSpPr>
        <p:spPr>
          <a:xfrm>
            <a:off x="5128632" y="1320395"/>
            <a:ext cx="3945502" cy="58477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USEC import market has potential accounts to target, however, decision makers are located at the U.S.  </a:t>
            </a:r>
          </a:p>
          <a:p>
            <a:pPr marL="228600" indent="-228600">
              <a:buFont typeface="+mj-lt"/>
              <a:buAutoNum type="arabicPeriod"/>
            </a:pPr>
            <a:r>
              <a:rPr lang="en-US" sz="800" dirty="0"/>
              <a:t>The extensive transit time to USEC affects Evergreen competitiveness. </a:t>
            </a:r>
          </a:p>
        </p:txBody>
      </p:sp>
      <p:sp>
        <p:nvSpPr>
          <p:cNvPr id="4" name="CuadroTexto 3">
            <a:extLst>
              <a:ext uri="{FF2B5EF4-FFF2-40B4-BE49-F238E27FC236}">
                <a16:creationId xmlns:a16="http://schemas.microsoft.com/office/drawing/2014/main" id="{B84003A2-B98D-668B-083E-87A2BD79E982}"/>
              </a:ext>
            </a:extLst>
          </p:cNvPr>
          <p:cNvSpPr txBox="1"/>
          <p:nvPr/>
        </p:nvSpPr>
        <p:spPr>
          <a:xfrm>
            <a:off x="5142098" y="1895103"/>
            <a:ext cx="3945502" cy="461665"/>
          </a:xfrm>
          <a:prstGeom prst="rect">
            <a:avLst/>
          </a:prstGeom>
          <a:noFill/>
        </p:spPr>
        <p:txBody>
          <a:bodyPr wrap="square" rtlCol="0">
            <a:spAutoFit/>
          </a:bodyPr>
          <a:lstStyle/>
          <a:p>
            <a:r>
              <a:rPr lang="en-US" sz="800" dirty="0"/>
              <a:t>Action Plan: </a:t>
            </a:r>
          </a:p>
          <a:p>
            <a:r>
              <a:rPr lang="en-US" sz="800" dirty="0"/>
              <a:t>Promote reefer service to secure a lower transit time.</a:t>
            </a:r>
          </a:p>
          <a:p>
            <a:endParaRPr lang="en-US" sz="800" dirty="0"/>
          </a:p>
        </p:txBody>
      </p:sp>
      <p:sp>
        <p:nvSpPr>
          <p:cNvPr id="6" name="CuadroTexto 5">
            <a:extLst>
              <a:ext uri="{FF2B5EF4-FFF2-40B4-BE49-F238E27FC236}">
                <a16:creationId xmlns:a16="http://schemas.microsoft.com/office/drawing/2014/main" id="{611ACF65-FE94-07BE-CF9C-B2FA8F089B81}"/>
              </a:ext>
            </a:extLst>
          </p:cNvPr>
          <p:cNvSpPr txBox="1"/>
          <p:nvPr/>
        </p:nvSpPr>
        <p:spPr>
          <a:xfrm>
            <a:off x="5153928" y="2266328"/>
            <a:ext cx="3945502" cy="58477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Main volume for CB trade is from MX to CR.</a:t>
            </a:r>
          </a:p>
          <a:p>
            <a:pPr marL="228600" indent="-228600">
              <a:buFont typeface="+mj-lt"/>
              <a:buAutoNum type="arabicPeriod"/>
            </a:pPr>
            <a:r>
              <a:rPr lang="en-US" sz="800" dirty="0"/>
              <a:t>Evergreen allocation for regional cargoes is low and almost zero in F.E. peak season.</a:t>
            </a:r>
          </a:p>
        </p:txBody>
      </p:sp>
      <p:sp>
        <p:nvSpPr>
          <p:cNvPr id="8" name="CuadroTexto 7">
            <a:extLst>
              <a:ext uri="{FF2B5EF4-FFF2-40B4-BE49-F238E27FC236}">
                <a16:creationId xmlns:a16="http://schemas.microsoft.com/office/drawing/2014/main" id="{2B924C6F-464E-E7BE-AAB4-65CEAE7E7BD7}"/>
              </a:ext>
            </a:extLst>
          </p:cNvPr>
          <p:cNvSpPr txBox="1"/>
          <p:nvPr/>
        </p:nvSpPr>
        <p:spPr>
          <a:xfrm>
            <a:off x="5165758" y="2868260"/>
            <a:ext cx="3945502" cy="338554"/>
          </a:xfrm>
          <a:prstGeom prst="rect">
            <a:avLst/>
          </a:prstGeom>
          <a:noFill/>
        </p:spPr>
        <p:txBody>
          <a:bodyPr wrap="square" rtlCol="0">
            <a:spAutoFit/>
          </a:bodyPr>
          <a:lstStyle/>
          <a:p>
            <a:r>
              <a:rPr lang="en-US" sz="800" dirty="0"/>
              <a:t>Action Plan: Evergreen needs to grant more allocation for CR &amp; NI in LAE service to develop the service.</a:t>
            </a:r>
          </a:p>
        </p:txBody>
      </p:sp>
      <p:sp>
        <p:nvSpPr>
          <p:cNvPr id="9" name="CuadroTexto 8">
            <a:extLst>
              <a:ext uri="{FF2B5EF4-FFF2-40B4-BE49-F238E27FC236}">
                <a16:creationId xmlns:a16="http://schemas.microsoft.com/office/drawing/2014/main" id="{79F992BF-8501-3BC1-47C5-98D9F538029D}"/>
              </a:ext>
            </a:extLst>
          </p:cNvPr>
          <p:cNvSpPr txBox="1"/>
          <p:nvPr/>
        </p:nvSpPr>
        <p:spPr>
          <a:xfrm>
            <a:off x="5142098" y="3260366"/>
            <a:ext cx="3945502" cy="461665"/>
          </a:xfrm>
          <a:prstGeom prst="rect">
            <a:avLst/>
          </a:prstGeom>
          <a:noFill/>
        </p:spPr>
        <p:txBody>
          <a:bodyPr wrap="square" rtlCol="0">
            <a:spAutoFit/>
          </a:bodyPr>
          <a:lstStyle/>
          <a:p>
            <a:r>
              <a:rPr lang="en-US" sz="800" dirty="0"/>
              <a:t>Market review:</a:t>
            </a:r>
          </a:p>
          <a:p>
            <a:r>
              <a:rPr lang="en-US" sz="800" dirty="0"/>
              <a:t>The competition offers lower transit times with lower rates.</a:t>
            </a:r>
          </a:p>
          <a:p>
            <a:endParaRPr lang="en-US" sz="800" dirty="0"/>
          </a:p>
        </p:txBody>
      </p:sp>
      <p:sp>
        <p:nvSpPr>
          <p:cNvPr id="10" name="CuadroTexto 9">
            <a:extLst>
              <a:ext uri="{FF2B5EF4-FFF2-40B4-BE49-F238E27FC236}">
                <a16:creationId xmlns:a16="http://schemas.microsoft.com/office/drawing/2014/main" id="{9009B7F6-4976-9776-378C-455CEE0B370B}"/>
              </a:ext>
            </a:extLst>
          </p:cNvPr>
          <p:cNvSpPr txBox="1"/>
          <p:nvPr/>
        </p:nvSpPr>
        <p:spPr>
          <a:xfrm>
            <a:off x="5154674" y="3746572"/>
            <a:ext cx="3945502" cy="338554"/>
          </a:xfrm>
          <a:prstGeom prst="rect">
            <a:avLst/>
          </a:prstGeom>
          <a:noFill/>
        </p:spPr>
        <p:txBody>
          <a:bodyPr wrap="square" rtlCol="0">
            <a:spAutoFit/>
          </a:bodyPr>
          <a:lstStyle/>
          <a:p>
            <a:r>
              <a:rPr lang="en-US" sz="800" dirty="0"/>
              <a:t>Action Plan: Liner support is needed to offer to the customers better conditions, competitive rates and lower transit time.</a:t>
            </a:r>
          </a:p>
        </p:txBody>
      </p:sp>
      <p:sp>
        <p:nvSpPr>
          <p:cNvPr id="11" name="CuadroTexto 10">
            <a:extLst>
              <a:ext uri="{FF2B5EF4-FFF2-40B4-BE49-F238E27FC236}">
                <a16:creationId xmlns:a16="http://schemas.microsoft.com/office/drawing/2014/main" id="{FEBF07C2-5137-9061-B6FC-17151E36F4DB}"/>
              </a:ext>
            </a:extLst>
          </p:cNvPr>
          <p:cNvSpPr txBox="1"/>
          <p:nvPr/>
        </p:nvSpPr>
        <p:spPr>
          <a:xfrm>
            <a:off x="5119665" y="4212719"/>
            <a:ext cx="4031196" cy="338554"/>
          </a:xfrm>
          <a:prstGeom prst="rect">
            <a:avLst/>
          </a:prstGeom>
          <a:noFill/>
        </p:spPr>
        <p:txBody>
          <a:bodyPr wrap="square" rtlCol="0">
            <a:spAutoFit/>
          </a:bodyPr>
          <a:lstStyle/>
          <a:p>
            <a:r>
              <a:rPr lang="en-US" sz="800" dirty="0"/>
              <a:t>Market review: It’s not the natural routing to/from the U.S., but there is always opportunity to capture new customers. </a:t>
            </a:r>
          </a:p>
        </p:txBody>
      </p:sp>
      <p:sp>
        <p:nvSpPr>
          <p:cNvPr id="12" name="CuadroTexto 11">
            <a:extLst>
              <a:ext uri="{FF2B5EF4-FFF2-40B4-BE49-F238E27FC236}">
                <a16:creationId xmlns:a16="http://schemas.microsoft.com/office/drawing/2014/main" id="{1867779B-747D-828B-3869-F87254F5D311}"/>
              </a:ext>
            </a:extLst>
          </p:cNvPr>
          <p:cNvSpPr txBox="1"/>
          <p:nvPr/>
        </p:nvSpPr>
        <p:spPr>
          <a:xfrm>
            <a:off x="5142098" y="4547288"/>
            <a:ext cx="3945502" cy="338554"/>
          </a:xfrm>
          <a:prstGeom prst="rect">
            <a:avLst/>
          </a:prstGeom>
          <a:noFill/>
        </p:spPr>
        <p:txBody>
          <a:bodyPr wrap="square" rtlCol="0">
            <a:spAutoFit/>
          </a:bodyPr>
          <a:lstStyle/>
          <a:p>
            <a:r>
              <a:rPr lang="en-US" sz="800" dirty="0"/>
              <a:t>Action Plan: Request to liner steady LAE service and smooth cargo move from PABBA to PACCT for connecting.</a:t>
            </a: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293209"/>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br>
              <a:rPr lang="en-US" dirty="0">
                <a:latin typeface="Candara" panose="020E0502030303020204" pitchFamily="34" charset="0"/>
              </a:rPr>
            </a:br>
            <a:r>
              <a:rPr lang="en-US" sz="1200" dirty="0"/>
              <a:t>Puerto Rico economy is expected to have a moderate growth. It all depends in Federal aid and overall economic climate.</a:t>
            </a:r>
          </a:p>
          <a:p>
            <a:endParaRPr lang="en-US" sz="1000" dirty="0">
              <a:latin typeface="Candara" panose="020E0502030303020204" pitchFamily="34" charset="0"/>
            </a:endParaRPr>
          </a:p>
          <a:p>
            <a:pPr lvl="1" algn="just"/>
            <a:endParaRPr lang="en-US" sz="1000" dirty="0">
              <a:latin typeface="Candara" panose="020E0502030303020204" pitchFamily="34" charset="0"/>
            </a:endParaRPr>
          </a:p>
          <a:p>
            <a:r>
              <a:rPr lang="en-US" sz="1600" b="1" dirty="0"/>
              <a:t>Market share and Loading volume prospect </a:t>
            </a:r>
            <a:r>
              <a:rPr lang="en-US" altLang="zh-TW" sz="1600" b="1" dirty="0"/>
              <a:t>2025</a:t>
            </a:r>
            <a:r>
              <a:rPr lang="en-US" sz="1600" b="1" dirty="0"/>
              <a:t> (Long Haul):</a:t>
            </a:r>
            <a:br>
              <a:rPr lang="en-US" dirty="0">
                <a:latin typeface="Candara" panose="020E0502030303020204" pitchFamily="34" charset="0"/>
              </a:rPr>
            </a:br>
            <a:r>
              <a:rPr lang="en-US" sz="1200" dirty="0"/>
              <a:t>Considering actual service we can only forecast EMC market share decrease. If service improves we understand at least a 15% market share increase can be seen.</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331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BD82-243E-BDFE-786D-E2FE8C923361}"/>
              </a:ext>
            </a:extLst>
          </p:cNvPr>
          <p:cNvSpPr>
            <a:spLocks noGrp="1"/>
          </p:cNvSpPr>
          <p:nvPr>
            <p:ph type="title"/>
          </p:nvPr>
        </p:nvSpPr>
        <p:spPr/>
        <p:txBody>
          <a:bodyPr/>
          <a:lstStyle/>
          <a:p>
            <a:pPr algn="ctr"/>
            <a:r>
              <a:rPr lang="en-US" sz="3300" dirty="0">
                <a:latin typeface="+mn-lt"/>
              </a:rPr>
              <a:t>Market share and Loading volume prospect</a:t>
            </a:r>
            <a:br>
              <a:rPr lang="en-US" sz="3300" dirty="0">
                <a:latin typeface="+mn-lt"/>
              </a:rPr>
            </a:br>
            <a:r>
              <a:rPr lang="en-US" sz="1200" dirty="0">
                <a:latin typeface="+mn-lt"/>
              </a:rPr>
              <a:t>(prospect based on actual service)</a:t>
            </a:r>
            <a:endParaRPr lang="en-US" dirty="0">
              <a:latin typeface="+mn-lt"/>
            </a:endParaRPr>
          </a:p>
        </p:txBody>
      </p:sp>
      <p:graphicFrame>
        <p:nvGraphicFramePr>
          <p:cNvPr id="7" name="Content Placeholder 6">
            <a:extLst>
              <a:ext uri="{FF2B5EF4-FFF2-40B4-BE49-F238E27FC236}">
                <a16:creationId xmlns:a16="http://schemas.microsoft.com/office/drawing/2014/main" id="{5F0E01CB-D673-5DE8-FA0B-A112040D5D0D}"/>
              </a:ext>
            </a:extLst>
          </p:cNvPr>
          <p:cNvGraphicFramePr>
            <a:graphicFrameLocks noGrp="1"/>
          </p:cNvGraphicFramePr>
          <p:nvPr>
            <p:ph idx="1"/>
          </p:nvPr>
        </p:nvGraphicFramePr>
        <p:xfrm>
          <a:off x="628650" y="136921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1">
            <a:extLst>
              <a:ext uri="{FF2B5EF4-FFF2-40B4-BE49-F238E27FC236}">
                <a16:creationId xmlns:a16="http://schemas.microsoft.com/office/drawing/2014/main" id="{5327AD9F-0092-A281-E0E4-E9FDC3CAC0C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51</a:t>
            </a:fld>
            <a:endParaRPr lang="en-US" sz="1200" dirty="0">
              <a:solidFill>
                <a:prstClr val="black"/>
              </a:solidFill>
              <a:latin typeface="Calibri"/>
            </a:endParaRPr>
          </a:p>
        </p:txBody>
      </p:sp>
    </p:spTree>
    <p:extLst>
      <p:ext uri="{BB962C8B-B14F-4D97-AF65-F5344CB8AC3E}">
        <p14:creationId xmlns:p14="http://schemas.microsoft.com/office/powerpoint/2010/main" val="2510035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2123747061"/>
              </p:ext>
            </p:extLst>
          </p:nvPr>
        </p:nvGraphicFramePr>
        <p:xfrm>
          <a:off x="107504" y="699542"/>
          <a:ext cx="8928992" cy="3325678"/>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0</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altLang="zh-TW" sz="800" b="0" i="0" u="none" strike="noStrike" kern="1200" dirty="0">
                          <a:solidFill>
                            <a:schemeClr val="tx1"/>
                          </a:solidFill>
                          <a:effectLst/>
                          <a:latin typeface="+mn-lt"/>
                          <a:ea typeface="新細明體" panose="02020500000000000000" pitchFamily="18" charset="-120"/>
                          <a:cs typeface="+mn-cs"/>
                        </a:rPr>
                        <a:t>NONE</a:t>
                      </a:r>
                      <a:endParaRPr lang="zh-TW" altLang="en-US" sz="800" b="0" i="0" u="none" strike="noStrike" kern="1200"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Full - $156.68</a:t>
                      </a:r>
                    </a:p>
                    <a:p>
                      <a:pPr algn="ctr" fontAlgn="ctr"/>
                      <a:r>
                        <a:rPr lang="en-US" altLang="zh-TW" sz="800" b="0" i="0" u="none" strike="noStrike" dirty="0">
                          <a:solidFill>
                            <a:schemeClr val="tx1"/>
                          </a:solidFill>
                          <a:effectLst/>
                          <a:latin typeface="+mn-lt"/>
                          <a:ea typeface="新細明體" panose="02020500000000000000" pitchFamily="18" charset="-120"/>
                        </a:rPr>
                        <a:t>Empty - $150.93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Full - $161.38</a:t>
                      </a:r>
                    </a:p>
                    <a:p>
                      <a:pPr algn="ctr" fontAlgn="ctr"/>
                      <a:r>
                        <a:rPr lang="en-US" altLang="zh-TW" sz="800" b="0" i="0" u="none" strike="noStrike" dirty="0">
                          <a:solidFill>
                            <a:schemeClr val="tx1"/>
                          </a:solidFill>
                          <a:effectLst/>
                          <a:latin typeface="+mn-lt"/>
                          <a:ea typeface="新細明體" panose="02020500000000000000" pitchFamily="18" charset="-120"/>
                        </a:rPr>
                        <a:t>Empty - $155.46</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Full - $4.70</a:t>
                      </a:r>
                    </a:p>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Empty - $4.53</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mn-ea"/>
                        </a:rPr>
                        <a:t>TERMINAL CONTRACT IS NEGOTIATED DIRECTLY WITH TPE.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10,212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10,645</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zh-TW" sz="800" u="none" strike="noStrike" dirty="0">
                        <a:solidFill>
                          <a:schemeClr val="tx1"/>
                        </a:solidFill>
                        <a:effectLst/>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mn-ea"/>
                        </a:rPr>
                        <a:t>CONTINUE LOADING AS MUCH POSSIBLE.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n-lt"/>
                          <a:ea typeface="新細明體" panose="02020500000000000000" pitchFamily="18" charset="-120"/>
                        </a:rPr>
                        <a:t>N/A</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n-lt"/>
                          <a:ea typeface="新細明體" panose="02020500000000000000" pitchFamily="18" charset="-120"/>
                        </a:rPr>
                        <a:t>N/A</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kern="1200" dirty="0">
                          <a:solidFill>
                            <a:schemeClr val="tx1"/>
                          </a:solidFill>
                          <a:effectLst/>
                          <a:latin typeface="+mn-lt"/>
                          <a:ea typeface="新細明體" panose="02020500000000000000" pitchFamily="18" charset="-120"/>
                          <a:cs typeface="+mn-cs"/>
                        </a:rPr>
                        <a:t>N/A</a:t>
                      </a:r>
                      <a:endParaRPr lang="zh-TW" altLang="en-US" sz="800" b="0" i="0" u="none" strike="noStrike" kern="1200"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highlight>
                            <a:srgbClr val="FFFF00"/>
                          </a:highlight>
                          <a:latin typeface="+mn-lt"/>
                          <a:ea typeface="+mn-ea"/>
                        </a:rPr>
                        <a:t>N/A</a:t>
                      </a:r>
                      <a:endParaRPr lang="zh-TW" altLang="en-US" sz="800" b="0" i="0" u="none" strike="noStrike" dirty="0">
                        <a:solidFill>
                          <a:srgbClr val="000000"/>
                        </a:solidFill>
                        <a:effectLst/>
                        <a:highlight>
                          <a:srgbClr val="FFFF00"/>
                        </a:highligh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highlight>
                            <a:srgbClr val="FFFF00"/>
                          </a:highlight>
                          <a:latin typeface="+mn-lt"/>
                          <a:ea typeface="+mn-ea"/>
                        </a:rPr>
                        <a:t>N/A</a:t>
                      </a:r>
                      <a:endParaRPr lang="zh-TW" altLang="en-US" sz="800" b="0" i="0" u="none" strike="noStrike" dirty="0">
                        <a:solidFill>
                          <a:srgbClr val="000000"/>
                        </a:solidFill>
                        <a:effectLst/>
                        <a:highlight>
                          <a:srgbClr val="FFFF00"/>
                        </a:highligh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52</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646331"/>
          </a:xfrm>
          <a:prstGeom prst="rect">
            <a:avLst/>
          </a:prstGeom>
          <a:noFill/>
        </p:spPr>
        <p:txBody>
          <a:bodyPr wrap="square" rtlCol="0">
            <a:spAutoFit/>
          </a:bodyPr>
          <a:lstStyle/>
          <a:p>
            <a:r>
              <a:rPr lang="en-US" altLang="zh-TW" sz="1200" dirty="0"/>
              <a:t>Aged Container Selling / Free Reposition Plan</a:t>
            </a:r>
          </a:p>
          <a:p>
            <a:pPr marL="628634" lvl="1" indent="-171446">
              <a:buFont typeface="Wingdings" panose="05000000000000000000" pitchFamily="2" charset="2"/>
              <a:buChar char="l"/>
            </a:pPr>
            <a:r>
              <a:rPr lang="en-US" altLang="zh-TW" sz="1200" dirty="0"/>
              <a:t>Available </a:t>
            </a:r>
            <a:r>
              <a:rPr lang="en-US" altLang="zh-TW" sz="1200" dirty="0" err="1"/>
              <a:t>cntrs</a:t>
            </a:r>
            <a:r>
              <a:rPr lang="en-US" altLang="zh-TW" sz="1200" dirty="0"/>
              <a:t>. to sell are sold in weekly manner.</a:t>
            </a:r>
          </a:p>
          <a:p>
            <a:pPr marL="628634" lvl="1" indent="-171446">
              <a:buFont typeface="Wingdings" panose="05000000000000000000" pitchFamily="2" charset="2"/>
              <a:buChar char="l"/>
            </a:pPr>
            <a:r>
              <a:rPr lang="en-US" altLang="zh-TW" sz="1200" dirty="0"/>
              <a:t>Free reposition plan needs to be discussed with terminal directly</a:t>
            </a:r>
          </a:p>
        </p:txBody>
      </p:sp>
    </p:spTree>
    <p:extLst>
      <p:ext uri="{BB962C8B-B14F-4D97-AF65-F5344CB8AC3E}">
        <p14:creationId xmlns:p14="http://schemas.microsoft.com/office/powerpoint/2010/main" val="986394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76495569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cs typeface="Arial" panose="020B0604020202020204" pitchFamily="34" charset="0"/>
                        </a:rPr>
                        <a:t>BOA</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100%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100%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800" b="0" u="none" strike="noStrike" dirty="0">
                          <a:effectLst/>
                          <a:latin typeface="+mn-lt"/>
                          <a:cs typeface="Arial" panose="020B0604020202020204" pitchFamily="34" charset="0"/>
                        </a:rPr>
                        <a:t>Port Stay</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97.94%</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94.20%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3.74%</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800" b="0" u="none" strike="noStrike" dirty="0">
                          <a:effectLst/>
                          <a:latin typeface="+mn-lt"/>
                          <a:cs typeface="Arial" panose="020B0604020202020204" pitchFamily="34" charset="0"/>
                        </a:rPr>
                        <a:t>Productivity</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48.60%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45.59%</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3.01%</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cs typeface="Arial" panose="020B0604020202020204" pitchFamily="34" charset="0"/>
                        </a:rPr>
                        <a:t>Incentive</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FF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FF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800" b="0" u="none" strike="noStrike">
                          <a:effectLst/>
                          <a:latin typeface="+mn-lt"/>
                          <a:cs typeface="Arial" panose="020B0604020202020204" pitchFamily="34" charset="0"/>
                        </a:rPr>
                        <a:t>Empty Storage</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Arial" panose="020B0604020202020204" pitchFamily="34" charset="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NO EMPTY STORAGE AT PR</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800" b="0" u="none" strike="noStrike">
                          <a:effectLst/>
                          <a:latin typeface="+mn-lt"/>
                          <a:cs typeface="Arial" panose="020B0604020202020204" pitchFamily="34" charset="0"/>
                        </a:rPr>
                        <a:t>Rate Reduction</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cs typeface="Arial" panose="020B0604020202020204" pitchFamily="34" charset="0"/>
                        </a:rPr>
                        <a:t>NO EMPTY STORAGE AT PR</a:t>
                      </a:r>
                      <a:endParaRPr lang="zh-TW" altLang="en-US" sz="800" b="0" i="0" u="none" strike="noStrike" dirty="0">
                        <a:solidFill>
                          <a:srgbClr val="000000"/>
                        </a:solidFill>
                        <a:effectLst/>
                        <a:latin typeface="+mn-lt"/>
                        <a:ea typeface="+mn-ea"/>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53</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707886"/>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No information has been confirmed by terminal regarding expansion, dredge or cranes.</a:t>
            </a:r>
          </a:p>
        </p:txBody>
      </p:sp>
    </p:spTree>
    <p:extLst>
      <p:ext uri="{BB962C8B-B14F-4D97-AF65-F5344CB8AC3E}">
        <p14:creationId xmlns:p14="http://schemas.microsoft.com/office/powerpoint/2010/main" val="2488366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54</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219300" y="2199196"/>
            <a:ext cx="8784976" cy="2400657"/>
          </a:xfrm>
          <a:prstGeom prst="rect">
            <a:avLst/>
          </a:prstGeom>
          <a:noFill/>
        </p:spPr>
        <p:txBody>
          <a:bodyPr wrap="square" rtlCol="0" anchor="t">
            <a:spAutoFit/>
          </a:bodyPr>
          <a:lstStyle/>
          <a:p>
            <a:pPr>
              <a:lnSpc>
                <a:spcPct val="150000"/>
              </a:lnSpc>
            </a:pPr>
            <a:r>
              <a:rPr lang="en-US" altLang="zh-TW" sz="1600" b="1" dirty="0"/>
              <a:t>E</a:t>
            </a:r>
            <a:r>
              <a:rPr lang="en-US" sz="1600" b="1" dirty="0"/>
              <a:t>conomic background</a:t>
            </a:r>
            <a:endParaRPr lang="en-US" sz="1600" b="1" i="0" dirty="0">
              <a:effectLst/>
              <a:latin typeface="Helvetica Neue"/>
            </a:endParaRPr>
          </a:p>
          <a:p>
            <a:pPr marL="228600" indent="-228600">
              <a:lnSpc>
                <a:spcPct val="150000"/>
              </a:lnSpc>
              <a:buFont typeface="Wingdings" panose="05000000000000000000" pitchFamily="2" charset="2"/>
              <a:buChar char="v"/>
            </a:pPr>
            <a:r>
              <a:rPr lang="en-US" sz="1200" dirty="0">
                <a:latin typeface="+mj-lt"/>
              </a:rPr>
              <a:t>The 2024 exports closed for Costa Rica with a 9% growth.</a:t>
            </a:r>
          </a:p>
          <a:p>
            <a:pPr marL="228600" indent="-228600">
              <a:lnSpc>
                <a:spcPct val="150000"/>
              </a:lnSpc>
              <a:buFont typeface="Wingdings" panose="05000000000000000000" pitchFamily="2" charset="2"/>
              <a:buChar char="v"/>
            </a:pPr>
            <a:r>
              <a:rPr lang="en-US" sz="1200" dirty="0">
                <a:latin typeface="+mj-lt"/>
              </a:rPr>
              <a:t>The OECD (Organization for Economic Cooperation and Development) and the Central bank expects that GDP will increase 3.9% for Costa Rica in 2025. </a:t>
            </a:r>
          </a:p>
          <a:p>
            <a:pPr marL="228600" indent="-228600">
              <a:lnSpc>
                <a:spcPct val="150000"/>
              </a:lnSpc>
              <a:buFont typeface="Wingdings" panose="05000000000000000000" pitchFamily="2" charset="2"/>
              <a:buChar char="v"/>
            </a:pPr>
            <a:r>
              <a:rPr lang="en-US" sz="1200" dirty="0">
                <a:latin typeface="+mj-lt"/>
              </a:rPr>
              <a:t>For Nicaragua the IMF expects that GDP will increase in 3.8%.</a:t>
            </a:r>
          </a:p>
          <a:p>
            <a:pPr marL="228600" indent="-228600">
              <a:lnSpc>
                <a:spcPct val="150000"/>
              </a:lnSpc>
              <a:buFont typeface="Wingdings" panose="05000000000000000000" pitchFamily="2" charset="2"/>
              <a:buChar char="v"/>
            </a:pPr>
            <a:r>
              <a:rPr lang="en-US" sz="1200" dirty="0">
                <a:latin typeface="+mj-lt"/>
              </a:rPr>
              <a:t>The exchange rate (USD-CRC) remains at a lower level, making exporters less competitive due to CR colon appreciation, promoting imports to the country.</a:t>
            </a:r>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611560" y="1373319"/>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B54D09E7-DEE3-ABC7-FE1E-7C0F048F444A}"/>
              </a:ext>
            </a:extLst>
          </p:cNvPr>
          <p:cNvSpPr txBox="1"/>
          <p:nvPr/>
        </p:nvSpPr>
        <p:spPr>
          <a:xfrm>
            <a:off x="179512" y="821004"/>
            <a:ext cx="8784976" cy="338554"/>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p:txBody>
      </p:sp>
    </p:spTree>
    <p:extLst>
      <p:ext uri="{BB962C8B-B14F-4D97-AF65-F5344CB8AC3E}">
        <p14:creationId xmlns:p14="http://schemas.microsoft.com/office/powerpoint/2010/main" val="159930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0B55C-DD14-7CF8-EBFB-22D1E5DF53A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4DA846B-04BC-A58D-DE08-301F055698B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355DB89-94A1-023D-6A9E-254538BC3B0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8231E16B-12D2-C747-4E74-3876A07E7B2C}"/>
              </a:ext>
            </a:extLst>
          </p:cNvPr>
          <p:cNvSpPr txBox="1"/>
          <p:nvPr/>
        </p:nvSpPr>
        <p:spPr>
          <a:xfrm>
            <a:off x="179512" y="771550"/>
            <a:ext cx="8784976" cy="1661993"/>
          </a:xfrm>
          <a:prstGeom prst="rect">
            <a:avLst/>
          </a:prstGeom>
          <a:noFill/>
        </p:spPr>
        <p:txBody>
          <a:bodyPr wrap="square" rtlCol="0" anchor="t">
            <a:spAutoFit/>
          </a:bodyPr>
          <a:lstStyle/>
          <a:p>
            <a:r>
              <a:rPr lang="en-US" sz="1600" b="1" dirty="0">
                <a:latin typeface="+mj-lt"/>
              </a:rPr>
              <a:t>Market share and Loading volume prospect </a:t>
            </a:r>
            <a:r>
              <a:rPr lang="en-US" altLang="zh-TW" sz="1600" b="1" dirty="0">
                <a:latin typeface="+mj-lt"/>
              </a:rPr>
              <a:t>2025</a:t>
            </a:r>
            <a:r>
              <a:rPr lang="en-US" sz="1600" b="1" dirty="0">
                <a:latin typeface="+mj-lt"/>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sp>
        <p:nvSpPr>
          <p:cNvPr id="2" name="CuadroTexto 1">
            <a:extLst>
              <a:ext uri="{FF2B5EF4-FFF2-40B4-BE49-F238E27FC236}">
                <a16:creationId xmlns:a16="http://schemas.microsoft.com/office/drawing/2014/main" id="{B074A9B8-000F-0954-3369-0707F02A2FA3}"/>
              </a:ext>
            </a:extLst>
          </p:cNvPr>
          <p:cNvSpPr txBox="1"/>
          <p:nvPr/>
        </p:nvSpPr>
        <p:spPr>
          <a:xfrm>
            <a:off x="323528" y="3425117"/>
            <a:ext cx="8229603" cy="1068049"/>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prstClr val="black"/>
                </a:solidFill>
                <a:effectLst/>
                <a:uLnTx/>
                <a:uFillTx/>
                <a:latin typeface="Arial (CUERPO)"/>
              </a:rPr>
              <a:t>Volume prospect </a:t>
            </a:r>
            <a:r>
              <a:rPr kumimoji="0" lang="en-US" altLang="zh-TW" sz="1600" b="1" i="0" u="none" strike="noStrike" kern="1200" cap="none" spc="0" normalizeH="0" baseline="0" noProof="0" dirty="0">
                <a:ln>
                  <a:noFill/>
                </a:ln>
                <a:solidFill>
                  <a:prstClr val="black"/>
                </a:solidFill>
                <a:effectLst/>
                <a:uLnTx/>
                <a:uFillTx/>
                <a:latin typeface="Arial (CUERPO)"/>
              </a:rPr>
              <a:t>2025</a:t>
            </a:r>
            <a:endParaRPr lang="en-US" sz="1600" b="1" dirty="0">
              <a:solidFill>
                <a:prstClr val="black"/>
              </a:solidFill>
              <a:latin typeface="Arial"/>
            </a:endParaRPr>
          </a:p>
          <a:p>
            <a:pPr marL="285750" indent="-285750">
              <a:lnSpc>
                <a:spcPct val="150000"/>
              </a:lnSpc>
              <a:buFont typeface="Wingdings" panose="05000000000000000000" pitchFamily="2" charset="2"/>
              <a:buChar char="v"/>
            </a:pPr>
            <a:r>
              <a:rPr lang="en-US" sz="1400" dirty="0">
                <a:solidFill>
                  <a:prstClr val="black"/>
                </a:solidFill>
                <a:latin typeface="Arial (CUERPO)"/>
              </a:rPr>
              <a:t>Despite the exposed situations, we will do our best to reach the liner KPI. </a:t>
            </a:r>
          </a:p>
          <a:p>
            <a:pPr marL="285750" indent="-285750">
              <a:lnSpc>
                <a:spcPct val="150000"/>
              </a:lnSpc>
              <a:buFont typeface="Wingdings" panose="05000000000000000000" pitchFamily="2" charset="2"/>
              <a:buChar char="v"/>
            </a:pPr>
            <a:r>
              <a:rPr lang="en-US" sz="1400" dirty="0">
                <a:solidFill>
                  <a:prstClr val="black"/>
                </a:solidFill>
                <a:latin typeface="Arial (CUERPO)"/>
              </a:rPr>
              <a:t>If the allocation and T/S situation improve, we will be able to increase market share for 2025</a:t>
            </a:r>
            <a:endParaRPr lang="en-US" sz="1400" dirty="0">
              <a:latin typeface="Arial (CUERPO)"/>
            </a:endParaRPr>
          </a:p>
        </p:txBody>
      </p:sp>
      <p:graphicFrame>
        <p:nvGraphicFramePr>
          <p:cNvPr id="8" name="Tabla 7">
            <a:extLst>
              <a:ext uri="{FF2B5EF4-FFF2-40B4-BE49-F238E27FC236}">
                <a16:creationId xmlns:a16="http://schemas.microsoft.com/office/drawing/2014/main" id="{B32C157F-652E-387B-289F-1F41F16FD912}"/>
              </a:ext>
            </a:extLst>
          </p:cNvPr>
          <p:cNvGraphicFramePr>
            <a:graphicFrameLocks noGrp="1"/>
          </p:cNvGraphicFramePr>
          <p:nvPr/>
        </p:nvGraphicFramePr>
        <p:xfrm>
          <a:off x="323528" y="1276890"/>
          <a:ext cx="8115299" cy="2313305"/>
        </p:xfrm>
        <a:graphic>
          <a:graphicData uri="http://schemas.openxmlformats.org/drawingml/2006/table">
            <a:tbl>
              <a:tblPr/>
              <a:tblGrid>
                <a:gridCol w="153179">
                  <a:extLst>
                    <a:ext uri="{9D8B030D-6E8A-4147-A177-3AD203B41FA5}">
                      <a16:colId xmlns:a16="http://schemas.microsoft.com/office/drawing/2014/main" val="1272085604"/>
                    </a:ext>
                  </a:extLst>
                </a:gridCol>
                <a:gridCol w="373374">
                  <a:extLst>
                    <a:ext uri="{9D8B030D-6E8A-4147-A177-3AD203B41FA5}">
                      <a16:colId xmlns:a16="http://schemas.microsoft.com/office/drawing/2014/main" val="3219732816"/>
                    </a:ext>
                  </a:extLst>
                </a:gridCol>
                <a:gridCol w="1053106">
                  <a:extLst>
                    <a:ext uri="{9D8B030D-6E8A-4147-A177-3AD203B41FA5}">
                      <a16:colId xmlns:a16="http://schemas.microsoft.com/office/drawing/2014/main" val="4230474979"/>
                    </a:ext>
                  </a:extLst>
                </a:gridCol>
                <a:gridCol w="1053106">
                  <a:extLst>
                    <a:ext uri="{9D8B030D-6E8A-4147-A177-3AD203B41FA5}">
                      <a16:colId xmlns:a16="http://schemas.microsoft.com/office/drawing/2014/main" val="1361376885"/>
                    </a:ext>
                  </a:extLst>
                </a:gridCol>
                <a:gridCol w="1053106">
                  <a:extLst>
                    <a:ext uri="{9D8B030D-6E8A-4147-A177-3AD203B41FA5}">
                      <a16:colId xmlns:a16="http://schemas.microsoft.com/office/drawing/2014/main" val="162072168"/>
                    </a:ext>
                  </a:extLst>
                </a:gridCol>
                <a:gridCol w="1053106">
                  <a:extLst>
                    <a:ext uri="{9D8B030D-6E8A-4147-A177-3AD203B41FA5}">
                      <a16:colId xmlns:a16="http://schemas.microsoft.com/office/drawing/2014/main" val="337915046"/>
                    </a:ext>
                  </a:extLst>
                </a:gridCol>
                <a:gridCol w="1053106">
                  <a:extLst>
                    <a:ext uri="{9D8B030D-6E8A-4147-A177-3AD203B41FA5}">
                      <a16:colId xmlns:a16="http://schemas.microsoft.com/office/drawing/2014/main" val="1798721046"/>
                    </a:ext>
                  </a:extLst>
                </a:gridCol>
                <a:gridCol w="1053106">
                  <a:extLst>
                    <a:ext uri="{9D8B030D-6E8A-4147-A177-3AD203B41FA5}">
                      <a16:colId xmlns:a16="http://schemas.microsoft.com/office/drawing/2014/main" val="543159277"/>
                    </a:ext>
                  </a:extLst>
                </a:gridCol>
                <a:gridCol w="1053106">
                  <a:extLst>
                    <a:ext uri="{9D8B030D-6E8A-4147-A177-3AD203B41FA5}">
                      <a16:colId xmlns:a16="http://schemas.microsoft.com/office/drawing/2014/main" val="782003673"/>
                    </a:ext>
                  </a:extLst>
                </a:gridCol>
                <a:gridCol w="217004">
                  <a:extLst>
                    <a:ext uri="{9D8B030D-6E8A-4147-A177-3AD203B41FA5}">
                      <a16:colId xmlns:a16="http://schemas.microsoft.com/office/drawing/2014/main" val="3000991091"/>
                    </a:ext>
                  </a:extLst>
                </a:gridCol>
              </a:tblGrid>
              <a:tr h="35496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8">
                  <a:txBody>
                    <a:bodyPr/>
                    <a:lstStyle/>
                    <a:p>
                      <a:pPr algn="ctr" fontAlgn="ctr"/>
                      <a:r>
                        <a:rPr lang="en-US" sz="1100" b="1" i="0" u="none" strike="noStrike">
                          <a:solidFill>
                            <a:srgbClr val="000000"/>
                          </a:solidFill>
                          <a:effectLst/>
                          <a:latin typeface="Calibri" panose="020F0502020204030204" pitchFamily="34" charset="0"/>
                        </a:rPr>
                        <a:t>FAR EAST  - CR (MOIN + CALDERA) - JANUARY TO SEPTEMBER 2024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72021142"/>
                  </a:ext>
                </a:extLst>
              </a:tr>
              <a:tr h="20002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s-CR" sz="1100" b="1" i="0" u="none" strike="noStrike">
                          <a:solidFill>
                            <a:srgbClr val="000000"/>
                          </a:solidFill>
                          <a:effectLst/>
                          <a:latin typeface="Calibri" panose="020F0502020204030204" pitchFamily="34" charset="0"/>
                        </a:rPr>
                        <a:t>MARKET SHARE</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9089355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548235"/>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48235"/>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8366217"/>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000000"/>
                          </a:solidFill>
                          <a:effectLst/>
                          <a:latin typeface="Calibri" panose="020F0502020204030204" pitchFamily="34" charset="0"/>
                        </a:rPr>
                        <a:t>15.02%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11.67%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15.52%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34.14%</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12.13%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4196788"/>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406158"/>
                  </a:ext>
                </a:extLst>
              </a:tr>
              <a:tr h="190500">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n-US" sz="1100" b="1" i="0" u="none" strike="noStrike">
                          <a:solidFill>
                            <a:srgbClr val="000000"/>
                          </a:solidFill>
                          <a:effectLst/>
                          <a:latin typeface="Calibri" panose="020F0502020204030204" pitchFamily="34" charset="0"/>
                        </a:rPr>
                        <a:t> FAR EAST  - CR (MOIN + CALDERA) / TEU'S</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3036973"/>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375623"/>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375623"/>
                    </a:solidFill>
                  </a:tcPr>
                </a:tc>
                <a:tc>
                  <a:txBody>
                    <a:bodyPr/>
                    <a:lstStyle/>
                    <a:p>
                      <a:pPr algn="ctr" fontAlgn="ctr"/>
                      <a:r>
                        <a:rPr lang="es-CR" sz="1200" b="1" i="0" u="none" strike="noStrike">
                          <a:solidFill>
                            <a:srgbClr val="FFFFFF"/>
                          </a:solidFill>
                          <a:effectLst/>
                          <a:latin typeface="Calibri" panose="020F0502020204030204" pitchFamily="34" charset="0"/>
                        </a:rPr>
                        <a:t>TOTAL Teu's</a:t>
                      </a:r>
                    </a:p>
                  </a:txBody>
                  <a:tcPr marL="9525" marR="9525" marT="9525" marB="0" anchor="ctr">
                    <a:lnL>
                      <a:noFill/>
                    </a:lnL>
                    <a:lnR>
                      <a:noFill/>
                    </a:lnR>
                    <a:lnT>
                      <a:noFill/>
                    </a:lnT>
                    <a:lnB>
                      <a:noFill/>
                    </a:lnB>
                    <a:solidFill>
                      <a:srgbClr val="375623"/>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33490025"/>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000000"/>
                          </a:solidFill>
                          <a:effectLst/>
                          <a:latin typeface="Calibri" panose="020F0502020204030204" pitchFamily="34" charset="0"/>
                        </a:rPr>
                        <a:t>11,666</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9,063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8,947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12,059</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26,523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9,422</a:t>
                      </a:r>
                    </a:p>
                  </a:txBody>
                  <a:tcPr marL="9525" marR="9525" marT="9525" marB="0" anchor="ctr">
                    <a:lnL>
                      <a:noFill/>
                    </a:lnL>
                    <a:lnR>
                      <a:noFill/>
                    </a:lnR>
                    <a:lnT>
                      <a:noFill/>
                    </a:lnT>
                    <a:lnB>
                      <a:noFill/>
                    </a:lnB>
                    <a:noFill/>
                  </a:tcPr>
                </a:tc>
                <a:tc>
                  <a:txBody>
                    <a:bodyPr/>
                    <a:lstStyle/>
                    <a:p>
                      <a:pPr algn="ctr" fontAlgn="ctr"/>
                      <a:r>
                        <a:rPr lang="es-CR" sz="1200" b="1" i="0" u="none" strike="noStrike">
                          <a:solidFill>
                            <a:srgbClr val="000000"/>
                          </a:solidFill>
                          <a:effectLst/>
                          <a:latin typeface="Calibri" panose="020F0502020204030204" pitchFamily="34" charset="0"/>
                        </a:rPr>
                        <a:t>77,680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191116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558713"/>
                  </a:ext>
                </a:extLst>
              </a:tr>
              <a:tr h="85725">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3781355"/>
                  </a:ext>
                </a:extLst>
              </a:tr>
              <a:tr h="190500">
                <a:tc gridSpan="10">
                  <a:txBody>
                    <a:bodyPr/>
                    <a:lstStyle/>
                    <a:p>
                      <a:pPr algn="ctr" fontAlgn="ctr"/>
                      <a:r>
                        <a:rPr lang="es-CR" sz="1100" b="1" i="0" u="none" strike="noStrike" dirty="0">
                          <a:solidFill>
                            <a:srgbClr val="FF0000"/>
                          </a:solidFill>
                          <a:effectLst/>
                          <a:latin typeface="Calibri" panose="020F0502020204030204" pitchFamily="34" charset="0"/>
                        </a:rPr>
                        <a:t>Nicaragua data </a:t>
                      </a:r>
                      <a:r>
                        <a:rPr lang="es-CR" sz="1100" b="1" i="0" u="none" strike="noStrike" dirty="0" err="1">
                          <a:solidFill>
                            <a:srgbClr val="FF0000"/>
                          </a:solidFill>
                          <a:effectLst/>
                          <a:latin typeface="Calibri" panose="020F0502020204030204" pitchFamily="34" charset="0"/>
                        </a:rPr>
                        <a:t>not</a:t>
                      </a:r>
                      <a:r>
                        <a:rPr lang="es-CR" sz="1100" b="1" i="0" u="none" strike="noStrike" dirty="0">
                          <a:solidFill>
                            <a:srgbClr val="FF0000"/>
                          </a:solidFill>
                          <a:effectLst/>
                          <a:latin typeface="Calibri" panose="020F0502020204030204" pitchFamily="34" charset="0"/>
                        </a:rPr>
                        <a:t> </a:t>
                      </a:r>
                      <a:r>
                        <a:rPr lang="es-CR" sz="1100" b="1" i="0" u="none" strike="noStrike" dirty="0" err="1">
                          <a:solidFill>
                            <a:srgbClr val="FF0000"/>
                          </a:solidFill>
                          <a:effectLst/>
                          <a:latin typeface="Calibri" panose="020F0502020204030204" pitchFamily="34" charset="0"/>
                        </a:rPr>
                        <a:t>available</a:t>
                      </a:r>
                      <a:endParaRPr lang="es-CR" sz="11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72181956"/>
                  </a:ext>
                </a:extLst>
              </a:tr>
            </a:tbl>
          </a:graphicData>
        </a:graphic>
      </p:graphicFrame>
    </p:spTree>
    <p:extLst>
      <p:ext uri="{BB962C8B-B14F-4D97-AF65-F5344CB8AC3E}">
        <p14:creationId xmlns:p14="http://schemas.microsoft.com/office/powerpoint/2010/main" val="122546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64495386"/>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need</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steady</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Service</a:t>
                      </a:r>
                      <a:r>
                        <a:rPr lang="es-ES" altLang="zh-TW" sz="800" b="0" i="0" u="none" strike="noStrike" dirty="0">
                          <a:solidFill>
                            <a:schemeClr val="tx1"/>
                          </a:solidFill>
                          <a:effectLst/>
                          <a:latin typeface="+mj-lt"/>
                          <a:ea typeface="新細明體" panose="02020500000000000000" pitchFamily="18" charset="-120"/>
                        </a:rPr>
                        <a:t> in LAE </a:t>
                      </a:r>
                      <a:r>
                        <a:rPr lang="es-ES" altLang="zh-TW" sz="800" b="0" i="0" u="none" strike="noStrike" dirty="0" err="1">
                          <a:solidFill>
                            <a:schemeClr val="tx1"/>
                          </a:solidFill>
                          <a:effectLst/>
                          <a:latin typeface="+mj-lt"/>
                          <a:ea typeface="新細明體" panose="02020500000000000000" pitchFamily="18" charset="-120"/>
                        </a:rPr>
                        <a:t>arriving</a:t>
                      </a:r>
                      <a:r>
                        <a:rPr lang="es-ES" altLang="zh-TW" sz="800" b="0" i="0" u="none" strike="noStrike" dirty="0">
                          <a:solidFill>
                            <a:schemeClr val="tx1"/>
                          </a:solidFill>
                          <a:effectLst/>
                          <a:latin typeface="+mj-lt"/>
                          <a:ea typeface="新細明體" panose="02020500000000000000" pitchFamily="18" charset="-120"/>
                        </a:rPr>
                        <a:t> at CRCAL in </a:t>
                      </a:r>
                      <a:r>
                        <a:rPr lang="es-ES" altLang="zh-TW" sz="800" b="0" i="0" u="none" strike="noStrike" dirty="0" err="1">
                          <a:solidFill>
                            <a:schemeClr val="tx1"/>
                          </a:solidFill>
                          <a:effectLst/>
                          <a:latin typeface="+mj-lt"/>
                          <a:ea typeface="新細明體" panose="02020500000000000000" pitchFamily="18" charset="-120"/>
                        </a:rPr>
                        <a:t>order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avoid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storage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charges</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need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depot</a:t>
                      </a:r>
                      <a:r>
                        <a:rPr lang="es-ES" altLang="zh-TW" sz="800" b="0" i="0" u="none" strike="noStrike" dirty="0">
                          <a:solidFill>
                            <a:schemeClr val="tx1"/>
                          </a:solidFill>
                          <a:effectLst/>
                          <a:latin typeface="+mj-lt"/>
                          <a:ea typeface="新細明體" panose="02020500000000000000" pitchFamily="18" charset="-120"/>
                        </a:rPr>
                        <a:t> les </a:t>
                      </a:r>
                      <a:r>
                        <a:rPr lang="es-ES" altLang="zh-TW" sz="800" b="0" i="0" u="none" strike="noStrike" dirty="0" err="1">
                          <a:solidFill>
                            <a:schemeClr val="tx1"/>
                          </a:solidFill>
                          <a:effectLst/>
                          <a:latin typeface="+mj-lt"/>
                          <a:ea typeface="新細明體" panose="02020500000000000000" pitchFamily="18" charset="-120"/>
                        </a:rPr>
                        <a:t>congested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be </a:t>
                      </a:r>
                      <a:r>
                        <a:rPr lang="es-ES" altLang="zh-TW" sz="800" b="0" i="0" u="none" strike="noStrike" dirty="0" err="1">
                          <a:solidFill>
                            <a:schemeClr val="tx1"/>
                          </a:solidFill>
                          <a:effectLst/>
                          <a:latin typeface="+mj-lt"/>
                          <a:ea typeface="新細明體" panose="02020500000000000000" pitchFamily="18" charset="-120"/>
                        </a:rPr>
                        <a:t>available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deliver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emty</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unit</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on</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faster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manner</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Repo </a:t>
                      </a:r>
                      <a:r>
                        <a:rPr lang="es-ES" altLang="zh-TW" sz="800" b="0" i="0" u="none" strike="noStrike" dirty="0" err="1">
                          <a:solidFill>
                            <a:schemeClr val="tx1"/>
                          </a:solidFill>
                          <a:effectLst/>
                          <a:latin typeface="+mj-lt"/>
                          <a:ea typeface="新細明體" panose="02020500000000000000" pitchFamily="18" charset="-120"/>
                        </a:rPr>
                        <a:t>requested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by</a:t>
                      </a:r>
                      <a:r>
                        <a:rPr lang="es-ES" altLang="zh-TW" sz="800" b="0" i="0" u="none" strike="noStrike" dirty="0">
                          <a:solidFill>
                            <a:schemeClr val="tx1"/>
                          </a:solidFill>
                          <a:effectLst/>
                          <a:latin typeface="+mj-lt"/>
                          <a:ea typeface="新細明體" panose="02020500000000000000" pitchFamily="18" charset="-120"/>
                        </a:rPr>
                        <a:t> LAE </a:t>
                      </a:r>
                      <a:r>
                        <a:rPr lang="es-ES" altLang="zh-TW" sz="800" b="0" i="0" u="none" strike="noStrike" dirty="0" err="1">
                          <a:solidFill>
                            <a:schemeClr val="tx1"/>
                          </a:solidFill>
                          <a:effectLst/>
                          <a:latin typeface="+mj-lt"/>
                          <a:ea typeface="新細明體" panose="02020500000000000000" pitchFamily="18" charset="-120"/>
                        </a:rPr>
                        <a:t>will</a:t>
                      </a:r>
                      <a:r>
                        <a:rPr lang="es-ES" altLang="zh-TW" sz="800" b="0" i="0" u="none" strike="noStrike" dirty="0">
                          <a:solidFill>
                            <a:schemeClr val="tx1"/>
                          </a:solidFill>
                          <a:effectLst/>
                          <a:latin typeface="+mj-lt"/>
                          <a:ea typeface="新細明體" panose="02020500000000000000" pitchFamily="18" charset="-120"/>
                        </a:rPr>
                        <a:t> be </a:t>
                      </a:r>
                      <a:r>
                        <a:rPr lang="es-ES" altLang="zh-TW" sz="800" b="0" i="0" u="none" strike="noStrike" dirty="0" err="1">
                          <a:solidFill>
                            <a:schemeClr val="tx1"/>
                          </a:solidFill>
                          <a:effectLst/>
                          <a:latin typeface="+mj-lt"/>
                          <a:ea typeface="新細明體" panose="02020500000000000000" pitchFamily="18" charset="-120"/>
                        </a:rPr>
                        <a:t>accomplish</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if</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received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request</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on</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weekly</a:t>
                      </a:r>
                      <a:r>
                        <a:rPr lang="es-ES" altLang="zh-TW" sz="800" b="0" i="0" u="none" strike="noStrike" dirty="0">
                          <a:solidFill>
                            <a:schemeClr val="tx1"/>
                          </a:solidFill>
                          <a:effectLst/>
                          <a:latin typeface="+mj-lt"/>
                          <a:ea typeface="新細明體" panose="02020500000000000000" pitchFamily="18" charset="-120"/>
                        </a:rPr>
                        <a:t> basis</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Cost </a:t>
                      </a:r>
                      <a:r>
                        <a:rPr lang="en-US" altLang="zh-TW" sz="800" b="0" i="0" u="none" strike="noStrike" dirty="0">
                          <a:solidFill>
                            <a:srgbClr val="000000"/>
                          </a:solidFill>
                          <a:effectLst/>
                          <a:latin typeface="+mj-lt"/>
                          <a:ea typeface="新細明體" panose="02020500000000000000" pitchFamily="18" charset="-120"/>
                        </a:rPr>
                        <a:t>Saving Project</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90% Onboard </a:t>
                      </a:r>
                    </a:p>
                    <a:p>
                      <a:pPr algn="ctr" fontAlgn="ctr"/>
                      <a:r>
                        <a:rPr lang="en-US" sz="800" b="0" i="0" u="none" strike="noStrike" dirty="0">
                          <a:solidFill>
                            <a:srgbClr val="000000"/>
                          </a:solidFill>
                          <a:effectLst/>
                          <a:latin typeface="+mj-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Actually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depend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of</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FDR </a:t>
                      </a:r>
                      <a:r>
                        <a:rPr lang="es-ES" altLang="zh-TW" sz="800" b="0" i="0" u="none" strike="noStrike" dirty="0" err="1">
                          <a:solidFill>
                            <a:srgbClr val="000000"/>
                          </a:solidFill>
                          <a:effectLst/>
                          <a:latin typeface="+mj-lt"/>
                          <a:ea typeface="新細明體" panose="02020500000000000000" pitchFamily="18" charset="-120"/>
                        </a:rPr>
                        <a:t>arriving</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CRCAL in </a:t>
                      </a:r>
                      <a:r>
                        <a:rPr lang="es-ES" altLang="zh-TW" sz="800" b="0" i="0" u="none" strike="noStrike" dirty="0" err="1">
                          <a:solidFill>
                            <a:srgbClr val="000000"/>
                          </a:solidFill>
                          <a:effectLst/>
                          <a:latin typeface="+mj-lt"/>
                          <a:ea typeface="新細明體" panose="02020500000000000000" pitchFamily="18" charset="-120"/>
                        </a:rPr>
                        <a:t>order</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coordintate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fast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repo </a:t>
                      </a:r>
                      <a:r>
                        <a:rPr lang="es-ES" altLang="zh-TW" sz="800" b="0" i="0" u="none" strike="noStrike" dirty="0" err="1">
                          <a:solidFill>
                            <a:srgbClr val="000000"/>
                          </a:solidFill>
                          <a:effectLst/>
                          <a:latin typeface="+mj-lt"/>
                          <a:ea typeface="新細明體" panose="02020500000000000000" pitchFamily="18" charset="-120"/>
                        </a:rPr>
                        <a:t>requested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by</a:t>
                      </a:r>
                      <a:r>
                        <a:rPr lang="es-ES" altLang="zh-TW" sz="800" b="0" i="0" u="none" strike="noStrike" dirty="0">
                          <a:solidFill>
                            <a:srgbClr val="000000"/>
                          </a:solidFill>
                          <a:effectLst/>
                          <a:latin typeface="+mj-lt"/>
                          <a:ea typeface="新細明體" panose="02020500000000000000" pitchFamily="18" charset="-120"/>
                        </a:rPr>
                        <a:t> ELA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24535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190045952"/>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We</a:t>
                      </a:r>
                      <a:r>
                        <a:rPr lang="es-ES" altLang="zh-TW" sz="800" b="0" i="0" u="none" strike="noStrike" dirty="0">
                          <a:solidFill>
                            <a:srgbClr val="000000"/>
                          </a:solidFill>
                          <a:effectLst/>
                          <a:latin typeface="+mj-lt"/>
                          <a:ea typeface="新細明體" panose="02020500000000000000" pitchFamily="18" charset="-120"/>
                        </a:rPr>
                        <a:t> continue </a:t>
                      </a:r>
                      <a:r>
                        <a:rPr lang="es-ES" altLang="zh-TW" sz="800" b="0" i="0" u="none" strike="noStrike" dirty="0" err="1">
                          <a:solidFill>
                            <a:srgbClr val="000000"/>
                          </a:solidFill>
                          <a:effectLst/>
                          <a:latin typeface="+mj-lt"/>
                          <a:ea typeface="新細明體" panose="02020500000000000000" pitchFamily="18" charset="-120"/>
                        </a:rPr>
                        <a:t>working</a:t>
                      </a:r>
                      <a:r>
                        <a:rPr lang="es-ES" altLang="zh-TW" sz="800" b="0" i="0" u="none" strike="noStrike" dirty="0">
                          <a:solidFill>
                            <a:srgbClr val="000000"/>
                          </a:solidFill>
                          <a:effectLst/>
                          <a:latin typeface="+mj-lt"/>
                          <a:ea typeface="新細明體" panose="02020500000000000000" pitchFamily="18" charset="-120"/>
                        </a:rPr>
                        <a:t> with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comercial BW </a:t>
                      </a:r>
                      <a:r>
                        <a:rPr lang="es-ES" altLang="zh-TW" sz="800" b="0" i="0" u="none" strike="noStrike" dirty="0" err="1">
                          <a:solidFill>
                            <a:srgbClr val="000000"/>
                          </a:solidFill>
                          <a:effectLst/>
                          <a:latin typeface="+mj-lt"/>
                          <a:ea typeface="新細明體" panose="02020500000000000000" pitchFamily="18" charset="-120"/>
                        </a:rPr>
                        <a:t>given</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by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issue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LAE </a:t>
                      </a:r>
                      <a:r>
                        <a:rPr lang="es-ES" altLang="zh-TW" sz="800" b="0" i="0" u="none" strike="noStrike" dirty="0" err="1">
                          <a:solidFill>
                            <a:srgbClr val="000000"/>
                          </a:solidFill>
                          <a:effectLst/>
                          <a:latin typeface="+mj-lt"/>
                          <a:ea typeface="新細明體" panose="02020500000000000000" pitchFamily="18" charset="-120"/>
                        </a:rPr>
                        <a:t>Service</a:t>
                      </a:r>
                      <a:r>
                        <a:rPr lang="es-ES" altLang="zh-TW" sz="800" b="0" i="0" u="none" strike="noStrike" dirty="0">
                          <a:solidFill>
                            <a:srgbClr val="000000"/>
                          </a:solidFill>
                          <a:effectLst/>
                          <a:latin typeface="+mj-lt"/>
                          <a:ea typeface="新細明體" panose="02020500000000000000" pitchFamily="18" charset="-120"/>
                        </a:rPr>
                        <a:t> do </a:t>
                      </a:r>
                      <a:r>
                        <a:rPr lang="es-ES" altLang="zh-TW" sz="800" b="0" i="0" u="none" strike="noStrike" dirty="0" err="1">
                          <a:solidFill>
                            <a:srgbClr val="000000"/>
                          </a:solidFill>
                          <a:effectLst/>
                          <a:latin typeface="+mj-lt"/>
                          <a:ea typeface="新細明體" panose="02020500000000000000" pitchFamily="18" charset="-120"/>
                        </a:rPr>
                        <a:t>not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have</a:t>
                      </a:r>
                      <a:r>
                        <a:rPr lang="es-ES" altLang="zh-TW" sz="800" b="0" i="0" u="none" strike="noStrike" dirty="0">
                          <a:solidFill>
                            <a:srgbClr val="000000"/>
                          </a:solidFill>
                          <a:effectLst/>
                          <a:latin typeface="+mj-lt"/>
                          <a:ea typeface="新細明體" panose="02020500000000000000" pitchFamily="18" charset="-120"/>
                        </a:rPr>
                        <a:t> a </a:t>
                      </a:r>
                      <a:r>
                        <a:rPr lang="es-ES" altLang="zh-TW" sz="800" b="0" i="0" u="none" strike="noStrike" dirty="0" err="1">
                          <a:solidFill>
                            <a:srgbClr val="000000"/>
                          </a:solidFill>
                          <a:effectLst/>
                          <a:latin typeface="+mj-lt"/>
                          <a:ea typeface="新細明體" panose="02020500000000000000" pitchFamily="18" charset="-120"/>
                        </a:rPr>
                        <a:t>stable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schedule</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Actually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infraestructure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will</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remain</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same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until</a:t>
                      </a:r>
                      <a:r>
                        <a:rPr lang="es-ES" altLang="zh-TW" sz="800" b="0" i="0" u="none" strike="noStrike" dirty="0">
                          <a:solidFill>
                            <a:srgbClr val="000000"/>
                          </a:solidFill>
                          <a:effectLst/>
                          <a:latin typeface="+mj-lt"/>
                          <a:ea typeface="新細明體" panose="02020500000000000000" pitchFamily="18" charset="-120"/>
                        </a:rPr>
                        <a:t> 2026</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actual </a:t>
                      </a:r>
                      <a:r>
                        <a:rPr lang="es-ES" altLang="zh-TW" sz="800" b="0" i="0" u="none" strike="noStrike" dirty="0" err="1">
                          <a:solidFill>
                            <a:srgbClr val="000000"/>
                          </a:solidFill>
                          <a:effectLst/>
                          <a:latin typeface="+mj-lt"/>
                          <a:ea typeface="新細明體" panose="02020500000000000000" pitchFamily="18" charset="-120"/>
                        </a:rPr>
                        <a:t>crane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moves</a:t>
                      </a:r>
                      <a:r>
                        <a:rPr lang="es-ES" altLang="zh-TW" sz="800" b="0" i="0" u="none" strike="noStrike" dirty="0">
                          <a:solidFill>
                            <a:srgbClr val="000000"/>
                          </a:solidFill>
                          <a:effectLst/>
                          <a:latin typeface="+mj-lt"/>
                          <a:ea typeface="新細明體" panose="02020500000000000000" pitchFamily="18" charset="-120"/>
                        </a:rPr>
                        <a:t> are 20-25 </a:t>
                      </a:r>
                      <a:r>
                        <a:rPr lang="es-ES" altLang="zh-TW" sz="800" b="0" i="0" u="none" strike="noStrike" dirty="0" err="1">
                          <a:solidFill>
                            <a:srgbClr val="000000"/>
                          </a:solidFill>
                          <a:effectLst/>
                          <a:latin typeface="+mj-lt"/>
                          <a:ea typeface="新細明體" panose="02020500000000000000" pitchFamily="18" charset="-120"/>
                        </a:rPr>
                        <a:t>moves</a:t>
                      </a:r>
                      <a:r>
                        <a:rPr lang="es-ES" altLang="zh-TW" sz="800" b="0" i="0" u="none" strike="noStrike" dirty="0">
                          <a:solidFill>
                            <a:srgbClr val="000000"/>
                          </a:solidFill>
                          <a:effectLst/>
                          <a:latin typeface="+mj-lt"/>
                          <a:ea typeface="新細明體" panose="02020500000000000000" pitchFamily="18" charset="-120"/>
                        </a:rPr>
                        <a:t> per </a:t>
                      </a:r>
                      <a:r>
                        <a:rPr lang="es-ES" altLang="zh-TW" sz="800" b="0" i="0" u="none" strike="noStrike" dirty="0" err="1">
                          <a:solidFill>
                            <a:srgbClr val="000000"/>
                          </a:solidFill>
                          <a:effectLst/>
                          <a:latin typeface="+mj-lt"/>
                          <a:ea typeface="新細明體" panose="02020500000000000000" pitchFamily="18" charset="-120"/>
                        </a:rPr>
                        <a:t>hour</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due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working</a:t>
                      </a:r>
                      <a:r>
                        <a:rPr lang="es-ES" altLang="zh-TW" sz="800" b="0" i="0" u="none" strike="noStrike" dirty="0">
                          <a:solidFill>
                            <a:srgbClr val="000000"/>
                          </a:solidFill>
                          <a:effectLst/>
                          <a:latin typeface="+mj-lt"/>
                          <a:ea typeface="新細明體" panose="02020500000000000000" pitchFamily="18" charset="-120"/>
                        </a:rPr>
                        <a:t> with 110% </a:t>
                      </a:r>
                      <a:r>
                        <a:rPr lang="es-ES" altLang="zh-TW" sz="800" b="0" i="0" u="none" strike="noStrike" dirty="0" err="1">
                          <a:solidFill>
                            <a:srgbClr val="000000"/>
                          </a:solidFill>
                          <a:effectLst/>
                          <a:latin typeface="+mj-lt"/>
                          <a:ea typeface="新細明體" panose="02020500000000000000" pitchFamily="18" charset="-120"/>
                        </a:rPr>
                        <a:t>of</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capacity</a:t>
                      </a:r>
                      <a:endParaRPr lang="zh-TW" altLang="en-US" sz="800" b="0" i="0" u="none" strike="noStrike" dirty="0">
                        <a:solidFill>
                          <a:srgbClr val="000000"/>
                        </a:solidFill>
                        <a:effectLst/>
                        <a:latin typeface="+mj-lt"/>
                        <a:ea typeface="新細明體" panose="02020500000000000000" pitchFamily="18" charset="-120"/>
                      </a:endParaRPr>
                    </a:p>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N/A</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u="none" strike="noStrike" dirty="0">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capacity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empty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storage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depend</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operation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percentage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are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handling</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this</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momento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is</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110%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capacity</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u="none" strike="noStrike" dirty="0">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There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are no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change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actual</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charges</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at</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port</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150834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15507</TotalTime>
  <Words>8776</Words>
  <Application>Microsoft Office PowerPoint</Application>
  <PresentationFormat>如螢幕大小 (16:9)</PresentationFormat>
  <Paragraphs>1418</Paragraphs>
  <Slides>54</Slides>
  <Notes>44</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54</vt:i4>
      </vt:variant>
    </vt:vector>
  </HeadingPairs>
  <TitlesOfParts>
    <vt:vector size="70" baseType="lpstr">
      <vt:lpstr>Arial (CUERPO)</vt:lpstr>
      <vt:lpstr>Arial Body</vt:lpstr>
      <vt:lpstr>DejaVu Sans</vt:lpstr>
      <vt:lpstr>DFKai-SB</vt:lpstr>
      <vt:lpstr>DFKai-SB</vt:lpstr>
      <vt:lpstr>Helvetica Neue</vt:lpstr>
      <vt:lpstr>华文中宋</vt:lpstr>
      <vt:lpstr>Arial</vt:lpstr>
      <vt:lpstr>Calibri</vt:lpstr>
      <vt:lpstr>Candara</vt:lpstr>
      <vt:lpstr>Symbol</vt:lpstr>
      <vt:lpstr>Tahoma</vt:lpstr>
      <vt:lpstr>Times New Roman</vt:lpstr>
      <vt:lpstr>Vijaya</vt:lpstr>
      <vt:lpstr>Wingdings</vt:lpstr>
      <vt:lpstr>Office Theme</vt:lpstr>
      <vt:lpstr>PowerPoint 簡報</vt:lpstr>
      <vt:lpstr>PowerPoint 簡報</vt:lpstr>
      <vt:lpstr>PowerPoint 簡報</vt:lpstr>
      <vt:lpstr>PowerPoint 簡報</vt:lpstr>
      <vt:lpstr>PowerPoint 簡報</vt:lpstr>
      <vt:lpstr>Topic discussion (CR+NI)</vt:lpstr>
      <vt:lpstr>Topic discussion (CR+NI)</vt:lpstr>
      <vt:lpstr>PowerPoint 簡報</vt:lpstr>
      <vt:lpstr>PowerPoint 簡報</vt:lpstr>
      <vt:lpstr>PowerPoint 簡報</vt:lpstr>
      <vt:lpstr>PowerPoint 簡報</vt:lpstr>
      <vt:lpstr>PowerPoint 簡報</vt:lpstr>
      <vt:lpstr>Topic discussion (CW)</vt:lpstr>
      <vt:lpstr>Topic discussion (CW)</vt:lpstr>
      <vt:lpstr>PowerPoint 簡報</vt:lpstr>
      <vt:lpstr>PowerPoint 簡報</vt:lpstr>
      <vt:lpstr>PowerPoint 簡報</vt:lpstr>
      <vt:lpstr>Topic discussion (HT)</vt:lpstr>
      <vt:lpstr>Topic discussion (HT)</vt:lpstr>
      <vt:lpstr>PowerPoint 簡報</vt:lpstr>
      <vt:lpstr>PowerPoint 簡報</vt:lpstr>
      <vt:lpstr>PowerPoint 簡報</vt:lpstr>
      <vt:lpstr>PowerPoint 簡報</vt:lpstr>
      <vt:lpstr>Topic discussion (DO)</vt:lpstr>
      <vt:lpstr>Topic discussion (DO)</vt:lpstr>
      <vt:lpstr>Topic discussion (DO)</vt:lpstr>
      <vt:lpstr>Topic discussion (DO)</vt:lpstr>
      <vt:lpstr>Topic discussion (DO)</vt:lpstr>
      <vt:lpstr>PowerPoint 簡報</vt:lpstr>
      <vt:lpstr>PowerPoint 簡報</vt:lpstr>
      <vt:lpstr>PowerPoint 簡報</vt:lpstr>
      <vt:lpstr>PowerPoint 簡報</vt:lpstr>
      <vt:lpstr>PowerPoint 簡報</vt:lpstr>
      <vt:lpstr>Topic discussion (JM)</vt:lpstr>
      <vt:lpstr>Topic discussion (JM)</vt:lpstr>
      <vt:lpstr>PowerPoint 簡報</vt:lpstr>
      <vt:lpstr>PowerPoint 簡報</vt:lpstr>
      <vt:lpstr>PowerPoint 簡報</vt:lpstr>
      <vt:lpstr>PowerPoint 簡報</vt:lpstr>
      <vt:lpstr>PowerPoint 簡報</vt:lpstr>
      <vt:lpstr>Topic discussion (PA)</vt:lpstr>
      <vt:lpstr>Topic discussion (PA)</vt:lpstr>
      <vt:lpstr>Topic discussion (PA)</vt:lpstr>
      <vt:lpstr>Topic discussion (PA)</vt:lpstr>
      <vt:lpstr>Topic discussion (PA)</vt:lpstr>
      <vt:lpstr>PowerPoint 簡報</vt:lpstr>
      <vt:lpstr>PowerPoint 簡報</vt:lpstr>
      <vt:lpstr>PowerPoint 簡報</vt:lpstr>
      <vt:lpstr>Topic discussion (PR)</vt:lpstr>
      <vt:lpstr>Topic discussion (PR)</vt:lpstr>
      <vt:lpstr>Market share and Loading volume prospect (prospect based on actual service)</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2177</cp:revision>
  <cp:lastPrinted>2024-03-05T15:50:24Z</cp:lastPrinted>
  <dcterms:created xsi:type="dcterms:W3CDTF">2016-02-08T21:22:43Z</dcterms:created>
  <dcterms:modified xsi:type="dcterms:W3CDTF">2025-02-05T16:40:52Z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