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8"/>
  </p:notesMasterIdLst>
  <p:sldIdLst>
    <p:sldId id="513" r:id="rId2"/>
    <p:sldId id="533" r:id="rId3"/>
    <p:sldId id="393" r:id="rId4"/>
    <p:sldId id="515" r:id="rId5"/>
    <p:sldId id="516" r:id="rId6"/>
    <p:sldId id="517" r:id="rId7"/>
    <p:sldId id="560" r:id="rId8"/>
    <p:sldId id="518" r:id="rId9"/>
    <p:sldId id="519" r:id="rId10"/>
    <p:sldId id="520" r:id="rId11"/>
    <p:sldId id="396" r:id="rId12"/>
    <p:sldId id="541" r:id="rId13"/>
    <p:sldId id="542" r:id="rId14"/>
    <p:sldId id="543" r:id="rId15"/>
    <p:sldId id="544" r:id="rId16"/>
    <p:sldId id="545" r:id="rId17"/>
    <p:sldId id="270" r:id="rId18"/>
    <p:sldId id="271" r:id="rId19"/>
    <p:sldId id="399" r:id="rId20"/>
    <p:sldId id="546" r:id="rId21"/>
    <p:sldId id="547" r:id="rId22"/>
    <p:sldId id="548" r:id="rId23"/>
    <p:sldId id="549" r:id="rId24"/>
    <p:sldId id="880" r:id="rId25"/>
    <p:sldId id="550" r:id="rId26"/>
    <p:sldId id="551" r:id="rId27"/>
    <p:sldId id="552" r:id="rId28"/>
    <p:sldId id="553" r:id="rId29"/>
    <p:sldId id="403" r:id="rId30"/>
    <p:sldId id="554" r:id="rId31"/>
    <p:sldId id="555" r:id="rId32"/>
    <p:sldId id="556" r:id="rId33"/>
    <p:sldId id="557" r:id="rId34"/>
    <p:sldId id="558" r:id="rId35"/>
    <p:sldId id="559" r:id="rId36"/>
    <p:sldId id="514" r:id="rId3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513"/>
            <p14:sldId id="533"/>
            <p14:sldId id="393"/>
            <p14:sldId id="515"/>
            <p14:sldId id="516"/>
            <p14:sldId id="517"/>
            <p14:sldId id="560"/>
            <p14:sldId id="518"/>
            <p14:sldId id="519"/>
            <p14:sldId id="520"/>
            <p14:sldId id="396"/>
            <p14:sldId id="541"/>
            <p14:sldId id="542"/>
            <p14:sldId id="543"/>
            <p14:sldId id="544"/>
            <p14:sldId id="545"/>
            <p14:sldId id="270"/>
            <p14:sldId id="271"/>
            <p14:sldId id="399"/>
            <p14:sldId id="546"/>
            <p14:sldId id="547"/>
            <p14:sldId id="548"/>
            <p14:sldId id="549"/>
            <p14:sldId id="880"/>
            <p14:sldId id="550"/>
            <p14:sldId id="551"/>
            <p14:sldId id="552"/>
            <p14:sldId id="553"/>
            <p14:sldId id="403"/>
            <p14:sldId id="554"/>
            <p14:sldId id="555"/>
            <p14:sldId id="556"/>
            <p14:sldId id="557"/>
            <p14:sldId id="558"/>
            <p14:sldId id="559"/>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CCE64-1013-4888-A46C-8D57D406EE4A}" v="37" dt="2025-01-30T17:27:19.702"/>
    <p1510:client id="{2DB899ED-3A3E-09CC-7E59-8C6CF6A941BE}" v="40" dt="2025-01-30T17:24:24.67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IANA FARFAN" userId="S::tfarfan@o365.evergreen-shipping.com.ec::e80dad86-2878-47b0-9961-83957593ac41" providerId="AD" clId="Web-{2DB899ED-3A3E-09CC-7E59-8C6CF6A941BE}"/>
    <pc:docChg chg="modSld">
      <pc:chgData name="TATIANA FARFAN" userId="S::tfarfan@o365.evergreen-shipping.com.ec::e80dad86-2878-47b0-9961-83957593ac41" providerId="AD" clId="Web-{2DB899ED-3A3E-09CC-7E59-8C6CF6A941BE}" dt="2025-01-30T17:24:20.331" v="6"/>
      <pc:docMkLst>
        <pc:docMk/>
      </pc:docMkLst>
      <pc:sldChg chg="addSp delSp modSp">
        <pc:chgData name="TATIANA FARFAN" userId="S::tfarfan@o365.evergreen-shipping.com.ec::e80dad86-2878-47b0-9961-83957593ac41" providerId="AD" clId="Web-{2DB899ED-3A3E-09CC-7E59-8C6CF6A941BE}" dt="2025-01-30T17:24:20.331" v="6"/>
        <pc:sldMkLst>
          <pc:docMk/>
          <pc:sldMk cId="3533615095" sldId="551"/>
        </pc:sldMkLst>
        <pc:graphicFrameChg chg="del">
          <ac:chgData name="TATIANA FARFAN" userId="S::tfarfan@o365.evergreen-shipping.com.ec::e80dad86-2878-47b0-9961-83957593ac41" providerId="AD" clId="Web-{2DB899ED-3A3E-09CC-7E59-8C6CF6A941BE}" dt="2025-01-30T17:23:52.955" v="0"/>
          <ac:graphicFrameMkLst>
            <pc:docMk/>
            <pc:sldMk cId="3533615095" sldId="551"/>
            <ac:graphicFrameMk id="2" creationId="{C8FB7389-5BCF-4B95-9A88-0E5BDE0C7446}"/>
          </ac:graphicFrameMkLst>
        </pc:graphicFrameChg>
        <pc:graphicFrameChg chg="add mod modGraphic">
          <ac:chgData name="TATIANA FARFAN" userId="S::tfarfan@o365.evergreen-shipping.com.ec::e80dad86-2878-47b0-9961-83957593ac41" providerId="AD" clId="Web-{2DB899ED-3A3E-09CC-7E59-8C6CF6A941BE}" dt="2025-01-30T17:24:20.331" v="6"/>
          <ac:graphicFrameMkLst>
            <pc:docMk/>
            <pc:sldMk cId="3533615095" sldId="551"/>
            <ac:graphicFrameMk id="7" creationId="{EAA5408F-4E24-02EE-3603-2A246F547492}"/>
          </ac:graphicFrameMkLst>
        </pc:graphicFrameChg>
      </pc:sldChg>
    </pc:docChg>
  </pc:docChgLst>
  <pc:docChgLst>
    <pc:chgData name="TATIANA FARFAN" userId="e80dad86-2878-47b0-9961-83957593ac41" providerId="ADAL" clId="{2D1CCE64-1013-4888-A46C-8D57D406EE4A}"/>
    <pc:docChg chg="custSel modSld">
      <pc:chgData name="TATIANA FARFAN" userId="e80dad86-2878-47b0-9961-83957593ac41" providerId="ADAL" clId="{2D1CCE64-1013-4888-A46C-8D57D406EE4A}" dt="2025-01-30T17:27:19.702" v="36" actId="14734"/>
      <pc:docMkLst>
        <pc:docMk/>
      </pc:docMkLst>
      <pc:sldChg chg="addSp delSp modSp mod">
        <pc:chgData name="TATIANA FARFAN" userId="e80dad86-2878-47b0-9961-83957593ac41" providerId="ADAL" clId="{2D1CCE64-1013-4888-A46C-8D57D406EE4A}" dt="2025-01-30T17:27:19.702" v="36" actId="14734"/>
        <pc:sldMkLst>
          <pc:docMk/>
          <pc:sldMk cId="3533615095" sldId="551"/>
        </pc:sldMkLst>
        <pc:spChg chg="add mod">
          <ac:chgData name="TATIANA FARFAN" userId="e80dad86-2878-47b0-9961-83957593ac41" providerId="ADAL" clId="{2D1CCE64-1013-4888-A46C-8D57D406EE4A}" dt="2025-01-30T17:25:14.754" v="11" actId="1076"/>
          <ac:spMkLst>
            <pc:docMk/>
            <pc:sldMk cId="3533615095" sldId="551"/>
            <ac:spMk id="2" creationId="{AF8A9C63-0D08-3684-8D1A-F243A2F3B90C}"/>
          </ac:spMkLst>
        </pc:spChg>
        <pc:spChg chg="del">
          <ac:chgData name="TATIANA FARFAN" userId="e80dad86-2878-47b0-9961-83957593ac41" providerId="ADAL" clId="{2D1CCE64-1013-4888-A46C-8D57D406EE4A}" dt="2025-01-30T17:25:12.828" v="9" actId="478"/>
          <ac:spMkLst>
            <pc:docMk/>
            <pc:sldMk cId="3533615095" sldId="551"/>
            <ac:spMk id="3" creationId="{E08280BE-B7B4-4DA4-AB63-88117C0E03C0}"/>
          </ac:spMkLst>
        </pc:spChg>
        <pc:graphicFrameChg chg="mod modGraphic">
          <ac:chgData name="TATIANA FARFAN" userId="e80dad86-2878-47b0-9961-83957593ac41" providerId="ADAL" clId="{2D1CCE64-1013-4888-A46C-8D57D406EE4A}" dt="2025-01-30T17:27:19.702" v="36" actId="14734"/>
          <ac:graphicFrameMkLst>
            <pc:docMk/>
            <pc:sldMk cId="3533615095" sldId="551"/>
            <ac:graphicFrameMk id="7" creationId="{EAA5408F-4E24-02EE-3603-2A246F547492}"/>
          </ac:graphicFrameMkLst>
        </pc:graphicFrameChg>
      </pc:sldChg>
      <pc:sldChg chg="modSp">
        <pc:chgData name="TATIANA FARFAN" userId="e80dad86-2878-47b0-9961-83957593ac41" providerId="ADAL" clId="{2D1CCE64-1013-4888-A46C-8D57D406EE4A}" dt="2025-01-30T17:25:35.890" v="13"/>
        <pc:sldMkLst>
          <pc:docMk/>
          <pc:sldMk cId="2082849735" sldId="552"/>
        </pc:sldMkLst>
        <pc:graphicFrameChg chg="mod">
          <ac:chgData name="TATIANA FARFAN" userId="e80dad86-2878-47b0-9961-83957593ac41" providerId="ADAL" clId="{2D1CCE64-1013-4888-A46C-8D57D406EE4A}" dt="2025-01-30T17:25:35.890" v="13"/>
          <ac:graphicFrameMkLst>
            <pc:docMk/>
            <pc:sldMk cId="2082849735" sldId="552"/>
            <ac:graphicFrameMk id="2" creationId="{C8FB7389-5BCF-4B95-9A88-0E5BDE0C7446}"/>
          </ac:graphicFrameMkLst>
        </pc:graphicFrameChg>
      </pc:sldChg>
      <pc:sldChg chg="addSp delSp modSp mod">
        <pc:chgData name="TATIANA FARFAN" userId="e80dad86-2878-47b0-9961-83957593ac41" providerId="ADAL" clId="{2D1CCE64-1013-4888-A46C-8D57D406EE4A}" dt="2025-01-30T17:25:47.918" v="16"/>
        <pc:sldMkLst>
          <pc:docMk/>
          <pc:sldMk cId="1839916347" sldId="553"/>
        </pc:sldMkLst>
        <pc:spChg chg="add mod">
          <ac:chgData name="TATIANA FARFAN" userId="e80dad86-2878-47b0-9961-83957593ac41" providerId="ADAL" clId="{2D1CCE64-1013-4888-A46C-8D57D406EE4A}" dt="2025-01-30T17:25:43.596" v="15"/>
          <ac:spMkLst>
            <pc:docMk/>
            <pc:sldMk cId="1839916347" sldId="553"/>
            <ac:spMk id="2" creationId="{A57E5E2B-876A-76A4-88CB-CAFB9FC2627D}"/>
          </ac:spMkLst>
        </pc:spChg>
        <pc:spChg chg="del">
          <ac:chgData name="TATIANA FARFAN" userId="e80dad86-2878-47b0-9961-83957593ac41" providerId="ADAL" clId="{2D1CCE64-1013-4888-A46C-8D57D406EE4A}" dt="2025-01-30T17:25:43.301" v="14" actId="478"/>
          <ac:spMkLst>
            <pc:docMk/>
            <pc:sldMk cId="1839916347" sldId="553"/>
            <ac:spMk id="6" creationId="{27CF1CBF-5185-02AD-78EB-2DBF917BCD61}"/>
          </ac:spMkLst>
        </pc:spChg>
        <pc:picChg chg="add mod">
          <ac:chgData name="TATIANA FARFAN" userId="e80dad86-2878-47b0-9961-83957593ac41" providerId="ADAL" clId="{2D1CCE64-1013-4888-A46C-8D57D406EE4A}" dt="2025-01-30T17:25:47.918" v="16"/>
          <ac:picMkLst>
            <pc:docMk/>
            <pc:sldMk cId="1839916347" sldId="553"/>
            <ac:picMk id="3" creationId="{A02BF983-8604-EF06-21C1-60193D7B50A3}"/>
          </ac:picMkLst>
        </pc:picChg>
      </pc:sldChg>
    </pc:docChg>
  </pc:docChgLst>
  <pc:docChgLst>
    <pc:chgData name="SORAYA PELAEZ" userId="edfe4903-e132-4a8c-abf8-feb9cc6f8043" providerId="ADAL" clId="{148FCCA0-6CFF-4109-8BF0-96E16675BA38}"/>
    <pc:docChg chg="custSel modSld">
      <pc:chgData name="SORAYA PELAEZ" userId="edfe4903-e132-4a8c-abf8-feb9cc6f8043" providerId="ADAL" clId="{148FCCA0-6CFF-4109-8BF0-96E16675BA38}" dt="2025-01-30T17:57:27.247" v="18" actId="2711"/>
      <pc:docMkLst>
        <pc:docMk/>
      </pc:docMkLst>
      <pc:sldChg chg="modSp mod">
        <pc:chgData name="SORAYA PELAEZ" userId="edfe4903-e132-4a8c-abf8-feb9cc6f8043" providerId="ADAL" clId="{148FCCA0-6CFF-4109-8BF0-96E16675BA38}" dt="2025-01-30T17:57:27.247" v="18" actId="2711"/>
        <pc:sldMkLst>
          <pc:docMk/>
          <pc:sldMk cId="2235699875" sldId="546"/>
        </pc:sldMkLst>
        <pc:graphicFrameChg chg="modGraphic">
          <ac:chgData name="SORAYA PELAEZ" userId="edfe4903-e132-4a8c-abf8-feb9cc6f8043" providerId="ADAL" clId="{148FCCA0-6CFF-4109-8BF0-96E16675BA38}" dt="2025-01-30T17:57:27.247" v="18" actId="2711"/>
          <ac:graphicFrameMkLst>
            <pc:docMk/>
            <pc:sldMk cId="2235699875" sldId="546"/>
            <ac:graphicFrameMk id="5" creationId="{00000000-0000-0000-0000-000000000000}"/>
          </ac:graphicFrameMkLst>
        </pc:graphicFrameChg>
      </pc:sldChg>
      <pc:sldChg chg="modSp mod">
        <pc:chgData name="SORAYA PELAEZ" userId="edfe4903-e132-4a8c-abf8-feb9cc6f8043" providerId="ADAL" clId="{148FCCA0-6CFF-4109-8BF0-96E16675BA38}" dt="2025-01-30T17:57:14.306" v="17" actId="2711"/>
        <pc:sldMkLst>
          <pc:docMk/>
          <pc:sldMk cId="2508018103" sldId="547"/>
        </pc:sldMkLst>
        <pc:graphicFrameChg chg="modGraphic">
          <ac:chgData name="SORAYA PELAEZ" userId="edfe4903-e132-4a8c-abf8-feb9cc6f8043" providerId="ADAL" clId="{148FCCA0-6CFF-4109-8BF0-96E16675BA38}" dt="2025-01-30T17:57:14.306" v="17" actId="2711"/>
          <ac:graphicFrameMkLst>
            <pc:docMk/>
            <pc:sldMk cId="2508018103" sldId="547"/>
            <ac:graphicFrameMk id="5" creationId="{00000000-0000-0000-0000-000000000000}"/>
          </ac:graphicFrameMkLst>
        </pc:graphicFrameChg>
      </pc:sldChg>
      <pc:sldChg chg="addSp delSp modSp mod">
        <pc:chgData name="SORAYA PELAEZ" userId="edfe4903-e132-4a8c-abf8-feb9cc6f8043" providerId="ADAL" clId="{148FCCA0-6CFF-4109-8BF0-96E16675BA38}" dt="2025-01-29T18:16:28.308" v="3" actId="2711"/>
        <pc:sldMkLst>
          <pc:docMk/>
          <pc:sldMk cId="3160361199" sldId="548"/>
        </pc:sldMkLst>
        <pc:spChg chg="mod">
          <ac:chgData name="SORAYA PELAEZ" userId="edfe4903-e132-4a8c-abf8-feb9cc6f8043" providerId="ADAL" clId="{148FCCA0-6CFF-4109-8BF0-96E16675BA38}" dt="2025-01-29T18:16:28.308" v="3" actId="2711"/>
          <ac:spMkLst>
            <pc:docMk/>
            <pc:sldMk cId="3160361199" sldId="548"/>
            <ac:spMk id="6" creationId="{97C99813-D1C4-0E4B-FAE5-0FA7422F065F}"/>
          </ac:spMkLst>
        </pc:spChg>
        <pc:picChg chg="add mod">
          <ac:chgData name="SORAYA PELAEZ" userId="edfe4903-e132-4a8c-abf8-feb9cc6f8043" providerId="ADAL" clId="{148FCCA0-6CFF-4109-8BF0-96E16675BA38}" dt="2025-01-29T18:16:02.384" v="2" actId="1076"/>
          <ac:picMkLst>
            <pc:docMk/>
            <pc:sldMk cId="3160361199" sldId="548"/>
            <ac:picMk id="4" creationId="{1D0E7477-2953-43B4-3161-3A0D616A0BA1}"/>
          </ac:picMkLst>
        </pc:picChg>
        <pc:picChg chg="del">
          <ac:chgData name="SORAYA PELAEZ" userId="edfe4903-e132-4a8c-abf8-feb9cc6f8043" providerId="ADAL" clId="{148FCCA0-6CFF-4109-8BF0-96E16675BA38}" dt="2025-01-29T18:03:50.222" v="0" actId="478"/>
          <ac:picMkLst>
            <pc:docMk/>
            <pc:sldMk cId="3160361199" sldId="548"/>
            <ac:picMk id="20" creationId="{09CAC916-CE6B-1FB1-A71A-70078B1B0BDD}"/>
          </ac:picMkLst>
        </pc:picChg>
      </pc:sldChg>
      <pc:sldChg chg="modSp mod">
        <pc:chgData name="SORAYA PELAEZ" userId="edfe4903-e132-4a8c-abf8-feb9cc6f8043" providerId="ADAL" clId="{148FCCA0-6CFF-4109-8BF0-96E16675BA38}" dt="2025-01-30T17:55:35.169" v="15" actId="255"/>
        <pc:sldMkLst>
          <pc:docMk/>
          <pc:sldMk cId="3533615095" sldId="551"/>
        </pc:sldMkLst>
        <pc:spChg chg="mod">
          <ac:chgData name="SORAYA PELAEZ" userId="edfe4903-e132-4a8c-abf8-feb9cc6f8043" providerId="ADAL" clId="{148FCCA0-6CFF-4109-8BF0-96E16675BA38}" dt="2025-01-30T17:55:35.169" v="15" actId="255"/>
          <ac:spMkLst>
            <pc:docMk/>
            <pc:sldMk cId="3533615095" sldId="551"/>
            <ac:spMk id="2" creationId="{AF8A9C63-0D08-3684-8D1A-F243A2F3B90C}"/>
          </ac:spMkLst>
        </pc:spChg>
        <pc:graphicFrameChg chg="modGraphic">
          <ac:chgData name="SORAYA PELAEZ" userId="edfe4903-e132-4a8c-abf8-feb9cc6f8043" providerId="ADAL" clId="{148FCCA0-6CFF-4109-8BF0-96E16675BA38}" dt="2025-01-30T17:55:19.449" v="13" actId="255"/>
          <ac:graphicFrameMkLst>
            <pc:docMk/>
            <pc:sldMk cId="3533615095" sldId="551"/>
            <ac:graphicFrameMk id="7" creationId="{EAA5408F-4E24-02EE-3603-2A246F547492}"/>
          </ac:graphicFrameMkLst>
        </pc:graphicFrameChg>
      </pc:sldChg>
      <pc:sldChg chg="modSp mod">
        <pc:chgData name="SORAYA PELAEZ" userId="edfe4903-e132-4a8c-abf8-feb9cc6f8043" providerId="ADAL" clId="{148FCCA0-6CFF-4109-8BF0-96E16675BA38}" dt="2025-01-30T17:56:04.878" v="16" actId="2711"/>
        <pc:sldMkLst>
          <pc:docMk/>
          <pc:sldMk cId="2082849735" sldId="552"/>
        </pc:sldMkLst>
        <pc:graphicFrameChg chg="modGraphic">
          <ac:chgData name="SORAYA PELAEZ" userId="edfe4903-e132-4a8c-abf8-feb9cc6f8043" providerId="ADAL" clId="{148FCCA0-6CFF-4109-8BF0-96E16675BA38}" dt="2025-01-30T17:56:04.878" v="16" actId="2711"/>
          <ac:graphicFrameMkLst>
            <pc:docMk/>
            <pc:sldMk cId="2082849735" sldId="552"/>
            <ac:graphicFrameMk id="2" creationId="{C8FB7389-5BCF-4B95-9A88-0E5BDE0C7446}"/>
          </ac:graphicFrameMkLst>
        </pc:graphicFrameChg>
      </pc:sldChg>
      <pc:sldChg chg="modSp mod">
        <pc:chgData name="SORAYA PELAEZ" userId="edfe4903-e132-4a8c-abf8-feb9cc6f8043" providerId="ADAL" clId="{148FCCA0-6CFF-4109-8BF0-96E16675BA38}" dt="2025-01-30T17:54:51.891" v="11" actId="2711"/>
        <pc:sldMkLst>
          <pc:docMk/>
          <pc:sldMk cId="1839916347" sldId="553"/>
        </pc:sldMkLst>
        <pc:spChg chg="mod">
          <ac:chgData name="SORAYA PELAEZ" userId="edfe4903-e132-4a8c-abf8-feb9cc6f8043" providerId="ADAL" clId="{148FCCA0-6CFF-4109-8BF0-96E16675BA38}" dt="2025-01-30T17:54:51.891" v="11" actId="2711"/>
          <ac:spMkLst>
            <pc:docMk/>
            <pc:sldMk cId="1839916347" sldId="553"/>
            <ac:spMk id="2" creationId="{A57E5E2B-876A-76A4-88CB-CAFB9FC262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‹Nº›</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0717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a:p>
        </p:txBody>
      </p:sp>
    </p:spTree>
    <p:extLst>
      <p:ext uri="{BB962C8B-B14F-4D97-AF65-F5344CB8AC3E}">
        <p14:creationId xmlns:p14="http://schemas.microsoft.com/office/powerpoint/2010/main" val="146150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a:p>
        </p:txBody>
      </p:sp>
    </p:spTree>
    <p:extLst>
      <p:ext uri="{BB962C8B-B14F-4D97-AF65-F5344CB8AC3E}">
        <p14:creationId xmlns:p14="http://schemas.microsoft.com/office/powerpoint/2010/main" val="381153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15</a:t>
            </a:fld>
            <a:endParaRPr lang="en-US"/>
          </a:p>
        </p:txBody>
      </p:sp>
    </p:spTree>
    <p:extLst>
      <p:ext uri="{BB962C8B-B14F-4D97-AF65-F5344CB8AC3E}">
        <p14:creationId xmlns:p14="http://schemas.microsoft.com/office/powerpoint/2010/main" val="2470833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16</a:t>
            </a:fld>
            <a:endParaRPr lang="en-US"/>
          </a:p>
        </p:txBody>
      </p:sp>
    </p:spTree>
    <p:extLst>
      <p:ext uri="{BB962C8B-B14F-4D97-AF65-F5344CB8AC3E}">
        <p14:creationId xmlns:p14="http://schemas.microsoft.com/office/powerpoint/2010/main" val="318522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778567" y="4750010"/>
            <a:ext cx="6228167" cy="449983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558800" y="760413"/>
            <a:ext cx="6667500" cy="3749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778567" y="4750010"/>
            <a:ext cx="6228167" cy="4499832"/>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558800" y="760413"/>
            <a:ext cx="6667500" cy="3749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a:p>
        </p:txBody>
      </p:sp>
    </p:spTree>
    <p:extLst>
      <p:ext uri="{BB962C8B-B14F-4D97-AF65-F5344CB8AC3E}">
        <p14:creationId xmlns:p14="http://schemas.microsoft.com/office/powerpoint/2010/main" val="230129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a:p>
        </p:txBody>
      </p:sp>
    </p:spTree>
    <p:extLst>
      <p:ext uri="{BB962C8B-B14F-4D97-AF65-F5344CB8AC3E}">
        <p14:creationId xmlns:p14="http://schemas.microsoft.com/office/powerpoint/2010/main" val="52639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22</a:t>
            </a:fld>
            <a:endParaRPr lang="en-US"/>
          </a:p>
        </p:txBody>
      </p:sp>
    </p:spTree>
    <p:extLst>
      <p:ext uri="{BB962C8B-B14F-4D97-AF65-F5344CB8AC3E}">
        <p14:creationId xmlns:p14="http://schemas.microsoft.com/office/powerpoint/2010/main" val="28925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a:p>
        </p:txBody>
      </p:sp>
    </p:spTree>
    <p:extLst>
      <p:ext uri="{BB962C8B-B14F-4D97-AF65-F5344CB8AC3E}">
        <p14:creationId xmlns:p14="http://schemas.microsoft.com/office/powerpoint/2010/main" val="2993749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EF7551D0-E04A-41C7-82A0-48E7BC745D30}" type="slidenum">
              <a:rPr lang="es-EC" smtClean="0"/>
              <a:t>24</a:t>
            </a:fld>
            <a:endParaRPr lang="es-EC"/>
          </a:p>
        </p:txBody>
      </p:sp>
    </p:spTree>
    <p:extLst>
      <p:ext uri="{BB962C8B-B14F-4D97-AF65-F5344CB8AC3E}">
        <p14:creationId xmlns:p14="http://schemas.microsoft.com/office/powerpoint/2010/main" val="839186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p:nvPr>
        </p:nvSpPr>
        <p:spPr/>
        <p:txBody>
          <a:bodyPr/>
          <a:lstStyle/>
          <a:p>
            <a:pPr algn="r"/>
            <a:fld id="{E1E1358F-6BA0-4A20-BA4E-6E17B92D4418}" type="slidenum">
              <a:rPr lang="en-US" sz="1400" b="0" strike="noStrike" spc="-1" smtClean="0">
                <a:latin typeface="Times New Roman"/>
              </a:rPr>
              <a:t>26</a:t>
            </a:fld>
            <a:endParaRPr lang="en-US" sz="1400" b="0" strike="noStrike" spc="-1">
              <a:latin typeface="Times New Roman"/>
            </a:endParaRPr>
          </a:p>
        </p:txBody>
      </p:sp>
    </p:spTree>
    <p:extLst>
      <p:ext uri="{BB962C8B-B14F-4D97-AF65-F5344CB8AC3E}">
        <p14:creationId xmlns:p14="http://schemas.microsoft.com/office/powerpoint/2010/main" val="32390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p:nvPr>
        </p:nvSpPr>
        <p:spPr/>
        <p:txBody>
          <a:bodyPr/>
          <a:lstStyle/>
          <a:p>
            <a:pPr algn="r"/>
            <a:fld id="{E1E1358F-6BA0-4A20-BA4E-6E17B92D4418}"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396836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p:nvPr>
        </p:nvSpPr>
        <p:spPr/>
        <p:txBody>
          <a:bodyPr/>
          <a:lstStyle/>
          <a:p>
            <a:pPr algn="r"/>
            <a:fld id="{E1E1358F-6BA0-4A20-BA4E-6E17B92D4418}"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2175252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30</a:t>
            </a:fld>
            <a:endParaRPr lang="en-US"/>
          </a:p>
        </p:txBody>
      </p:sp>
    </p:spTree>
    <p:extLst>
      <p:ext uri="{BB962C8B-B14F-4D97-AF65-F5344CB8AC3E}">
        <p14:creationId xmlns:p14="http://schemas.microsoft.com/office/powerpoint/2010/main" val="146150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31</a:t>
            </a:fld>
            <a:endParaRPr lang="en-US"/>
          </a:p>
        </p:txBody>
      </p:sp>
    </p:spTree>
    <p:extLst>
      <p:ext uri="{BB962C8B-B14F-4D97-AF65-F5344CB8AC3E}">
        <p14:creationId xmlns:p14="http://schemas.microsoft.com/office/powerpoint/2010/main" val="1461506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a:p>
        </p:txBody>
      </p:sp>
    </p:spTree>
    <p:extLst>
      <p:ext uri="{BB962C8B-B14F-4D97-AF65-F5344CB8AC3E}">
        <p14:creationId xmlns:p14="http://schemas.microsoft.com/office/powerpoint/2010/main" val="3396400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a:p>
        </p:txBody>
      </p:sp>
    </p:spTree>
    <p:extLst>
      <p:ext uri="{BB962C8B-B14F-4D97-AF65-F5344CB8AC3E}">
        <p14:creationId xmlns:p14="http://schemas.microsoft.com/office/powerpoint/2010/main" val="339640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a:p>
        </p:txBody>
      </p:sp>
    </p:spTree>
    <p:extLst>
      <p:ext uri="{BB962C8B-B14F-4D97-AF65-F5344CB8AC3E}">
        <p14:creationId xmlns:p14="http://schemas.microsoft.com/office/powerpoint/2010/main" val="3340758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a:p>
        </p:txBody>
      </p:sp>
    </p:spTree>
    <p:extLst>
      <p:ext uri="{BB962C8B-B14F-4D97-AF65-F5344CB8AC3E}">
        <p14:creationId xmlns:p14="http://schemas.microsoft.com/office/powerpoint/2010/main" val="39270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a:p>
        </p:txBody>
      </p:sp>
    </p:spTree>
    <p:extLst>
      <p:ext uri="{BB962C8B-B14F-4D97-AF65-F5344CB8AC3E}">
        <p14:creationId xmlns:p14="http://schemas.microsoft.com/office/powerpoint/2010/main" val="147360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a:p>
        </p:txBody>
      </p:sp>
    </p:spTree>
    <p:extLst>
      <p:ext uri="{BB962C8B-B14F-4D97-AF65-F5344CB8AC3E}">
        <p14:creationId xmlns:p14="http://schemas.microsoft.com/office/powerpoint/2010/main" val="210879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8</a:t>
            </a:fld>
            <a:endParaRPr lang="en-US"/>
          </a:p>
        </p:txBody>
      </p:sp>
    </p:spTree>
    <p:extLst>
      <p:ext uri="{BB962C8B-B14F-4D97-AF65-F5344CB8AC3E}">
        <p14:creationId xmlns:p14="http://schemas.microsoft.com/office/powerpoint/2010/main" val="341879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a:p>
        </p:txBody>
      </p:sp>
    </p:spTree>
    <p:extLst>
      <p:ext uri="{BB962C8B-B14F-4D97-AF65-F5344CB8AC3E}">
        <p14:creationId xmlns:p14="http://schemas.microsoft.com/office/powerpoint/2010/main" val="146150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1_Title,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extLst>
      <p:ext uri="{BB962C8B-B14F-4D97-AF65-F5344CB8AC3E}">
        <p14:creationId xmlns:p14="http://schemas.microsoft.com/office/powerpoint/2010/main" val="136422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 Id="rId1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a:solidFill>
                  <a:srgbClr val="00B050"/>
                </a:solidFill>
                <a:latin typeface="Candara" panose="020E0502030303020204" pitchFamily="34" charset="0"/>
                <a:ea typeface="Candara"/>
                <a:cs typeface="Candara"/>
                <a:sym typeface="Candara"/>
              </a:rPr>
              <a:t>202</a:t>
            </a:r>
            <a:r>
              <a:rPr lang="en-US" altLang="zh-TW" sz="2800" b="1">
                <a:solidFill>
                  <a:srgbClr val="00B050"/>
                </a:solidFill>
                <a:latin typeface="Candara" panose="020E0502030303020204" pitchFamily="34" charset="0"/>
                <a:ea typeface="Candara"/>
                <a:cs typeface="Candara"/>
                <a:sym typeface="Candara"/>
              </a:rPr>
              <a:t>5</a:t>
            </a:r>
            <a:r>
              <a:rPr lang="en-US" sz="2800" b="1">
                <a:solidFill>
                  <a:srgbClr val="00B050"/>
                </a:solidFill>
                <a:latin typeface="Candara" panose="020E0502030303020204" pitchFamily="34" charset="0"/>
                <a:ea typeface="Candara"/>
                <a:cs typeface="Candara"/>
                <a:sym typeface="Candara"/>
              </a:rPr>
              <a:t> </a:t>
            </a:r>
          </a:p>
          <a:p>
            <a:pPr>
              <a:buClr>
                <a:srgbClr val="000000"/>
              </a:buClr>
              <a:buSzPts val="4400"/>
            </a:pPr>
            <a:r>
              <a:rPr lang="en-US" sz="2800" b="1">
                <a:solidFill>
                  <a:srgbClr val="00B050"/>
                </a:solidFill>
                <a:latin typeface="Candara" panose="020E0502030303020204" pitchFamily="34" charset="0"/>
                <a:ea typeface="Candara"/>
                <a:cs typeface="Candara"/>
                <a:sym typeface="Candara"/>
              </a:rPr>
              <a:t>LAAM</a:t>
            </a:r>
            <a:r>
              <a:rPr lang="zh-TW" altLang="en-US" sz="2800" b="1">
                <a:solidFill>
                  <a:srgbClr val="00B050"/>
                </a:solidFill>
                <a:latin typeface="Candara" panose="020E0502030303020204" pitchFamily="34" charset="0"/>
                <a:ea typeface="Candara"/>
                <a:cs typeface="Candara"/>
                <a:sym typeface="Candara"/>
              </a:rPr>
              <a:t> </a:t>
            </a:r>
            <a:r>
              <a:rPr lang="en-US" altLang="zh-TW" sz="2800" b="1">
                <a:solidFill>
                  <a:srgbClr val="00B050"/>
                </a:solidFill>
                <a:latin typeface="Candara" panose="020E0502030303020204" pitchFamily="34" charset="0"/>
                <a:ea typeface="Candara"/>
                <a:cs typeface="Candara"/>
                <a:sym typeface="Candara"/>
              </a:rPr>
              <a:t>FTF</a:t>
            </a:r>
            <a:r>
              <a:rPr lang="en-US" sz="2800" b="1">
                <a:solidFill>
                  <a:srgbClr val="00B050"/>
                </a:solidFill>
                <a:latin typeface="Candara" panose="020E0502030303020204" pitchFamily="34" charset="0"/>
                <a:ea typeface="Candara"/>
                <a:cs typeface="Candara"/>
                <a:sym typeface="Candara"/>
              </a:rPr>
              <a:t> Meeting (WCSA) </a:t>
            </a:r>
            <a:endParaRPr sz="280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a:solidFill>
                  <a:schemeClr val="lt1"/>
                </a:solidFill>
                <a:latin typeface="Candara"/>
                <a:ea typeface="Candara"/>
                <a:cs typeface="Candara"/>
                <a:sym typeface="Candara"/>
              </a:rPr>
              <a:t>By LAD/EGA/ELA                                                   </a:t>
            </a:r>
            <a:r>
              <a:rPr lang="en-US" altLang="zh-TW" sz="2100" b="1">
                <a:latin typeface="Candara"/>
                <a:ea typeface="Candara"/>
                <a:cs typeface="Candara"/>
                <a:sym typeface="Candara"/>
              </a:rPr>
              <a:t>2025.FEB.27~28</a:t>
            </a:r>
            <a:endParaRPr sz="600">
              <a:latin typeface="Arial"/>
              <a:ea typeface="Arial"/>
              <a:cs typeface="Arial"/>
              <a:sym typeface="Arial"/>
            </a:endParaRPr>
          </a:p>
        </p:txBody>
      </p:sp>
      <p:pic>
        <p:nvPicPr>
          <p:cNvPr id="8" name="圖片 7">
            <a:extLst>
              <a:ext uri="{FF2B5EF4-FFF2-40B4-BE49-F238E27FC236}">
                <a16:creationId xmlns:a16="http://schemas.microsoft.com/office/drawing/2014/main" id="{4B555600-B1E0-9FA2-B592-DE6B14D85CCC}"/>
              </a:ext>
            </a:extLst>
          </p:cNvPr>
          <p:cNvPicPr>
            <a:picLocks noChangeAspect="1"/>
          </p:cNvPicPr>
          <p:nvPr/>
        </p:nvPicPr>
        <p:blipFill>
          <a:blip r:embed="rId3"/>
          <a:stretch>
            <a:fillRect/>
          </a:stretch>
        </p:blipFill>
        <p:spPr>
          <a:xfrm>
            <a:off x="-11160" y="0"/>
            <a:ext cx="9155160" cy="3784504"/>
          </a:xfrm>
          <a:prstGeom prst="rect">
            <a:avLst/>
          </a:prstGeom>
          <a:effectLst>
            <a:softEdge rad="317500"/>
          </a:effectLst>
        </p:spPr>
      </p:pic>
      <p:sp>
        <p:nvSpPr>
          <p:cNvPr id="2" name="文字方塊 1">
            <a:extLst>
              <a:ext uri="{FF2B5EF4-FFF2-40B4-BE49-F238E27FC236}">
                <a16:creationId xmlns:a16="http://schemas.microsoft.com/office/drawing/2014/main" id="{191A4CC0-7C60-D2CB-3F08-4703EF5FE36A}"/>
              </a:ext>
            </a:extLst>
          </p:cNvPr>
          <p:cNvSpPr txBox="1"/>
          <p:nvPr/>
        </p:nvSpPr>
        <p:spPr>
          <a:xfrm>
            <a:off x="37161" y="4550444"/>
            <a:ext cx="4783014" cy="369332"/>
          </a:xfrm>
          <a:prstGeom prst="rect">
            <a:avLst/>
          </a:prstGeom>
          <a:noFill/>
        </p:spPr>
        <p:txBody>
          <a:bodyPr wrap="square">
            <a:spAutoFit/>
          </a:bodyPr>
          <a:lstStyle/>
          <a:p>
            <a:r>
              <a:rPr lang="en-US" altLang="zh-TW" sz="1800" b="1">
                <a:solidFill>
                  <a:srgbClr val="0070C0"/>
                </a:solidFill>
                <a:latin typeface="Candara"/>
                <a:ea typeface="Candara"/>
                <a:cs typeface="Candara"/>
                <a:sym typeface="Candara"/>
              </a:rPr>
              <a:t>By LAD/EGA/ELA </a:t>
            </a:r>
            <a:endParaRPr lang="en-US">
              <a:solidFill>
                <a:srgbClr val="0070C0"/>
              </a:solidFill>
            </a:endParaRPr>
          </a:p>
        </p:txBody>
      </p:sp>
    </p:spTree>
    <p:extLst>
      <p:ext uri="{BB962C8B-B14F-4D97-AF65-F5344CB8AC3E}">
        <p14:creationId xmlns:p14="http://schemas.microsoft.com/office/powerpoint/2010/main" val="749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OCD/OPD Topic discussion </a:t>
            </a:r>
            <a:r>
              <a:rPr lang="en-US" altLang="zh-TW" sz="2400" b="1" kern="0">
                <a:solidFill>
                  <a:srgbClr val="FFFF00"/>
                </a:solidFill>
                <a:latin typeface="DFKai-SB" pitchFamily="65" charset="-120"/>
                <a:ea typeface="DFKai-SB" pitchFamily="65" charset="-120"/>
              </a:rPr>
              <a:t>(CL)</a:t>
            </a:r>
            <a:endParaRPr lang="en-US" sz="2400" b="1" kern="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088967525"/>
              </p:ext>
            </p:extLst>
          </p:nvPr>
        </p:nvGraphicFramePr>
        <p:xfrm>
          <a:off x="107504" y="771551"/>
          <a:ext cx="8928993" cy="2671608"/>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32215">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effectLst/>
                          <a:latin typeface="Candara" panose="020E0502030303020204" pitchFamily="34" charset="0"/>
                        </a:rPr>
                        <a:t>2023</a:t>
                      </a:r>
                      <a:endParaRPr lang="en-US" altLang="zh-TW"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effectLst/>
                          <a:latin typeface="Candara" panose="020E0502030303020204" pitchFamily="34" charset="0"/>
                        </a:rPr>
                        <a:t>2024</a:t>
                      </a:r>
                      <a:endParaRPr lang="en-US" altLang="zh-TW"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effectLst/>
                          <a:latin typeface="Candara" panose="020E0502030303020204" pitchFamily="34" charset="0"/>
                        </a:rPr>
                        <a:t>Diff</a:t>
                      </a:r>
                      <a:endParaRPr lang="en-US"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solidFill>
                            <a:schemeClr val="tx1"/>
                          </a:solidFill>
                          <a:effectLst/>
                          <a:latin typeface="Candara" panose="020E0502030303020204" pitchFamily="34" charset="0"/>
                        </a:rPr>
                        <a:t>Action Plan</a:t>
                      </a:r>
                      <a:r>
                        <a:rPr lang="zh-TW" altLang="en-US" sz="800" b="1" u="none" strike="noStrike">
                          <a:solidFill>
                            <a:schemeClr val="tx1"/>
                          </a:solidFill>
                          <a:effectLst/>
                          <a:latin typeface="Candara" panose="020E0502030303020204" pitchFamily="34" charset="0"/>
                        </a:rPr>
                        <a:t> </a:t>
                      </a:r>
                      <a:r>
                        <a:rPr lang="en-US" altLang="zh-TW" sz="800" b="1" u="none" strike="noStrike">
                          <a:solidFill>
                            <a:schemeClr val="tx1"/>
                          </a:solidFill>
                          <a:effectLst/>
                          <a:latin typeface="Candara" panose="020E0502030303020204" pitchFamily="34" charset="0"/>
                        </a:rPr>
                        <a:t>in 2025</a:t>
                      </a:r>
                      <a:endParaRPr lang="en-US" sz="80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88687">
                <a:tc rowSpan="3">
                  <a:txBody>
                    <a:bodyPr/>
                    <a:lstStyle/>
                    <a:p>
                      <a:pPr algn="ctr" fontAlgn="ctr"/>
                      <a:r>
                        <a:rPr lang="en-US" sz="1050" b="0" u="none" strike="noStrike">
                          <a:effectLst/>
                          <a:latin typeface="Candara" panose="020E0502030303020204" pitchFamily="34" charset="0"/>
                        </a:rPr>
                        <a:t>OPD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effectLst/>
                          <a:latin typeface="Candara" panose="020E0502030303020204" pitchFamily="34" charset="0"/>
                        </a:rPr>
                        <a:t>BOA</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endParaRPr lang="zh-TW" altLang="en-US" sz="6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83999">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Port Stay</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0272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Productivity</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83999">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effectLst/>
                          <a:latin typeface="Candara" panose="020E0502030303020204" pitchFamily="34" charset="0"/>
                        </a:rPr>
                        <a:t>Incentive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83999">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83999">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3" y="3504670"/>
            <a:ext cx="8784976" cy="338554"/>
          </a:xfrm>
          <a:prstGeom prst="rect">
            <a:avLst/>
          </a:prstGeom>
          <a:noFill/>
        </p:spPr>
        <p:txBody>
          <a:bodyPr wrap="square" rtlCol="0">
            <a:spAutoFit/>
          </a:bodyPr>
          <a:lstStyle/>
          <a:p>
            <a:r>
              <a:rPr lang="en-US" altLang="zh-TW" sz="1600">
                <a:latin typeface="Candara" panose="020E0502030303020204" pitchFamily="34" charset="0"/>
              </a:rPr>
              <a:t>Topic</a:t>
            </a:r>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10</a:t>
            </a:fld>
            <a:endParaRPr lang="en-US" sz="1000"/>
          </a:p>
        </p:txBody>
      </p:sp>
    </p:spTree>
    <p:extLst>
      <p:ext uri="{BB962C8B-B14F-4D97-AF65-F5344CB8AC3E}">
        <p14:creationId xmlns:p14="http://schemas.microsoft.com/office/powerpoint/2010/main" val="186984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rPr>
              <a:t>18</a:t>
            </a:r>
            <a:endParaRPr kumimoji="0" lang="zh-CN" altLang="en-US"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solidFill>
                  <a:prstClr val="black">
                    <a:lumMod val="85000"/>
                    <a:lumOff val="15000"/>
                  </a:prstClr>
                </a:solidFill>
                <a:latin typeface="DFKai-SB" pitchFamily="65" charset="-120"/>
                <a:ea typeface="DFKai-SB" pitchFamily="65" charset="-120"/>
              </a:rPr>
              <a:t>ECO</a:t>
            </a:r>
          </a:p>
          <a:p>
            <a:pPr lvl="0" algn="ctr">
              <a:defRPr/>
            </a:pPr>
            <a:r>
              <a:rPr lang="en-US" altLang="zh-CN" sz="2400" b="1">
                <a:solidFill>
                  <a:prstClr val="black">
                    <a:lumMod val="85000"/>
                    <a:lumOff val="15000"/>
                  </a:prstClr>
                </a:solidFill>
                <a:latin typeface="DFKai-SB" pitchFamily="65" charset="-120"/>
                <a:ea typeface="DFKai-SB" pitchFamily="65" charset="-120"/>
              </a:rPr>
              <a:t>(COLOMBIA)</a:t>
            </a:r>
            <a:endParaRPr kumimoji="0" lang="zh-CN" altLang="en-US" sz="2400" b="0" i="0" u="none" strike="noStrike" kern="1200" cap="none" spc="0" normalizeH="0" baseline="0" noProof="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787444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69397981"/>
              </p:ext>
            </p:extLst>
          </p:nvPr>
        </p:nvGraphicFramePr>
        <p:xfrm>
          <a:off x="-2" y="345031"/>
          <a:ext cx="9105058" cy="4777659"/>
        </p:xfrm>
        <a:graphic>
          <a:graphicData uri="http://schemas.openxmlformats.org/drawingml/2006/table">
            <a:tbl>
              <a:tblPr/>
              <a:tblGrid>
                <a:gridCol w="596624">
                  <a:extLst>
                    <a:ext uri="{9D8B030D-6E8A-4147-A177-3AD203B41FA5}">
                      <a16:colId xmlns:a16="http://schemas.microsoft.com/office/drawing/2014/main" val="20000"/>
                    </a:ext>
                  </a:extLst>
                </a:gridCol>
                <a:gridCol w="1033959">
                  <a:extLst>
                    <a:ext uri="{9D8B030D-6E8A-4147-A177-3AD203B41FA5}">
                      <a16:colId xmlns:a16="http://schemas.microsoft.com/office/drawing/2014/main" val="20001"/>
                    </a:ext>
                  </a:extLst>
                </a:gridCol>
                <a:gridCol w="413585">
                  <a:extLst>
                    <a:ext uri="{9D8B030D-6E8A-4147-A177-3AD203B41FA5}">
                      <a16:colId xmlns:a16="http://schemas.microsoft.com/office/drawing/2014/main" val="20006"/>
                    </a:ext>
                  </a:extLst>
                </a:gridCol>
                <a:gridCol w="758236">
                  <a:extLst>
                    <a:ext uri="{9D8B030D-6E8A-4147-A177-3AD203B41FA5}">
                      <a16:colId xmlns:a16="http://schemas.microsoft.com/office/drawing/2014/main" val="20002"/>
                    </a:ext>
                  </a:extLst>
                </a:gridCol>
                <a:gridCol w="758236">
                  <a:extLst>
                    <a:ext uri="{9D8B030D-6E8A-4147-A177-3AD203B41FA5}">
                      <a16:colId xmlns:a16="http://schemas.microsoft.com/office/drawing/2014/main" val="20003"/>
                    </a:ext>
                  </a:extLst>
                </a:gridCol>
                <a:gridCol w="596428">
                  <a:extLst>
                    <a:ext uri="{9D8B030D-6E8A-4147-A177-3AD203B41FA5}">
                      <a16:colId xmlns:a16="http://schemas.microsoft.com/office/drawing/2014/main" val="20004"/>
                    </a:ext>
                  </a:extLst>
                </a:gridCol>
                <a:gridCol w="733746">
                  <a:extLst>
                    <a:ext uri="{9D8B030D-6E8A-4147-A177-3AD203B41FA5}">
                      <a16:colId xmlns:a16="http://schemas.microsoft.com/office/drawing/2014/main" val="3567710903"/>
                    </a:ext>
                  </a:extLst>
                </a:gridCol>
                <a:gridCol w="4214244">
                  <a:extLst>
                    <a:ext uri="{9D8B030D-6E8A-4147-A177-3AD203B41FA5}">
                      <a16:colId xmlns:a16="http://schemas.microsoft.com/office/drawing/2014/main" val="20005"/>
                    </a:ext>
                  </a:extLst>
                </a:gridCol>
              </a:tblGrid>
              <a:tr h="464165">
                <a:tc rowSpan="2">
                  <a:txBody>
                    <a:bodyPr/>
                    <a:lstStyle/>
                    <a:p>
                      <a:pPr algn="ctr" rtl="0" fontAlgn="ctr"/>
                      <a:r>
                        <a:rPr lang="en-US" altLang="zh-TW" sz="790" b="0" i="0" u="none" strike="noStrike">
                          <a:solidFill>
                            <a:srgbClr val="000000"/>
                          </a:solidFill>
                          <a:effectLst/>
                          <a:latin typeface="DFKai-SB" pitchFamily="65" charset="-120"/>
                          <a:ea typeface="DFKai-SB" pitchFamily="65" charset="-120"/>
                        </a:rPr>
                        <a:t>Subject</a:t>
                      </a:r>
                      <a:endParaRPr lang="zh-TW" altLang="de-DE" sz="79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790" b="0" i="0" u="none" strike="noStrike">
                          <a:solidFill>
                            <a:srgbClr val="000000"/>
                          </a:solidFill>
                          <a:effectLst/>
                          <a:latin typeface="DFKai-SB" pitchFamily="65" charset="-120"/>
                          <a:ea typeface="DFKai-SB" pitchFamily="65" charset="-120"/>
                        </a:rPr>
                        <a:t>Segments</a:t>
                      </a:r>
                      <a:endParaRPr lang="zh-TW" altLang="de-DE" sz="79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79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itchFamily="65" charset="-120"/>
                          <a:ea typeface="DFKai-SB" pitchFamily="65" charset="-120"/>
                        </a:rPr>
                        <a:t>202</a:t>
                      </a:r>
                      <a:r>
                        <a:rPr lang="en-US" altLang="zh-TW" sz="800" b="0" i="0" u="none" strike="noStrike">
                          <a:solidFill>
                            <a:schemeClr val="tx1"/>
                          </a:solidFill>
                          <a:effectLst/>
                          <a:latin typeface="DFKai-SB" pitchFamily="65" charset="-120"/>
                          <a:ea typeface="DFKai-SB" pitchFamily="65" charset="-120"/>
                        </a:rPr>
                        <a:t>4</a:t>
                      </a:r>
                      <a:r>
                        <a:rPr lang="de-DE" altLang="zh-TW" sz="800" b="0" i="0" u="none" strike="noStrike">
                          <a:solidFill>
                            <a:schemeClr val="tx1"/>
                          </a:solidFill>
                          <a:effectLst/>
                          <a:latin typeface="DFKai-SB" pitchFamily="65" charset="-120"/>
                          <a:ea typeface="DFKai-SB" pitchFamily="65" charset="-120"/>
                        </a:rPr>
                        <a:t> Target</a:t>
                      </a:r>
                    </a:p>
                    <a:p>
                      <a:pPr algn="ctr" rtl="0" fontAlgn="ct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a:t>
                      </a:r>
                      <a:r>
                        <a:rPr lang="de-DE" altLang="zh-TW" sz="800" b="0" i="0" u="none" strike="noStrike" baseline="0">
                          <a:solidFill>
                            <a:schemeClr val="tx1"/>
                          </a:solidFill>
                          <a:effectLst/>
                          <a:latin typeface="DFKai-SB" pitchFamily="65" charset="-120"/>
                          <a:ea typeface="DFKai-SB" pitchFamily="65" charset="-120"/>
                        </a:rPr>
                        <a:t> </a:t>
                      </a:r>
                      <a:r>
                        <a:rPr lang="de-DE" altLang="zh-TW" sz="800" b="0" i="0" u="none" strike="noStrike">
                          <a:solidFill>
                            <a:schemeClr val="tx1"/>
                          </a:solidFill>
                          <a:effectLst/>
                          <a:latin typeface="DFKai-SB" pitchFamily="65" charset="-120"/>
                          <a:ea typeface="DFKai-SB" pitchFamily="65" charset="-120"/>
                        </a:rPr>
                        <a:t>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8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a:solidFill>
                            <a:srgbClr val="000000"/>
                          </a:solidFill>
                          <a:effectLst/>
                          <a:latin typeface="DFKai-SB" pitchFamily="65" charset="-120"/>
                          <a:ea typeface="DFKai-SB" pitchFamily="65" charset="-120"/>
                        </a:rPr>
                        <a:t>Market</a:t>
                      </a:r>
                      <a:r>
                        <a:rPr lang="de-DE" sz="1000" b="0" i="0" u="none" strike="noStrike" baseline="0">
                          <a:solidFill>
                            <a:srgbClr val="000000"/>
                          </a:solidFill>
                          <a:effectLst/>
                          <a:latin typeface="DFKai-SB" pitchFamily="65" charset="-120"/>
                          <a:ea typeface="DFKai-SB" pitchFamily="65" charset="-120"/>
                        </a:rPr>
                        <a:t> Review</a:t>
                      </a:r>
                      <a:r>
                        <a:rPr lang="de-DE" sz="1000" b="0" i="0" u="none" strike="noStrike">
                          <a:solidFill>
                            <a:srgbClr val="000000"/>
                          </a:solidFill>
                          <a:effectLst/>
                          <a:latin typeface="DFKai-SB" pitchFamily="65" charset="-120"/>
                          <a:ea typeface="DFKai-SB" pitchFamily="65" charset="-120"/>
                        </a:rPr>
                        <a:t> or Action</a:t>
                      </a:r>
                      <a:r>
                        <a:rPr lang="de-DE" sz="1000" b="0" i="0" u="none" strike="noStrike" baseline="0">
                          <a:solidFill>
                            <a:srgbClr val="000000"/>
                          </a:solidFill>
                          <a:effectLst/>
                          <a:latin typeface="DFKai-SB" pitchFamily="65" charset="-120"/>
                          <a:ea typeface="DFKai-SB" pitchFamily="65" charset="-120"/>
                        </a:rPr>
                        <a:t> Plan</a:t>
                      </a:r>
                    </a:p>
                    <a:p>
                      <a:pPr algn="ctr" rtl="0" fontAlgn="ctr"/>
                      <a:r>
                        <a:rPr lang="de-DE" sz="1000" b="0" i="0" u="none" strike="noStrike" baseline="0">
                          <a:solidFill>
                            <a:srgbClr val="000000"/>
                          </a:solidFill>
                          <a:effectLst/>
                          <a:latin typeface="DFKai-SB" pitchFamily="65" charset="-120"/>
                          <a:ea typeface="DFKai-SB" pitchFamily="65" charset="-120"/>
                        </a:rPr>
                        <a:t>(How to achieve 2025 target?)</a:t>
                      </a: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2946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09694">
                <a:tc rowSpan="5">
                  <a:txBody>
                    <a:bodyPr/>
                    <a:lstStyle/>
                    <a:p>
                      <a:pPr algn="ctr" rtl="0" fontAlgn="ctr"/>
                      <a:r>
                        <a:rPr lang="en-US" altLang="zh-TW" sz="790" b="0" i="0" u="none" strike="noStrike">
                          <a:solidFill>
                            <a:srgbClr val="000000"/>
                          </a:solidFill>
                          <a:effectLst/>
                          <a:latin typeface="DFKai-SB" pitchFamily="65" charset="-120"/>
                          <a:ea typeface="DFKai-SB" pitchFamily="65" charset="-120"/>
                        </a:rPr>
                        <a:t>Trade</a:t>
                      </a:r>
                      <a:r>
                        <a:rPr lang="en-US" altLang="zh-TW" sz="790" b="0" i="0" u="none" strike="noStrike" baseline="0">
                          <a:solidFill>
                            <a:srgbClr val="000000"/>
                          </a:solidFill>
                          <a:effectLst/>
                          <a:latin typeface="DFKai-SB" pitchFamily="65" charset="-120"/>
                          <a:ea typeface="DFKai-SB" pitchFamily="65" charset="-120"/>
                        </a:rPr>
                        <a:t> </a:t>
                      </a:r>
                    </a:p>
                    <a:p>
                      <a:pPr algn="ctr" rtl="0" fontAlgn="ctr"/>
                      <a:r>
                        <a:rPr lang="en-US" altLang="zh-TW" sz="790" b="0" i="0" u="none" strike="noStrike" baseline="0">
                          <a:solidFill>
                            <a:srgbClr val="000000"/>
                          </a:solidFill>
                          <a:effectLst/>
                          <a:latin typeface="DFKai-SB" pitchFamily="65" charset="-120"/>
                          <a:ea typeface="DFKai-SB" pitchFamily="65" charset="-120"/>
                        </a:rPr>
                        <a:t>Lane</a:t>
                      </a:r>
                      <a:endParaRPr lang="zh-TW" altLang="de-DE" sz="79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790" b="1" i="0" u="none" strike="noStrike">
                          <a:solidFill>
                            <a:schemeClr val="tx1"/>
                          </a:solidFill>
                          <a:effectLst/>
                          <a:latin typeface="DFKai-SB" pitchFamily="65" charset="-120"/>
                          <a:ea typeface="DFKai-SB" pitchFamily="65" charset="-120"/>
                        </a:rPr>
                        <a:t>F.E. =&gt; </a:t>
                      </a:r>
                      <a:r>
                        <a:rPr lang="en-US" altLang="zh-TW" sz="790" b="1" i="0" u="none" strike="noStrike">
                          <a:solidFill>
                            <a:srgbClr val="FF0000"/>
                          </a:solidFill>
                          <a:effectLst/>
                          <a:latin typeface="DFKai-SB" pitchFamily="65" charset="-120"/>
                          <a:ea typeface="DFKai-SB" pitchFamily="65" charset="-120"/>
                        </a:rPr>
                        <a:t>COBVT</a:t>
                      </a:r>
                      <a:r>
                        <a:rPr lang="en-US" altLang="zh-TW" sz="790" b="1" i="0" u="none" strike="noStrike" baseline="0">
                          <a:solidFill>
                            <a:schemeClr val="tx1"/>
                          </a:solidFill>
                          <a:effectLst/>
                          <a:latin typeface="DFKai-SB" pitchFamily="65" charset="-120"/>
                          <a:ea typeface="DFKai-SB" pitchFamily="65" charset="-120"/>
                        </a:rPr>
                        <a:t> IMP.</a:t>
                      </a:r>
                    </a:p>
                    <a:p>
                      <a:pPr algn="ctr" rtl="0" fontAlgn="ctr"/>
                      <a:r>
                        <a:rPr lang="en-US" altLang="zh-TW" sz="790" b="0" i="0" u="none" strike="noStrike" baseline="0">
                          <a:solidFill>
                            <a:schemeClr val="tx1"/>
                          </a:solidFill>
                          <a:effectLst/>
                          <a:latin typeface="DFKai-SB" pitchFamily="65" charset="-120"/>
                          <a:ea typeface="DFKai-SB" pitchFamily="65" charset="-120"/>
                        </a:rPr>
                        <a:t>(G</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altLang="zh-TW"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11,883</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12,965</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109%</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14,710</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 typeface="Arial" panose="020B0604020202020204" pitchFamily="34" charset="0"/>
                        <a:buNone/>
                      </a:pPr>
                      <a:endParaRPr lang="de-DE" sz="75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1109">
                <a:tc vMerge="1">
                  <a:txBody>
                    <a:bodyPr/>
                    <a:lstStyle/>
                    <a:p>
                      <a:endParaRPr lang="de-DE"/>
                    </a:p>
                  </a:txBody>
                  <a:tcPr/>
                </a:tc>
                <a:tc>
                  <a:txBody>
                    <a:bodyPr/>
                    <a:lstStyle/>
                    <a:p>
                      <a:pPr algn="ctr" rtl="0" fontAlgn="ctr"/>
                      <a:r>
                        <a:rPr lang="en-US" altLang="zh-TW" sz="790" b="1" i="0" u="none" strike="noStrike">
                          <a:solidFill>
                            <a:srgbClr val="FF0000"/>
                          </a:solidFill>
                          <a:effectLst/>
                          <a:latin typeface="DFKai-SB" pitchFamily="65" charset="-120"/>
                          <a:ea typeface="DFKai-SB" pitchFamily="65" charset="-120"/>
                        </a:rPr>
                        <a:t>COBVT</a:t>
                      </a:r>
                      <a:r>
                        <a:rPr lang="en-US" altLang="zh-TW" sz="790" b="1" i="0" u="none" strike="noStrike">
                          <a:solidFill>
                            <a:schemeClr val="tx1"/>
                          </a:solidFill>
                          <a:effectLst/>
                          <a:latin typeface="DFKai-SB" pitchFamily="65" charset="-120"/>
                          <a:ea typeface="DFKai-SB" pitchFamily="65" charset="-120"/>
                        </a:rPr>
                        <a:t> EXP.</a:t>
                      </a:r>
                      <a:r>
                        <a:rPr lang="zh-TW" altLang="en-US" sz="790" b="1" i="0" u="none" strike="noStrike" baseline="0">
                          <a:solidFill>
                            <a:schemeClr val="tx1"/>
                          </a:solidFill>
                          <a:effectLst/>
                          <a:latin typeface="DFKai-SB" pitchFamily="65" charset="-120"/>
                          <a:ea typeface="DFKai-SB" pitchFamily="65" charset="-120"/>
                        </a:rPr>
                        <a:t> </a:t>
                      </a:r>
                      <a:r>
                        <a:rPr lang="en-US" altLang="zh-TW" sz="790" b="1" i="0" u="none" strike="noStrike" baseline="0">
                          <a:solidFill>
                            <a:schemeClr val="tx1"/>
                          </a:solidFill>
                          <a:effectLst/>
                          <a:latin typeface="DFKai-SB" pitchFamily="65" charset="-120"/>
                          <a:ea typeface="DFKai-SB" pitchFamily="65" charset="-120"/>
                        </a:rPr>
                        <a:t>=&gt;</a:t>
                      </a:r>
                      <a:r>
                        <a:rPr lang="fr-FR" altLang="zh-TW" sz="790" b="1" i="0" u="none" strike="noStrike">
                          <a:solidFill>
                            <a:schemeClr val="tx1"/>
                          </a:solidFill>
                          <a:effectLst/>
                          <a:latin typeface="DFKai-SB" pitchFamily="65" charset="-120"/>
                          <a:ea typeface="DFKai-SB" pitchFamily="65" charset="-120"/>
                        </a:rPr>
                        <a:t> F.E.</a:t>
                      </a:r>
                    </a:p>
                    <a:p>
                      <a:pPr algn="ctr" rtl="0" fontAlgn="ctr"/>
                      <a:r>
                        <a:rPr lang="en-US" altLang="zh-TW" sz="790" b="0" i="0" u="none" strike="noStrike">
                          <a:solidFill>
                            <a:schemeClr val="tx1"/>
                          </a:solidFill>
                          <a:effectLst/>
                          <a:latin typeface="DFKai-SB" pitchFamily="65" charset="-120"/>
                          <a:ea typeface="DFKai-SB" pitchFamily="65" charset="-120"/>
                        </a:rPr>
                        <a:t>(Y</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altLang="zh-TW"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1,806</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1,929</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rgbClr val="FF0000"/>
                          </a:solidFill>
                          <a:effectLst/>
                          <a:latin typeface="DFKai-SB" pitchFamily="65" charset="-120"/>
                          <a:ea typeface="DFKai-SB" pitchFamily="65" charset="-120"/>
                        </a:rPr>
                        <a:t>97%</a:t>
                      </a:r>
                      <a:endParaRPr lang="de-DE" sz="1000" b="0" i="0" u="none" strike="noStrike">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2,151</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rtl="0" eaLnBrk="1" fontAlgn="ctr" latinLnBrk="0" hangingPunct="1">
                        <a:lnSpc>
                          <a:spcPct val="100000"/>
                        </a:lnSpc>
                        <a:spcBef>
                          <a:spcPts val="0"/>
                        </a:spcBef>
                        <a:spcAft>
                          <a:spcPts val="0"/>
                        </a:spcAft>
                        <a:buClrTx/>
                        <a:buSzTx/>
                        <a:buFont typeface="Arial" panose="020B0604020202020204" pitchFamily="34" charset="0"/>
                        <a:buNone/>
                      </a:pPr>
                      <a:endParaRPr lang="de-DE" sz="750" b="0" i="0" u="none" strike="noStrike" kern="0" cap="none" spc="0" normalizeH="0" baseline="0" noProof="0">
                        <a:ln>
                          <a:noFill/>
                        </a:ln>
                        <a:solidFill>
                          <a:schemeClr val="tx1"/>
                        </a:solidFill>
                        <a:effectLst/>
                        <a:uLnTx/>
                        <a:uFillTx/>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530526">
                <a:tc vMerge="1">
                  <a:txBody>
                    <a:bodyPr/>
                    <a:lstStyle/>
                    <a:p>
                      <a:endParaRPr lang="fr-FR"/>
                    </a:p>
                  </a:txBody>
                  <a:tcPr/>
                </a:tc>
                <a:tc>
                  <a:txBody>
                    <a:bodyPr/>
                    <a:lstStyle/>
                    <a:p>
                      <a:pPr algn="ctr" rtl="0" fontAlgn="ctr"/>
                      <a:r>
                        <a:rPr lang="en-US" altLang="zh-TW" sz="790" b="1" i="0" u="none" strike="noStrike">
                          <a:solidFill>
                            <a:srgbClr val="FF0000"/>
                          </a:solidFill>
                          <a:effectLst/>
                          <a:latin typeface="DFKai-SB" pitchFamily="65" charset="-120"/>
                          <a:ea typeface="DFKai-SB" pitchFamily="65" charset="-120"/>
                        </a:rPr>
                        <a:t>COBVT</a:t>
                      </a:r>
                      <a:r>
                        <a:rPr lang="en-US" altLang="zh-TW" sz="790" b="1" i="0" u="none" strike="noStrike">
                          <a:solidFill>
                            <a:schemeClr val="tx1"/>
                          </a:solidFill>
                          <a:effectLst/>
                          <a:latin typeface="DFKai-SB" pitchFamily="65" charset="-120"/>
                          <a:ea typeface="DFKai-SB" pitchFamily="65" charset="-120"/>
                        </a:rPr>
                        <a:t> </a:t>
                      </a:r>
                      <a:r>
                        <a:rPr lang="fr-FR" altLang="zh-TW" sz="790" b="1" i="0" u="none" strike="noStrike">
                          <a:solidFill>
                            <a:schemeClr val="tx1"/>
                          </a:solidFill>
                          <a:effectLst/>
                          <a:latin typeface="DFKai-SB" pitchFamily="65" charset="-120"/>
                          <a:ea typeface="DFKai-SB" pitchFamily="65" charset="-120"/>
                          <a:sym typeface="Wingdings" pitchFamily="2" charset="2"/>
                        </a:rPr>
                        <a:t></a:t>
                      </a:r>
                      <a:r>
                        <a:rPr lang="fr-FR" altLang="zh-TW" sz="790" b="1" i="0" u="none" strike="noStrike">
                          <a:solidFill>
                            <a:schemeClr val="tx1"/>
                          </a:solidFill>
                          <a:effectLst/>
                          <a:latin typeface="DFKai-SB" pitchFamily="65" charset="-120"/>
                          <a:ea typeface="DFKai-SB" pitchFamily="65" charset="-120"/>
                        </a:rPr>
                        <a:t> USEC</a:t>
                      </a:r>
                    </a:p>
                    <a:p>
                      <a:pPr algn="ctr" rtl="0" fontAlgn="ctr"/>
                      <a:r>
                        <a:rPr lang="en-US" altLang="zh-TW" sz="790" b="0" i="0" u="none" strike="noStrike">
                          <a:solidFill>
                            <a:schemeClr val="tx1"/>
                          </a:solidFill>
                          <a:effectLst/>
                          <a:latin typeface="DFKai-SB" pitchFamily="65" charset="-120"/>
                          <a:ea typeface="DFKai-SB" pitchFamily="65" charset="-120"/>
                        </a:rPr>
                        <a:t>(619+620</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a:latin typeface="DFKai-SB"/>
                          <a:ea typeface="DFKai-SB"/>
                          <a:cs typeface="DFKai-SB"/>
                          <a:sym typeface="DFKai-SB"/>
                        </a:rPr>
                        <a:t>1,800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b="0" i="0" u="none" strike="noStrike">
                          <a:solidFill>
                            <a:schemeClr val="dk1"/>
                          </a:solidFill>
                          <a:latin typeface="DFKai-SB"/>
                          <a:ea typeface="DFKai-SB"/>
                          <a:cs typeface="DFKai-SB"/>
                          <a:sym typeface="DFKai-SB"/>
                        </a:rPr>
                        <a:t>1,364</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altLang="zh-TW" sz="1000" b="0" i="0" u="none" strike="noStrike">
                          <a:solidFill>
                            <a:srgbClr val="FF0000"/>
                          </a:solidFill>
                          <a:latin typeface="DFKai-SB"/>
                          <a:ea typeface="DFKai-SB"/>
                          <a:cs typeface="DFKai-SB"/>
                          <a:sym typeface="DFKai-SB"/>
                        </a:rPr>
                        <a:t>76%</a:t>
                      </a:r>
                      <a:endParaRPr sz="1000" b="0" i="0" u="none" strike="noStrike">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1000" b="0" i="0" u="none" strike="noStrike">
                          <a:latin typeface="DFKai-SB"/>
                          <a:ea typeface="DFKai-SB"/>
                          <a:cs typeface="DFKai-SB"/>
                          <a:sym typeface="DFKai-SB"/>
                        </a:rPr>
                        <a:t>1,800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rtl="0" eaLnBrk="1" fontAlgn="ctr" latinLnBrk="0" hangingPunct="1">
                        <a:lnSpc>
                          <a:spcPct val="100000"/>
                        </a:lnSpc>
                        <a:spcBef>
                          <a:spcPts val="0"/>
                        </a:spcBef>
                        <a:spcAft>
                          <a:spcPts val="0"/>
                        </a:spcAft>
                        <a:buClrTx/>
                        <a:buSzTx/>
                        <a:buFont typeface="Arial" panose="020B0604020202020204" pitchFamily="34" charset="0"/>
                        <a:buChar char="•"/>
                      </a:pPr>
                      <a:endParaRPr kumimoji="0" lang="de-DE" sz="750" b="0" i="0" u="none" strike="noStrike" kern="0" cap="none" spc="0" normalizeH="0" baseline="0" noProof="0">
                        <a:ln>
                          <a:noFill/>
                        </a:ln>
                        <a:solidFill>
                          <a:schemeClr val="tx1"/>
                        </a:solidFill>
                        <a:effectLst/>
                        <a:uLnTx/>
                        <a:uFillTx/>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689806">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790" b="1" i="0" u="none" strike="noStrike">
                          <a:solidFill>
                            <a:srgbClr val="FF0000"/>
                          </a:solidFill>
                          <a:effectLst/>
                          <a:latin typeface="DFKai-SB" pitchFamily="65" charset="-120"/>
                          <a:ea typeface="DFKai-SB" pitchFamily="65" charset="-120"/>
                        </a:rPr>
                        <a:t>COBVT</a:t>
                      </a:r>
                      <a:r>
                        <a:rPr lang="en-US" altLang="zh-TW" sz="790" b="1" i="0" u="none" strike="noStrike">
                          <a:solidFill>
                            <a:schemeClr val="tx1"/>
                          </a:solidFill>
                          <a:effectLst/>
                          <a:latin typeface="DFKai-SB" pitchFamily="65" charset="-120"/>
                          <a:ea typeface="DFKai-SB" pitchFamily="65" charset="-120"/>
                        </a:rPr>
                        <a:t> </a:t>
                      </a:r>
                      <a:r>
                        <a:rPr lang="fr-FR" altLang="zh-TW" sz="790" b="1" i="0" u="none" strike="noStrike">
                          <a:solidFill>
                            <a:schemeClr val="tx1"/>
                          </a:solidFill>
                          <a:effectLst/>
                          <a:latin typeface="DFKai-SB" pitchFamily="65" charset="-120"/>
                          <a:ea typeface="DFKai-SB" pitchFamily="65" charset="-120"/>
                          <a:sym typeface="Wingdings" pitchFamily="2" charset="2"/>
                        </a:rPr>
                        <a:t> WCSA</a:t>
                      </a:r>
                      <a:r>
                        <a:rPr lang="fr-FR" altLang="zh-TW" sz="790" b="1" i="0" u="none" strike="noStrike">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790" b="0" i="0" u="none" strike="noStrike">
                          <a:solidFill>
                            <a:schemeClr val="tx1"/>
                          </a:solidFill>
                          <a:effectLst/>
                          <a:latin typeface="DFKai-SB" pitchFamily="65" charset="-120"/>
                          <a:ea typeface="DFKai-SB" pitchFamily="65" charset="-120"/>
                        </a:rPr>
                        <a:t>(WS</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a:latin typeface="DFKai-SB"/>
                          <a:ea typeface="DFKai-SB"/>
                          <a:cs typeface="DFKai-SB"/>
                          <a:sym typeface="DFKai-SB"/>
                        </a:rPr>
                        <a:t>9,650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1000" b="0" i="0" u="none" strike="noStrike">
                          <a:solidFill>
                            <a:schemeClr val="dk1"/>
                          </a:solidFill>
                          <a:latin typeface="DFKai-SB"/>
                          <a:ea typeface="DFKai-SB"/>
                          <a:cs typeface="DFKai-SB"/>
                          <a:sym typeface="DFKai-SB"/>
                        </a:rPr>
                        <a:t>10,317</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1000" b="0" i="0" u="none" strike="noStrike">
                          <a:latin typeface="DFKai-SB"/>
                          <a:ea typeface="DFKai-SB"/>
                          <a:cs typeface="DFKai-SB"/>
                          <a:sym typeface="DFKai-SB"/>
                        </a:rPr>
                        <a:t>107%</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1000" b="0" i="0" u="none" strike="noStrike">
                          <a:latin typeface="DFKai-SB"/>
                          <a:ea typeface="DFKai-SB"/>
                          <a:cs typeface="DFKai-SB"/>
                          <a:sym typeface="DFKai-SB"/>
                        </a:rPr>
                        <a:t>11,000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de-DE" sz="750" b="0" i="0" u="none" strike="noStrike" kern="0" cap="none" spc="0" normalizeH="0" baseline="0" noProof="0">
                        <a:ln>
                          <a:noFill/>
                        </a:ln>
                        <a:solidFill>
                          <a:schemeClr val="tx1"/>
                        </a:solidFill>
                        <a:effectLst/>
                        <a:uLnTx/>
                        <a:uFillTx/>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802238">
                <a:tc vMerge="1">
                  <a:txBody>
                    <a:bodyPr/>
                    <a:lstStyle/>
                    <a:p>
                      <a:endParaRPr lang="fr-FR"/>
                    </a:p>
                  </a:txBody>
                  <a:tcPr/>
                </a:tc>
                <a:tc>
                  <a:txBody>
                    <a:bodyPr/>
                    <a:lstStyle/>
                    <a:p>
                      <a:pPr algn="ctr" rtl="0" fontAlgn="ctr"/>
                      <a:r>
                        <a:rPr lang="en-US" altLang="zh-TW" sz="790" b="1" i="0" u="none" strike="noStrike">
                          <a:solidFill>
                            <a:srgbClr val="FF0000"/>
                          </a:solidFill>
                          <a:effectLst/>
                          <a:latin typeface="DFKai-SB" pitchFamily="65" charset="-120"/>
                          <a:ea typeface="DFKai-SB" pitchFamily="65" charset="-120"/>
                        </a:rPr>
                        <a:t>COBVT</a:t>
                      </a:r>
                      <a:r>
                        <a:rPr lang="en-US" altLang="zh-TW" sz="790" b="1" i="0" u="none" strike="noStrike">
                          <a:solidFill>
                            <a:schemeClr val="tx1"/>
                          </a:solidFill>
                          <a:effectLst/>
                          <a:latin typeface="DFKai-SB" pitchFamily="65" charset="-120"/>
                          <a:ea typeface="DFKai-SB" pitchFamily="65" charset="-120"/>
                        </a:rPr>
                        <a:t> </a:t>
                      </a:r>
                      <a:r>
                        <a:rPr lang="en-US" altLang="zh-TW" sz="790" b="1" i="0" u="none" strike="noStrike">
                          <a:solidFill>
                            <a:schemeClr val="tx1"/>
                          </a:solidFill>
                          <a:effectLst/>
                          <a:latin typeface="DFKai-SB" pitchFamily="65" charset="-120"/>
                          <a:ea typeface="DFKai-SB" pitchFamily="65" charset="-120"/>
                          <a:sym typeface="Wingdings" pitchFamily="2" charset="2"/>
                        </a:rPr>
                        <a:t> WCCA</a:t>
                      </a:r>
                      <a:endParaRPr lang="de-DE" sz="790" b="1" i="0" u="none" strike="noStrike">
                        <a:solidFill>
                          <a:schemeClr val="tx1"/>
                        </a:solidFill>
                        <a:effectLst/>
                        <a:latin typeface="DFKai-SB" pitchFamily="65" charset="-120"/>
                        <a:ea typeface="DFKai-SB" pitchFamily="65" charset="-120"/>
                      </a:endParaRPr>
                    </a:p>
                    <a:p>
                      <a:pPr algn="ctr" rtl="0" fontAlgn="ctr"/>
                      <a:r>
                        <a:rPr lang="de-DE" sz="790" b="0" i="0" u="none" strike="noStrike">
                          <a:solidFill>
                            <a:schemeClr val="tx1"/>
                          </a:solidFill>
                          <a:effectLst/>
                          <a:latin typeface="DFKai-SB" pitchFamily="65" charset="-120"/>
                          <a:ea typeface="DFKai-SB" pitchFamily="65" charset="-120"/>
                        </a:rPr>
                        <a:t>(CW+WC</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a:latin typeface="DFKai-SB"/>
                          <a:ea typeface="DFKai-SB"/>
                          <a:cs typeface="DFKai-SB"/>
                          <a:sym typeface="DFKai-SB"/>
                        </a:rPr>
                        <a:t>1,150</a:t>
                      </a:r>
                      <a:endParaRPr sz="100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1000" b="0">
                          <a:solidFill>
                            <a:schemeClr val="tx1"/>
                          </a:solidFill>
                          <a:latin typeface="DFKai-SB"/>
                          <a:ea typeface="DFKai-SB"/>
                          <a:cs typeface="DFKai-SB"/>
                          <a:sym typeface="DFKai-SB"/>
                        </a:rPr>
                        <a:t>3,699</a:t>
                      </a:r>
                      <a:endParaRPr sz="1000" b="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b="0" i="0" u="none" strike="noStrike">
                          <a:latin typeface="DFKai-SB"/>
                          <a:ea typeface="DFKai-SB"/>
                          <a:cs typeface="DFKai-SB"/>
                          <a:sym typeface="DFKai-SB"/>
                        </a:rPr>
                        <a:t>321%</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1000">
                          <a:latin typeface="DFKai-SB"/>
                          <a:ea typeface="DFKai-SB"/>
                          <a:cs typeface="DFKai-SB"/>
                          <a:sym typeface="DFKai-SB"/>
                        </a:rPr>
                        <a:t>100</a:t>
                      </a:r>
                      <a:endParaRPr sz="100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rtl="0" eaLnBrk="1" fontAlgn="ctr" latinLnBrk="0" hangingPunct="1">
                        <a:lnSpc>
                          <a:spcPct val="100000"/>
                        </a:lnSpc>
                        <a:spcBef>
                          <a:spcPts val="0"/>
                        </a:spcBef>
                        <a:spcAft>
                          <a:spcPts val="0"/>
                        </a:spcAft>
                        <a:buClrTx/>
                        <a:buSzTx/>
                        <a:buFont typeface="Arial" panose="020B0604020202020204" pitchFamily="34" charset="0"/>
                        <a:buChar char="•"/>
                      </a:pPr>
                      <a:endParaRPr lang="de-DE" sz="75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a:solidFill>
                <a:prstClr val="black"/>
              </a:solidFill>
              <a:latin typeface="Calibri"/>
            </a:endParaRPr>
          </a:p>
        </p:txBody>
      </p:sp>
      <p:sp>
        <p:nvSpPr>
          <p:cNvPr id="2" name="Title 11">
            <a:extLst>
              <a:ext uri="{FF2B5EF4-FFF2-40B4-BE49-F238E27FC236}">
                <a16:creationId xmlns:a16="http://schemas.microsoft.com/office/drawing/2014/main" id="{F9376042-D1F5-219E-C964-43EA0303B608}"/>
              </a:ext>
            </a:extLst>
          </p:cNvPr>
          <p:cNvSpPr txBox="1">
            <a:spLocks/>
          </p:cNvSpPr>
          <p:nvPr/>
        </p:nvSpPr>
        <p:spPr>
          <a:xfrm>
            <a:off x="0" y="-51149"/>
            <a:ext cx="9105056" cy="39618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(CO)</a:t>
            </a:r>
            <a:endParaRPr lang="en-US" sz="2400" b="1">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4392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57094357"/>
              </p:ext>
            </p:extLst>
          </p:nvPr>
        </p:nvGraphicFramePr>
        <p:xfrm>
          <a:off x="4911" y="438377"/>
          <a:ext cx="9143998" cy="4692328"/>
        </p:xfrm>
        <a:graphic>
          <a:graphicData uri="http://schemas.openxmlformats.org/drawingml/2006/table">
            <a:tbl>
              <a:tblPr/>
              <a:tblGrid>
                <a:gridCol w="599177">
                  <a:extLst>
                    <a:ext uri="{9D8B030D-6E8A-4147-A177-3AD203B41FA5}">
                      <a16:colId xmlns:a16="http://schemas.microsoft.com/office/drawing/2014/main" val="20000"/>
                    </a:ext>
                  </a:extLst>
                </a:gridCol>
                <a:gridCol w="922889">
                  <a:extLst>
                    <a:ext uri="{9D8B030D-6E8A-4147-A177-3AD203B41FA5}">
                      <a16:colId xmlns:a16="http://schemas.microsoft.com/office/drawing/2014/main" val="20001"/>
                    </a:ext>
                  </a:extLst>
                </a:gridCol>
                <a:gridCol w="515819">
                  <a:extLst>
                    <a:ext uri="{9D8B030D-6E8A-4147-A177-3AD203B41FA5}">
                      <a16:colId xmlns:a16="http://schemas.microsoft.com/office/drawing/2014/main" val="20006"/>
                    </a:ext>
                  </a:extLst>
                </a:gridCol>
                <a:gridCol w="776506">
                  <a:extLst>
                    <a:ext uri="{9D8B030D-6E8A-4147-A177-3AD203B41FA5}">
                      <a16:colId xmlns:a16="http://schemas.microsoft.com/office/drawing/2014/main" val="20002"/>
                    </a:ext>
                  </a:extLst>
                </a:gridCol>
                <a:gridCol w="830705">
                  <a:extLst>
                    <a:ext uri="{9D8B030D-6E8A-4147-A177-3AD203B41FA5}">
                      <a16:colId xmlns:a16="http://schemas.microsoft.com/office/drawing/2014/main" val="20003"/>
                    </a:ext>
                  </a:extLst>
                </a:gridCol>
                <a:gridCol w="603439">
                  <a:extLst>
                    <a:ext uri="{9D8B030D-6E8A-4147-A177-3AD203B41FA5}">
                      <a16:colId xmlns:a16="http://schemas.microsoft.com/office/drawing/2014/main" val="20004"/>
                    </a:ext>
                  </a:extLst>
                </a:gridCol>
                <a:gridCol w="736882">
                  <a:extLst>
                    <a:ext uri="{9D8B030D-6E8A-4147-A177-3AD203B41FA5}">
                      <a16:colId xmlns:a16="http://schemas.microsoft.com/office/drawing/2014/main" val="1215431177"/>
                    </a:ext>
                  </a:extLst>
                </a:gridCol>
                <a:gridCol w="4158581">
                  <a:extLst>
                    <a:ext uri="{9D8B030D-6E8A-4147-A177-3AD203B41FA5}">
                      <a16:colId xmlns:a16="http://schemas.microsoft.com/office/drawing/2014/main" val="20005"/>
                    </a:ext>
                  </a:extLst>
                </a:gridCol>
              </a:tblGrid>
              <a:tr h="486716">
                <a:tc rowSpan="2">
                  <a:txBody>
                    <a:bodyPr/>
                    <a:lstStyle/>
                    <a:p>
                      <a:pPr algn="ctr" rtl="0" fontAlgn="ctr"/>
                      <a:r>
                        <a:rPr lang="en-US" altLang="zh-TW" sz="790" b="0" i="0" u="none" strike="noStrike">
                          <a:solidFill>
                            <a:srgbClr val="000000"/>
                          </a:solidFill>
                          <a:effectLst/>
                          <a:latin typeface="DFKai-SB" pitchFamily="65" charset="-120"/>
                          <a:ea typeface="DFKai-SB" pitchFamily="65" charset="-120"/>
                        </a:rPr>
                        <a:t>Subject</a:t>
                      </a:r>
                      <a:endParaRPr lang="zh-TW" altLang="de-DE" sz="79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790" b="0" i="0" u="none" strike="noStrike">
                          <a:solidFill>
                            <a:srgbClr val="000000"/>
                          </a:solidFill>
                          <a:effectLst/>
                          <a:latin typeface="DFKai-SB" pitchFamily="65" charset="-120"/>
                          <a:ea typeface="DFKai-SB" pitchFamily="65" charset="-120"/>
                        </a:rPr>
                        <a:t>Segments</a:t>
                      </a:r>
                      <a:endParaRPr lang="zh-TW" altLang="de-DE" sz="79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79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itchFamily="65" charset="-120"/>
                          <a:ea typeface="DFKai-SB" pitchFamily="65" charset="-120"/>
                        </a:rPr>
                        <a:t>202</a:t>
                      </a:r>
                      <a:r>
                        <a:rPr lang="en-US" altLang="zh-TW" sz="800" b="0" i="0" u="none" strike="noStrike">
                          <a:solidFill>
                            <a:schemeClr val="tx1"/>
                          </a:solidFill>
                          <a:effectLst/>
                          <a:latin typeface="DFKai-SB" pitchFamily="65" charset="-120"/>
                          <a:ea typeface="DFKai-SB" pitchFamily="65" charset="-120"/>
                        </a:rPr>
                        <a:t>4</a:t>
                      </a:r>
                      <a:r>
                        <a:rPr lang="de-DE" altLang="zh-TW" sz="800" b="0" i="0" u="none" strike="noStrike">
                          <a:solidFill>
                            <a:schemeClr val="tx1"/>
                          </a:solidFill>
                          <a:effectLst/>
                          <a:latin typeface="DFKai-SB" pitchFamily="65" charset="-120"/>
                          <a:ea typeface="DFKai-SB" pitchFamily="65" charset="-120"/>
                        </a:rPr>
                        <a:t> Target</a:t>
                      </a:r>
                    </a:p>
                    <a:p>
                      <a:pPr algn="ctr" rtl="0" fontAlgn="ct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a:t>
                      </a:r>
                      <a:r>
                        <a:rPr lang="de-DE" altLang="zh-TW" sz="800" b="0" i="0" u="none" strike="noStrike" baseline="0">
                          <a:solidFill>
                            <a:schemeClr val="tx1"/>
                          </a:solidFill>
                          <a:effectLst/>
                          <a:latin typeface="DFKai-SB" pitchFamily="65" charset="-120"/>
                          <a:ea typeface="DFKai-SB" pitchFamily="65" charset="-120"/>
                        </a:rPr>
                        <a:t> </a:t>
                      </a:r>
                      <a:r>
                        <a:rPr lang="de-DE" altLang="zh-TW" sz="800" b="0" i="0" u="none" strike="noStrike">
                          <a:solidFill>
                            <a:schemeClr val="tx1"/>
                          </a:solidFill>
                          <a:effectLst/>
                          <a:latin typeface="DFKai-SB" pitchFamily="65" charset="-120"/>
                          <a:ea typeface="DFKai-SB" pitchFamily="65" charset="-120"/>
                        </a:rPr>
                        <a:t>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700" b="0" i="0" u="none" strike="noStrike">
                          <a:solidFill>
                            <a:schemeClr val="tx1"/>
                          </a:solidFill>
                          <a:effectLst/>
                          <a:latin typeface="DFKai-SB" pitchFamily="65" charset="-120"/>
                          <a:ea typeface="DFKai-SB" pitchFamily="65" charset="-120"/>
                        </a:rPr>
                        <a:t>Achievement</a:t>
                      </a:r>
                    </a:p>
                    <a:p>
                      <a:pPr algn="ctr" rtl="0" fontAlgn="ctr"/>
                      <a:r>
                        <a:rPr lang="de-DE" altLang="zh-TW" sz="8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a:solidFill>
                            <a:srgbClr val="000000"/>
                          </a:solidFill>
                          <a:effectLst/>
                          <a:latin typeface="DFKai-SB" pitchFamily="65" charset="-120"/>
                          <a:ea typeface="DFKai-SB" pitchFamily="65" charset="-120"/>
                        </a:rPr>
                        <a:t>Market</a:t>
                      </a:r>
                      <a:r>
                        <a:rPr lang="de-DE" sz="1000" b="0" i="0" u="none" strike="noStrike" baseline="0">
                          <a:solidFill>
                            <a:srgbClr val="000000"/>
                          </a:solidFill>
                          <a:effectLst/>
                          <a:latin typeface="DFKai-SB" pitchFamily="65" charset="-120"/>
                          <a:ea typeface="DFKai-SB" pitchFamily="65" charset="-120"/>
                        </a:rPr>
                        <a:t> Review</a:t>
                      </a:r>
                      <a:r>
                        <a:rPr lang="de-DE" sz="1000" b="0" i="0" u="none" strike="noStrike">
                          <a:solidFill>
                            <a:srgbClr val="000000"/>
                          </a:solidFill>
                          <a:effectLst/>
                          <a:latin typeface="DFKai-SB" pitchFamily="65" charset="-120"/>
                          <a:ea typeface="DFKai-SB" pitchFamily="65" charset="-120"/>
                        </a:rPr>
                        <a:t> or Action</a:t>
                      </a:r>
                      <a:r>
                        <a:rPr lang="de-DE" sz="1000" b="0" i="0" u="none" strike="noStrike" baseline="0">
                          <a:solidFill>
                            <a:srgbClr val="000000"/>
                          </a:solidFill>
                          <a:effectLst/>
                          <a:latin typeface="DFKai-SB" pitchFamily="65" charset="-120"/>
                          <a:ea typeface="DFKai-SB" pitchFamily="65" charset="-120"/>
                        </a:rPr>
                        <a:t> Plan</a:t>
                      </a:r>
                    </a:p>
                    <a:p>
                      <a:pPr algn="ctr" rtl="0" fontAlgn="ctr"/>
                      <a:r>
                        <a:rPr lang="de-DE" sz="1000" b="0" i="0" u="none" strike="noStrike" baseline="0">
                          <a:solidFill>
                            <a:srgbClr val="000000"/>
                          </a:solidFill>
                          <a:effectLst/>
                          <a:latin typeface="DFKai-SB" pitchFamily="65" charset="-120"/>
                          <a:ea typeface="DFKai-SB" pitchFamily="65" charset="-120"/>
                        </a:rPr>
                        <a:t>(How to achieve 2025 target?)</a:t>
                      </a: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8614">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95645">
                <a:tc rowSpan="5">
                  <a:txBody>
                    <a:bodyPr/>
                    <a:lstStyle/>
                    <a:p>
                      <a:pPr algn="ctr" rtl="0" fontAlgn="ctr"/>
                      <a:r>
                        <a:rPr lang="en-US" altLang="zh-TW" sz="790" b="0" i="0" u="none" strike="noStrike">
                          <a:solidFill>
                            <a:srgbClr val="000000"/>
                          </a:solidFill>
                          <a:effectLst/>
                          <a:latin typeface="DFKai-SB" pitchFamily="65" charset="-120"/>
                          <a:ea typeface="DFKai-SB" pitchFamily="65" charset="-120"/>
                        </a:rPr>
                        <a:t>Trade</a:t>
                      </a:r>
                      <a:r>
                        <a:rPr lang="en-US" altLang="zh-TW" sz="790" b="0" i="0" u="none" strike="noStrike" baseline="0">
                          <a:solidFill>
                            <a:srgbClr val="000000"/>
                          </a:solidFill>
                          <a:effectLst/>
                          <a:latin typeface="DFKai-SB" pitchFamily="65" charset="-120"/>
                          <a:ea typeface="DFKai-SB" pitchFamily="65" charset="-120"/>
                        </a:rPr>
                        <a:t> </a:t>
                      </a:r>
                    </a:p>
                    <a:p>
                      <a:pPr algn="ctr" rtl="0" fontAlgn="ctr"/>
                      <a:r>
                        <a:rPr lang="en-US" altLang="zh-TW" sz="790" b="0" i="0" u="none" strike="noStrike" baseline="0">
                          <a:solidFill>
                            <a:srgbClr val="000000"/>
                          </a:solidFill>
                          <a:effectLst/>
                          <a:latin typeface="DFKai-SB" pitchFamily="65" charset="-120"/>
                          <a:ea typeface="DFKai-SB" pitchFamily="65" charset="-120"/>
                        </a:rPr>
                        <a:t>Lane</a:t>
                      </a:r>
                      <a:endParaRPr lang="zh-TW" altLang="de-DE" sz="79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790" b="1" i="0" u="none" strike="noStrike">
                          <a:solidFill>
                            <a:schemeClr val="tx1"/>
                          </a:solidFill>
                          <a:effectLst/>
                          <a:latin typeface="DFKai-SB" pitchFamily="65" charset="-120"/>
                          <a:ea typeface="DFKai-SB" pitchFamily="65" charset="-120"/>
                        </a:rPr>
                        <a:t>F.E. =&gt; </a:t>
                      </a:r>
                      <a:r>
                        <a:rPr lang="en-US" altLang="zh-TW" sz="790" b="1" i="0" u="none" strike="noStrike">
                          <a:solidFill>
                            <a:srgbClr val="FF0000"/>
                          </a:solidFill>
                          <a:effectLst/>
                          <a:latin typeface="DFKai-SB" pitchFamily="65" charset="-120"/>
                          <a:ea typeface="DFKai-SB" pitchFamily="65" charset="-120"/>
                        </a:rPr>
                        <a:t>CO3</a:t>
                      </a:r>
                      <a:r>
                        <a:rPr lang="en-US" altLang="zh-TW" sz="790" b="1" i="0" u="none" strike="noStrike" baseline="0">
                          <a:solidFill>
                            <a:schemeClr val="tx1"/>
                          </a:solidFill>
                          <a:effectLst/>
                          <a:latin typeface="DFKai-SB" pitchFamily="65" charset="-120"/>
                          <a:ea typeface="DFKai-SB" pitchFamily="65" charset="-120"/>
                        </a:rPr>
                        <a:t> IMP.</a:t>
                      </a:r>
                    </a:p>
                    <a:p>
                      <a:pPr algn="ctr" rtl="0" fontAlgn="ctr"/>
                      <a:r>
                        <a:rPr lang="en-US" altLang="zh-TW" sz="790" b="0" i="0" u="none" strike="noStrike" baseline="0">
                          <a:solidFill>
                            <a:schemeClr val="tx1"/>
                          </a:solidFill>
                          <a:effectLst/>
                          <a:latin typeface="DFKai-SB" pitchFamily="65" charset="-120"/>
                          <a:ea typeface="DFKai-SB" pitchFamily="65" charset="-120"/>
                        </a:rPr>
                        <a:t>(C</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altLang="zh-TW"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790" b="0" i="0" u="none" strike="noStrike">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3,989</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5,333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134%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5,390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zh-TW" sz="750" b="0" i="0" u="none" strike="noStrike">
                        <a:solidFill>
                          <a:schemeClr val="tx1"/>
                        </a:solidFill>
                        <a:effectLst/>
                        <a:latin typeface="DFKai-SB" pitchFamily="65" charset="-120"/>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55361">
                <a:tc vMerge="1">
                  <a:txBody>
                    <a:bodyPr/>
                    <a:lstStyle/>
                    <a:p>
                      <a:endParaRPr lang="de-DE"/>
                    </a:p>
                  </a:txBody>
                  <a:tcPr/>
                </a:tc>
                <a:tc>
                  <a:txBody>
                    <a:bodyPr/>
                    <a:lstStyle/>
                    <a:p>
                      <a:pPr algn="ctr" rtl="0" fontAlgn="ctr"/>
                      <a:r>
                        <a:rPr lang="en-US" altLang="zh-TW" sz="790" b="1" i="0" u="none" strike="noStrike">
                          <a:solidFill>
                            <a:srgbClr val="FF0000"/>
                          </a:solidFill>
                          <a:effectLst/>
                          <a:latin typeface="DFKai-SB" pitchFamily="65" charset="-120"/>
                          <a:ea typeface="DFKai-SB" pitchFamily="65" charset="-120"/>
                        </a:rPr>
                        <a:t>CO3</a:t>
                      </a:r>
                      <a:r>
                        <a:rPr lang="en-US" altLang="zh-TW" sz="790" b="1" i="0" u="none" strike="noStrike">
                          <a:solidFill>
                            <a:schemeClr val="tx1"/>
                          </a:solidFill>
                          <a:effectLst/>
                          <a:latin typeface="DFKai-SB" pitchFamily="65" charset="-120"/>
                          <a:ea typeface="DFKai-SB" pitchFamily="65" charset="-120"/>
                        </a:rPr>
                        <a:t> </a:t>
                      </a:r>
                      <a:r>
                        <a:rPr lang="en-US" altLang="zh-TW" sz="790" b="1" i="0" u="none" strike="noStrike">
                          <a:solidFill>
                            <a:schemeClr val="tx1"/>
                          </a:solidFill>
                          <a:effectLst/>
                          <a:latin typeface="DFKai-SB" pitchFamily="65" charset="-120"/>
                          <a:ea typeface="DFKai-SB" pitchFamily="65" charset="-120"/>
                          <a:sym typeface="Wingdings" pitchFamily="2" charset="2"/>
                        </a:rPr>
                        <a:t> CARB</a:t>
                      </a:r>
                      <a:endParaRPr lang="fr-FR" altLang="zh-TW" sz="790" b="1" i="0" u="none" strike="noStrike">
                        <a:solidFill>
                          <a:schemeClr val="tx1"/>
                        </a:solidFill>
                        <a:effectLst/>
                        <a:latin typeface="DFKai-SB" pitchFamily="65" charset="-120"/>
                        <a:ea typeface="DFKai-SB" pitchFamily="65" charset="-120"/>
                      </a:endParaRPr>
                    </a:p>
                    <a:p>
                      <a:pPr algn="ctr" rtl="0" fontAlgn="ctr"/>
                      <a:r>
                        <a:rPr lang="en-US" altLang="zh-TW" sz="790" b="0" i="0" u="none" strike="noStrike">
                          <a:solidFill>
                            <a:schemeClr val="tx1"/>
                          </a:solidFill>
                          <a:effectLst/>
                          <a:latin typeface="DFKai-SB" pitchFamily="65" charset="-120"/>
                          <a:ea typeface="DFKai-SB" pitchFamily="65" charset="-120"/>
                        </a:rPr>
                        <a:t>(CC</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altLang="zh-TW"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790" b="0" i="0" u="none" strike="noStrike">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3,740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900" b="0" i="0" u="none" strike="noStrike">
                          <a:solidFill>
                            <a:schemeClr val="tx1"/>
                          </a:solidFill>
                          <a:effectLst/>
                          <a:latin typeface="DFKai-SB" pitchFamily="65" charset="-120"/>
                          <a:ea typeface="DFKai-SB" pitchFamily="65" charset="-120"/>
                        </a:rPr>
                        <a:t>2577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FF0000"/>
                          </a:solidFill>
                          <a:effectLst/>
                          <a:latin typeface="DFKai-SB" pitchFamily="65" charset="-120"/>
                          <a:ea typeface="DFKai-SB" pitchFamily="65" charset="-120"/>
                        </a:rPr>
                        <a:t>69%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3,500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rtl="0" eaLnBrk="1" fontAlgn="ctr" latinLnBrk="0" hangingPunct="1">
                        <a:lnSpc>
                          <a:spcPct val="100000"/>
                        </a:lnSpc>
                        <a:spcBef>
                          <a:spcPts val="0"/>
                        </a:spcBef>
                        <a:spcAft>
                          <a:spcPts val="0"/>
                        </a:spcAft>
                        <a:buClrTx/>
                        <a:buSzTx/>
                        <a:buFont typeface="Arial" panose="020B0604020202020204" pitchFamily="34" charset="0"/>
                        <a:buChar char="•"/>
                      </a:pPr>
                      <a:endParaRPr lang="de-DE" sz="75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885780">
                <a:tc vMerge="1">
                  <a:txBody>
                    <a:bodyPr/>
                    <a:lstStyle/>
                    <a:p>
                      <a:endParaRPr lang="fr-FR"/>
                    </a:p>
                  </a:txBody>
                  <a:tcPr/>
                </a:tc>
                <a:tc>
                  <a:txBody>
                    <a:bodyPr/>
                    <a:lstStyle/>
                    <a:p>
                      <a:pPr algn="ctr" rtl="0" fontAlgn="ctr"/>
                      <a:r>
                        <a:rPr lang="en-US" altLang="zh-TW" sz="790" b="1" i="0" u="none" strike="noStrike">
                          <a:solidFill>
                            <a:srgbClr val="FF0000"/>
                          </a:solidFill>
                          <a:effectLst/>
                          <a:latin typeface="DFKai-SB" pitchFamily="65" charset="-120"/>
                          <a:ea typeface="DFKai-SB" pitchFamily="65" charset="-120"/>
                        </a:rPr>
                        <a:t>CO3</a:t>
                      </a:r>
                      <a:r>
                        <a:rPr lang="en-US" altLang="zh-TW" sz="790" b="1" i="0" u="none" strike="noStrike">
                          <a:solidFill>
                            <a:schemeClr val="tx1"/>
                          </a:solidFill>
                          <a:effectLst/>
                          <a:latin typeface="DFKai-SB" pitchFamily="65" charset="-120"/>
                          <a:ea typeface="DFKai-SB" pitchFamily="65" charset="-120"/>
                        </a:rPr>
                        <a:t> </a:t>
                      </a:r>
                      <a:r>
                        <a:rPr lang="fr-FR" altLang="zh-TW" sz="790" b="1" i="0" u="none" strike="noStrike">
                          <a:solidFill>
                            <a:schemeClr val="tx1"/>
                          </a:solidFill>
                          <a:effectLst/>
                          <a:latin typeface="DFKai-SB" pitchFamily="65" charset="-120"/>
                          <a:ea typeface="DFKai-SB" pitchFamily="65" charset="-120"/>
                          <a:sym typeface="Wingdings" pitchFamily="2" charset="2"/>
                        </a:rPr>
                        <a:t></a:t>
                      </a:r>
                      <a:r>
                        <a:rPr lang="fr-FR" altLang="zh-TW" sz="790" b="1" i="0" u="none" strike="noStrike">
                          <a:solidFill>
                            <a:schemeClr val="tx1"/>
                          </a:solidFill>
                          <a:effectLst/>
                          <a:latin typeface="DFKai-SB" pitchFamily="65" charset="-120"/>
                          <a:ea typeface="DFKai-SB" pitchFamily="65" charset="-120"/>
                        </a:rPr>
                        <a:t> USEC</a:t>
                      </a:r>
                    </a:p>
                    <a:p>
                      <a:pPr algn="ctr" rtl="0" fontAlgn="ctr"/>
                      <a:r>
                        <a:rPr lang="en-US" altLang="zh-TW" sz="790" b="0" i="0" u="none" strike="noStrike">
                          <a:solidFill>
                            <a:schemeClr val="tx1"/>
                          </a:solidFill>
                          <a:effectLst/>
                          <a:latin typeface="DFKai-SB" pitchFamily="65" charset="-120"/>
                          <a:ea typeface="DFKai-SB" pitchFamily="65" charset="-120"/>
                        </a:rPr>
                        <a:t>(609+610</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790" b="0" i="0" u="none" strike="noStrike">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1,040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701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FF0000"/>
                          </a:solidFill>
                          <a:effectLst/>
                          <a:latin typeface="DFKai-SB" pitchFamily="65" charset="-120"/>
                          <a:ea typeface="DFKai-SB" pitchFamily="65" charset="-120"/>
                        </a:rPr>
                        <a:t>67%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1000" b="0" i="0" u="none" strike="noStrike">
                          <a:solidFill>
                            <a:schemeClr val="tx1"/>
                          </a:solidFill>
                          <a:effectLst/>
                          <a:latin typeface="DFKai-SB" pitchFamily="65" charset="-120"/>
                          <a:ea typeface="DFKai-SB" pitchFamily="65" charset="-120"/>
                        </a:rPr>
                        <a:t>1,040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750" b="0" i="0" u="none" strike="noStrike" kern="0" cap="none" spc="0" normalizeH="0" baseline="0" noProof="0">
                        <a:ln>
                          <a:noFill/>
                        </a:ln>
                        <a:solidFill>
                          <a:schemeClr val="tx1"/>
                        </a:solidFill>
                        <a:effectLst/>
                        <a:uLnTx/>
                        <a:uFillTx/>
                        <a:latin typeface="DFKai-SB" pitchFamily="65" charset="-120"/>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556188">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790" b="1" i="0" u="none" strike="noStrike">
                          <a:solidFill>
                            <a:srgbClr val="FF0000"/>
                          </a:solidFill>
                          <a:effectLst/>
                          <a:latin typeface="DFKai-SB" pitchFamily="65" charset="-120"/>
                          <a:ea typeface="DFKai-SB" pitchFamily="65" charset="-120"/>
                        </a:rPr>
                        <a:t>CO3</a:t>
                      </a:r>
                      <a:r>
                        <a:rPr lang="en-US" altLang="zh-TW" sz="790" b="1" i="0" u="none" strike="noStrike">
                          <a:solidFill>
                            <a:schemeClr val="tx1"/>
                          </a:solidFill>
                          <a:effectLst/>
                          <a:latin typeface="DFKai-SB" pitchFamily="65" charset="-120"/>
                          <a:ea typeface="DFKai-SB" pitchFamily="65" charset="-120"/>
                        </a:rPr>
                        <a:t> </a:t>
                      </a:r>
                      <a:r>
                        <a:rPr lang="fr-FR" altLang="zh-TW" sz="790" b="1" i="0" u="none" strike="noStrike">
                          <a:solidFill>
                            <a:schemeClr val="tx1"/>
                          </a:solidFill>
                          <a:effectLst/>
                          <a:latin typeface="DFKai-SB" pitchFamily="65" charset="-120"/>
                          <a:ea typeface="DFKai-SB" pitchFamily="65" charset="-120"/>
                          <a:sym typeface="Wingdings" pitchFamily="2" charset="2"/>
                        </a:rPr>
                        <a:t> WCSA</a:t>
                      </a:r>
                      <a:r>
                        <a:rPr lang="fr-FR" altLang="zh-TW" sz="790" b="1" i="0" u="none" strike="noStrike">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790" b="0" i="0" u="none" strike="noStrike">
                          <a:solidFill>
                            <a:schemeClr val="tx1"/>
                          </a:solidFill>
                          <a:effectLst/>
                          <a:latin typeface="DFKai-SB" pitchFamily="65" charset="-120"/>
                          <a:ea typeface="DFKai-SB" pitchFamily="65" charset="-120"/>
                        </a:rPr>
                        <a:t>(CW+WC</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79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a:latin typeface="DFKai-SB"/>
                          <a:ea typeface="DFKai-SB"/>
                          <a:cs typeface="DFKai-SB"/>
                          <a:sym typeface="DFKai-SB"/>
                        </a:rPr>
                        <a:t>350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790"/>
                        <a:buFont typeface="Arial"/>
                        <a:buNone/>
                      </a:pPr>
                      <a:r>
                        <a:rPr lang="en-US" sz="1000">
                          <a:solidFill>
                            <a:schemeClr val="dk1"/>
                          </a:solidFill>
                          <a:latin typeface="DFKai-SB"/>
                          <a:ea typeface="DFKai-SB"/>
                          <a:cs typeface="DFKai-SB"/>
                          <a:sym typeface="DFKai-SB"/>
                        </a:rPr>
                        <a:t>153</a:t>
                      </a:r>
                      <a:endParaRPr sz="100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b="0" i="0" u="none" strike="noStrike">
                          <a:solidFill>
                            <a:srgbClr val="FF0000"/>
                          </a:solidFill>
                          <a:latin typeface="DFKai-SB"/>
                          <a:ea typeface="DFKai-SB"/>
                          <a:cs typeface="DFKai-SB"/>
                          <a:sym typeface="DFKai-SB"/>
                        </a:rPr>
                        <a:t>44</a:t>
                      </a:r>
                      <a:r>
                        <a:rPr lang="en-US" altLang="zh-TW" sz="1000" b="0" i="0" u="none" strike="noStrike">
                          <a:solidFill>
                            <a:srgbClr val="FF0000"/>
                          </a:solidFill>
                          <a:latin typeface="DFKai-SB"/>
                          <a:ea typeface="DFKai-SB"/>
                          <a:cs typeface="DFKai-SB"/>
                          <a:sym typeface="DFKai-SB"/>
                        </a:rPr>
                        <a:t>%</a:t>
                      </a:r>
                      <a:endParaRPr sz="1000" b="0" i="0" u="none" strike="noStrike">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1000" b="0" i="0" u="none" strike="noStrike">
                          <a:latin typeface="DFKai-SB"/>
                          <a:ea typeface="DFKai-SB"/>
                          <a:cs typeface="DFKai-SB"/>
                          <a:sym typeface="DFKai-SB"/>
                        </a:rPr>
                        <a:t>50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rtl="0" eaLnBrk="1" fontAlgn="ctr" latinLnBrk="0" hangingPunct="1">
                        <a:lnSpc>
                          <a:spcPct val="100000"/>
                        </a:lnSpc>
                        <a:spcBef>
                          <a:spcPts val="0"/>
                        </a:spcBef>
                        <a:spcAft>
                          <a:spcPts val="0"/>
                        </a:spcAft>
                        <a:buClrTx/>
                        <a:buSzTx/>
                        <a:buFont typeface="Arial" panose="020B0604020202020204" pitchFamily="34" charset="0"/>
                        <a:buChar char="•"/>
                      </a:pPr>
                      <a:endParaRPr kumimoji="0" lang="de-DE" sz="750" b="0" i="0" u="none" strike="noStrike" kern="0" cap="none" spc="0" normalizeH="0" baseline="0" noProof="0">
                        <a:ln>
                          <a:noFill/>
                        </a:ln>
                        <a:solidFill>
                          <a:schemeClr val="tx1"/>
                        </a:solidFill>
                        <a:effectLst/>
                        <a:uLnTx/>
                        <a:uFillTx/>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775916">
                <a:tc vMerge="1">
                  <a:txBody>
                    <a:bodyPr/>
                    <a:lstStyle/>
                    <a:p>
                      <a:endParaRPr lang="fr-FR"/>
                    </a:p>
                  </a:txBody>
                  <a:tcPr/>
                </a:tc>
                <a:tc>
                  <a:txBody>
                    <a:bodyPr/>
                    <a:lstStyle/>
                    <a:p>
                      <a:pPr algn="ctr" rtl="0" fontAlgn="ctr"/>
                      <a:r>
                        <a:rPr lang="en-US" altLang="zh-TW" sz="790" b="1" i="0" u="none" strike="noStrike">
                          <a:solidFill>
                            <a:srgbClr val="FF0000"/>
                          </a:solidFill>
                          <a:effectLst/>
                          <a:latin typeface="DFKai-SB" pitchFamily="65" charset="-120"/>
                          <a:ea typeface="DFKai-SB" pitchFamily="65" charset="-120"/>
                        </a:rPr>
                        <a:t>CO3</a:t>
                      </a:r>
                      <a:r>
                        <a:rPr lang="en-US" altLang="zh-TW" sz="790" b="1" i="0" u="none" strike="noStrike">
                          <a:solidFill>
                            <a:schemeClr val="tx1"/>
                          </a:solidFill>
                          <a:effectLst/>
                          <a:latin typeface="DFKai-SB" pitchFamily="65" charset="-120"/>
                          <a:ea typeface="DFKai-SB" pitchFamily="65" charset="-120"/>
                        </a:rPr>
                        <a:t> </a:t>
                      </a:r>
                      <a:r>
                        <a:rPr lang="en-US" altLang="zh-TW" sz="790" b="1" i="0" u="none" strike="noStrike">
                          <a:solidFill>
                            <a:schemeClr val="tx1"/>
                          </a:solidFill>
                          <a:effectLst/>
                          <a:latin typeface="DFKai-SB" pitchFamily="65" charset="-120"/>
                          <a:ea typeface="DFKai-SB" pitchFamily="65" charset="-120"/>
                          <a:sym typeface="Wingdings" pitchFamily="2" charset="2"/>
                        </a:rPr>
                        <a:t> WCCA</a:t>
                      </a:r>
                      <a:endParaRPr lang="de-DE" sz="790" b="1" i="0" u="none" strike="noStrike">
                        <a:solidFill>
                          <a:schemeClr val="tx1"/>
                        </a:solidFill>
                        <a:effectLst/>
                        <a:latin typeface="DFKai-SB" pitchFamily="65" charset="-120"/>
                        <a:ea typeface="DFKai-SB" pitchFamily="65" charset="-120"/>
                      </a:endParaRPr>
                    </a:p>
                    <a:p>
                      <a:pPr algn="ctr" rtl="0" fontAlgn="ctr"/>
                      <a:r>
                        <a:rPr lang="de-DE" sz="790" b="0" i="0" u="none" strike="noStrike">
                          <a:solidFill>
                            <a:schemeClr val="tx1"/>
                          </a:solidFill>
                          <a:effectLst/>
                          <a:latin typeface="DFKai-SB" pitchFamily="65" charset="-120"/>
                          <a:ea typeface="DFKai-SB" pitchFamily="65" charset="-120"/>
                        </a:rPr>
                        <a:t>(CB</a:t>
                      </a:r>
                      <a:r>
                        <a:rPr lang="de-DE" altLang="zh-TW" sz="790" b="0" i="0" u="none" strike="noStrike" baseline="0">
                          <a:solidFill>
                            <a:schemeClr val="tx1"/>
                          </a:solidFill>
                          <a:effectLst/>
                          <a:latin typeface="DFKai-SB" pitchFamily="65" charset="-120"/>
                          <a:ea typeface="DFKai-SB" pitchFamily="65" charset="-120"/>
                        </a:rPr>
                        <a:t> Tr</a:t>
                      </a:r>
                      <a:r>
                        <a:rPr lang="fr-FR" altLang="zh-TW" sz="790" b="0" i="0" u="none" strike="noStrike" baseline="0" err="1">
                          <a:solidFill>
                            <a:schemeClr val="tx1"/>
                          </a:solidFill>
                          <a:effectLst/>
                          <a:latin typeface="DFKai-SB" pitchFamily="65" charset="-120"/>
                          <a:ea typeface="DFKai-SB" pitchFamily="65" charset="-120"/>
                        </a:rPr>
                        <a:t>ade</a:t>
                      </a:r>
                      <a:r>
                        <a:rPr lang="fr-FR" altLang="zh-TW" sz="790" b="0" i="0" u="none" strike="noStrike" baseline="0">
                          <a:solidFill>
                            <a:schemeClr val="tx1"/>
                          </a:solidFill>
                          <a:effectLst/>
                          <a:latin typeface="DFKai-SB" pitchFamily="65" charset="-120"/>
                          <a:ea typeface="DFKai-SB" pitchFamily="65" charset="-120"/>
                        </a:rPr>
                        <a:t>)</a:t>
                      </a:r>
                      <a:endParaRPr lang="de-DE" sz="79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79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sz="1000">
                          <a:latin typeface="DFKai-SB"/>
                          <a:ea typeface="DFKai-SB"/>
                          <a:cs typeface="DFKai-SB"/>
                          <a:sym typeface="DFKai-SB"/>
                        </a:rPr>
                        <a:t>450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fontAlgn="ctr">
                        <a:spcBef>
                          <a:spcPts val="0"/>
                        </a:spcBef>
                        <a:spcAft>
                          <a:spcPts val="0"/>
                        </a:spcAft>
                        <a:buSzPts val="790"/>
                        <a:buFont typeface="Arial"/>
                        <a:buNone/>
                      </a:pPr>
                      <a:r>
                        <a:rPr lang="de-DE" sz="1000" b="0" i="0" u="none" strike="noStrike">
                          <a:solidFill>
                            <a:schemeClr val="tx1"/>
                          </a:solidFill>
                          <a:effectLst/>
                          <a:latin typeface="DFKai-SB" pitchFamily="65" charset="-120"/>
                          <a:ea typeface="DFKai-SB" pitchFamily="65" charset="-120"/>
                          <a:cs typeface="+mn-cs"/>
                        </a:rPr>
                        <a:t>10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790"/>
                        <a:buFont typeface="Arial"/>
                        <a:buNone/>
                      </a:pPr>
                      <a:r>
                        <a:rPr lang="en-US" altLang="zh-TW" sz="1000" b="0" i="0" u="none" strike="noStrike">
                          <a:solidFill>
                            <a:srgbClr val="FF0000"/>
                          </a:solidFill>
                          <a:latin typeface="DFKai-SB"/>
                          <a:ea typeface="DFKai-SB"/>
                          <a:cs typeface="DFKai-SB"/>
                          <a:sym typeface="DFKai-SB"/>
                        </a:rPr>
                        <a:t>2%</a:t>
                      </a:r>
                      <a:endParaRPr sz="1000" b="0" i="0" u="none" strike="noStrike">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790"/>
                        <a:buFont typeface="Arial"/>
                        <a:buNone/>
                      </a:pPr>
                      <a:r>
                        <a:rPr lang="en-US" sz="1000" b="0" i="0" u="none" strike="noStrike">
                          <a:latin typeface="DFKai-SB"/>
                          <a:ea typeface="DFKai-SB"/>
                          <a:cs typeface="DFKai-SB"/>
                          <a:sym typeface="DFKai-SB"/>
                        </a:rPr>
                        <a:t>10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rtl="0" eaLnBrk="1" fontAlgn="ctr" latinLnBrk="0" hangingPunct="1">
                        <a:lnSpc>
                          <a:spcPct val="100000"/>
                        </a:lnSpc>
                        <a:spcBef>
                          <a:spcPts val="0"/>
                        </a:spcBef>
                        <a:spcAft>
                          <a:spcPts val="0"/>
                        </a:spcAft>
                        <a:buClrTx/>
                        <a:buSzTx/>
                        <a:buFont typeface="Arial" panose="020B0604020202020204" pitchFamily="34" charset="0"/>
                        <a:buNone/>
                      </a:pPr>
                      <a:endParaRPr kumimoji="0" lang="de-DE" sz="750" b="1" i="0" u="none" strike="noStrike" kern="0" cap="none" spc="0" normalizeH="0" baseline="0">
                        <a:ln>
                          <a:noFill/>
                        </a:ln>
                        <a:solidFill>
                          <a:srgbClr val="FF0000"/>
                        </a:solidFill>
                        <a:effectLst/>
                        <a:uLnTx/>
                        <a:uFillTx/>
                        <a:latin typeface="DFKai-SB" pitchFamily="65" charset="-120"/>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a:solidFill>
                <a:prstClr val="black"/>
              </a:solidFill>
              <a:latin typeface="Calibri"/>
            </a:endParaRPr>
          </a:p>
        </p:txBody>
      </p:sp>
      <p:sp>
        <p:nvSpPr>
          <p:cNvPr id="2" name="Title 11">
            <a:extLst>
              <a:ext uri="{FF2B5EF4-FFF2-40B4-BE49-F238E27FC236}">
                <a16:creationId xmlns:a16="http://schemas.microsoft.com/office/drawing/2014/main" id="{F3BF769E-1485-73B8-3935-3E965431ECBB}"/>
              </a:ext>
            </a:extLst>
          </p:cNvPr>
          <p:cNvSpPr txBox="1">
            <a:spLocks/>
          </p:cNvSpPr>
          <p:nvPr/>
        </p:nvSpPr>
        <p:spPr>
          <a:xfrm>
            <a:off x="0" y="0"/>
            <a:ext cx="9144000" cy="438377"/>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(CO)</a:t>
            </a:r>
            <a:endParaRPr lang="en-US" sz="2400" b="1">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6555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(CO)</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a:solidFill>
                <a:prstClr val="black"/>
              </a:solidFill>
              <a:latin typeface="Calibri"/>
            </a:endParaRPr>
          </a:p>
        </p:txBody>
      </p:sp>
      <p:sp>
        <p:nvSpPr>
          <p:cNvPr id="3" name="文字方塊 2"/>
          <p:cNvSpPr txBox="1"/>
          <p:nvPr/>
        </p:nvSpPr>
        <p:spPr>
          <a:xfrm>
            <a:off x="146205" y="656878"/>
            <a:ext cx="2116285" cy="400110"/>
          </a:xfrm>
          <a:prstGeom prst="rect">
            <a:avLst/>
          </a:prstGeom>
          <a:noFill/>
        </p:spPr>
        <p:txBody>
          <a:bodyPr wrap="none" rtlCol="0">
            <a:spAutoFit/>
          </a:bodyPr>
          <a:lstStyle/>
          <a:p>
            <a:r>
              <a:rPr lang="en-US" sz="2000" b="1">
                <a:latin typeface="Candara" panose="020E0502030303020204" pitchFamily="34" charset="0"/>
              </a:rPr>
              <a:t>Commercial side: </a:t>
            </a:r>
          </a:p>
        </p:txBody>
      </p:sp>
      <p:sp>
        <p:nvSpPr>
          <p:cNvPr id="8" name="文字方塊 7"/>
          <p:cNvSpPr txBox="1"/>
          <p:nvPr/>
        </p:nvSpPr>
        <p:spPr>
          <a:xfrm>
            <a:off x="146205" y="3622244"/>
            <a:ext cx="3168352" cy="400110"/>
          </a:xfrm>
          <a:prstGeom prst="rect">
            <a:avLst/>
          </a:prstGeom>
          <a:noFill/>
        </p:spPr>
        <p:txBody>
          <a:bodyPr wrap="square" rtlCol="0">
            <a:spAutoFit/>
          </a:bodyPr>
          <a:lstStyle/>
          <a:p>
            <a:r>
              <a:rPr lang="en-US" sz="2000" b="1">
                <a:latin typeface="Candara" panose="020E0502030303020204" pitchFamily="34" charset="0"/>
              </a:rPr>
              <a:t>Future Suggestion </a:t>
            </a:r>
          </a:p>
        </p:txBody>
      </p:sp>
      <p:sp>
        <p:nvSpPr>
          <p:cNvPr id="4" name="TextBox 3">
            <a:extLst>
              <a:ext uri="{FF2B5EF4-FFF2-40B4-BE49-F238E27FC236}">
                <a16:creationId xmlns:a16="http://schemas.microsoft.com/office/drawing/2014/main" id="{0B7EA560-ADA1-B108-EECC-BC0E1FA6F345}"/>
              </a:ext>
            </a:extLst>
          </p:cNvPr>
          <p:cNvSpPr txBox="1"/>
          <p:nvPr/>
        </p:nvSpPr>
        <p:spPr>
          <a:xfrm>
            <a:off x="146205" y="974106"/>
            <a:ext cx="8784976" cy="400110"/>
          </a:xfrm>
          <a:prstGeom prst="rect">
            <a:avLst/>
          </a:prstGeom>
          <a:noFill/>
        </p:spPr>
        <p:txBody>
          <a:bodyPr wrap="square">
            <a:spAutoFit/>
          </a:bodyPr>
          <a:lstStyle/>
          <a:p>
            <a:pPr marL="228600" indent="-228600" algn="just" fontAlgn="ctr">
              <a:buFont typeface="+mj-lt"/>
              <a:buAutoNum type="arabicPeriod"/>
              <a:defRPr/>
            </a:pPr>
            <a:r>
              <a:rPr lang="de-DE" sz="1000" b="1">
                <a:latin typeface="Candara" panose="020E0502030303020204" pitchFamily="34" charset="0"/>
                <a:ea typeface="DFKai-SB" panose="03000509000000000000"/>
              </a:rPr>
              <a:t> Market Overview</a:t>
            </a:r>
          </a:p>
          <a:p>
            <a:pPr algn="just" fontAlgn="ctr">
              <a:defRPr/>
            </a:pPr>
            <a:endParaRPr lang="de-DE" sz="1000" b="1">
              <a:latin typeface="Candara" panose="020E0502030303020204" pitchFamily="34" charset="0"/>
              <a:ea typeface="DFKai-SB" panose="03000509000000000000"/>
            </a:endParaRPr>
          </a:p>
        </p:txBody>
      </p:sp>
      <p:sp>
        <p:nvSpPr>
          <p:cNvPr id="2" name="Flecha: a la derecha 1">
            <a:extLst>
              <a:ext uri="{FF2B5EF4-FFF2-40B4-BE49-F238E27FC236}">
                <a16:creationId xmlns:a16="http://schemas.microsoft.com/office/drawing/2014/main" id="{1D92AB0B-0A2D-B1E8-7543-D7178F989F3D}"/>
              </a:ext>
            </a:extLst>
          </p:cNvPr>
          <p:cNvSpPr/>
          <p:nvPr/>
        </p:nvSpPr>
        <p:spPr>
          <a:xfrm>
            <a:off x="2729731" y="3720017"/>
            <a:ext cx="441920"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96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(CO)</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15</a:t>
            </a:fld>
            <a:endParaRPr lang="en-US" sz="1200">
              <a:solidFill>
                <a:prstClr val="black"/>
              </a:solidFill>
              <a:latin typeface="Calibri"/>
            </a:endParaRPr>
          </a:p>
        </p:txBody>
      </p:sp>
      <p:sp>
        <p:nvSpPr>
          <p:cNvPr id="3" name="文字方塊 2"/>
          <p:cNvSpPr txBox="1"/>
          <p:nvPr/>
        </p:nvSpPr>
        <p:spPr>
          <a:xfrm>
            <a:off x="179512" y="692189"/>
            <a:ext cx="8784976" cy="1862048"/>
          </a:xfrm>
          <a:prstGeom prst="rect">
            <a:avLst/>
          </a:prstGeom>
          <a:noFill/>
        </p:spPr>
        <p:txBody>
          <a:bodyPr wrap="square" rtlCol="0" anchor="t">
            <a:spAutoFit/>
          </a:bodyPr>
          <a:lstStyle/>
          <a:p>
            <a:pPr marL="285750" indent="-285750">
              <a:buFont typeface="Arial" panose="020B0604020202020204" pitchFamily="34" charset="0"/>
              <a:buChar char="•"/>
            </a:pPr>
            <a:r>
              <a:rPr lang="en-US">
                <a:latin typeface="Candara" panose="020E0502030303020204" pitchFamily="34" charset="0"/>
              </a:rPr>
              <a:t>Future market forecast</a:t>
            </a:r>
            <a:r>
              <a:rPr lang="zh-TW" altLang="en-US">
                <a:latin typeface="Candara" panose="020E0502030303020204" pitchFamily="34" charset="0"/>
              </a:rPr>
              <a:t> </a:t>
            </a:r>
            <a:r>
              <a:rPr lang="en-US" altLang="zh-TW">
                <a:latin typeface="Candara" panose="020E0502030303020204" pitchFamily="34" charset="0"/>
              </a:rPr>
              <a:t>in 2025</a:t>
            </a:r>
            <a:r>
              <a:rPr lang="en-US">
                <a:latin typeface="Candara" panose="020E0502030303020204" pitchFamily="34" charset="0"/>
              </a:rPr>
              <a:t> (Pessimistic / Optimistic / Remain the same)?</a:t>
            </a:r>
          </a:p>
          <a:p>
            <a:endParaRPr lang="en-US">
              <a:latin typeface="Candara" panose="020E0502030303020204" pitchFamily="34" charset="0"/>
            </a:endParaRPr>
          </a:p>
          <a:p>
            <a:endParaRPr lang="en-US">
              <a:latin typeface="Candara" panose="020E0502030303020204" pitchFamily="34" charset="0"/>
            </a:endParaRPr>
          </a:p>
          <a:p>
            <a:endParaRPr lang="en-US">
              <a:latin typeface="Candara" panose="020E0502030303020204" pitchFamily="34" charset="0"/>
            </a:endParaRPr>
          </a:p>
          <a:p>
            <a:endParaRPr lang="en-US">
              <a:latin typeface="Candara" panose="020E0502030303020204" pitchFamily="34" charset="0"/>
            </a:endParaRPr>
          </a:p>
          <a:p>
            <a:pPr marL="285750" indent="-285750">
              <a:buFont typeface="Arial" pitchFamily="34" charset="0"/>
              <a:buChar char="•"/>
            </a:pPr>
            <a:r>
              <a:rPr lang="en-US" altLang="zh-TW">
                <a:latin typeface="Candara" panose="020E0502030303020204" pitchFamily="34" charset="0"/>
              </a:rPr>
              <a:t>E</a:t>
            </a:r>
            <a:r>
              <a:rPr lang="en-US">
                <a:latin typeface="Candara" panose="020E0502030303020204" pitchFamily="34" charset="0"/>
              </a:rPr>
              <a:t>conomic background.</a:t>
            </a:r>
          </a:p>
          <a:p>
            <a:pPr marL="285750" indent="-285750">
              <a:buFont typeface="Arial" pitchFamily="34" charset="0"/>
              <a:buChar char="•"/>
            </a:pPr>
            <a:endParaRPr lang="en-US" sz="700">
              <a:solidFill>
                <a:srgbClr val="FF0000"/>
              </a:solidFill>
              <a:latin typeface="Candara" panose="020E05020303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302585655"/>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a:solidFill>
                            <a:schemeClr val="bg1"/>
                          </a:solidFill>
                        </a:rPr>
                        <a:t>Get worse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Stay</a:t>
                      </a:r>
                      <a:r>
                        <a:rPr lang="en-US" sz="1400" baseline="0">
                          <a:solidFill>
                            <a:schemeClr val="bg1"/>
                          </a:solidFill>
                        </a:rPr>
                        <a:t> the same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363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(CO)</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16</a:t>
            </a:fld>
            <a:endParaRPr lang="en-US" sz="1200">
              <a:solidFill>
                <a:prstClr val="black"/>
              </a:solidFill>
              <a:latin typeface="Calibri"/>
            </a:endParaRPr>
          </a:p>
        </p:txBody>
      </p:sp>
      <p:sp>
        <p:nvSpPr>
          <p:cNvPr id="3" name="文字方塊 2"/>
          <p:cNvSpPr txBox="1"/>
          <p:nvPr/>
        </p:nvSpPr>
        <p:spPr>
          <a:xfrm>
            <a:off x="0" y="771550"/>
            <a:ext cx="8964488" cy="1200329"/>
          </a:xfrm>
          <a:prstGeom prst="rect">
            <a:avLst/>
          </a:prstGeom>
          <a:noFill/>
        </p:spPr>
        <p:txBody>
          <a:bodyPr wrap="square" rtlCol="0" anchor="t">
            <a:spAutoFit/>
          </a:bodyPr>
          <a:lstStyle/>
          <a:p>
            <a:pPr marL="285750" indent="-285750">
              <a:buFont typeface="Wingdings" panose="05000000000000000000" pitchFamily="2" charset="2"/>
              <a:buChar char="§"/>
            </a:pPr>
            <a:r>
              <a:rPr lang="en-US">
                <a:latin typeface="Candara" panose="020E0502030303020204" pitchFamily="34" charset="0"/>
              </a:rPr>
              <a:t>Market share and Loading volume prospect </a:t>
            </a:r>
            <a:r>
              <a:rPr lang="en-US" altLang="zh-TW">
                <a:latin typeface="Candara" panose="020E0502030303020204" pitchFamily="34" charset="0"/>
              </a:rPr>
              <a:t>2025</a:t>
            </a:r>
            <a:r>
              <a:rPr lang="en-US">
                <a:latin typeface="Candara" panose="020E0502030303020204" pitchFamily="34" charset="0"/>
              </a:rPr>
              <a:t> (Long Haul)</a:t>
            </a:r>
          </a:p>
          <a:p>
            <a:endParaRPr lang="en-US"/>
          </a:p>
          <a:p>
            <a:endParaRPr lang="en-US"/>
          </a:p>
          <a:p>
            <a:pPr marL="285750" indent="-285750">
              <a:buFont typeface="Arial" pitchFamily="34" charset="0"/>
              <a:buChar char="•"/>
            </a:pPr>
            <a:endParaRPr lang="en-US"/>
          </a:p>
        </p:txBody>
      </p:sp>
    </p:spTree>
    <p:extLst>
      <p:ext uri="{BB962C8B-B14F-4D97-AF65-F5344CB8AC3E}">
        <p14:creationId xmlns:p14="http://schemas.microsoft.com/office/powerpoint/2010/main" val="221188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p:nvPr/>
        </p:nvSpPr>
        <p:spPr>
          <a:xfrm>
            <a:off x="107504" y="123478"/>
            <a:ext cx="8928992" cy="533400"/>
          </a:xfrm>
          <a:prstGeom prst="rect">
            <a:avLst/>
          </a:prstGeom>
          <a:solidFill>
            <a:srgbClr val="003217"/>
          </a:solidFill>
          <a:ln w="9525" cap="flat" cmpd="sng">
            <a:solidFill>
              <a:srgbClr val="97B853"/>
            </a:solidFill>
            <a:prstDash val="solid"/>
            <a:miter lim="8000"/>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rmAutofit/>
          </a:bodyPr>
          <a:lstStyle/>
          <a:p>
            <a:pPr marL="0" marR="0" lvl="0" indent="0" algn="ctr" rtl="0">
              <a:spcBef>
                <a:spcPts val="0"/>
              </a:spcBef>
              <a:spcAft>
                <a:spcPts val="0"/>
              </a:spcAft>
              <a:buNone/>
            </a:pPr>
            <a:r>
              <a:rPr lang="en-US" sz="2400" b="1">
                <a:solidFill>
                  <a:schemeClr val="lt1"/>
                </a:solidFill>
                <a:latin typeface="DFKai-SB"/>
                <a:ea typeface="DFKai-SB"/>
                <a:cs typeface="DFKai-SB"/>
                <a:sym typeface="DFKai-SB"/>
              </a:rPr>
              <a:t>ECD/IMD Topic discussion </a:t>
            </a:r>
            <a:r>
              <a:rPr lang="en-US" sz="2400" b="1">
                <a:solidFill>
                  <a:srgbClr val="FFFF00"/>
                </a:solidFill>
                <a:latin typeface="DFKai-SB"/>
                <a:ea typeface="DFKai-SB"/>
                <a:cs typeface="DFKai-SB"/>
                <a:sym typeface="DFKai-SB"/>
              </a:rPr>
              <a:t>(CO)</a:t>
            </a:r>
            <a:endParaRPr sz="2400" b="1">
              <a:solidFill>
                <a:srgbClr val="FFFF00"/>
              </a:solidFill>
              <a:latin typeface="DFKai-SB"/>
              <a:ea typeface="DFKai-SB"/>
              <a:cs typeface="DFKai-SB"/>
              <a:sym typeface="DFKai-SB"/>
            </a:endParaRPr>
          </a:p>
        </p:txBody>
      </p:sp>
      <p:graphicFrame>
        <p:nvGraphicFramePr>
          <p:cNvPr id="187" name="Google Shape;187;p28"/>
          <p:cNvGraphicFramePr/>
          <p:nvPr>
            <p:extLst>
              <p:ext uri="{D42A27DB-BD31-4B8C-83A1-F6EECF244321}">
                <p14:modId xmlns:p14="http://schemas.microsoft.com/office/powerpoint/2010/main" val="1878164718"/>
              </p:ext>
            </p:extLst>
          </p:nvPr>
        </p:nvGraphicFramePr>
        <p:xfrm>
          <a:off x="107504" y="771551"/>
          <a:ext cx="8928975" cy="3114880"/>
        </p:xfrm>
        <a:graphic>
          <a:graphicData uri="http://schemas.openxmlformats.org/drawingml/2006/table">
            <a:tbl>
              <a:tblPr>
                <a:noFill/>
              </a:tblPr>
              <a:tblGrid>
                <a:gridCol w="832825">
                  <a:extLst>
                    <a:ext uri="{9D8B030D-6E8A-4147-A177-3AD203B41FA5}">
                      <a16:colId xmlns:a16="http://schemas.microsoft.com/office/drawing/2014/main" val="20000"/>
                    </a:ext>
                  </a:extLst>
                </a:gridCol>
                <a:gridCol w="1310675">
                  <a:extLst>
                    <a:ext uri="{9D8B030D-6E8A-4147-A177-3AD203B41FA5}">
                      <a16:colId xmlns:a16="http://schemas.microsoft.com/office/drawing/2014/main" val="20001"/>
                    </a:ext>
                  </a:extLst>
                </a:gridCol>
                <a:gridCol w="737250">
                  <a:extLst>
                    <a:ext uri="{9D8B030D-6E8A-4147-A177-3AD203B41FA5}">
                      <a16:colId xmlns:a16="http://schemas.microsoft.com/office/drawing/2014/main" val="20002"/>
                    </a:ext>
                  </a:extLst>
                </a:gridCol>
                <a:gridCol w="737250">
                  <a:extLst>
                    <a:ext uri="{9D8B030D-6E8A-4147-A177-3AD203B41FA5}">
                      <a16:colId xmlns:a16="http://schemas.microsoft.com/office/drawing/2014/main" val="20003"/>
                    </a:ext>
                  </a:extLst>
                </a:gridCol>
                <a:gridCol w="737250">
                  <a:extLst>
                    <a:ext uri="{9D8B030D-6E8A-4147-A177-3AD203B41FA5}">
                      <a16:colId xmlns:a16="http://schemas.microsoft.com/office/drawing/2014/main" val="20004"/>
                    </a:ext>
                  </a:extLst>
                </a:gridCol>
                <a:gridCol w="4573725">
                  <a:extLst>
                    <a:ext uri="{9D8B030D-6E8A-4147-A177-3AD203B41FA5}">
                      <a16:colId xmlns:a16="http://schemas.microsoft.com/office/drawing/2014/main" val="20005"/>
                    </a:ext>
                  </a:extLst>
                </a:gridCol>
              </a:tblGrid>
              <a:tr h="152400">
                <a:tc rowSpan="5">
                  <a:txBody>
                    <a:bodyPr/>
                    <a:lstStyle/>
                    <a:p>
                      <a:pPr marL="0" lvl="0" indent="0" algn="l" rtl="0">
                        <a:spcBef>
                          <a:spcPts val="0"/>
                        </a:spcBef>
                        <a:spcAft>
                          <a:spcPts val="0"/>
                        </a:spcAft>
                        <a:buNone/>
                      </a:pPr>
                      <a:r>
                        <a:rPr lang="en-US" sz="1200" u="none" strike="noStrike">
                          <a:solidFill>
                            <a:schemeClr val="dk1"/>
                          </a:solidFill>
                          <a:latin typeface="Candara" panose="020E0502030303020204" pitchFamily="34" charset="0"/>
                        </a:rPr>
                        <a:t>　</a:t>
                      </a:r>
                      <a:endParaRPr sz="1200">
                        <a:latin typeface="Candara" panose="020E0502030303020204" pitchFamily="34" charset="0"/>
                      </a:endParaRPr>
                    </a:p>
                    <a:p>
                      <a:pPr marL="0" lvl="0" indent="0" algn="ctr" rtl="0">
                        <a:spcBef>
                          <a:spcPts val="0"/>
                        </a:spcBef>
                        <a:spcAft>
                          <a:spcPts val="0"/>
                        </a:spcAft>
                        <a:buNone/>
                      </a:pPr>
                      <a:r>
                        <a:rPr lang="en-US" sz="1200" b="0" u="none" strike="noStrike">
                          <a:solidFill>
                            <a:schemeClr val="dk1"/>
                          </a:solidFill>
                          <a:latin typeface="Candara" panose="020E0502030303020204" pitchFamily="34" charset="0"/>
                        </a:rPr>
                        <a:t>ECD KPI</a:t>
                      </a:r>
                      <a:endParaRPr sz="1200" b="0" i="0" u="none" strike="noStrike">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u="none" strike="noStrike">
                          <a:solidFill>
                            <a:schemeClr val="dk1"/>
                          </a:solidFill>
                          <a:latin typeface="Candara" panose="020E0502030303020204" pitchFamily="34" charset="0"/>
                        </a:rPr>
                        <a:t>Item</a:t>
                      </a:r>
                      <a:endParaRPr sz="1200" b="0" i="0" u="none" strike="noStrike">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solidFill>
                            <a:schemeClr val="dk1"/>
                          </a:solidFill>
                          <a:latin typeface="Candara" panose="020E0502030303020204" pitchFamily="34" charset="0"/>
                        </a:rPr>
                        <a:t>2023</a:t>
                      </a:r>
                      <a:endParaRPr sz="1200" b="1" i="0" u="none" strike="noStrike">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solidFill>
                            <a:schemeClr val="dk1"/>
                          </a:solidFill>
                          <a:latin typeface="Candara" panose="020E0502030303020204" pitchFamily="34" charset="0"/>
                        </a:rPr>
                        <a:t>2024</a:t>
                      </a:r>
                      <a:endParaRPr sz="1200" b="1" i="0" u="none" strike="noStrike">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solidFill>
                            <a:schemeClr val="dk1"/>
                          </a:solidFill>
                          <a:latin typeface="Candara" panose="020E0502030303020204" pitchFamily="34" charset="0"/>
                        </a:rPr>
                        <a:t>Diff</a:t>
                      </a:r>
                      <a:endParaRPr sz="1200" b="1" i="0" u="none" strike="noStrike">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solidFill>
                            <a:schemeClr val="dk1"/>
                          </a:solidFill>
                          <a:latin typeface="Candara" panose="020E0502030303020204" pitchFamily="34" charset="0"/>
                        </a:rPr>
                        <a:t>Action Plan</a:t>
                      </a:r>
                      <a:endParaRPr sz="1200" b="1" i="0" u="none" strike="noStrike">
                        <a:solidFill>
                          <a:schemeClr val="dk1"/>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1650">
                <a:tc vMerge="1">
                  <a:txBody>
                    <a:bodyPr/>
                    <a:lstStyle/>
                    <a:p>
                      <a:endParaRPr lang="en-US"/>
                    </a:p>
                  </a:txBody>
                  <a:tcPr/>
                </a:tc>
                <a:tc>
                  <a:txBody>
                    <a:bodyPr/>
                    <a:lstStyle/>
                    <a:p>
                      <a:pPr marL="0" lvl="0" indent="0" algn="ctr" rtl="0">
                        <a:spcBef>
                          <a:spcPts val="0"/>
                        </a:spcBef>
                        <a:spcAft>
                          <a:spcPts val="0"/>
                        </a:spcAft>
                        <a:buNone/>
                      </a:pPr>
                      <a:r>
                        <a:rPr lang="en-US" sz="1200" b="0" i="0" u="none" strike="noStrike">
                          <a:solidFill>
                            <a:schemeClr val="dk1"/>
                          </a:solidFill>
                          <a:latin typeface="Candara" panose="020E0502030303020204" pitchFamily="34" charset="0"/>
                          <a:ea typeface="Arial"/>
                          <a:cs typeface="Arial"/>
                          <a:sym typeface="Arial"/>
                        </a:rPr>
                        <a:t>Storage</a:t>
                      </a:r>
                      <a:endParaRPr sz="1200">
                        <a:latin typeface="Candara" panose="020E0502030303020204" pitchFamily="34" charset="0"/>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algn="l" fontAlgn="ctr">
                        <a:spcBef>
                          <a:spcPts val="600"/>
                        </a:spcBef>
                        <a:spcAft>
                          <a:spcPts val="600"/>
                        </a:spcAft>
                      </a:pPr>
                      <a:endParaRPr lang="es-CO" altLang="zh-TW" sz="10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0050">
                <a:tc vMerge="1">
                  <a:txBody>
                    <a:bodyPr/>
                    <a:lstStyle/>
                    <a:p>
                      <a:endParaRPr lang="en-US"/>
                    </a:p>
                  </a:txBody>
                  <a:tcPr/>
                </a:tc>
                <a:tc>
                  <a:txBody>
                    <a:bodyPr/>
                    <a:lstStyle/>
                    <a:p>
                      <a:pPr marL="0" lvl="0" indent="0" algn="ctr" rtl="0">
                        <a:spcBef>
                          <a:spcPts val="0"/>
                        </a:spcBef>
                        <a:spcAft>
                          <a:spcPts val="0"/>
                        </a:spcAft>
                        <a:buNone/>
                      </a:pPr>
                      <a:r>
                        <a:rPr lang="en-US" sz="1200" b="0" i="0" u="none" strike="noStrike">
                          <a:solidFill>
                            <a:schemeClr val="dk1"/>
                          </a:solidFill>
                          <a:latin typeface="Candara" panose="020E0502030303020204" pitchFamily="34" charset="0"/>
                          <a:ea typeface="Arial"/>
                          <a:cs typeface="Arial"/>
                          <a:sym typeface="Arial"/>
                        </a:rPr>
                        <a:t>Lift on/off</a:t>
                      </a:r>
                      <a:endParaRPr sz="1200">
                        <a:latin typeface="Candara" panose="020E0502030303020204" pitchFamily="34" charset="0"/>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408600" indent="-228600" algn="l" fontAlgn="ctr">
                        <a:spcBef>
                          <a:spcPts val="600"/>
                        </a:spcBef>
                        <a:spcAft>
                          <a:spcPts val="600"/>
                        </a:spcAft>
                        <a:buAutoNum type="arabicPeriod"/>
                      </a:pPr>
                      <a:endParaRPr lang="zh-TW" altLang="en-US" sz="10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i="0" u="none" strike="noStrike">
                          <a:solidFill>
                            <a:schemeClr val="dk1"/>
                          </a:solidFill>
                          <a:latin typeface="Candara" panose="020E0502030303020204" pitchFamily="34" charset="0"/>
                          <a:ea typeface="Arial"/>
                          <a:cs typeface="Arial"/>
                          <a:sym typeface="Arial"/>
                        </a:rPr>
                        <a:t>Reposition</a:t>
                      </a:r>
                      <a:endParaRPr sz="1200">
                        <a:latin typeface="Candara" panose="020E0502030303020204" pitchFamily="34" charset="0"/>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408600" indent="-228600" algn="l" fontAlgn="ctr">
                        <a:spcBef>
                          <a:spcPts val="600"/>
                        </a:spcBef>
                        <a:spcAft>
                          <a:spcPts val="600"/>
                        </a:spcAft>
                        <a:buAutoNum type="arabicPeriod"/>
                      </a:pPr>
                      <a:endParaRPr lang="zh-TW" altLang="en-US" sz="10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i="0" u="none" strike="noStrike">
                          <a:solidFill>
                            <a:schemeClr val="dk1"/>
                          </a:solidFill>
                          <a:latin typeface="Candara" panose="020E0502030303020204" pitchFamily="34" charset="0"/>
                          <a:ea typeface="Arial"/>
                          <a:cs typeface="Arial"/>
                          <a:sym typeface="Arial"/>
                        </a:rPr>
                        <a:t>M &amp; R</a:t>
                      </a:r>
                      <a:endParaRPr sz="1200">
                        <a:latin typeface="Candara" panose="020E0502030303020204" pitchFamily="34" charset="0"/>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zh-TW" altLang="en-US" sz="1000" b="0" i="0" u="none" strike="noStrike">
                        <a:solidFill>
                          <a:srgbClr val="000000"/>
                        </a:solidFill>
                        <a:effectLst/>
                        <a:latin typeface="Candara" panose="020E0502030303020204" pitchFamily="34" charset="0"/>
                        <a:ea typeface="新細明體" panose="02020500000000000000" pitchFamily="18" charset="-120"/>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42650">
                <a:tc rowSpan="3">
                  <a:txBody>
                    <a:bodyPr/>
                    <a:lstStyle/>
                    <a:p>
                      <a:pPr marL="0" lvl="0" indent="0" algn="ctr" rtl="0">
                        <a:spcBef>
                          <a:spcPts val="0"/>
                        </a:spcBef>
                        <a:spcAft>
                          <a:spcPts val="0"/>
                        </a:spcAft>
                        <a:buNone/>
                      </a:pPr>
                      <a:r>
                        <a:rPr lang="en-US" sz="1200" b="0" u="none" strike="noStrike">
                          <a:latin typeface="Candara" panose="020E0502030303020204" pitchFamily="34" charset="0"/>
                        </a:rPr>
                        <a:t>IMD KPI</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0" i="0" u="none" strike="noStrike">
                          <a:solidFill>
                            <a:srgbClr val="000000"/>
                          </a:solidFill>
                          <a:latin typeface="Candara" panose="020E0502030303020204" pitchFamily="34" charset="0"/>
                          <a:ea typeface="Arial"/>
                          <a:cs typeface="Arial"/>
                          <a:sym typeface="Arial"/>
                        </a:rPr>
                        <a:t>Cost Saving Project</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lvl="0" indent="0" algn="l" rtl="0">
                        <a:spcBef>
                          <a:spcPts val="0"/>
                        </a:spcBef>
                        <a:spcAft>
                          <a:spcPts val="0"/>
                        </a:spcAft>
                        <a:buNone/>
                      </a:pPr>
                      <a:endParaRPr sz="10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i="0" u="none" strike="noStrike">
                          <a:solidFill>
                            <a:srgbClr val="000000"/>
                          </a:solidFill>
                          <a:latin typeface="Candara" panose="020E0502030303020204" pitchFamily="34" charset="0"/>
                          <a:ea typeface="Arial"/>
                          <a:cs typeface="Arial"/>
                          <a:sym typeface="Arial"/>
                        </a:rPr>
                        <a:t>90% Onboard </a:t>
                      </a:r>
                      <a:endParaRPr sz="1200">
                        <a:latin typeface="Candara" panose="020E0502030303020204" pitchFamily="34" charset="0"/>
                      </a:endParaRPr>
                    </a:p>
                    <a:p>
                      <a:pPr marL="0" lvl="0" indent="0" algn="ctr" rtl="0">
                        <a:spcBef>
                          <a:spcPts val="0"/>
                        </a:spcBef>
                        <a:spcAft>
                          <a:spcPts val="0"/>
                        </a:spcAft>
                        <a:buNone/>
                      </a:pPr>
                      <a:r>
                        <a:rPr lang="en-US" sz="1200" b="0" i="0" u="none" strike="noStrike">
                          <a:solidFill>
                            <a:srgbClr val="000000"/>
                          </a:solidFill>
                          <a:latin typeface="Candara" panose="020E0502030303020204" pitchFamily="34" charset="0"/>
                          <a:ea typeface="Arial"/>
                          <a:cs typeface="Arial"/>
                          <a:sym typeface="Arial"/>
                        </a:rPr>
                        <a:t>within 7 Days</a:t>
                      </a:r>
                      <a:endParaRPr sz="1200">
                        <a:latin typeface="Candara" panose="020E0502030303020204" pitchFamily="34" charset="0"/>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408600" indent="-228600" algn="l" fontAlgn="ctr">
                        <a:spcBef>
                          <a:spcPts val="600"/>
                        </a:spcBef>
                        <a:spcAft>
                          <a:spcPts val="600"/>
                        </a:spcAft>
                        <a:buAutoNum type="arabicPeriod"/>
                      </a:pPr>
                      <a:endParaRPr lang="zh-TW" altLang="en-US" sz="1000" b="0" i="0" u="none" strike="noStrike">
                        <a:solidFill>
                          <a:srgbClr val="000000"/>
                        </a:solidFill>
                        <a:effectLst/>
                        <a:latin typeface="Candara" panose="020E0502030303020204" pitchFamily="34" charset="0"/>
                        <a:ea typeface="新細明體" panose="02020500000000000000" pitchFamily="18" charset="-120"/>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i="0" u="none" strike="noStrike">
                          <a:solidFill>
                            <a:srgbClr val="000000"/>
                          </a:solidFill>
                          <a:latin typeface="Candara" panose="020E0502030303020204" pitchFamily="34" charset="0"/>
                          <a:ea typeface="Arial"/>
                          <a:cs typeface="Arial"/>
                          <a:sym typeface="Arial"/>
                        </a:rPr>
                        <a:t>No Personal Negligence</a:t>
                      </a:r>
                      <a:endParaRPr sz="1200">
                        <a:latin typeface="Candara" panose="020E0502030303020204" pitchFamily="34" charset="0"/>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lvl="0" indent="0" algn="l" rtl="0">
                        <a:spcBef>
                          <a:spcPts val="0"/>
                        </a:spcBef>
                        <a:spcAft>
                          <a:spcPts val="0"/>
                        </a:spcAft>
                        <a:buNone/>
                      </a:pPr>
                      <a:endParaRPr sz="10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89" name="Google Shape;189;p28"/>
          <p:cNvSpPr txBox="1"/>
          <p:nvPr/>
        </p:nvSpPr>
        <p:spPr>
          <a:xfrm>
            <a:off x="8892480" y="4926318"/>
            <a:ext cx="582900" cy="205800"/>
          </a:xfrm>
          <a:prstGeom prst="rect">
            <a:avLst/>
          </a:prstGeom>
          <a:noFill/>
          <a:ln>
            <a:noFill/>
          </a:ln>
        </p:spPr>
        <p:txBody>
          <a:bodyPr spcFirstLastPara="1" wrap="square" lIns="91400" tIns="45675" rIns="91400" bIns="45675" anchor="ctr" anchorCtr="0">
            <a:noAutofit/>
          </a:bodyPr>
          <a:lstStyle/>
          <a:p>
            <a:pPr marL="0" marR="0" lvl="0" indent="0" algn="l" rtl="0">
              <a:spcBef>
                <a:spcPts val="0"/>
              </a:spcBef>
              <a:spcAft>
                <a:spcPts val="0"/>
              </a:spcAft>
              <a:buNone/>
            </a:pPr>
            <a:fld id="{00000000-1234-1234-1234-123412341234}" type="slidenum">
              <a:rPr lang="en-US" sz="1000">
                <a:solidFill>
                  <a:schemeClr val="dk1"/>
                </a:solidFill>
                <a:latin typeface="Arial"/>
                <a:ea typeface="Arial"/>
                <a:cs typeface="Arial"/>
                <a:sym typeface="Arial"/>
              </a:rPr>
              <a:t>17</a:t>
            </a:fld>
            <a:endParaRPr sz="1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p:nvPr/>
        </p:nvSpPr>
        <p:spPr>
          <a:xfrm>
            <a:off x="107504" y="123478"/>
            <a:ext cx="8928992" cy="533400"/>
          </a:xfrm>
          <a:prstGeom prst="rect">
            <a:avLst/>
          </a:prstGeom>
          <a:solidFill>
            <a:srgbClr val="003217"/>
          </a:solidFill>
          <a:ln w="9525" cap="flat" cmpd="sng">
            <a:solidFill>
              <a:srgbClr val="97B853"/>
            </a:solidFill>
            <a:prstDash val="solid"/>
            <a:miter lim="8000"/>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rmAutofit/>
          </a:bodyPr>
          <a:lstStyle/>
          <a:p>
            <a:pPr marL="0" marR="0" lvl="0" indent="0" algn="ctr" rtl="0">
              <a:spcBef>
                <a:spcPts val="0"/>
              </a:spcBef>
              <a:spcAft>
                <a:spcPts val="0"/>
              </a:spcAft>
              <a:buNone/>
            </a:pPr>
            <a:r>
              <a:rPr lang="en-US" sz="2400" b="1">
                <a:solidFill>
                  <a:schemeClr val="lt1"/>
                </a:solidFill>
                <a:latin typeface="DFKai-SB"/>
                <a:ea typeface="DFKai-SB"/>
                <a:cs typeface="DFKai-SB"/>
                <a:sym typeface="DFKai-SB"/>
              </a:rPr>
              <a:t>OCD/OPD Topic discussion </a:t>
            </a:r>
            <a:r>
              <a:rPr lang="en-US" sz="2400" b="1">
                <a:solidFill>
                  <a:srgbClr val="FFFF00"/>
                </a:solidFill>
                <a:latin typeface="DFKai-SB"/>
                <a:ea typeface="DFKai-SB"/>
                <a:cs typeface="DFKai-SB"/>
                <a:sym typeface="DFKai-SB"/>
              </a:rPr>
              <a:t>(CO)</a:t>
            </a:r>
            <a:endParaRPr sz="2400" b="1">
              <a:solidFill>
                <a:srgbClr val="FFFF00"/>
              </a:solidFill>
              <a:latin typeface="DFKai-SB"/>
              <a:ea typeface="DFKai-SB"/>
              <a:cs typeface="DFKai-SB"/>
              <a:sym typeface="DFKai-SB"/>
            </a:endParaRPr>
          </a:p>
        </p:txBody>
      </p:sp>
      <p:graphicFrame>
        <p:nvGraphicFramePr>
          <p:cNvPr id="195" name="Google Shape;195;p29"/>
          <p:cNvGraphicFramePr/>
          <p:nvPr>
            <p:extLst>
              <p:ext uri="{D42A27DB-BD31-4B8C-83A1-F6EECF244321}">
                <p14:modId xmlns:p14="http://schemas.microsoft.com/office/powerpoint/2010/main" val="1102453197"/>
              </p:ext>
            </p:extLst>
          </p:nvPr>
        </p:nvGraphicFramePr>
        <p:xfrm>
          <a:off x="107504" y="829876"/>
          <a:ext cx="8928975" cy="2845830"/>
        </p:xfrm>
        <a:graphic>
          <a:graphicData uri="http://schemas.openxmlformats.org/drawingml/2006/table">
            <a:tbl>
              <a:tblPr>
                <a:noFill/>
              </a:tblPr>
              <a:tblGrid>
                <a:gridCol w="832825">
                  <a:extLst>
                    <a:ext uri="{9D8B030D-6E8A-4147-A177-3AD203B41FA5}">
                      <a16:colId xmlns:a16="http://schemas.microsoft.com/office/drawing/2014/main" val="20000"/>
                    </a:ext>
                  </a:extLst>
                </a:gridCol>
                <a:gridCol w="1011416">
                  <a:extLst>
                    <a:ext uri="{9D8B030D-6E8A-4147-A177-3AD203B41FA5}">
                      <a16:colId xmlns:a16="http://schemas.microsoft.com/office/drawing/2014/main" val="20001"/>
                    </a:ext>
                  </a:extLst>
                </a:gridCol>
                <a:gridCol w="1083448">
                  <a:extLst>
                    <a:ext uri="{9D8B030D-6E8A-4147-A177-3AD203B41FA5}">
                      <a16:colId xmlns:a16="http://schemas.microsoft.com/office/drawing/2014/main" val="20002"/>
                    </a:ext>
                  </a:extLst>
                </a:gridCol>
                <a:gridCol w="845244">
                  <a:extLst>
                    <a:ext uri="{9D8B030D-6E8A-4147-A177-3AD203B41FA5}">
                      <a16:colId xmlns:a16="http://schemas.microsoft.com/office/drawing/2014/main" val="20003"/>
                    </a:ext>
                  </a:extLst>
                </a:gridCol>
                <a:gridCol w="945136">
                  <a:extLst>
                    <a:ext uri="{9D8B030D-6E8A-4147-A177-3AD203B41FA5}">
                      <a16:colId xmlns:a16="http://schemas.microsoft.com/office/drawing/2014/main" val="20004"/>
                    </a:ext>
                  </a:extLst>
                </a:gridCol>
                <a:gridCol w="4210906">
                  <a:extLst>
                    <a:ext uri="{9D8B030D-6E8A-4147-A177-3AD203B41FA5}">
                      <a16:colId xmlns:a16="http://schemas.microsoft.com/office/drawing/2014/main" val="20005"/>
                    </a:ext>
                  </a:extLst>
                </a:gridCol>
              </a:tblGrid>
              <a:tr h="94075">
                <a:tc>
                  <a:txBody>
                    <a:bodyPr/>
                    <a:lstStyle/>
                    <a:p>
                      <a:pPr marL="0" lvl="0" indent="0" algn="l" rtl="0">
                        <a:spcBef>
                          <a:spcPts val="0"/>
                        </a:spcBef>
                        <a:spcAft>
                          <a:spcPts val="0"/>
                        </a:spcAft>
                        <a:buNone/>
                      </a:pPr>
                      <a:r>
                        <a:rPr lang="en-US" sz="1200" u="none" strike="noStrike">
                          <a:latin typeface="Candara" panose="020E0502030303020204" pitchFamily="34" charset="0"/>
                        </a:rPr>
                        <a:t>　</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u="none" strike="noStrike">
                          <a:latin typeface="Candara" panose="020E0502030303020204" pitchFamily="34" charset="0"/>
                        </a:rPr>
                        <a:t>Item</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latin typeface="Candara" panose="020E0502030303020204" pitchFamily="34" charset="0"/>
                        </a:rPr>
                        <a:t>2023</a:t>
                      </a:r>
                      <a:endParaRPr sz="1200" b="1"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latin typeface="Candara" panose="020E0502030303020204" pitchFamily="34" charset="0"/>
                        </a:rPr>
                        <a:t>2024</a:t>
                      </a:r>
                      <a:endParaRPr sz="1200" b="1"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latin typeface="Candara" panose="020E0502030303020204" pitchFamily="34" charset="0"/>
                        </a:rPr>
                        <a:t>Diff</a:t>
                      </a:r>
                      <a:endParaRPr sz="1200" b="1"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u="none" strike="noStrike">
                          <a:latin typeface="Candara" panose="020E0502030303020204" pitchFamily="34" charset="0"/>
                        </a:rPr>
                        <a:t>Action Plan</a:t>
                      </a:r>
                      <a:endParaRPr sz="1200" b="1"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2650">
                <a:tc rowSpan="3">
                  <a:txBody>
                    <a:bodyPr/>
                    <a:lstStyle/>
                    <a:p>
                      <a:pPr marL="0" lvl="0" indent="0" algn="ctr" rtl="0">
                        <a:spcBef>
                          <a:spcPts val="0"/>
                        </a:spcBef>
                        <a:spcAft>
                          <a:spcPts val="0"/>
                        </a:spcAft>
                        <a:buNone/>
                      </a:pPr>
                      <a:r>
                        <a:rPr lang="en-US" sz="1200" b="0" u="none" strike="noStrike">
                          <a:latin typeface="Candara" panose="020E0502030303020204" pitchFamily="34" charset="0"/>
                        </a:rPr>
                        <a:t>OPD KPI</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BOA</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ct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ct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ct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algn="l" fontAlgn="ct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Port Stay</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ct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algn="l" fontAlgn="ct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Productivity</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ct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algn="l" fontAlgn="ct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2650">
                <a:tc rowSpan="3">
                  <a:txBody>
                    <a:bodyPr/>
                    <a:lstStyle/>
                    <a:p>
                      <a:pPr marL="0" lvl="0" indent="0" algn="ctr" rtl="0">
                        <a:spcBef>
                          <a:spcPts val="0"/>
                        </a:spcBef>
                        <a:spcAft>
                          <a:spcPts val="0"/>
                        </a:spcAft>
                        <a:buNone/>
                      </a:pPr>
                      <a:r>
                        <a:rPr lang="en-US" sz="1200" b="0" u="none" strike="noStrike">
                          <a:latin typeface="Candara" panose="020E0502030303020204" pitchFamily="34" charset="0"/>
                        </a:rPr>
                        <a:t>OCD KPI</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Incentive</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a:txBody>
                    <a:bodyPr/>
                    <a:lstStyle/>
                    <a:p>
                      <a:pPr marL="180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Empty Storage</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algn="ctr" fontAlgn="b"/>
                      <a:endParaRPr lang="en-US" sz="1200" b="0" i="0" u="none" strike="noStrike">
                        <a:solidFill>
                          <a:srgbClr val="000000"/>
                        </a:solidFill>
                        <a:effectLst/>
                        <a:latin typeface="Candara" panose="020E0502030303020204" pitchFamily="34" charset="0"/>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lvl="0" indent="0" algn="l"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42650">
                <a:tc vMerge="1">
                  <a:txBody>
                    <a:bodyPr/>
                    <a:lstStyle/>
                    <a:p>
                      <a:endParaRPr lang="en-US"/>
                    </a:p>
                  </a:txBody>
                  <a:tcPr/>
                </a:tc>
                <a:tc>
                  <a:txBody>
                    <a:bodyPr/>
                    <a:lstStyle/>
                    <a:p>
                      <a:pPr marL="0" lvl="0" indent="0" algn="ctr" rtl="0">
                        <a:spcBef>
                          <a:spcPts val="0"/>
                        </a:spcBef>
                        <a:spcAft>
                          <a:spcPts val="0"/>
                        </a:spcAft>
                        <a:buNone/>
                      </a:pPr>
                      <a:r>
                        <a:rPr lang="en-US" sz="1200" b="0" u="none" strike="noStrike">
                          <a:latin typeface="Candara" panose="020E0502030303020204" pitchFamily="34" charset="0"/>
                        </a:rPr>
                        <a:t>Rate Reduction</a:t>
                      </a: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lvl="0" indent="0" algn="ctr" rtl="0">
                        <a:spcBef>
                          <a:spcPts val="0"/>
                        </a:spcBef>
                        <a:spcAft>
                          <a:spcPts val="0"/>
                        </a:spcAft>
                        <a:buNone/>
                      </a:pPr>
                      <a:endParaRPr sz="1200" b="0" i="0" u="none" strike="noStrike">
                        <a:solidFill>
                          <a:srgbClr val="000000"/>
                        </a:solidFill>
                        <a:highlight>
                          <a:srgbClr val="FFFF00"/>
                        </a:highlight>
                        <a:latin typeface="Candara" panose="020E0502030303020204" pitchFamily="34" charset="0"/>
                        <a:ea typeface="Arial"/>
                        <a:cs typeface="Arial"/>
                        <a:sym typeface="Arial"/>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180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zh-TW" altLang="en-US" sz="1200" b="0" i="0" u="none" strike="noStrike">
                        <a:solidFill>
                          <a:srgbClr val="000000"/>
                        </a:solidFill>
                        <a:effectLst/>
                        <a:latin typeface="Candara" panose="020E0502030303020204" pitchFamily="34" charset="0"/>
                        <a:ea typeface="新細明體" panose="02020500000000000000" pitchFamily="18" charset="-120"/>
                      </a:endParaRPr>
                    </a:p>
                  </a:txBody>
                  <a:tcPr marL="7050" marR="7050" marT="7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97" name="Google Shape;197;p29"/>
          <p:cNvSpPr txBox="1"/>
          <p:nvPr/>
        </p:nvSpPr>
        <p:spPr>
          <a:xfrm>
            <a:off x="8892480" y="4926318"/>
            <a:ext cx="582900" cy="205800"/>
          </a:xfrm>
          <a:prstGeom prst="rect">
            <a:avLst/>
          </a:prstGeom>
          <a:noFill/>
          <a:ln>
            <a:noFill/>
          </a:ln>
        </p:spPr>
        <p:txBody>
          <a:bodyPr spcFirstLastPara="1" wrap="square" lIns="91400" tIns="45675" rIns="91400" bIns="45675" anchor="ctr" anchorCtr="0">
            <a:noAutofit/>
          </a:bodyPr>
          <a:lstStyle/>
          <a:p>
            <a:pPr marL="0" marR="0" lvl="0" indent="0" algn="l" rtl="0">
              <a:spcBef>
                <a:spcPts val="0"/>
              </a:spcBef>
              <a:spcAft>
                <a:spcPts val="0"/>
              </a:spcAft>
              <a:buNone/>
            </a:pPr>
            <a:fld id="{00000000-1234-1234-1234-123412341234}" type="slidenum">
              <a:rPr lang="en-US" sz="1000">
                <a:solidFill>
                  <a:schemeClr val="dk1"/>
                </a:solidFill>
                <a:latin typeface="Arial"/>
                <a:ea typeface="Arial"/>
                <a:cs typeface="Arial"/>
                <a:sym typeface="Arial"/>
              </a:rPr>
              <a:t>18</a:t>
            </a:fld>
            <a:endParaRPr sz="10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rPr>
              <a:t>19</a:t>
            </a:r>
            <a:endParaRPr kumimoji="0" lang="zh-CN" altLang="en-US"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solidFill>
                  <a:prstClr val="black">
                    <a:lumMod val="85000"/>
                    <a:lumOff val="15000"/>
                  </a:prstClr>
                </a:solidFill>
                <a:latin typeface="DFKai-SB" pitchFamily="65" charset="-120"/>
                <a:ea typeface="DFKai-SB" pitchFamily="65" charset="-120"/>
              </a:rPr>
              <a:t>EECU</a:t>
            </a:r>
          </a:p>
          <a:p>
            <a:pPr lvl="0" algn="ctr">
              <a:defRPr/>
            </a:pPr>
            <a:r>
              <a:rPr lang="en-US" altLang="zh-CN" sz="2400" b="1">
                <a:solidFill>
                  <a:prstClr val="black">
                    <a:lumMod val="85000"/>
                    <a:lumOff val="15000"/>
                  </a:prstClr>
                </a:solidFill>
                <a:latin typeface="DFKai-SB" pitchFamily="65" charset="-120"/>
                <a:ea typeface="DFKai-SB" pitchFamily="65" charset="-120"/>
              </a:rPr>
              <a:t>(ECUADOR)</a:t>
            </a:r>
            <a:endParaRPr kumimoji="0" lang="zh-CN" altLang="en-US" sz="2400" b="0" i="0" u="none" strike="noStrike" kern="1200" cap="none" spc="0" normalizeH="0" baseline="0" noProof="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4743920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a:p>
        </p:txBody>
      </p:sp>
      <p:pic>
        <p:nvPicPr>
          <p:cNvPr id="2" name="圖片 1">
            <a:extLst>
              <a:ext uri="{FF2B5EF4-FFF2-40B4-BE49-F238E27FC236}">
                <a16:creationId xmlns:a16="http://schemas.microsoft.com/office/drawing/2014/main" id="{BB345962-7A44-71A6-EAB4-7541BC9C60DD}"/>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202926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19431184"/>
              </p:ext>
            </p:extLst>
          </p:nvPr>
        </p:nvGraphicFramePr>
        <p:xfrm>
          <a:off x="104257" y="627534"/>
          <a:ext cx="8935485" cy="4670854"/>
        </p:xfrm>
        <a:graphic>
          <a:graphicData uri="http://schemas.openxmlformats.org/drawingml/2006/table">
            <a:tbl>
              <a:tblPr/>
              <a:tblGrid>
                <a:gridCol w="50730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2807462935"/>
                    </a:ext>
                  </a:extLst>
                </a:gridCol>
                <a:gridCol w="3747663">
                  <a:extLst>
                    <a:ext uri="{9D8B030D-6E8A-4147-A177-3AD203B41FA5}">
                      <a16:colId xmlns:a16="http://schemas.microsoft.com/office/drawing/2014/main" val="20005"/>
                    </a:ext>
                  </a:extLst>
                </a:gridCol>
              </a:tblGrid>
              <a:tr h="331326">
                <a:tc rowSpan="2">
                  <a:txBody>
                    <a:bodyPr/>
                    <a:lstStyle/>
                    <a:p>
                      <a:pPr algn="ctr" rtl="0" fontAlgn="ctr"/>
                      <a:r>
                        <a:rPr lang="en-US" altLang="zh-TW" sz="1000" b="0" i="0" u="none" strike="noStrike">
                          <a:solidFill>
                            <a:srgbClr val="000000"/>
                          </a:solidFill>
                          <a:effectLst/>
                          <a:latin typeface="DFKai-SB" pitchFamily="65" charset="-120"/>
                          <a:ea typeface="DFKai-SB"/>
                        </a:rPr>
                        <a:t>Subject</a:t>
                      </a:r>
                      <a:endParaRPr lang="zh-TW" alt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a:rPr>
                        <a:t>Segments</a:t>
                      </a:r>
                      <a:endParaRPr lang="zh-TW" alt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a:rPr>
                        <a:t>202</a:t>
                      </a:r>
                      <a:r>
                        <a:rPr lang="en-US" altLang="zh-TW" sz="1000" b="0" i="0" u="none" strike="noStrike">
                          <a:solidFill>
                            <a:schemeClr val="tx1"/>
                          </a:solidFill>
                          <a:effectLst/>
                          <a:latin typeface="DFKai-SB" pitchFamily="65" charset="-120"/>
                          <a:ea typeface="DFKai-SB"/>
                        </a:rPr>
                        <a:t>4</a:t>
                      </a:r>
                      <a:r>
                        <a:rPr lang="de-DE" altLang="zh-TW" sz="1000" b="0" i="0" u="none" strike="noStrike">
                          <a:solidFill>
                            <a:schemeClr val="tx1"/>
                          </a:solidFill>
                          <a:effectLst/>
                          <a:latin typeface="DFKai-SB" pitchFamily="65" charset="-120"/>
                          <a:ea typeface="DFKai-SB"/>
                        </a:rPr>
                        <a:t> Target</a:t>
                      </a:r>
                    </a:p>
                    <a:p>
                      <a:pPr algn="ctr" rtl="0" fontAlgn="ctr"/>
                      <a:r>
                        <a:rPr lang="de-DE" altLang="zh-TW" sz="800" b="0" i="0" u="none" strike="noStrike">
                          <a:solidFill>
                            <a:schemeClr val="tx1"/>
                          </a:solidFill>
                          <a:effectLst/>
                          <a:latin typeface="DFKai-SB" pitchFamily="65" charset="-120"/>
                          <a:ea typeface="DFKai-SB"/>
                        </a:rPr>
                        <a:t>TTL Loading(</a:t>
                      </a:r>
                      <a:r>
                        <a:rPr lang="de-DE" altLang="zh-TW" sz="800" b="0" i="0" u="none" strike="noStrike" baseline="0">
                          <a:solidFill>
                            <a:schemeClr val="tx1"/>
                          </a:solidFill>
                          <a:effectLst/>
                          <a:latin typeface="DFKai-SB" pitchFamily="65" charset="-120"/>
                          <a:ea typeface="DFKai-SB"/>
                        </a:rPr>
                        <a:t>TEU)</a:t>
                      </a:r>
                      <a:endParaRPr lang="de-DE" altLang="zh-TW" sz="80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a:rPr>
                        <a:t>TTL</a:t>
                      </a:r>
                      <a:r>
                        <a:rPr lang="de-DE" altLang="zh-TW" sz="800" b="0" i="0" u="none" strike="noStrike" baseline="0">
                          <a:solidFill>
                            <a:schemeClr val="tx1"/>
                          </a:solidFill>
                          <a:effectLst/>
                          <a:latin typeface="DFKai-SB" pitchFamily="65" charset="-120"/>
                          <a:ea typeface="DFKai-SB"/>
                        </a:rPr>
                        <a:t> </a:t>
                      </a:r>
                      <a:r>
                        <a:rPr lang="de-DE" altLang="zh-TW" sz="800" b="0" i="0" u="none" strike="noStrike">
                          <a:solidFill>
                            <a:schemeClr val="tx1"/>
                          </a:solidFill>
                          <a:effectLst/>
                          <a:latin typeface="DFKai-SB" pitchFamily="65" charset="-120"/>
                          <a:ea typeface="DFKai-SB"/>
                        </a:rPr>
                        <a:t>Loading</a:t>
                      </a:r>
                      <a:r>
                        <a:rPr lang="de-DE" altLang="zh-TW" sz="800" b="0" i="0" u="none" strike="noStrike" baseline="0">
                          <a:solidFill>
                            <a:schemeClr val="tx1"/>
                          </a:solidFill>
                          <a:effectLst/>
                          <a:latin typeface="DFKai-SB" pitchFamily="65" charset="-120"/>
                          <a:ea typeface="DFKai-SB"/>
                        </a:rPr>
                        <a:t>(TEU)</a:t>
                      </a:r>
                      <a:endParaRPr lang="de-DE" altLang="zh-TW" sz="80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a:rPr>
                        <a:t>Achievement</a:t>
                      </a:r>
                    </a:p>
                    <a:p>
                      <a:pPr algn="ctr" rtl="0" fontAlgn="ctr"/>
                      <a:r>
                        <a:rPr lang="de-DE" altLang="zh-TW" sz="1000" b="0" i="0" u="none" strike="noStrike">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a:rPr>
                        <a:t>TTL Loading(</a:t>
                      </a:r>
                      <a:r>
                        <a:rPr lang="de-DE" altLang="zh-TW" sz="800" b="0" i="0" u="none" strike="noStrike" baseline="0">
                          <a:solidFill>
                            <a:schemeClr val="tx1"/>
                          </a:solidFill>
                          <a:effectLst/>
                          <a:latin typeface="DFKai-SB" pitchFamily="65" charset="-120"/>
                          <a:ea typeface="DFKai-SB"/>
                        </a:rPr>
                        <a:t>TEU)</a:t>
                      </a:r>
                      <a:endParaRPr lang="de-DE" altLang="zh-TW" sz="80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a:solidFill>
                            <a:srgbClr val="000000"/>
                          </a:solidFill>
                          <a:effectLst/>
                          <a:latin typeface="DFKai-SB" pitchFamily="65" charset="-120"/>
                          <a:ea typeface="DFKai-SB"/>
                        </a:rPr>
                        <a:t>Market</a:t>
                      </a:r>
                      <a:r>
                        <a:rPr lang="de-DE" sz="1000" b="0" i="0" u="none" strike="noStrike" baseline="0">
                          <a:solidFill>
                            <a:srgbClr val="000000"/>
                          </a:solidFill>
                          <a:effectLst/>
                          <a:latin typeface="DFKai-SB" pitchFamily="65" charset="-120"/>
                          <a:ea typeface="DFKai-SB"/>
                        </a:rPr>
                        <a:t> Review</a:t>
                      </a:r>
                      <a:r>
                        <a:rPr lang="de-DE" sz="1000" b="0" i="0" u="none" strike="noStrike">
                          <a:solidFill>
                            <a:srgbClr val="000000"/>
                          </a:solidFill>
                          <a:effectLst/>
                          <a:latin typeface="DFKai-SB" pitchFamily="65" charset="-120"/>
                          <a:ea typeface="DFKai-SB"/>
                        </a:rPr>
                        <a:t> &amp; Action</a:t>
                      </a:r>
                      <a:r>
                        <a:rPr lang="de-DE" sz="1000" b="0" i="0" u="none" strike="noStrike" baseline="0">
                          <a:solidFill>
                            <a:srgbClr val="000000"/>
                          </a:solidFill>
                          <a:effectLst/>
                          <a:latin typeface="DFKai-SB" pitchFamily="65" charset="-120"/>
                          <a:ea typeface="DFKai-SB"/>
                        </a:rPr>
                        <a:t> Plan</a:t>
                      </a:r>
                    </a:p>
                    <a:p>
                      <a:pPr algn="ctr" rtl="0" fontAlgn="ctr"/>
                      <a:r>
                        <a:rPr lang="de-DE" sz="1000" b="0" i="0" u="none" strike="noStrike" baseline="0">
                          <a:solidFill>
                            <a:srgbClr val="000000"/>
                          </a:solidFill>
                          <a:effectLst/>
                          <a:latin typeface="DFKai-SB" pitchFamily="65" charset="-120"/>
                          <a:ea typeface="DFKai-SB"/>
                        </a:rPr>
                        <a:t>(How to achieve 2025 target?)</a:t>
                      </a:r>
                      <a:endParaRPr 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7885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8348">
                <a:tc rowSpan="2">
                  <a:txBody>
                    <a:bodyPr/>
                    <a:lstStyle/>
                    <a:p>
                      <a:pPr algn="ctr" rtl="0" fontAlgn="ctr"/>
                      <a:r>
                        <a:rPr lang="en-US" altLang="zh-TW" sz="1000" b="0" i="0" u="none" strike="noStrike">
                          <a:solidFill>
                            <a:srgbClr val="000000"/>
                          </a:solidFill>
                          <a:effectLst/>
                          <a:latin typeface="DFKai-SB" pitchFamily="65" charset="-120"/>
                          <a:ea typeface="DFKai-SB"/>
                        </a:rPr>
                        <a:t>Trade</a:t>
                      </a:r>
                      <a:r>
                        <a:rPr lang="en-US" altLang="zh-TW" sz="1000" b="0" i="0" u="none" strike="noStrike" baseline="0">
                          <a:solidFill>
                            <a:srgbClr val="000000"/>
                          </a:solidFill>
                          <a:effectLst/>
                          <a:latin typeface="DFKai-SB" pitchFamily="65" charset="-120"/>
                          <a:ea typeface="DFKai-SB"/>
                        </a:rPr>
                        <a:t> Lane</a:t>
                      </a:r>
                      <a:endParaRPr lang="zh-TW" alt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lvl="0" indent="0" algn="ctr" rtl="0">
                        <a:spcBef>
                          <a:spcPts val="0"/>
                        </a:spcBef>
                        <a:spcAft>
                          <a:spcPts val="0"/>
                        </a:spcAft>
                        <a:buNone/>
                      </a:pPr>
                      <a:r>
                        <a:rPr lang="en-US" sz="1000" b="1" i="0" u="none" strike="noStrike">
                          <a:solidFill>
                            <a:schemeClr val="dk1"/>
                          </a:solidFill>
                          <a:latin typeface="DFKai-SB"/>
                          <a:ea typeface="DFKai-SB"/>
                          <a:cs typeface="DFKai-SB"/>
                          <a:sym typeface="DFKai-SB"/>
                        </a:rPr>
                        <a:t>F.E. =&gt; </a:t>
                      </a: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IMP.</a:t>
                      </a:r>
                      <a:endParaRPr sz="1000"/>
                    </a:p>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(G Trade)</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LAD</a:t>
                      </a:r>
                      <a:endParaRPr sz="100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a:rPr>
                        <a:t>1,916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a:rPr>
                        <a:t>2,476</a:t>
                      </a:r>
                      <a:endParaRPr lang="de-DE" sz="100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a:rPr>
                        <a:t>129%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sz="1000" b="0" i="0" u="none" strike="noStrike" dirty="0">
                          <a:solidFill>
                            <a:schemeClr val="tx1"/>
                          </a:solidFill>
                          <a:effectLst/>
                          <a:latin typeface="DFKai-SB"/>
                          <a:ea typeface="DFKai-SB" pitchFamily="65" charset="-120"/>
                        </a:rPr>
                        <a:t>3,164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lgn="l">
                        <a:lnSpc>
                          <a:spcPct val="100000"/>
                        </a:lnSpc>
                        <a:spcBef>
                          <a:spcPts val="0"/>
                        </a:spcBef>
                        <a:spcAft>
                          <a:spcPts val="0"/>
                        </a:spcAft>
                        <a:buNone/>
                      </a:pPr>
                      <a:r>
                        <a:rPr lang="en-US" sz="800" b="1" i="0" u="none" strike="noStrike" noProof="0" dirty="0">
                          <a:solidFill>
                            <a:schemeClr val="tx1"/>
                          </a:solidFill>
                          <a:effectLst/>
                          <a:latin typeface="Abadi" panose="020B0604020104020204" pitchFamily="34" charset="0"/>
                        </a:rPr>
                        <a:t>          MARKET REVIEW:</a:t>
                      </a:r>
                    </a:p>
                    <a:p>
                      <a:pPr marL="285750" lvl="0" indent="-285750" algn="l">
                        <a:lnSpc>
                          <a:spcPct val="100000"/>
                        </a:lnSpc>
                        <a:spcBef>
                          <a:spcPts val="0"/>
                        </a:spcBef>
                        <a:spcAft>
                          <a:spcPts val="0"/>
                        </a:spcAft>
                        <a:buFont typeface="Wingdings"/>
                        <a:buChar char="Ø"/>
                      </a:pPr>
                      <a:r>
                        <a:rPr lang="en-US" altLang="zh-TW" sz="800" b="1" dirty="0">
                          <a:latin typeface="Abadi" panose="020B0604020104020204" pitchFamily="34" charset="0"/>
                        </a:rPr>
                        <a:t>Recover shipments lost</a:t>
                      </a:r>
                      <a:r>
                        <a:rPr lang="en-US" altLang="zh-TW" sz="800" dirty="0">
                          <a:latin typeface="Abadi" panose="020B0604020104020204" pitchFamily="34" charset="0"/>
                        </a:rPr>
                        <a:t> from Southeast Asia (light cargo) with </a:t>
                      </a:r>
                      <a:r>
                        <a:rPr lang="en-US" altLang="zh-TW" sz="800" b="1" dirty="0">
                          <a:latin typeface="Abadi" panose="020B0604020104020204" pitchFamily="34" charset="0"/>
                        </a:rPr>
                        <a:t>BCC support</a:t>
                      </a:r>
                      <a:r>
                        <a:rPr lang="en-US" altLang="zh-TW" sz="800" dirty="0">
                          <a:latin typeface="Abadi" panose="020B0604020104020204" pitchFamily="34" charset="0"/>
                        </a:rPr>
                        <a:t>.</a:t>
                      </a:r>
                    </a:p>
                    <a:p>
                      <a:pPr marL="285750" lvl="0" indent="-285750" algn="l">
                        <a:lnSpc>
                          <a:spcPct val="100000"/>
                        </a:lnSpc>
                        <a:spcBef>
                          <a:spcPts val="0"/>
                        </a:spcBef>
                        <a:spcAft>
                          <a:spcPts val="0"/>
                        </a:spcAft>
                        <a:buFont typeface="Wingdings"/>
                        <a:buChar char="Ø"/>
                      </a:pPr>
                      <a:r>
                        <a:rPr lang="en-US" altLang="zh-TW" sz="800" b="1" dirty="0">
                          <a:latin typeface="Abadi" panose="020B0604020104020204" pitchFamily="34" charset="0"/>
                        </a:rPr>
                        <a:t>China shipments</a:t>
                      </a:r>
                      <a:r>
                        <a:rPr lang="en-US" altLang="zh-TW" sz="800" dirty="0">
                          <a:latin typeface="Abadi" panose="020B0604020104020204" pitchFamily="34" charset="0"/>
                        </a:rPr>
                        <a:t> under </a:t>
                      </a:r>
                      <a:r>
                        <a:rPr lang="en-US" altLang="zh-TW" sz="800" b="1" dirty="0">
                          <a:latin typeface="Abadi" panose="020B0604020104020204" pitchFamily="34" charset="0"/>
                        </a:rPr>
                        <a:t>FAK terms</a:t>
                      </a:r>
                      <a:r>
                        <a:rPr lang="en-US" altLang="zh-TW" sz="800" dirty="0">
                          <a:latin typeface="Abadi" panose="020B0604020104020204" pitchFamily="34" charset="0"/>
                        </a:rPr>
                        <a:t> with special negotiations based on market trends.</a:t>
                      </a:r>
                    </a:p>
                    <a:p>
                      <a:pPr marL="285750" lvl="0" indent="-285750" algn="l">
                        <a:lnSpc>
                          <a:spcPct val="100000"/>
                        </a:lnSpc>
                        <a:spcBef>
                          <a:spcPts val="0"/>
                        </a:spcBef>
                        <a:spcAft>
                          <a:spcPts val="0"/>
                        </a:spcAft>
                        <a:buFont typeface="Wingdings"/>
                        <a:buChar char="Ø"/>
                      </a:pPr>
                      <a:r>
                        <a:rPr lang="en-GB" altLang="zh-TW" sz="800" b="1" dirty="0">
                          <a:latin typeface="Abadi" panose="020B0604020104020204" pitchFamily="34" charset="0"/>
                        </a:rPr>
                        <a:t>SC being signed</a:t>
                      </a:r>
                      <a:r>
                        <a:rPr lang="en-GB" altLang="zh-TW" sz="800" dirty="0">
                          <a:latin typeface="Abadi" panose="020B0604020104020204" pitchFamily="34" charset="0"/>
                        </a:rPr>
                        <a:t> with </a:t>
                      </a:r>
                      <a:r>
                        <a:rPr lang="en-GB" altLang="zh-TW" sz="800" b="1" dirty="0">
                          <a:latin typeface="Abadi" panose="020B0604020104020204" pitchFamily="34" charset="0"/>
                        </a:rPr>
                        <a:t>NEW A/C MERCHANT GERARDO ORTIZ E HIJOS CIA. LTDA</a:t>
                      </a:r>
                      <a:r>
                        <a:rPr lang="en-GB" altLang="zh-TW" sz="800" dirty="0">
                          <a:latin typeface="Abadi" panose="020B0604020104020204" pitchFamily="34" charset="0"/>
                        </a:rPr>
                        <a:t> (Minimum Quantity Commitment: 3,000 TEU, over 60 TEU per week).</a:t>
                      </a:r>
                    </a:p>
                    <a:p>
                      <a:pPr marL="285750" lvl="0" indent="-285750" algn="l">
                        <a:lnSpc>
                          <a:spcPct val="100000"/>
                        </a:lnSpc>
                        <a:spcBef>
                          <a:spcPts val="0"/>
                        </a:spcBef>
                        <a:spcAft>
                          <a:spcPts val="0"/>
                        </a:spcAft>
                        <a:buFont typeface="Wingdings"/>
                        <a:buChar char="Ø"/>
                      </a:pPr>
                      <a:r>
                        <a:rPr lang="en-US" altLang="zh-TW" sz="800" b="1" dirty="0">
                          <a:latin typeface="Abadi" panose="020B0604020104020204" pitchFamily="34" charset="0"/>
                        </a:rPr>
                        <a:t>MABE 2025 Bid:</a:t>
                      </a:r>
                      <a:r>
                        <a:rPr lang="en-US" altLang="zh-TW" sz="800" dirty="0">
                          <a:latin typeface="Abadi" panose="020B0604020104020204" pitchFamily="34" charset="0"/>
                        </a:rPr>
                        <a:t> A/C </a:t>
                      </a:r>
                      <a:r>
                        <a:rPr lang="en-US" altLang="zh-TW" sz="800" b="1" dirty="0">
                          <a:latin typeface="Abadi" panose="020B0604020104020204" pitchFamily="34" charset="0"/>
                        </a:rPr>
                        <a:t>increased their forecast by 40%</a:t>
                      </a:r>
                      <a:r>
                        <a:rPr lang="en-US" altLang="zh-TW" sz="800" dirty="0">
                          <a:latin typeface="Abadi" panose="020B0604020104020204" pitchFamily="34" charset="0"/>
                        </a:rPr>
                        <a:t> compared to 2024. </a:t>
                      </a:r>
                      <a:r>
                        <a:rPr lang="en-US" altLang="zh-TW" sz="800" b="1" dirty="0">
                          <a:latin typeface="Abadi" panose="020B0604020104020204" pitchFamily="34" charset="0"/>
                        </a:rPr>
                        <a:t>Face-to-face meeting (Round 3)</a:t>
                      </a:r>
                      <a:r>
                        <a:rPr lang="en-US" altLang="zh-TW" sz="800" dirty="0">
                          <a:latin typeface="Abadi" panose="020B0604020104020204" pitchFamily="34" charset="0"/>
                        </a:rPr>
                        <a:t> scheduled for February 18th.</a:t>
                      </a:r>
                      <a:r>
                        <a:rPr lang="en-US" sz="800" b="1" i="0" u="none" strike="noStrike" noProof="0" dirty="0">
                          <a:solidFill>
                            <a:schemeClr val="tx1"/>
                          </a:solidFill>
                          <a:effectLst/>
                          <a:latin typeface="Abadi" panose="020B0604020104020204" pitchFamily="34" charset="0"/>
                        </a:rPr>
                        <a:t>          ACTION PLAN:</a:t>
                      </a:r>
                    </a:p>
                    <a:p>
                      <a:pPr marL="285750" lvl="0" indent="-285750" algn="l">
                        <a:lnSpc>
                          <a:spcPct val="100000"/>
                        </a:lnSpc>
                        <a:spcBef>
                          <a:spcPts val="0"/>
                        </a:spcBef>
                        <a:spcAft>
                          <a:spcPts val="0"/>
                        </a:spcAft>
                        <a:buFont typeface="Wingdings"/>
                        <a:buChar char="Ø"/>
                      </a:pPr>
                      <a:r>
                        <a:rPr lang="en-US" altLang="zh-TW" sz="800" dirty="0">
                          <a:latin typeface="Abadi" panose="020B0604020104020204" pitchFamily="34" charset="0"/>
                        </a:rPr>
                        <a:t>Maintain communication with BCC to report on market trends.</a:t>
                      </a:r>
                    </a:p>
                    <a:p>
                      <a:pPr marL="285750" lvl="0" indent="-285750" algn="l">
                        <a:lnSpc>
                          <a:spcPct val="100000"/>
                        </a:lnSpc>
                        <a:spcBef>
                          <a:spcPts val="0"/>
                        </a:spcBef>
                        <a:spcAft>
                          <a:spcPts val="0"/>
                        </a:spcAft>
                        <a:buFont typeface="Wingdings"/>
                        <a:buChar char="Ø"/>
                      </a:pPr>
                      <a:r>
                        <a:rPr lang="en-US" altLang="zh-TW" sz="800" dirty="0">
                          <a:latin typeface="Abadi" panose="020B0604020104020204" pitchFamily="34" charset="0"/>
                        </a:rPr>
                        <a:t>Communicate with BCC to obtain competitive quotes for our own SQ.</a:t>
                      </a:r>
                    </a:p>
                    <a:p>
                      <a:pPr marL="285750" lvl="0" indent="-285750" algn="l">
                        <a:lnSpc>
                          <a:spcPct val="100000"/>
                        </a:lnSpc>
                        <a:spcBef>
                          <a:spcPts val="0"/>
                        </a:spcBef>
                        <a:spcAft>
                          <a:spcPts val="0"/>
                        </a:spcAft>
                        <a:buFont typeface="Wingdings"/>
                        <a:buChar char="Ø"/>
                      </a:pPr>
                      <a:r>
                        <a:rPr lang="en-US" altLang="zh-TW" sz="800" dirty="0">
                          <a:latin typeface="Abadi" panose="020B0604020104020204" pitchFamily="34" charset="0"/>
                        </a:rPr>
                        <a:t>Develop new clients and maintain relationships with existing clients for AMP.</a:t>
                      </a:r>
                      <a:endParaRPr lang="en-US" sz="800" b="0" i="0" u="none" strike="noStrike" noProof="0" dirty="0">
                        <a:solidFill>
                          <a:schemeClr val="tx1"/>
                        </a:solidFill>
                        <a:effectLst/>
                        <a:latin typeface="Abadi" panose="020B0604020104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93060">
                <a:tc vMerge="1">
                  <a:txBody>
                    <a:bodyPr/>
                    <a:lstStyle/>
                    <a:p>
                      <a:endParaRPr lang="de-DE"/>
                    </a:p>
                  </a:txBody>
                  <a:tcPr/>
                </a:tc>
                <a:tc>
                  <a:txBody>
                    <a:bodyPr/>
                    <a:lstStyle/>
                    <a:p>
                      <a:pPr marL="0" lvl="0" indent="0" algn="ctr" rtl="0">
                        <a:spcBef>
                          <a:spcPts val="0"/>
                        </a:spcBef>
                        <a:spcAft>
                          <a:spcPts val="0"/>
                        </a:spcAft>
                        <a:buNone/>
                      </a:pP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EXP. =&gt; F.E.</a:t>
                      </a:r>
                      <a:endParaRPr sz="1000"/>
                    </a:p>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(Y Trade)</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LAD</a:t>
                      </a:r>
                      <a:endParaRPr sz="100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a:rPr>
                        <a:t>6,302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a:rPr>
                        <a:t>6,714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chemeClr val="tx1"/>
                          </a:solidFill>
                          <a:effectLst/>
                          <a:latin typeface="DFKai-SB" pitchFamily="65" charset="-120"/>
                          <a:ea typeface="DFKai-SB"/>
                        </a:rPr>
                        <a:t>107%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a:rPr>
                        <a:t>6,841</a:t>
                      </a:r>
                      <a:endParaRPr lang="de-DE" sz="1000" b="0" i="0" u="none" strike="noStrike" dirty="0">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lgn="l">
                        <a:lnSpc>
                          <a:spcPct val="100000"/>
                        </a:lnSpc>
                        <a:spcBef>
                          <a:spcPts val="0"/>
                        </a:spcBef>
                        <a:spcAft>
                          <a:spcPts val="0"/>
                        </a:spcAft>
                        <a:buNone/>
                      </a:pPr>
                      <a:r>
                        <a:rPr lang="en-US" sz="800" b="0" i="0" u="none" strike="noStrike" noProof="0" dirty="0">
                          <a:solidFill>
                            <a:schemeClr val="tx1"/>
                          </a:solidFill>
                          <a:effectLst/>
                          <a:latin typeface="Abadi" panose="020B0604020104020204" pitchFamily="34" charset="0"/>
                        </a:rPr>
                        <a:t>      </a:t>
                      </a:r>
                      <a:r>
                        <a:rPr lang="en-US" sz="800" b="1" i="0" u="none" strike="noStrike" noProof="0" dirty="0">
                          <a:solidFill>
                            <a:schemeClr val="tx1"/>
                          </a:solidFill>
                          <a:effectLst/>
                          <a:latin typeface="Abadi" panose="020B0604020104020204" pitchFamily="34" charset="0"/>
                        </a:rPr>
                        <a:t>MARKET REVIEW:</a:t>
                      </a:r>
                      <a:endParaRPr lang="en-US" dirty="0">
                        <a:latin typeface="Abadi" panose="020B0604020104020204" pitchFamily="34" charset="0"/>
                      </a:endParaRPr>
                    </a:p>
                    <a:p>
                      <a:pPr marL="171450" lvl="0" indent="-171450" algn="l">
                        <a:lnSpc>
                          <a:spcPct val="100000"/>
                        </a:lnSpc>
                        <a:spcBef>
                          <a:spcPts val="0"/>
                        </a:spcBef>
                        <a:spcAft>
                          <a:spcPts val="0"/>
                        </a:spcAft>
                        <a:buFont typeface="Wingdings"/>
                        <a:buChar char="Ø"/>
                      </a:pPr>
                      <a:r>
                        <a:rPr lang="en-US" altLang="zh-TW" sz="800" b="1" dirty="0">
                          <a:latin typeface="Abadi" panose="020B0604020104020204" pitchFamily="34" charset="0"/>
                        </a:rPr>
                        <a:t>Recover</a:t>
                      </a:r>
                      <a:r>
                        <a:rPr lang="en-US" altLang="zh-TW" sz="800" dirty="0">
                          <a:latin typeface="Abadi" panose="020B0604020104020204" pitchFamily="34" charset="0"/>
                        </a:rPr>
                        <a:t> our Teak Wood shipment volume to India (20-foot container market), targeting a 1% ECM market share in 2024.</a:t>
                      </a:r>
                    </a:p>
                    <a:p>
                      <a:pPr marL="171450" lvl="0" indent="-171450" algn="l">
                        <a:lnSpc>
                          <a:spcPct val="100000"/>
                        </a:lnSpc>
                        <a:spcBef>
                          <a:spcPts val="0"/>
                        </a:spcBef>
                        <a:spcAft>
                          <a:spcPts val="0"/>
                        </a:spcAft>
                        <a:buFont typeface="Wingdings"/>
                        <a:buChar char="Ø"/>
                      </a:pPr>
                      <a:r>
                        <a:rPr lang="en-US" altLang="zh-TW" sz="800" b="1" dirty="0">
                          <a:latin typeface="Abadi" panose="020B0604020104020204" pitchFamily="34" charset="0"/>
                        </a:rPr>
                        <a:t>Increase</a:t>
                      </a:r>
                      <a:r>
                        <a:rPr lang="en-US" altLang="zh-TW" sz="800" dirty="0">
                          <a:latin typeface="Abadi" panose="020B0604020104020204" pitchFamily="34" charset="0"/>
                        </a:rPr>
                        <a:t> our Cocoa Bean shipments to Southeast Asia (40-foot container market). We lost our number one ranking in this market, and our 2024 EMC market share target is 19%.</a:t>
                      </a:r>
                    </a:p>
                    <a:p>
                      <a:pPr marL="171450" lvl="0" indent="-171450" algn="l">
                        <a:lnSpc>
                          <a:spcPct val="100000"/>
                        </a:lnSpc>
                        <a:spcBef>
                          <a:spcPts val="0"/>
                        </a:spcBef>
                        <a:spcAft>
                          <a:spcPts val="0"/>
                        </a:spcAft>
                        <a:buFont typeface="Wingdings"/>
                        <a:buChar char="Ø"/>
                      </a:pPr>
                      <a:r>
                        <a:rPr lang="en-US" altLang="zh-TW" sz="800" b="1" dirty="0">
                          <a:latin typeface="Abadi" panose="020B0604020104020204" pitchFamily="34" charset="0"/>
                        </a:rPr>
                        <a:t>Increase</a:t>
                      </a:r>
                      <a:r>
                        <a:rPr lang="en-US" altLang="zh-TW" sz="800" dirty="0">
                          <a:latin typeface="Abadi" panose="020B0604020104020204" pitchFamily="34" charset="0"/>
                        </a:rPr>
                        <a:t> our shipments of refrigerated goods (Fresh Bananas, Frozen Seafood, Broccoli) to China, Japan, and Taiwan. The 2024 EMC market share target is 3%.</a:t>
                      </a:r>
                      <a:endParaRPr lang="en-US" sz="800" b="0" i="0" u="none" strike="noStrike" noProof="0" dirty="0">
                        <a:solidFill>
                          <a:schemeClr val="tx1"/>
                        </a:solidFill>
                        <a:effectLst/>
                        <a:latin typeface="Abadi" panose="020B0604020104020204" pitchFamily="34" charset="0"/>
                      </a:endParaRPr>
                    </a:p>
                    <a:p>
                      <a:pPr marL="0" lvl="0" indent="0" algn="l">
                        <a:lnSpc>
                          <a:spcPct val="100000"/>
                        </a:lnSpc>
                        <a:spcBef>
                          <a:spcPts val="0"/>
                        </a:spcBef>
                        <a:spcAft>
                          <a:spcPts val="0"/>
                        </a:spcAft>
                        <a:buNone/>
                      </a:pPr>
                      <a:r>
                        <a:rPr lang="en-US" sz="800" b="0" i="0" u="none" strike="noStrike" noProof="0" dirty="0">
                          <a:solidFill>
                            <a:schemeClr val="tx1"/>
                          </a:solidFill>
                          <a:effectLst/>
                          <a:latin typeface="Abadi" panose="020B0604020104020204" pitchFamily="34" charset="0"/>
                        </a:rPr>
                        <a:t>      </a:t>
                      </a:r>
                      <a:r>
                        <a:rPr lang="en-US" sz="800" b="1" i="0" u="none" strike="noStrike" noProof="0" dirty="0">
                          <a:solidFill>
                            <a:schemeClr val="tx1"/>
                          </a:solidFill>
                          <a:effectLst/>
                          <a:latin typeface="Abadi" panose="020B0604020104020204" pitchFamily="34" charset="0"/>
                        </a:rPr>
                        <a:t>ACTION PLAN:</a:t>
                      </a:r>
                    </a:p>
                    <a:p>
                      <a:pPr marL="171450" lvl="0" indent="-171450" algn="l">
                        <a:lnSpc>
                          <a:spcPct val="100000"/>
                        </a:lnSpc>
                        <a:spcBef>
                          <a:spcPts val="0"/>
                        </a:spcBef>
                        <a:spcAft>
                          <a:spcPts val="0"/>
                        </a:spcAft>
                        <a:buFont typeface="Wingdings"/>
                        <a:buChar char="Ø"/>
                      </a:pPr>
                      <a:r>
                        <a:rPr lang="en-US" altLang="zh-TW" sz="800" dirty="0">
                          <a:latin typeface="Abadi" panose="020B0604020104020204" pitchFamily="34" charset="0"/>
                        </a:rPr>
                        <a:t>Increase our space allocation on Asian services to recover Teak wood loads to India and Cocoa loads to Southeast Asia.</a:t>
                      </a:r>
                    </a:p>
                    <a:p>
                      <a:pPr marL="171450" lvl="0" indent="-171450" algn="l">
                        <a:lnSpc>
                          <a:spcPct val="100000"/>
                        </a:lnSpc>
                        <a:spcBef>
                          <a:spcPts val="0"/>
                        </a:spcBef>
                        <a:spcAft>
                          <a:spcPts val="0"/>
                        </a:spcAft>
                        <a:buFont typeface="Wingdings"/>
                        <a:buChar char="Ø"/>
                      </a:pPr>
                      <a:r>
                        <a:rPr lang="en-US" altLang="zh-TW" sz="800" dirty="0">
                          <a:latin typeface="Abadi" panose="020B0604020104020204" pitchFamily="34" charset="0"/>
                        </a:rPr>
                        <a:t>Optimize our routes for refrigerated cargo by reducing transit times to handle significant volumes, particularly for bananas.</a:t>
                      </a:r>
                    </a:p>
                    <a:p>
                      <a:pPr marL="171450" lvl="0" indent="-171450" algn="l">
                        <a:lnSpc>
                          <a:spcPct val="100000"/>
                        </a:lnSpc>
                        <a:spcBef>
                          <a:spcPts val="0"/>
                        </a:spcBef>
                        <a:spcAft>
                          <a:spcPts val="0"/>
                        </a:spcAft>
                        <a:buFont typeface="Wingdings"/>
                        <a:buChar char="Ø"/>
                      </a:pPr>
                      <a:r>
                        <a:rPr lang="en-US" altLang="zh-TW" sz="800" dirty="0">
                          <a:latin typeface="Abadi" panose="020B0604020104020204" pitchFamily="34" charset="0"/>
                        </a:rPr>
                        <a:t>Maintain a stock of 100–200 refrigerated containers per week to increase market share, cargo volume, and achieve the 2025 KPI.</a:t>
                      </a:r>
                      <a:endParaRPr lang="en-US" sz="800" b="0" i="0" u="none" strike="noStrike" noProof="0" dirty="0">
                        <a:solidFill>
                          <a:schemeClr val="tx1"/>
                        </a:solidFill>
                        <a:effectLst/>
                        <a:latin typeface="Abadi" panose="020B0604020104020204" pitchFamily="34" charset="0"/>
                      </a:endParaRPr>
                    </a:p>
                    <a:p>
                      <a:pPr marL="171450" lvl="0" indent="-171450" algn="l">
                        <a:lnSpc>
                          <a:spcPct val="100000"/>
                        </a:lnSpc>
                        <a:spcBef>
                          <a:spcPts val="0"/>
                        </a:spcBef>
                        <a:spcAft>
                          <a:spcPts val="0"/>
                        </a:spcAft>
                        <a:buFont typeface="Wingdings"/>
                        <a:buChar char="Ø"/>
                      </a:pPr>
                      <a:endParaRPr lang="en-US" sz="800" b="0" i="0" u="none" strike="noStrike" noProof="0" dirty="0">
                        <a:solidFill>
                          <a:schemeClr val="tx1"/>
                        </a:solidFill>
                        <a:effectLst/>
                        <a:latin typeface="Abadi" panose="020B0604020104020204" pitchFamily="34" charset="0"/>
                      </a:endParaRPr>
                    </a:p>
                    <a:p>
                      <a:pPr lvl="0">
                        <a:buNone/>
                      </a:pPr>
                      <a:endParaRPr lang="es-EC" sz="800" dirty="0">
                        <a:solidFill>
                          <a:schemeClr val="tx1"/>
                        </a:solidFill>
                        <a:effectLst/>
                        <a:latin typeface="Abadi" panose="020B0604020104020204" pitchFamily="34" charset="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6" y="35374"/>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(EC)</a:t>
            </a:r>
            <a:endParaRPr lang="en-US" sz="2400" b="1">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3569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8740181"/>
              </p:ext>
            </p:extLst>
          </p:nvPr>
        </p:nvGraphicFramePr>
        <p:xfrm>
          <a:off x="90511" y="569051"/>
          <a:ext cx="8841884" cy="5353611"/>
        </p:xfrm>
        <a:graphic>
          <a:graphicData uri="http://schemas.openxmlformats.org/drawingml/2006/table">
            <a:tbl>
              <a:tblPr/>
              <a:tblGrid>
                <a:gridCol w="501988">
                  <a:extLst>
                    <a:ext uri="{9D8B030D-6E8A-4147-A177-3AD203B41FA5}">
                      <a16:colId xmlns:a16="http://schemas.microsoft.com/office/drawing/2014/main" val="20000"/>
                    </a:ext>
                  </a:extLst>
                </a:gridCol>
                <a:gridCol w="1068805">
                  <a:extLst>
                    <a:ext uri="{9D8B030D-6E8A-4147-A177-3AD203B41FA5}">
                      <a16:colId xmlns:a16="http://schemas.microsoft.com/office/drawing/2014/main" val="20001"/>
                    </a:ext>
                  </a:extLst>
                </a:gridCol>
                <a:gridCol w="427522">
                  <a:extLst>
                    <a:ext uri="{9D8B030D-6E8A-4147-A177-3AD203B41FA5}">
                      <a16:colId xmlns:a16="http://schemas.microsoft.com/office/drawing/2014/main" val="20006"/>
                    </a:ext>
                  </a:extLst>
                </a:gridCol>
                <a:gridCol w="926297">
                  <a:extLst>
                    <a:ext uri="{9D8B030D-6E8A-4147-A177-3AD203B41FA5}">
                      <a16:colId xmlns:a16="http://schemas.microsoft.com/office/drawing/2014/main" val="20002"/>
                    </a:ext>
                  </a:extLst>
                </a:gridCol>
                <a:gridCol w="855044">
                  <a:extLst>
                    <a:ext uri="{9D8B030D-6E8A-4147-A177-3AD203B41FA5}">
                      <a16:colId xmlns:a16="http://schemas.microsoft.com/office/drawing/2014/main" val="20003"/>
                    </a:ext>
                  </a:extLst>
                </a:gridCol>
                <a:gridCol w="641284">
                  <a:extLst>
                    <a:ext uri="{9D8B030D-6E8A-4147-A177-3AD203B41FA5}">
                      <a16:colId xmlns:a16="http://schemas.microsoft.com/office/drawing/2014/main" val="20004"/>
                    </a:ext>
                  </a:extLst>
                </a:gridCol>
                <a:gridCol w="833772">
                  <a:extLst>
                    <a:ext uri="{9D8B030D-6E8A-4147-A177-3AD203B41FA5}">
                      <a16:colId xmlns:a16="http://schemas.microsoft.com/office/drawing/2014/main" val="3952754038"/>
                    </a:ext>
                  </a:extLst>
                </a:gridCol>
                <a:gridCol w="3587172">
                  <a:extLst>
                    <a:ext uri="{9D8B030D-6E8A-4147-A177-3AD203B41FA5}">
                      <a16:colId xmlns:a16="http://schemas.microsoft.com/office/drawing/2014/main" val="20005"/>
                    </a:ext>
                  </a:extLst>
                </a:gridCol>
              </a:tblGrid>
              <a:tr h="409960">
                <a:tc rowSpan="2">
                  <a:txBody>
                    <a:bodyPr/>
                    <a:lstStyle/>
                    <a:p>
                      <a:pPr algn="ctr" rtl="0" fontAlgn="ctr"/>
                      <a:r>
                        <a:rPr lang="en-US" altLang="zh-TW" sz="1000" b="0" i="0" u="none" strike="noStrike">
                          <a:solidFill>
                            <a:srgbClr val="000000"/>
                          </a:solidFill>
                          <a:effectLst/>
                          <a:latin typeface="DFKai-SB" pitchFamily="65" charset="-120"/>
                          <a:ea typeface="DFKai-SB"/>
                        </a:rPr>
                        <a:t>Subject</a:t>
                      </a:r>
                      <a:endParaRPr lang="zh-TW" alt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a:rPr>
                        <a:t>Segments</a:t>
                      </a:r>
                      <a:endParaRPr lang="zh-TW" alt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a:rPr>
                        <a:t>202</a:t>
                      </a:r>
                      <a:r>
                        <a:rPr lang="en-US" altLang="zh-TW" sz="1000" b="0" i="0" u="none" strike="noStrike">
                          <a:solidFill>
                            <a:schemeClr val="tx1"/>
                          </a:solidFill>
                          <a:effectLst/>
                          <a:latin typeface="DFKai-SB" pitchFamily="65" charset="-120"/>
                          <a:ea typeface="DFKai-SB"/>
                        </a:rPr>
                        <a:t>4</a:t>
                      </a:r>
                      <a:r>
                        <a:rPr lang="de-DE" altLang="zh-TW" sz="1000" b="0" i="0" u="none" strike="noStrike">
                          <a:solidFill>
                            <a:schemeClr val="tx1"/>
                          </a:solidFill>
                          <a:effectLst/>
                          <a:latin typeface="DFKai-SB" pitchFamily="65" charset="-120"/>
                          <a:ea typeface="DFKai-SB"/>
                        </a:rPr>
                        <a:t> Target</a:t>
                      </a:r>
                    </a:p>
                    <a:p>
                      <a:pPr algn="ctr" rtl="0" fontAlgn="ctr"/>
                      <a:r>
                        <a:rPr lang="de-DE" altLang="zh-TW" sz="800" b="0" i="0" u="none" strike="noStrike">
                          <a:solidFill>
                            <a:schemeClr val="tx1"/>
                          </a:solidFill>
                          <a:effectLst/>
                          <a:latin typeface="DFKai-SB" pitchFamily="65" charset="-120"/>
                          <a:ea typeface="DFKai-SB"/>
                        </a:rPr>
                        <a:t>TTL Loading(</a:t>
                      </a:r>
                      <a:r>
                        <a:rPr lang="de-DE" altLang="zh-TW" sz="800" b="0" i="0" u="none" strike="noStrike" baseline="0">
                          <a:solidFill>
                            <a:schemeClr val="tx1"/>
                          </a:solidFill>
                          <a:effectLst/>
                          <a:latin typeface="DFKai-SB" pitchFamily="65" charset="-120"/>
                          <a:ea typeface="DFKai-SB"/>
                        </a:rPr>
                        <a:t>TEU)</a:t>
                      </a:r>
                      <a:endParaRPr lang="de-DE" altLang="zh-TW" sz="80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a:rPr>
                        <a:t>TTL</a:t>
                      </a:r>
                      <a:r>
                        <a:rPr lang="de-DE" altLang="zh-TW" sz="800" b="0" i="0" u="none" strike="noStrike" baseline="0">
                          <a:solidFill>
                            <a:schemeClr val="tx1"/>
                          </a:solidFill>
                          <a:effectLst/>
                          <a:latin typeface="DFKai-SB" pitchFamily="65" charset="-120"/>
                          <a:ea typeface="DFKai-SB"/>
                        </a:rPr>
                        <a:t> </a:t>
                      </a:r>
                      <a:r>
                        <a:rPr lang="de-DE" altLang="zh-TW" sz="800" b="0" i="0" u="none" strike="noStrike">
                          <a:solidFill>
                            <a:schemeClr val="tx1"/>
                          </a:solidFill>
                          <a:effectLst/>
                          <a:latin typeface="DFKai-SB" pitchFamily="65" charset="-120"/>
                          <a:ea typeface="DFKai-SB"/>
                        </a:rPr>
                        <a:t>Loading</a:t>
                      </a:r>
                      <a:r>
                        <a:rPr lang="de-DE" altLang="zh-TW" sz="800" b="0" i="0" u="none" strike="noStrike" baseline="0">
                          <a:solidFill>
                            <a:schemeClr val="tx1"/>
                          </a:solidFill>
                          <a:effectLst/>
                          <a:latin typeface="DFKai-SB" pitchFamily="65" charset="-120"/>
                          <a:ea typeface="DFKai-SB"/>
                        </a:rPr>
                        <a:t>(TEU)</a:t>
                      </a:r>
                      <a:endParaRPr lang="de-DE" altLang="zh-TW" sz="80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a:rPr>
                        <a:t>Achievement</a:t>
                      </a:r>
                    </a:p>
                    <a:p>
                      <a:pPr algn="ctr" rtl="0" fontAlgn="ctr"/>
                      <a:r>
                        <a:rPr lang="de-DE" altLang="zh-TW" sz="1000" b="0" i="0" u="none" strike="noStrike">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a:rPr>
                        <a:t>TTL Loading(</a:t>
                      </a:r>
                      <a:r>
                        <a:rPr lang="de-DE" altLang="zh-TW" sz="800" b="0" i="0" u="none" strike="noStrike" baseline="0">
                          <a:solidFill>
                            <a:schemeClr val="tx1"/>
                          </a:solidFill>
                          <a:effectLst/>
                          <a:latin typeface="DFKai-SB" pitchFamily="65" charset="-120"/>
                          <a:ea typeface="DFKai-SB"/>
                        </a:rPr>
                        <a:t>TEU)</a:t>
                      </a:r>
                      <a:endParaRPr lang="de-DE" altLang="zh-TW" sz="800" b="0" i="0" u="none" strike="noStrike">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a:solidFill>
                            <a:srgbClr val="000000"/>
                          </a:solidFill>
                          <a:effectLst/>
                          <a:latin typeface="DFKai-SB" pitchFamily="65" charset="-120"/>
                          <a:ea typeface="DFKai-SB"/>
                        </a:rPr>
                        <a:t>Market</a:t>
                      </a:r>
                      <a:r>
                        <a:rPr lang="de-DE" sz="1000" b="0" i="0" u="none" strike="noStrike" baseline="0">
                          <a:solidFill>
                            <a:srgbClr val="000000"/>
                          </a:solidFill>
                          <a:effectLst/>
                          <a:latin typeface="DFKai-SB" pitchFamily="65" charset="-120"/>
                          <a:ea typeface="DFKai-SB"/>
                        </a:rPr>
                        <a:t> Review</a:t>
                      </a:r>
                      <a:r>
                        <a:rPr lang="de-DE" sz="1000" b="0" i="0" u="none" strike="noStrike">
                          <a:solidFill>
                            <a:srgbClr val="000000"/>
                          </a:solidFill>
                          <a:effectLst/>
                          <a:latin typeface="DFKai-SB" pitchFamily="65" charset="-120"/>
                          <a:ea typeface="DFKai-SB"/>
                        </a:rPr>
                        <a:t> </a:t>
                      </a:r>
                      <a:r>
                        <a:rPr lang="en-US" altLang="zh-TW" sz="1000" b="0" i="0" u="none" strike="noStrike">
                          <a:solidFill>
                            <a:srgbClr val="000000"/>
                          </a:solidFill>
                          <a:effectLst/>
                          <a:latin typeface="DFKai-SB" pitchFamily="65" charset="-120"/>
                          <a:ea typeface="DFKai-SB"/>
                        </a:rPr>
                        <a:t>&amp;</a:t>
                      </a:r>
                      <a:r>
                        <a:rPr lang="de-DE" sz="1000" b="0" i="0" u="none" strike="noStrike">
                          <a:solidFill>
                            <a:srgbClr val="000000"/>
                          </a:solidFill>
                          <a:effectLst/>
                          <a:latin typeface="DFKai-SB" pitchFamily="65" charset="-120"/>
                          <a:ea typeface="DFKai-SB"/>
                        </a:rPr>
                        <a:t> Action</a:t>
                      </a:r>
                      <a:r>
                        <a:rPr lang="de-DE" sz="1000" b="0" i="0" u="none" strike="noStrike" baseline="0">
                          <a:solidFill>
                            <a:srgbClr val="000000"/>
                          </a:solidFill>
                          <a:effectLst/>
                          <a:latin typeface="DFKai-SB" pitchFamily="65" charset="-120"/>
                          <a:ea typeface="DFKai-SB"/>
                        </a:rPr>
                        <a:t> Plan</a:t>
                      </a:r>
                    </a:p>
                    <a:p>
                      <a:pPr algn="ctr" rtl="0" fontAlgn="ctr"/>
                      <a:r>
                        <a:rPr lang="de-DE" sz="1000" b="0" i="0" u="none" strike="noStrike" baseline="0">
                          <a:solidFill>
                            <a:srgbClr val="000000"/>
                          </a:solidFill>
                          <a:effectLst/>
                          <a:latin typeface="DFKai-SB" pitchFamily="65" charset="-120"/>
                          <a:ea typeface="DFKai-SB"/>
                        </a:rPr>
                        <a:t>(How to achieve 2025 target?)</a:t>
                      </a:r>
                      <a:endParaRPr 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756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28373">
                <a:tc rowSpan="3">
                  <a:txBody>
                    <a:bodyPr/>
                    <a:lstStyle/>
                    <a:p>
                      <a:pPr algn="ctr" rtl="0" fontAlgn="ctr"/>
                      <a:r>
                        <a:rPr lang="en-US" altLang="zh-TW" sz="1000" b="0" i="0" u="none" strike="noStrike">
                          <a:solidFill>
                            <a:srgbClr val="000000"/>
                          </a:solidFill>
                          <a:effectLst/>
                          <a:latin typeface="DFKai-SB" pitchFamily="65" charset="-120"/>
                          <a:ea typeface="DFKai-SB"/>
                        </a:rPr>
                        <a:t>Trade</a:t>
                      </a:r>
                      <a:r>
                        <a:rPr lang="en-US" altLang="zh-TW" sz="1000" b="0" i="0" u="none" strike="noStrike" baseline="0">
                          <a:solidFill>
                            <a:srgbClr val="000000"/>
                          </a:solidFill>
                          <a:effectLst/>
                          <a:latin typeface="DFKai-SB" pitchFamily="65" charset="-120"/>
                          <a:ea typeface="DFKai-SB"/>
                        </a:rPr>
                        <a:t> </a:t>
                      </a:r>
                    </a:p>
                    <a:p>
                      <a:pPr algn="ctr" rtl="0" fontAlgn="ctr"/>
                      <a:r>
                        <a:rPr lang="en-US" altLang="zh-TW" sz="1000" b="0" i="0" u="none" strike="noStrike" baseline="0">
                          <a:solidFill>
                            <a:srgbClr val="000000"/>
                          </a:solidFill>
                          <a:effectLst/>
                          <a:latin typeface="DFKai-SB" pitchFamily="65" charset="-120"/>
                          <a:ea typeface="DFKai-SB"/>
                        </a:rPr>
                        <a:t>Lane</a:t>
                      </a:r>
                      <a:endParaRPr lang="zh-TW" altLang="de-DE" sz="1000" b="0" i="0" u="none" strike="noStrike">
                        <a:solidFill>
                          <a:srgbClr val="000000"/>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lvl="0" indent="0" algn="ctr" rtl="0">
                        <a:spcBef>
                          <a:spcPts val="0"/>
                        </a:spcBef>
                        <a:spcAft>
                          <a:spcPts val="0"/>
                        </a:spcAft>
                        <a:buNone/>
                      </a:pP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 USEC</a:t>
                      </a:r>
                      <a:endParaRPr sz="1000"/>
                    </a:p>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(619+620 Trade)</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ELA</a:t>
                      </a:r>
                      <a:endParaRPr sz="100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DFKai-SB"/>
                        <a:buNone/>
                      </a:pPr>
                      <a:r>
                        <a:rPr lang="en-US" sz="1000">
                          <a:latin typeface="DFKai-SB"/>
                          <a:ea typeface="DFKai-SB"/>
                          <a:cs typeface="DFKai-SB"/>
                          <a:sym typeface="DFKai-SB"/>
                        </a:rPr>
                        <a:t>2,100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208</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a:solidFill>
                            <a:srgbClr val="FF0000"/>
                          </a:solidFill>
                          <a:latin typeface="DFKai-SB"/>
                          <a:ea typeface="DFKai-SB"/>
                          <a:cs typeface="DFKai-SB"/>
                          <a:sym typeface="DFKai-SB"/>
                        </a:rPr>
                        <a:t>9</a:t>
                      </a:r>
                      <a:r>
                        <a:rPr lang="en-US" altLang="zh-TW" sz="1000" b="0" i="0" u="none" strike="noStrike">
                          <a:solidFill>
                            <a:srgbClr val="FF0000"/>
                          </a:solidFill>
                          <a:latin typeface="DFKai-SB"/>
                          <a:ea typeface="DFKai-SB"/>
                          <a:cs typeface="DFKai-SB"/>
                          <a:sym typeface="DFKai-SB"/>
                        </a:rPr>
                        <a:t>%</a:t>
                      </a:r>
                      <a:endParaRPr sz="1000" b="0" i="0" u="none" strike="noStrike">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250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l">
                        <a:lnSpc>
                          <a:spcPct val="100000"/>
                        </a:lnSpc>
                        <a:spcBef>
                          <a:spcPts val="0"/>
                        </a:spcBef>
                        <a:spcAft>
                          <a:spcPts val="0"/>
                        </a:spcAft>
                        <a:buNone/>
                      </a:pPr>
                      <a:r>
                        <a:rPr lang="en-US" sz="800" b="1" i="0" u="none" strike="noStrike" noProof="0" dirty="0">
                          <a:solidFill>
                            <a:schemeClr val="tx1"/>
                          </a:solidFill>
                          <a:effectLst/>
                          <a:latin typeface="Abadi" panose="020B0604020104020204" pitchFamily="34" charset="0"/>
                        </a:rPr>
                        <a:t>          MARKET REVIEW:</a:t>
                      </a:r>
                      <a:endParaRPr lang="en-US" sz="800" dirty="0">
                        <a:latin typeface="Abadi" panose="020B0604020104020204" pitchFamily="34" charset="0"/>
                      </a:endParaRPr>
                    </a:p>
                    <a:p>
                      <a:pPr marL="285750" lvl="0" indent="-285750" algn="l">
                        <a:lnSpc>
                          <a:spcPct val="100000"/>
                        </a:lnSpc>
                        <a:spcBef>
                          <a:spcPts val="0"/>
                        </a:spcBef>
                        <a:spcAft>
                          <a:spcPts val="0"/>
                        </a:spcAft>
                        <a:buFont typeface="Wingdings"/>
                        <a:buChar char="Ø"/>
                      </a:pPr>
                      <a:r>
                        <a:rPr lang="en-US" altLang="zh-TW" sz="800" dirty="0">
                          <a:latin typeface="Abadi" panose="020B0604020104020204" pitchFamily="34" charset="0"/>
                        </a:rPr>
                        <a:t>If the 619/620 trade can optimize transit times and connections, we will have an opportunity to recover shipments and increase participation to/from the USEC, especially </a:t>
                      </a:r>
                      <a:r>
                        <a:rPr lang="en-US" altLang="zh-TW" sz="800" dirty="0">
                          <a:solidFill>
                            <a:srgbClr val="FF0000"/>
                          </a:solidFill>
                          <a:highlight>
                            <a:srgbClr val="FFFF00"/>
                          </a:highlight>
                          <a:latin typeface="Abadi" panose="020B0604020104020204" pitchFamily="34" charset="0"/>
                        </a:rPr>
                        <a:t>by offering pickup services from the USEC</a:t>
                      </a:r>
                      <a:r>
                        <a:rPr lang="en-US" altLang="zh-TW" sz="800" dirty="0">
                          <a:latin typeface="Abadi" panose="020B0604020104020204" pitchFamily="34" charset="0"/>
                        </a:rPr>
                        <a:t>.</a:t>
                      </a:r>
                      <a:endParaRPr lang="es-EC" sz="800" dirty="0">
                        <a:latin typeface="Abadi" panose="020B0604020104020204" pitchFamily="34" charset="0"/>
                      </a:endParaRPr>
                    </a:p>
                    <a:p>
                      <a:pPr lvl="0" indent="0" algn="l">
                        <a:lnSpc>
                          <a:spcPct val="100000"/>
                        </a:lnSpc>
                        <a:spcBef>
                          <a:spcPts val="0"/>
                        </a:spcBef>
                        <a:spcAft>
                          <a:spcPts val="0"/>
                        </a:spcAft>
                        <a:buNone/>
                      </a:pPr>
                      <a:r>
                        <a:rPr lang="es-EC" sz="800" dirty="0">
                          <a:latin typeface="Abadi" panose="020B0604020104020204" pitchFamily="34" charset="0"/>
                        </a:rPr>
                        <a:t>           </a:t>
                      </a:r>
                      <a:r>
                        <a:rPr lang="es-EC" sz="800" b="1" dirty="0">
                          <a:latin typeface="Abadi" panose="020B0604020104020204" pitchFamily="34" charset="0"/>
                        </a:rPr>
                        <a:t>ACTION PLAN:</a:t>
                      </a:r>
                    </a:p>
                    <a:p>
                      <a:pPr marL="285750" lvl="0" indent="-285750" algn="l">
                        <a:lnSpc>
                          <a:spcPct val="100000"/>
                        </a:lnSpc>
                        <a:spcBef>
                          <a:spcPts val="0"/>
                        </a:spcBef>
                        <a:spcAft>
                          <a:spcPts val="0"/>
                        </a:spcAft>
                        <a:buFont typeface="Wingdings"/>
                        <a:buChar char="Ø"/>
                      </a:pPr>
                      <a:r>
                        <a:rPr lang="en-US" sz="800" b="0" i="0" u="none" strike="noStrike" noProof="0" dirty="0">
                          <a:solidFill>
                            <a:schemeClr val="tx1"/>
                          </a:solidFill>
                          <a:effectLst/>
                          <a:latin typeface="Abadi" panose="020B0604020104020204" pitchFamily="34" charset="0"/>
                        </a:rPr>
                        <a:t>Improve T/T and con</a:t>
                      </a:r>
                      <a:r>
                        <a:rPr lang="en-US" sz="800" b="0" i="0" u="none" strike="noStrike" noProof="0" dirty="0">
                          <a:solidFill>
                            <a:schemeClr val="tx1"/>
                          </a:solidFill>
                          <a:effectLst/>
                          <a:latin typeface="Abadi" panose="020B0604020104020204" pitchFamily="34" charset="0"/>
                          <a:ea typeface="+mn-ea"/>
                          <a:cs typeface="+mn-cs"/>
                        </a:rPr>
                        <a:t>nections to regain customer's support.</a:t>
                      </a:r>
                    </a:p>
                    <a:p>
                      <a:pPr lvl="0">
                        <a:buNone/>
                      </a:pPr>
                      <a:endParaRPr lang="es-EC" sz="800" dirty="0">
                        <a:solidFill>
                          <a:schemeClr val="tx1"/>
                        </a:solidFill>
                        <a:effectLst/>
                        <a:latin typeface="Abadi" panose="020B0604020104020204" pitchFamily="34" charset="0"/>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734792">
                <a:tc vMerge="1">
                  <a:txBody>
                    <a:bodyPr/>
                    <a:lstStyle/>
                    <a:p>
                      <a:endParaRPr lang="en-US"/>
                    </a:p>
                  </a:txBody>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 WCSA </a:t>
                      </a:r>
                      <a:endParaRPr sz="1000"/>
                    </a:p>
                    <a:p>
                      <a:pPr marL="0" marR="0" lvl="0" indent="0" algn="ctr" rtl="0">
                        <a:lnSpc>
                          <a:spcPct val="100000"/>
                        </a:lnSpc>
                        <a:spcBef>
                          <a:spcPts val="0"/>
                        </a:spcBef>
                        <a:spcAft>
                          <a:spcPts val="0"/>
                        </a:spcAft>
                        <a:buClr>
                          <a:schemeClr val="dk1"/>
                        </a:buClr>
                        <a:buSzPts val="1000"/>
                        <a:buFont typeface="DFKai-SB"/>
                        <a:buNone/>
                      </a:pPr>
                      <a:r>
                        <a:rPr lang="en-US" sz="1000" b="0" i="0" u="none" strike="noStrike">
                          <a:solidFill>
                            <a:schemeClr val="dk1"/>
                          </a:solidFill>
                          <a:latin typeface="DFKai-SB"/>
                          <a:ea typeface="DFKai-SB"/>
                          <a:cs typeface="DFKai-SB"/>
                          <a:sym typeface="DFKai-SB"/>
                        </a:rPr>
                        <a:t>(WS Trade)</a:t>
                      </a:r>
                      <a:endParaRPr sz="100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ELA</a:t>
                      </a:r>
                      <a:endParaRPr sz="100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rgbClr val="FF0000"/>
                        </a:buClr>
                        <a:buSzPts val="1000"/>
                        <a:buFont typeface="DFKai-SB"/>
                        <a:buNone/>
                      </a:pPr>
                      <a:r>
                        <a:rPr lang="en-US" sz="1000">
                          <a:latin typeface="DFKai-SB"/>
                          <a:ea typeface="DFKai-SB"/>
                          <a:cs typeface="DFKai-SB"/>
                          <a:sym typeface="DFKai-SB"/>
                        </a:rPr>
                        <a:t>3,600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298</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a:solidFill>
                            <a:srgbClr val="FF0000"/>
                          </a:solidFill>
                          <a:latin typeface="DFKai-SB"/>
                          <a:ea typeface="DFKai-SB"/>
                          <a:cs typeface="DFKai-SB"/>
                          <a:sym typeface="DFKai-SB"/>
                        </a:rPr>
                        <a:t>8%</a:t>
                      </a:r>
                      <a:endParaRPr sz="1000" b="0" i="0" u="none" strike="noStrike">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250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buNone/>
                      </a:pPr>
                      <a:r>
                        <a:rPr lang="en-US" sz="800" b="0" i="0" dirty="0">
                          <a:solidFill>
                            <a:schemeClr val="tx1"/>
                          </a:solidFill>
                          <a:effectLst/>
                          <a:latin typeface="Abadi" panose="020B0604020104020204" pitchFamily="34" charset="0"/>
                          <a:ea typeface="DFKai-SB"/>
                          <a:cs typeface="+mn-cs"/>
                        </a:rPr>
                        <a:t>      M</a:t>
                      </a:r>
                      <a:r>
                        <a:rPr lang="en-US" sz="800" b="1" i="0" dirty="0">
                          <a:solidFill>
                            <a:schemeClr val="tx1"/>
                          </a:solidFill>
                          <a:effectLst/>
                          <a:latin typeface="Abadi" panose="020B0604020104020204" pitchFamily="34" charset="0"/>
                          <a:ea typeface="DFKai-SB"/>
                          <a:cs typeface="+mn-cs"/>
                        </a:rPr>
                        <a:t>ARKET REVIEW:</a:t>
                      </a:r>
                      <a:endParaRPr lang="en-US" dirty="0">
                        <a:latin typeface="Abadi" panose="020B0604020104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a:buChar char="Ø"/>
                        <a:tabLst/>
                        <a:defRPr/>
                      </a:pPr>
                      <a:r>
                        <a:rPr lang="en-US" altLang="zh-TW" sz="800" b="1" dirty="0">
                          <a:latin typeface="Abadi" panose="020B0604020104020204" pitchFamily="34" charset="0"/>
                        </a:rPr>
                        <a:t>Recover shipment volumes to Chile/Argentina (40RH), focusing primarily on fresh bananas. EMC market share in 2024: 0.16%.</a:t>
                      </a:r>
                      <a:r>
                        <a:rPr lang="en-US" sz="800" b="0" i="0" u="none" strike="noStrike" noProof="0" dirty="0">
                          <a:solidFill>
                            <a:schemeClr val="tx1"/>
                          </a:solidFill>
                          <a:effectLst/>
                          <a:latin typeface="Abadi" panose="020B0604020104020204" pitchFamily="34" charset="0"/>
                        </a:rPr>
                        <a:t> </a:t>
                      </a:r>
                      <a:endParaRPr lang="en-US" sz="800" b="0" i="0" dirty="0">
                        <a:solidFill>
                          <a:schemeClr val="tx1"/>
                        </a:solidFill>
                        <a:effectLst/>
                        <a:latin typeface="Abadi" panose="020B0604020104020204" pitchFamily="34" charset="0"/>
                        <a:ea typeface="DFKai-SB"/>
                        <a:cs typeface="+mn-cs"/>
                      </a:endParaRPr>
                    </a:p>
                    <a:p>
                      <a:pPr marL="171450" lvl="0" indent="-171450">
                        <a:buFont typeface="Wingdings"/>
                        <a:buChar char="Ø"/>
                      </a:pPr>
                      <a:r>
                        <a:rPr lang="en-US" altLang="zh-TW" sz="800" dirty="0">
                          <a:latin typeface="Abadi" panose="020B0604020104020204" pitchFamily="34" charset="0"/>
                        </a:rPr>
                        <a:t>Regain dry cargo volumes to Chile and Peru. EMC market share in 2024: 0.06%.</a:t>
                      </a:r>
                    </a:p>
                    <a:p>
                      <a:pPr marL="171450" lvl="0" indent="-171450">
                        <a:buFont typeface="Wingdings"/>
                        <a:buChar char="Ø"/>
                      </a:pPr>
                      <a:r>
                        <a:rPr lang="en-US" altLang="zh-TW" sz="800" dirty="0">
                          <a:latin typeface="Abadi" panose="020B0604020104020204" pitchFamily="34" charset="0"/>
                        </a:rPr>
                        <a:t>PECAL-ECGYE is a highly competitive market. Rates are frequently updated and tend to drop, The WSA2 service is unstable, with COR occurring quite frequently..</a:t>
                      </a:r>
                    </a:p>
                    <a:p>
                      <a:pPr marL="171450" lvl="0" indent="-171450">
                        <a:buFont typeface="Wingdings"/>
                        <a:buChar char="Ø"/>
                      </a:pPr>
                      <a:r>
                        <a:rPr lang="en-US" altLang="zh-TW" sz="800" dirty="0">
                          <a:latin typeface="Abadi" panose="020B0604020104020204" pitchFamily="34" charset="0"/>
                        </a:rPr>
                        <a:t>COBVT-ECGYE: We lack competitiveness as our service only calls at ECPSJ, while customers continue to prefer GYE.</a:t>
                      </a:r>
                      <a:endParaRPr lang="en-US" sz="800" b="0" i="0" u="none" strike="noStrike" noProof="0" dirty="0">
                        <a:solidFill>
                          <a:schemeClr val="tx1"/>
                        </a:solidFill>
                        <a:effectLst/>
                        <a:latin typeface="Abadi" panose="020B0604020104020204" pitchFamily="34" charset="0"/>
                      </a:endParaRPr>
                    </a:p>
                    <a:p>
                      <a:pPr marL="0" lvl="0" indent="0">
                        <a:buNone/>
                      </a:pPr>
                      <a:r>
                        <a:rPr lang="en-US" sz="800" b="0" i="0" u="none" strike="noStrike" noProof="0" dirty="0">
                          <a:solidFill>
                            <a:schemeClr val="tx1"/>
                          </a:solidFill>
                          <a:effectLst/>
                          <a:latin typeface="Abadi" panose="020B0604020104020204" pitchFamily="34" charset="0"/>
                        </a:rPr>
                        <a:t>      </a:t>
                      </a:r>
                      <a:r>
                        <a:rPr lang="en-US" sz="800" b="1" i="0" u="none" strike="noStrike" noProof="0" dirty="0">
                          <a:solidFill>
                            <a:schemeClr val="tx1"/>
                          </a:solidFill>
                          <a:effectLst/>
                          <a:latin typeface="Abadi" panose="020B0604020104020204" pitchFamily="34" charset="0"/>
                        </a:rPr>
                        <a:t>ACTION PLAN:</a:t>
                      </a:r>
                    </a:p>
                    <a:p>
                      <a:pPr marL="171450" lvl="0" indent="-171450">
                        <a:buFont typeface="Wingdings"/>
                        <a:buChar char="Ø"/>
                      </a:pPr>
                      <a:r>
                        <a:rPr lang="en-US" altLang="zh-TW" sz="800" dirty="0">
                          <a:latin typeface="Abadi" panose="020B0604020104020204" pitchFamily="34" charset="0"/>
                        </a:rPr>
                        <a:t>Secure fixed weekly spaces in the feeder service to ensure export of reefer cargo.</a:t>
                      </a:r>
                    </a:p>
                    <a:p>
                      <a:pPr marL="171450" lvl="0" indent="-171450">
                        <a:buFont typeface="Wingdings"/>
                        <a:buChar char="Ø"/>
                      </a:pPr>
                      <a:r>
                        <a:rPr lang="en-US" altLang="zh-TW" sz="800" dirty="0">
                          <a:latin typeface="Abadi" panose="020B0604020104020204" pitchFamily="34" charset="0"/>
                        </a:rPr>
                        <a:t>Establish a regular service with competitive rates for this trade.</a:t>
                      </a:r>
                    </a:p>
                    <a:p>
                      <a:pPr marL="171450" lvl="0" indent="-171450">
                        <a:buFont typeface="Wingdings"/>
                        <a:buChar char="Ø"/>
                      </a:pPr>
                      <a:r>
                        <a:rPr lang="en-US" altLang="zh-TW" sz="800" dirty="0">
                          <a:latin typeface="Abadi" panose="020B0604020104020204" pitchFamily="34" charset="0"/>
                        </a:rPr>
                        <a:t>Coordinate with BCC to obtain competitive quotations for our SQ PECAL-ECGYE.</a:t>
                      </a:r>
                      <a:endParaRPr lang="en-US" sz="800" b="0" i="0" u="none" strike="noStrike" noProof="0" dirty="0">
                        <a:solidFill>
                          <a:schemeClr val="tx1"/>
                        </a:solidFill>
                        <a:effectLst/>
                        <a:latin typeface="Abadi" panose="020B060402010402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734792">
                <a:tc vMerge="1">
                  <a:txBody>
                    <a:bodyPr/>
                    <a:lstStyle/>
                    <a:p>
                      <a:endParaRPr lang="fr-FR"/>
                    </a:p>
                  </a:txBody>
                  <a:tcPr/>
                </a:tc>
                <a:tc>
                  <a:txBody>
                    <a:bodyPr/>
                    <a:lstStyle/>
                    <a:p>
                      <a:pPr marL="0" lvl="0" indent="0" algn="ctr" rtl="0">
                        <a:spcBef>
                          <a:spcPts val="0"/>
                        </a:spcBef>
                        <a:spcAft>
                          <a:spcPts val="0"/>
                        </a:spcAft>
                        <a:buNone/>
                      </a:pPr>
                      <a:r>
                        <a:rPr lang="en-US" sz="1000" b="1" i="0" u="none" strike="noStrike">
                          <a:solidFill>
                            <a:srgbClr val="FF0000"/>
                          </a:solidFill>
                          <a:latin typeface="DFKai-SB"/>
                          <a:ea typeface="DFKai-SB"/>
                          <a:cs typeface="DFKai-SB"/>
                          <a:sym typeface="DFKai-SB"/>
                        </a:rPr>
                        <a:t>EC</a:t>
                      </a:r>
                      <a:r>
                        <a:rPr lang="en-US" sz="1000" b="1" i="0" u="none" strike="noStrike">
                          <a:solidFill>
                            <a:schemeClr val="dk1"/>
                          </a:solidFill>
                          <a:latin typeface="DFKai-SB"/>
                          <a:ea typeface="DFKai-SB"/>
                          <a:cs typeface="DFKai-SB"/>
                          <a:sym typeface="DFKai-SB"/>
                        </a:rPr>
                        <a:t> ⬄ WCCA</a:t>
                      </a:r>
                      <a:endParaRPr sz="1000" b="1" i="0" u="none" strike="noStrike">
                        <a:solidFill>
                          <a:schemeClr val="dk1"/>
                        </a:solidFill>
                        <a:latin typeface="DFKai-SB"/>
                        <a:ea typeface="DFKai-SB"/>
                        <a:cs typeface="DFKai-SB"/>
                        <a:sym typeface="DFKai-SB"/>
                      </a:endParaRPr>
                    </a:p>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(CW+WC Trade)</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a:solidFill>
                            <a:schemeClr val="dk1"/>
                          </a:solidFill>
                          <a:latin typeface="DFKai-SB"/>
                          <a:ea typeface="DFKai-SB"/>
                          <a:cs typeface="DFKai-SB"/>
                          <a:sym typeface="DFKai-SB"/>
                        </a:rPr>
                        <a:t>ELA</a:t>
                      </a:r>
                      <a:endParaRPr sz="100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rgbClr val="FF0000"/>
                        </a:buClr>
                        <a:buSzPts val="1000"/>
                        <a:buFont typeface="DFKai-SB"/>
                        <a:buNone/>
                      </a:pPr>
                      <a:r>
                        <a:rPr lang="en-US" sz="1000">
                          <a:latin typeface="DFKai-SB"/>
                          <a:ea typeface="DFKai-SB"/>
                          <a:cs typeface="DFKai-SB"/>
                          <a:sym typeface="DFKai-SB"/>
                        </a:rPr>
                        <a:t>450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a:solidFill>
                            <a:schemeClr val="dk1"/>
                          </a:solidFill>
                          <a:latin typeface="DFKai-SB"/>
                          <a:ea typeface="DFKai-SB"/>
                          <a:cs typeface="DFKai-SB"/>
                          <a:sym typeface="DFKai-SB"/>
                        </a:rPr>
                        <a:t>2,244</a:t>
                      </a:r>
                      <a:endParaRPr sz="100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a:latin typeface="DFKai-SB"/>
                          <a:ea typeface="DFKai-SB"/>
                          <a:cs typeface="DFKai-SB"/>
                          <a:sym typeface="DFKai-SB"/>
                        </a:rPr>
                        <a:t>490%</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1,650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lvl="0" indent="0" algn="l">
                        <a:lnSpc>
                          <a:spcPct val="100000"/>
                        </a:lnSpc>
                        <a:spcBef>
                          <a:spcPts val="0"/>
                        </a:spcBef>
                        <a:spcAft>
                          <a:spcPts val="0"/>
                        </a:spcAft>
                        <a:buNone/>
                      </a:pPr>
                      <a:r>
                        <a:rPr lang="en-US" sz="800" b="1" i="0" u="sng" strike="noStrike" noProof="0" dirty="0">
                          <a:solidFill>
                            <a:schemeClr val="tx1"/>
                          </a:solidFill>
                          <a:effectLst/>
                          <a:latin typeface="Abadi" panose="020B0604020104020204" pitchFamily="34" charset="0"/>
                        </a:rPr>
                        <a:t>      </a:t>
                      </a:r>
                      <a:r>
                        <a:rPr lang="en-US" sz="800" b="1" i="0" u="none" strike="noStrike" noProof="0" dirty="0">
                          <a:solidFill>
                            <a:schemeClr val="tx1"/>
                          </a:solidFill>
                          <a:effectLst/>
                          <a:latin typeface="Abadi" panose="020B0604020104020204" pitchFamily="34" charset="0"/>
                        </a:rPr>
                        <a:t>MARKET REVIEW:</a:t>
                      </a:r>
                    </a:p>
                    <a:p>
                      <a:pPr marL="171450" lvl="0" indent="-171450" algn="l">
                        <a:lnSpc>
                          <a:spcPct val="100000"/>
                        </a:lnSpc>
                        <a:spcBef>
                          <a:spcPts val="0"/>
                        </a:spcBef>
                        <a:spcAft>
                          <a:spcPts val="0"/>
                        </a:spcAft>
                        <a:buFont typeface="Wingdings"/>
                        <a:buChar char="Ø"/>
                      </a:pPr>
                      <a:r>
                        <a:rPr lang="en-US" sz="800" b="0" i="0" u="none" strike="noStrike" noProof="0" dirty="0">
                          <a:solidFill>
                            <a:schemeClr val="tx1"/>
                          </a:solidFill>
                          <a:effectLst/>
                          <a:latin typeface="Abadi" panose="020B0604020104020204" pitchFamily="34" charset="0"/>
                        </a:rPr>
                        <a:t>In CW trade. Opportunity to participate in MABE BID 2025 for their shipments from MXMZO.  </a:t>
                      </a:r>
                      <a:endParaRPr lang="en-US" sz="800" dirty="0">
                        <a:latin typeface="Abadi" panose="020B0604020104020204" pitchFamily="34" charset="0"/>
                      </a:endParaRPr>
                    </a:p>
                    <a:p>
                      <a:pPr marL="171450" lvl="0" indent="-171450" algn="l">
                        <a:lnSpc>
                          <a:spcPct val="100000"/>
                        </a:lnSpc>
                        <a:spcBef>
                          <a:spcPts val="0"/>
                        </a:spcBef>
                        <a:spcAft>
                          <a:spcPts val="0"/>
                        </a:spcAft>
                        <a:buFont typeface="Wingdings"/>
                        <a:buChar char="Ø"/>
                      </a:pPr>
                      <a:r>
                        <a:rPr lang="en-US" altLang="zh-TW" sz="800" dirty="0">
                          <a:latin typeface="Abadi" panose="020B0604020104020204" pitchFamily="34" charset="0"/>
                        </a:rPr>
                        <a:t>We continue to develop GT to the best of our ability with various clients, but primarily with BCOS.</a:t>
                      </a:r>
                    </a:p>
                    <a:p>
                      <a:pPr marL="171450" lvl="0" indent="-171450" algn="l">
                        <a:lnSpc>
                          <a:spcPct val="100000"/>
                        </a:lnSpc>
                        <a:spcBef>
                          <a:spcPts val="0"/>
                        </a:spcBef>
                        <a:spcAft>
                          <a:spcPts val="0"/>
                        </a:spcAft>
                        <a:buFont typeface="Wingdings"/>
                        <a:buChar char="Ø"/>
                      </a:pPr>
                      <a:r>
                        <a:rPr lang="en-US" altLang="zh-TW" sz="800" dirty="0">
                          <a:latin typeface="Abadi" panose="020B0604020104020204" pitchFamily="34" charset="0"/>
                        </a:rPr>
                        <a:t>In the WC trade, EMC's market share in 2024 was 4% to Central America and 0% to Colombia.</a:t>
                      </a:r>
                    </a:p>
                    <a:p>
                      <a:pPr marL="0" lvl="0" indent="0" algn="l">
                        <a:lnSpc>
                          <a:spcPct val="100000"/>
                        </a:lnSpc>
                        <a:spcBef>
                          <a:spcPts val="0"/>
                        </a:spcBef>
                        <a:spcAft>
                          <a:spcPts val="0"/>
                        </a:spcAft>
                        <a:buFont typeface="Wingdings"/>
                        <a:buNone/>
                      </a:pPr>
                      <a:endParaRPr lang="en-US" sz="800" b="1" dirty="0">
                        <a:latin typeface="Abadi" panose="020B0604020104020204" pitchFamily="34" charset="0"/>
                      </a:endParaRPr>
                    </a:p>
                    <a:p>
                      <a:pPr lvl="0" indent="0" algn="l">
                        <a:lnSpc>
                          <a:spcPct val="100000"/>
                        </a:lnSpc>
                        <a:spcBef>
                          <a:spcPts val="0"/>
                        </a:spcBef>
                        <a:spcAft>
                          <a:spcPts val="0"/>
                        </a:spcAft>
                        <a:buNone/>
                      </a:pPr>
                      <a:r>
                        <a:rPr lang="en-US" sz="800" b="1" dirty="0">
                          <a:latin typeface="Abadi" panose="020B0604020104020204" pitchFamily="34" charset="0"/>
                        </a:rPr>
                        <a:t>       ACTION PLAN:</a:t>
                      </a:r>
                    </a:p>
                    <a:p>
                      <a:pPr marL="171450" lvl="0" indent="-171450" algn="l">
                        <a:lnSpc>
                          <a:spcPct val="100000"/>
                        </a:lnSpc>
                        <a:spcBef>
                          <a:spcPts val="0"/>
                        </a:spcBef>
                        <a:spcAft>
                          <a:spcPts val="0"/>
                        </a:spcAft>
                        <a:buFont typeface="Wingdings"/>
                        <a:buChar char="Ø"/>
                      </a:pPr>
                      <a:r>
                        <a:rPr lang="en-US" altLang="zh-TW" sz="800" dirty="0">
                          <a:latin typeface="Abadi" panose="020B0604020104020204" pitchFamily="34" charset="0"/>
                        </a:rPr>
                        <a:t>To maintain our current negotiations, we require the continued support of BCC.</a:t>
                      </a:r>
                    </a:p>
                    <a:p>
                      <a:pPr marL="171450" lvl="0" indent="-171450" algn="l">
                        <a:lnSpc>
                          <a:spcPct val="100000"/>
                        </a:lnSpc>
                        <a:spcBef>
                          <a:spcPts val="0"/>
                        </a:spcBef>
                        <a:spcAft>
                          <a:spcPts val="0"/>
                        </a:spcAft>
                        <a:buFont typeface="Wingdings"/>
                        <a:buChar char="Ø"/>
                      </a:pPr>
                      <a:r>
                        <a:rPr lang="en-US" altLang="zh-TW" sz="800" dirty="0">
                          <a:latin typeface="Abadi" panose="020B0604020104020204" pitchFamily="34" charset="0"/>
                        </a:rPr>
                        <a:t>Due to persistent congestion at LAE affecting our export cargo, we require a route review to enable CO2 recovery with minimal transit time</a:t>
                      </a:r>
                      <a:r>
                        <a:rPr lang="en-US" sz="800" b="0" i="0" u="none" strike="noStrike" noProof="0" dirty="0">
                          <a:solidFill>
                            <a:schemeClr val="tx1"/>
                          </a:solidFill>
                          <a:effectLst/>
                          <a:latin typeface="Abadi" panose="020B0604020104020204" pitchFamily="34" charset="0"/>
                        </a:rPr>
                        <a:t>.</a:t>
                      </a:r>
                    </a:p>
                    <a:p>
                      <a:pPr marL="171450" lvl="0" indent="-171450" algn="l">
                        <a:lnSpc>
                          <a:spcPct val="100000"/>
                        </a:lnSpc>
                        <a:spcBef>
                          <a:spcPts val="0"/>
                        </a:spcBef>
                        <a:spcAft>
                          <a:spcPts val="0"/>
                        </a:spcAft>
                        <a:buFont typeface="Wingdings"/>
                        <a:buChar char="Ø"/>
                      </a:pPr>
                      <a:endParaRPr lang="en-US" sz="800" b="0" i="0" u="none" strike="noStrike" noProof="0" dirty="0">
                        <a:solidFill>
                          <a:schemeClr val="tx1"/>
                        </a:solidFill>
                        <a:effectLst/>
                        <a:latin typeface="Abadi" panose="020B0604020104020204" pitchFamily="34" charset="0"/>
                      </a:endParaRPr>
                    </a:p>
                    <a:p>
                      <a:pPr marL="0" lvl="0" indent="0">
                        <a:buFont typeface="Wingdings" panose="05000000000000000000" pitchFamily="2" charset="2"/>
                        <a:buNone/>
                      </a:pPr>
                      <a:endParaRPr lang="en-US" sz="800" b="0" i="0" dirty="0">
                        <a:solidFill>
                          <a:schemeClr val="tx1"/>
                        </a:solidFill>
                        <a:effectLst/>
                        <a:latin typeface="Abadi" panose="020B0604020104020204" pitchFamily="34" charset="0"/>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93600" y="-40784"/>
            <a:ext cx="88418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(EC)</a:t>
            </a:r>
            <a:endParaRPr lang="en-US" sz="2400" b="1">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a:solidFill>
                <a:prstClr val="black"/>
              </a:solidFill>
              <a:latin typeface="Calibri"/>
            </a:endParaRPr>
          </a:p>
        </p:txBody>
      </p:sp>
    </p:spTree>
    <p:extLst>
      <p:ext uri="{BB962C8B-B14F-4D97-AF65-F5344CB8AC3E}">
        <p14:creationId xmlns:p14="http://schemas.microsoft.com/office/powerpoint/2010/main" val="2508018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(EC)</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a:solidFill>
                <a:prstClr val="black"/>
              </a:solidFill>
              <a:latin typeface="Calibri"/>
            </a:endParaRPr>
          </a:p>
        </p:txBody>
      </p:sp>
      <p:sp>
        <p:nvSpPr>
          <p:cNvPr id="3" name="文字方塊 2"/>
          <p:cNvSpPr txBox="1"/>
          <p:nvPr/>
        </p:nvSpPr>
        <p:spPr>
          <a:xfrm>
            <a:off x="114400" y="646349"/>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8" name="文字方塊 7"/>
          <p:cNvSpPr txBox="1"/>
          <p:nvPr/>
        </p:nvSpPr>
        <p:spPr>
          <a:xfrm>
            <a:off x="107504" y="3875871"/>
            <a:ext cx="2768707" cy="369332"/>
          </a:xfrm>
          <a:prstGeom prst="rect">
            <a:avLst/>
          </a:prstGeom>
          <a:noFill/>
        </p:spPr>
        <p:txBody>
          <a:bodyPr wrap="none" rtlCol="0">
            <a:spAutoFit/>
          </a:bodyPr>
          <a:lstStyle/>
          <a:p>
            <a:r>
              <a:rPr lang="en-US" b="1"/>
              <a:t>Future Plan </a:t>
            </a:r>
            <a:r>
              <a:rPr lang="en-US" b="1">
                <a:latin typeface="Candara" panose="020E0502030303020204" pitchFamily="34" charset="0"/>
              </a:rPr>
              <a:t>Suggestion</a:t>
            </a:r>
            <a:r>
              <a:rPr lang="en-US" b="1"/>
              <a:t>: </a:t>
            </a:r>
          </a:p>
        </p:txBody>
      </p:sp>
      <p:sp>
        <p:nvSpPr>
          <p:cNvPr id="6" name="CuadroTexto 5">
            <a:extLst>
              <a:ext uri="{FF2B5EF4-FFF2-40B4-BE49-F238E27FC236}">
                <a16:creationId xmlns:a16="http://schemas.microsoft.com/office/drawing/2014/main" id="{97C99813-D1C4-0E4B-FAE5-0FA7422F065F}"/>
              </a:ext>
            </a:extLst>
          </p:cNvPr>
          <p:cNvSpPr txBox="1"/>
          <p:nvPr/>
        </p:nvSpPr>
        <p:spPr>
          <a:xfrm>
            <a:off x="323528" y="3968204"/>
            <a:ext cx="7850726" cy="276999"/>
          </a:xfrm>
          <a:prstGeom prst="rect">
            <a:avLst/>
          </a:prstGeom>
          <a:noFill/>
        </p:spPr>
        <p:txBody>
          <a:bodyPr wrap="square">
            <a:spAutoFit/>
          </a:bodyPr>
          <a:lstStyle/>
          <a:p>
            <a:pPr marL="171450" indent="-171450">
              <a:buFont typeface="Wingdings" panose="05000000000000000000" pitchFamily="2" charset="2"/>
              <a:buChar char="ü"/>
            </a:pPr>
            <a:r>
              <a:rPr lang="es-EC" sz="1200" kern="100">
                <a:effectLst/>
                <a:latin typeface="Candara" panose="020E0502030303020204" pitchFamily="34" charset="0"/>
                <a:ea typeface="Calibri" panose="020F0502020204030204" pitchFamily="34" charset="0"/>
                <a:cs typeface="Times New Roman" panose="02020603050405020304" pitchFamily="18" charset="0"/>
              </a:rPr>
              <a:t> </a:t>
            </a:r>
          </a:p>
        </p:txBody>
      </p:sp>
      <p:pic>
        <p:nvPicPr>
          <p:cNvPr id="18" name="Imagen 17">
            <a:extLst>
              <a:ext uri="{FF2B5EF4-FFF2-40B4-BE49-F238E27FC236}">
                <a16:creationId xmlns:a16="http://schemas.microsoft.com/office/drawing/2014/main" id="{E976E11A-2BC0-27F0-50E6-D4D4485E43A1}"/>
              </a:ext>
            </a:extLst>
          </p:cNvPr>
          <p:cNvPicPr>
            <a:picLocks noChangeAspect="1"/>
          </p:cNvPicPr>
          <p:nvPr/>
        </p:nvPicPr>
        <p:blipFill>
          <a:blip r:embed="rId3"/>
          <a:stretch>
            <a:fillRect/>
          </a:stretch>
        </p:blipFill>
        <p:spPr>
          <a:xfrm>
            <a:off x="231296" y="1015682"/>
            <a:ext cx="6962775" cy="2860190"/>
          </a:xfrm>
          <a:prstGeom prst="rect">
            <a:avLst/>
          </a:prstGeom>
        </p:spPr>
      </p:pic>
      <p:pic>
        <p:nvPicPr>
          <p:cNvPr id="4" name="Imagen 3">
            <a:extLst>
              <a:ext uri="{FF2B5EF4-FFF2-40B4-BE49-F238E27FC236}">
                <a16:creationId xmlns:a16="http://schemas.microsoft.com/office/drawing/2014/main" id="{1D0E7477-2953-43B4-3161-3A0D616A0BA1}"/>
              </a:ext>
            </a:extLst>
          </p:cNvPr>
          <p:cNvPicPr>
            <a:picLocks noChangeAspect="1"/>
          </p:cNvPicPr>
          <p:nvPr/>
        </p:nvPicPr>
        <p:blipFill>
          <a:blip r:embed="rId4"/>
          <a:stretch>
            <a:fillRect/>
          </a:stretch>
        </p:blipFill>
        <p:spPr>
          <a:xfrm>
            <a:off x="107504" y="4324697"/>
            <a:ext cx="8620125" cy="695325"/>
          </a:xfrm>
          <a:prstGeom prst="rect">
            <a:avLst/>
          </a:prstGeom>
        </p:spPr>
      </p:pic>
    </p:spTree>
    <p:extLst>
      <p:ext uri="{BB962C8B-B14F-4D97-AF65-F5344CB8AC3E}">
        <p14:creationId xmlns:p14="http://schemas.microsoft.com/office/powerpoint/2010/main" val="316036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22126"/>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(EC)</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a:solidFill>
                <a:prstClr val="black"/>
              </a:solidFill>
              <a:latin typeface="Calibri"/>
            </a:endParaRPr>
          </a:p>
        </p:txBody>
      </p:sp>
      <p:sp>
        <p:nvSpPr>
          <p:cNvPr id="3" name="文字方塊 2"/>
          <p:cNvSpPr txBox="1"/>
          <p:nvPr/>
        </p:nvSpPr>
        <p:spPr>
          <a:xfrm>
            <a:off x="107504" y="555526"/>
            <a:ext cx="8928992" cy="5419304"/>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a:lnSpc>
                <a:spcPct val="115000"/>
              </a:lnSpc>
              <a:spcAft>
                <a:spcPts val="800"/>
              </a:spcAft>
            </a:pP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Ecuador's economy is based on the export of raw materials, such as oil, bananas, shrimp, and gold.</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s-EC" sz="1200" b="1" kern="100" dirty="0">
                <a:solidFill>
                  <a:srgbClr val="00B050"/>
                </a:solidFill>
                <a:effectLst/>
                <a:latin typeface="Abadi" panose="020B0604020104020204" pitchFamily="34" charset="0"/>
                <a:ea typeface="PMingLiU" panose="02020500000000000000" pitchFamily="18" charset="-120"/>
                <a:cs typeface="Times New Roman" panose="02020603050405020304" pitchFamily="18" charset="0"/>
              </a:rPr>
              <a:t>Key </a:t>
            </a:r>
            <a:r>
              <a:rPr lang="es-EC" sz="1200" b="1" kern="100" dirty="0" err="1">
                <a:solidFill>
                  <a:srgbClr val="00B050"/>
                </a:solidFill>
                <a:effectLst/>
                <a:latin typeface="Abadi" panose="020B0604020104020204" pitchFamily="34" charset="0"/>
                <a:ea typeface="PMingLiU" panose="02020500000000000000" pitchFamily="18" charset="-120"/>
                <a:cs typeface="Times New Roman" panose="02020603050405020304" pitchFamily="18" charset="0"/>
              </a:rPr>
              <a:t>points</a:t>
            </a:r>
            <a:endParaRPr lang="es-EC" sz="1200" kern="100" dirty="0">
              <a:solidFill>
                <a:srgbClr val="00B050"/>
              </a:solidFill>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Economic</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size</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       The economy is the eighth largest in Latin America and the 69th largest in the world.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Economic</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sectors</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The economy is based on mining, agriculture, and fishing.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Economic</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challenges</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The country faces challenges such as climate change, energy shortages, and political uncertainty.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Economic</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growth</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In 2023, GDP growth was 2.4%, down from 6.2% in 2022. The IMF projects growth of 1.8% in 2024 and 2% in 2025.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Income</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inequality</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Income inequality is a problem, with almost half of the rural population living in poverty.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Energy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Ecuador is dependent on hydroelectric energy, which was disrupted by a historic drought in 2024.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Oil</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The oil industry is affected by the maturation of wells, insufficient investment, and a referendum to halt operations in </a:t>
            </a:r>
            <a:r>
              <a:rPr lang="en-US" sz="1050" kern="100" dirty="0" err="1">
                <a:effectLst/>
                <a:latin typeface="Abadi" panose="020B0604020104020204" pitchFamily="34" charset="0"/>
                <a:ea typeface="PMingLiU" panose="02020500000000000000" pitchFamily="18" charset="-120"/>
                <a:cs typeface="Times New Roman" panose="02020603050405020304" pitchFamily="18" charset="0"/>
              </a:rPr>
              <a:t>Yasuni</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 National Park.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s-EC" sz="1050" b="1" kern="100" dirty="0" err="1">
                <a:effectLst/>
                <a:latin typeface="Abadi" panose="020B0604020104020204" pitchFamily="34" charset="0"/>
                <a:ea typeface="PMingLiU" panose="02020500000000000000" pitchFamily="18" charset="-120"/>
                <a:cs typeface="Times New Roman" panose="02020603050405020304" pitchFamily="18" charset="0"/>
              </a:rPr>
              <a:t>Remittances</a:t>
            </a:r>
            <a:r>
              <a:rPr lang="es-EC" sz="1050" b="1" kern="100" dirty="0">
                <a:effectLst/>
                <a:latin typeface="Abadi" panose="020B0604020104020204" pitchFamily="34" charset="0"/>
                <a:ea typeface="PMingLiU" panose="02020500000000000000" pitchFamily="18" charset="-120"/>
                <a:cs typeface="Times New Roman" panose="02020603050405020304" pitchFamily="18" charset="0"/>
              </a:rPr>
              <a:t>            </a:t>
            </a: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Remittances from Ecuadorian emigrants employed abroad contribute to the economy.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US" sz="1050" kern="100" dirty="0">
                <a:effectLst/>
                <a:latin typeface="Abadi" panose="020B0604020104020204" pitchFamily="34" charset="0"/>
                <a:ea typeface="PMingLiU" panose="02020500000000000000" pitchFamily="18" charset="-120"/>
                <a:cs typeface="Times New Roman" panose="02020603050405020304" pitchFamily="18" charset="0"/>
              </a:rPr>
              <a:t>Ecuador's economy is also affected by political uncertainty, organized crime, and climate-related events. </a:t>
            </a:r>
            <a:endParaRPr lang="es-EC" sz="1050" kern="100" dirty="0">
              <a:effectLst/>
              <a:latin typeface="Abadi" panose="020B0604020104020204" pitchFamily="34" charset="0"/>
              <a:ea typeface="PMingLiU" panose="02020500000000000000" pitchFamily="18" charset="-120"/>
              <a:cs typeface="Times New Roman" panose="02020603050405020304" pitchFamily="18" charset="0"/>
            </a:endParaRPr>
          </a:p>
          <a:p>
            <a:pPr lvl="1" algn="just"/>
            <a:endParaRPr lang="en-US" sz="800" dirty="0">
              <a:latin typeface="Abadi" panose="020B0604020104020204" pitchFamily="34" charset="0"/>
            </a:endParaRPr>
          </a:p>
          <a:p>
            <a:endParaRPr lang="en-US" sz="800" dirty="0">
              <a:latin typeface="Abadi" panose="020B0604020104020204" pitchFamily="34" charset="0"/>
            </a:endParaRPr>
          </a:p>
          <a:p>
            <a:endParaRPr lang="en-US" sz="800" dirty="0">
              <a:latin typeface="Abadi" panose="020B0604020104020204" pitchFamily="34" charset="0"/>
            </a:endParaRPr>
          </a:p>
          <a:p>
            <a:endParaRPr lang="en-US" sz="800" dirty="0">
              <a:latin typeface="Abadi" panose="020B0604020104020204" pitchFamily="34" charset="0"/>
            </a:endParaRPr>
          </a:p>
          <a:p>
            <a:pPr marL="285750" indent="-285750">
              <a:buFont typeface="Arial" pitchFamily="34" charset="0"/>
              <a:buChar char="•"/>
            </a:pPr>
            <a:endParaRPr lang="en-US" dirty="0">
              <a:latin typeface="Candara" panose="020E05020303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515162813"/>
              </p:ext>
            </p:extLst>
          </p:nvPr>
        </p:nvGraphicFramePr>
        <p:xfrm>
          <a:off x="593044" y="884110"/>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a:solidFill>
                            <a:schemeClr val="bg1"/>
                          </a:solidFill>
                        </a:rPr>
                        <a:t>Get worse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Stay</a:t>
                      </a:r>
                      <a:r>
                        <a:rPr lang="en-US" sz="1400" baseline="0">
                          <a:solidFill>
                            <a:schemeClr val="bg1"/>
                          </a:solidFill>
                        </a:rPr>
                        <a:t> the same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055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a:extLst>
              <a:ext uri="{FF2B5EF4-FFF2-40B4-BE49-F238E27FC236}">
                <a16:creationId xmlns:a16="http://schemas.microsoft.com/office/drawing/2014/main" id="{3E15382D-8B77-6B87-6F25-248473F973C9}"/>
              </a:ext>
            </a:extLst>
          </p:cNvPr>
          <p:cNvSpPr/>
          <p:nvPr/>
        </p:nvSpPr>
        <p:spPr>
          <a:xfrm>
            <a:off x="114272" y="615662"/>
            <a:ext cx="8901684" cy="3339846"/>
          </a:xfrm>
          <a:custGeom>
            <a:avLst/>
            <a:gdLst/>
            <a:ahLst/>
            <a:cxnLst/>
            <a:rect l="l" t="t" r="r" b="b"/>
            <a:pathLst>
              <a:path w="5235700" h="2591671">
                <a:moveTo>
                  <a:pt x="0" y="0"/>
                </a:moveTo>
                <a:lnTo>
                  <a:pt x="5235699" y="0"/>
                </a:lnTo>
                <a:lnTo>
                  <a:pt x="5235699" y="2591672"/>
                </a:lnTo>
                <a:lnTo>
                  <a:pt x="0" y="2591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C" sz="1350"/>
          </a:p>
        </p:txBody>
      </p:sp>
      <p:sp>
        <p:nvSpPr>
          <p:cNvPr id="16" name="矩形 6">
            <a:extLst>
              <a:ext uri="{FF2B5EF4-FFF2-40B4-BE49-F238E27FC236}">
                <a16:creationId xmlns:a16="http://schemas.microsoft.com/office/drawing/2014/main" id="{A2EB73C9-1E33-B9FE-687E-0CA98C7CCE3A}"/>
              </a:ext>
            </a:extLst>
          </p:cNvPr>
          <p:cNvSpPr/>
          <p:nvPr/>
        </p:nvSpPr>
        <p:spPr>
          <a:xfrm>
            <a:off x="936266" y="270046"/>
            <a:ext cx="6002354" cy="500393"/>
          </a:xfrm>
          <a:prstGeom prst="rect">
            <a:avLst/>
          </a:prstGeom>
        </p:spPr>
        <p:txBody>
          <a:bodyPr vert="horz" lIns="91440" tIns="45720" rIns="91440" bIns="45720" rtlCol="0" anchor="t">
            <a:noAutofit/>
          </a:bodyPr>
          <a:lstStyle/>
          <a:p>
            <a:pPr>
              <a:lnSpc>
                <a:spcPct val="90000"/>
              </a:lnSpc>
              <a:spcAft>
                <a:spcPts val="600"/>
              </a:spcAft>
            </a:pPr>
            <a:r>
              <a:rPr lang="en-US" sz="1200" dirty="0">
                <a:latin typeface="Century Gothic"/>
                <a:ea typeface="+mn-lt"/>
                <a:cs typeface="+mn-lt"/>
              </a:rPr>
              <a:t>Ecuador’s economy is heavily dependent on exports, as these are one of the main sources of foreign exchange earnings in the country.     </a:t>
            </a:r>
            <a:endParaRPr lang="en-US" sz="1200" dirty="0">
              <a:latin typeface="Century Gothic"/>
              <a:ea typeface="新細明體"/>
              <a:cs typeface="Aharoni"/>
            </a:endParaRPr>
          </a:p>
        </p:txBody>
      </p:sp>
      <p:sp>
        <p:nvSpPr>
          <p:cNvPr id="8" name="Elipse 7">
            <a:extLst>
              <a:ext uri="{FF2B5EF4-FFF2-40B4-BE49-F238E27FC236}">
                <a16:creationId xmlns:a16="http://schemas.microsoft.com/office/drawing/2014/main" id="{4B8279D2-B5BB-5860-51D5-073611062057}"/>
              </a:ext>
            </a:extLst>
          </p:cNvPr>
          <p:cNvSpPr/>
          <p:nvPr/>
        </p:nvSpPr>
        <p:spPr>
          <a:xfrm>
            <a:off x="328979" y="159613"/>
            <a:ext cx="669257" cy="654217"/>
          </a:xfrm>
          <a:prstGeom prst="ellipse">
            <a:avLst/>
          </a:prstGeom>
          <a:solidFill>
            <a:srgbClr val="5D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4" name="Gráfico 3" descr="Dólar con relleno sólido">
            <a:extLst>
              <a:ext uri="{FF2B5EF4-FFF2-40B4-BE49-F238E27FC236}">
                <a16:creationId xmlns:a16="http://schemas.microsoft.com/office/drawing/2014/main" id="{C80FAA4E-71D2-A352-EC41-41EAD676C5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820" y="267714"/>
            <a:ext cx="415579" cy="415579"/>
          </a:xfrm>
          <a:prstGeom prst="rect">
            <a:avLst/>
          </a:prstGeom>
        </p:spPr>
      </p:pic>
      <p:sp>
        <p:nvSpPr>
          <p:cNvPr id="5" name="Elipse 4">
            <a:extLst>
              <a:ext uri="{FF2B5EF4-FFF2-40B4-BE49-F238E27FC236}">
                <a16:creationId xmlns:a16="http://schemas.microsoft.com/office/drawing/2014/main" id="{ED74FBB5-A295-3265-1B7D-4CC12795A2A5}"/>
              </a:ext>
            </a:extLst>
          </p:cNvPr>
          <p:cNvSpPr/>
          <p:nvPr/>
        </p:nvSpPr>
        <p:spPr>
          <a:xfrm>
            <a:off x="328979" y="948308"/>
            <a:ext cx="669257" cy="654217"/>
          </a:xfrm>
          <a:prstGeom prst="ellipse">
            <a:avLst/>
          </a:prstGeom>
          <a:solidFill>
            <a:srgbClr val="25D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1" name="Imagen 10" descr="Icono&#10;&#10;Descripción generada automáticamente">
            <a:extLst>
              <a:ext uri="{FF2B5EF4-FFF2-40B4-BE49-F238E27FC236}">
                <a16:creationId xmlns:a16="http://schemas.microsoft.com/office/drawing/2014/main" id="{9AF52F42-EC9C-170E-A840-6BB6DBDFDEEE}"/>
              </a:ext>
            </a:extLst>
          </p:cNvPr>
          <p:cNvPicPr>
            <a:picLocks noChangeAspect="1"/>
          </p:cNvPicPr>
          <p:nvPr/>
        </p:nvPicPr>
        <p:blipFill>
          <a:blip r:embed="rId7"/>
          <a:stretch>
            <a:fillRect/>
          </a:stretch>
        </p:blipFill>
        <p:spPr>
          <a:xfrm>
            <a:off x="6941219" y="3197356"/>
            <a:ext cx="1997950" cy="1802918"/>
          </a:xfrm>
          <a:prstGeom prst="rect">
            <a:avLst/>
          </a:prstGeom>
        </p:spPr>
      </p:pic>
      <p:sp>
        <p:nvSpPr>
          <p:cNvPr id="12" name="矩形 6">
            <a:extLst>
              <a:ext uri="{FF2B5EF4-FFF2-40B4-BE49-F238E27FC236}">
                <a16:creationId xmlns:a16="http://schemas.microsoft.com/office/drawing/2014/main" id="{F8D4065A-6F1F-4037-B6F3-0228526E430B}"/>
              </a:ext>
            </a:extLst>
          </p:cNvPr>
          <p:cNvSpPr/>
          <p:nvPr/>
        </p:nvSpPr>
        <p:spPr>
          <a:xfrm>
            <a:off x="982105" y="1098088"/>
            <a:ext cx="6002354" cy="500393"/>
          </a:xfrm>
          <a:prstGeom prst="rect">
            <a:avLst/>
          </a:prstGeom>
        </p:spPr>
        <p:txBody>
          <a:bodyPr vert="horz" lIns="91440" tIns="45720" rIns="91440" bIns="45720" rtlCol="0" anchor="t">
            <a:noAutofit/>
          </a:bodyPr>
          <a:lstStyle/>
          <a:p>
            <a:pPr>
              <a:lnSpc>
                <a:spcPct val="90000"/>
              </a:lnSpc>
              <a:spcAft>
                <a:spcPts val="600"/>
              </a:spcAft>
            </a:pPr>
            <a:r>
              <a:rPr lang="en-US" sz="1200">
                <a:latin typeface="Century Gothic" panose="020B0502020202020204" pitchFamily="34" charset="0"/>
                <a:ea typeface="+mn-lt"/>
                <a:cs typeface="+mn-lt"/>
              </a:rPr>
              <a:t>In 2023, exports accounted for 26.2% of the country’s GDP. In which, </a:t>
            </a:r>
            <a:r>
              <a:rPr lang="en-US" sz="1200">
                <a:latin typeface="Century Gothic" panose="020B0502020202020204" pitchFamily="34" charset="0"/>
                <a:ea typeface="新細明體"/>
                <a:cs typeface="Aharoni"/>
              </a:rPr>
              <a:t> Oil represent 62.27% of exports and Non-oil products represent 37.73% of exports</a:t>
            </a:r>
            <a:endParaRPr lang="es-ES" sz="1200">
              <a:latin typeface="Century Gothic" panose="020B0502020202020204" pitchFamily="34" charset="0"/>
            </a:endParaRPr>
          </a:p>
        </p:txBody>
      </p:sp>
      <p:pic>
        <p:nvPicPr>
          <p:cNvPr id="14" name="Gráfico 13" descr="Gráfico circular con relleno sólido">
            <a:extLst>
              <a:ext uri="{FF2B5EF4-FFF2-40B4-BE49-F238E27FC236}">
                <a16:creationId xmlns:a16="http://schemas.microsoft.com/office/drawing/2014/main" id="{A58322A5-C0C1-6477-3C16-6045BD34C7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9026" y="1032385"/>
            <a:ext cx="509165" cy="509165"/>
          </a:xfrm>
          <a:prstGeom prst="rect">
            <a:avLst/>
          </a:prstGeom>
        </p:spPr>
      </p:pic>
      <p:sp>
        <p:nvSpPr>
          <p:cNvPr id="15" name="Elipse 14">
            <a:extLst>
              <a:ext uri="{FF2B5EF4-FFF2-40B4-BE49-F238E27FC236}">
                <a16:creationId xmlns:a16="http://schemas.microsoft.com/office/drawing/2014/main" id="{A4B95E7A-AB4C-D6EE-E4B3-82A959AEF8D6}"/>
              </a:ext>
            </a:extLst>
          </p:cNvPr>
          <p:cNvSpPr/>
          <p:nvPr/>
        </p:nvSpPr>
        <p:spPr>
          <a:xfrm>
            <a:off x="328979" y="1778581"/>
            <a:ext cx="669257" cy="654217"/>
          </a:xfrm>
          <a:prstGeom prst="ellipse">
            <a:avLst/>
          </a:prstGeom>
          <a:solidFill>
            <a:srgbClr val="72D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8" name="Gráfico 17" descr="Plátano con relleno sólido">
            <a:extLst>
              <a:ext uri="{FF2B5EF4-FFF2-40B4-BE49-F238E27FC236}">
                <a16:creationId xmlns:a16="http://schemas.microsoft.com/office/drawing/2014/main" id="{EEC85F09-D84B-86A7-7E77-D41488A221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1958" y="1830832"/>
            <a:ext cx="500393" cy="500393"/>
          </a:xfrm>
          <a:prstGeom prst="rect">
            <a:avLst/>
          </a:prstGeom>
        </p:spPr>
      </p:pic>
      <p:sp>
        <p:nvSpPr>
          <p:cNvPr id="20" name="CuadroTexto 19">
            <a:extLst>
              <a:ext uri="{FF2B5EF4-FFF2-40B4-BE49-F238E27FC236}">
                <a16:creationId xmlns:a16="http://schemas.microsoft.com/office/drawing/2014/main" id="{BDA29915-DB29-6CCC-6E15-22D19B6B5D7B}"/>
              </a:ext>
            </a:extLst>
          </p:cNvPr>
          <p:cNvSpPr txBox="1"/>
          <p:nvPr/>
        </p:nvSpPr>
        <p:spPr>
          <a:xfrm>
            <a:off x="998236" y="1878933"/>
            <a:ext cx="5630690" cy="461665"/>
          </a:xfrm>
          <a:prstGeom prst="rect">
            <a:avLst/>
          </a:prstGeom>
          <a:noFill/>
        </p:spPr>
        <p:txBody>
          <a:bodyPr wrap="square">
            <a:spAutoFit/>
          </a:bodyPr>
          <a:lstStyle/>
          <a:p>
            <a:r>
              <a:rPr lang="es-EC" sz="1200" b="1" dirty="0">
                <a:latin typeface="Century Gothic" panose="020B0502020202020204" pitchFamily="34" charset="0"/>
                <a:ea typeface="新細明體"/>
                <a:cs typeface="Aharoni"/>
              </a:rPr>
              <a:t>Bananas: </a:t>
            </a:r>
            <a:r>
              <a:rPr lang="es-EC" sz="1200" dirty="0">
                <a:latin typeface="Century Gothic" panose="020B0502020202020204" pitchFamily="34" charset="0"/>
                <a:ea typeface="新細明體"/>
                <a:cs typeface="Aharoni"/>
              </a:rPr>
              <a:t>Ecuador </a:t>
            </a:r>
            <a:r>
              <a:rPr lang="es-EC" sz="1200" dirty="0" err="1">
                <a:latin typeface="Century Gothic" panose="020B0502020202020204" pitchFamily="34" charset="0"/>
                <a:ea typeface="新細明體"/>
                <a:cs typeface="Aharoni"/>
              </a:rPr>
              <a:t>is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the</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world’s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largest</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exporter</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of</a:t>
            </a:r>
            <a:r>
              <a:rPr lang="es-EC" sz="1200" dirty="0">
                <a:latin typeface="Century Gothic" panose="020B0502020202020204" pitchFamily="34" charset="0"/>
                <a:ea typeface="新細明體"/>
                <a:cs typeface="Aharoni"/>
              </a:rPr>
              <a:t> bananas, </a:t>
            </a:r>
            <a:r>
              <a:rPr lang="es-EC" sz="1200" dirty="0" err="1">
                <a:latin typeface="Century Gothic" panose="020B0502020202020204" pitchFamily="34" charset="0"/>
                <a:ea typeface="新細明體"/>
                <a:cs typeface="Aharoni"/>
              </a:rPr>
              <a:t>this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industry</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is</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generating</a:t>
            </a:r>
            <a:r>
              <a:rPr lang="es-EC" sz="1200" dirty="0">
                <a:latin typeface="Century Gothic" panose="020B0502020202020204" pitchFamily="34" charset="0"/>
                <a:ea typeface="新細明體"/>
                <a:cs typeface="Aharoni"/>
              </a:rPr>
              <a:t> </a:t>
            </a:r>
            <a:r>
              <a:rPr lang="es-EC" sz="1200" dirty="0" err="1">
                <a:latin typeface="Century Gothic" panose="020B0502020202020204" pitchFamily="34" charset="0"/>
                <a:ea typeface="新細明體"/>
                <a:cs typeface="Aharoni"/>
              </a:rPr>
              <a:t>around</a:t>
            </a:r>
            <a:r>
              <a:rPr lang="es-EC" sz="1200" dirty="0">
                <a:latin typeface="Century Gothic" panose="020B0502020202020204" pitchFamily="34" charset="0"/>
                <a:ea typeface="新細明體"/>
                <a:cs typeface="Aharoni"/>
              </a:rPr>
              <a:t> 7-10% </a:t>
            </a:r>
            <a:r>
              <a:rPr lang="es-EC" sz="1200" dirty="0" err="1">
                <a:latin typeface="Century Gothic" panose="020B0502020202020204" pitchFamily="34" charset="0"/>
                <a:ea typeface="新細明體"/>
                <a:cs typeface="Aharoni"/>
              </a:rPr>
              <a:t>of</a:t>
            </a:r>
            <a:r>
              <a:rPr lang="es-EC" sz="1200" dirty="0">
                <a:latin typeface="Century Gothic" panose="020B0502020202020204" pitchFamily="34" charset="0"/>
                <a:ea typeface="新細明體"/>
                <a:cs typeface="Aharoni"/>
              </a:rPr>
              <a:t> total </a:t>
            </a:r>
            <a:r>
              <a:rPr lang="es-EC" sz="1200" dirty="0" err="1">
                <a:latin typeface="Century Gothic" panose="020B0502020202020204" pitchFamily="34" charset="0"/>
                <a:ea typeface="新細明體"/>
                <a:cs typeface="Aharoni"/>
              </a:rPr>
              <a:t>exports</a:t>
            </a:r>
            <a:r>
              <a:rPr lang="es-EC" sz="1200" dirty="0">
                <a:latin typeface="Century Gothic" panose="020B0502020202020204" pitchFamily="34" charset="0"/>
                <a:ea typeface="新細明體"/>
                <a:cs typeface="Aharoni"/>
              </a:rPr>
              <a:t>.</a:t>
            </a:r>
          </a:p>
        </p:txBody>
      </p:sp>
      <p:sp>
        <p:nvSpPr>
          <p:cNvPr id="21" name="Elipse 20">
            <a:extLst>
              <a:ext uri="{FF2B5EF4-FFF2-40B4-BE49-F238E27FC236}">
                <a16:creationId xmlns:a16="http://schemas.microsoft.com/office/drawing/2014/main" id="{49864C43-E9C6-ACEB-C20F-3CA98BF65EBD}"/>
              </a:ext>
            </a:extLst>
          </p:cNvPr>
          <p:cNvSpPr/>
          <p:nvPr/>
        </p:nvSpPr>
        <p:spPr>
          <a:xfrm>
            <a:off x="328979" y="2615649"/>
            <a:ext cx="669257" cy="654217"/>
          </a:xfrm>
          <a:prstGeom prst="ellipse">
            <a:avLst/>
          </a:prstGeom>
          <a:solidFill>
            <a:srgbClr val="6EC5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026" name="Picture 2" descr="Icono de Camarón Generic Glyph | Freepik">
            <a:extLst>
              <a:ext uri="{FF2B5EF4-FFF2-40B4-BE49-F238E27FC236}">
                <a16:creationId xmlns:a16="http://schemas.microsoft.com/office/drawing/2014/main" id="{0C6DC923-1394-FCAC-C748-91D45ABD6CA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7798" y="2724264"/>
            <a:ext cx="500393" cy="500393"/>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BF3D6138-F70A-6372-A701-CB78F451DB8B}"/>
              </a:ext>
            </a:extLst>
          </p:cNvPr>
          <p:cNvSpPr txBox="1"/>
          <p:nvPr/>
        </p:nvSpPr>
        <p:spPr>
          <a:xfrm>
            <a:off x="1025346" y="2687560"/>
            <a:ext cx="5915873" cy="461665"/>
          </a:xfrm>
          <a:prstGeom prst="rect">
            <a:avLst/>
          </a:prstGeom>
          <a:noFill/>
        </p:spPr>
        <p:txBody>
          <a:bodyPr wrap="square">
            <a:spAutoFit/>
          </a:bodyPr>
          <a:lstStyle/>
          <a:p>
            <a:pPr algn="just"/>
            <a:r>
              <a:rPr lang="es-EC" sz="1200" b="1">
                <a:latin typeface="Century Gothic" panose="020B0502020202020204" pitchFamily="34" charset="0"/>
                <a:ea typeface="新細明體"/>
                <a:cs typeface="Aharoni"/>
              </a:rPr>
              <a:t>Frozen </a:t>
            </a:r>
            <a:r>
              <a:rPr lang="es-EC" sz="1200" b="1" err="1">
                <a:latin typeface="Century Gothic" panose="020B0502020202020204" pitchFamily="34" charset="0"/>
                <a:ea typeface="新細明體"/>
                <a:cs typeface="Aharoni"/>
              </a:rPr>
              <a:t>Shrimp</a:t>
            </a:r>
            <a:r>
              <a:rPr lang="es-EC" sz="1200" b="1">
                <a:latin typeface="Century Gothic" panose="020B0502020202020204" pitchFamily="34" charset="0"/>
                <a:ea typeface="新細明體"/>
                <a:cs typeface="Aharoni"/>
              </a:rPr>
              <a:t>:</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The</a:t>
            </a:r>
            <a:r>
              <a:rPr lang="es-EC" sz="1200">
                <a:latin typeface="Century Gothic" panose="020B0502020202020204" pitchFamily="34" charset="0"/>
                <a:ea typeface="新細明體"/>
                <a:cs typeface="Aharoni"/>
              </a:rPr>
              <a:t> country </a:t>
            </a:r>
            <a:r>
              <a:rPr lang="es-EC" sz="1200" err="1">
                <a:latin typeface="Century Gothic" panose="020B0502020202020204" pitchFamily="34" charset="0"/>
                <a:ea typeface="新細明體"/>
                <a:cs typeface="Aharoni"/>
              </a:rPr>
              <a:t>is</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one</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of</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the</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leading</a:t>
            </a:r>
            <a:r>
              <a:rPr lang="es-EC" sz="1200">
                <a:latin typeface="Century Gothic" panose="020B0502020202020204" pitchFamily="34" charset="0"/>
                <a:ea typeface="新細明體"/>
                <a:cs typeface="Aharoni"/>
              </a:rPr>
              <a:t> global </a:t>
            </a:r>
            <a:r>
              <a:rPr lang="es-EC" sz="1200" err="1">
                <a:latin typeface="Century Gothic" panose="020B0502020202020204" pitchFamily="34" charset="0"/>
                <a:ea typeface="新細明體"/>
                <a:cs typeface="Aharoni"/>
              </a:rPr>
              <a:t>exporters</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of</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shrimp</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with</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this</a:t>
            </a:r>
            <a:r>
              <a:rPr lang="es-EC" sz="1200">
                <a:latin typeface="Century Gothic" panose="020B0502020202020204" pitchFamily="34" charset="0"/>
                <a:ea typeface="新細明體"/>
                <a:cs typeface="Aharoni"/>
              </a:rPr>
              <a:t> sector </a:t>
            </a:r>
            <a:r>
              <a:rPr lang="es-EC" sz="1200" err="1">
                <a:latin typeface="Century Gothic" panose="020B0502020202020204" pitchFamily="34" charset="0"/>
                <a:ea typeface="新細明體"/>
                <a:cs typeface="Aharoni"/>
              </a:rPr>
              <a:t>accounting</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for</a:t>
            </a:r>
            <a:r>
              <a:rPr lang="es-EC" sz="1200">
                <a:latin typeface="Century Gothic" panose="020B0502020202020204" pitchFamily="34" charset="0"/>
                <a:ea typeface="新細明體"/>
                <a:cs typeface="Aharoni"/>
              </a:rPr>
              <a:t> more </a:t>
            </a:r>
            <a:r>
              <a:rPr lang="es-EC" sz="1200" err="1">
                <a:latin typeface="Century Gothic" panose="020B0502020202020204" pitchFamily="34" charset="0"/>
                <a:ea typeface="新細明體"/>
                <a:cs typeface="Aharoni"/>
              </a:rPr>
              <a:t>than</a:t>
            </a:r>
            <a:r>
              <a:rPr lang="es-EC" sz="1200">
                <a:latin typeface="Century Gothic" panose="020B0502020202020204" pitchFamily="34" charset="0"/>
                <a:ea typeface="新細明體"/>
                <a:cs typeface="Aharoni"/>
              </a:rPr>
              <a:t> 15% </a:t>
            </a:r>
            <a:r>
              <a:rPr lang="es-EC" sz="1200" err="1">
                <a:latin typeface="Century Gothic" panose="020B0502020202020204" pitchFamily="34" charset="0"/>
                <a:ea typeface="新細明體"/>
                <a:cs typeface="Aharoni"/>
              </a:rPr>
              <a:t>of</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exports</a:t>
            </a:r>
            <a:endParaRPr lang="es-EC" sz="1200">
              <a:latin typeface="Century Gothic" panose="020B0502020202020204" pitchFamily="34" charset="0"/>
              <a:ea typeface="新細明體"/>
              <a:cs typeface="Aharoni"/>
            </a:endParaRPr>
          </a:p>
        </p:txBody>
      </p:sp>
      <p:sp>
        <p:nvSpPr>
          <p:cNvPr id="24" name="Elipse 23">
            <a:extLst>
              <a:ext uri="{FF2B5EF4-FFF2-40B4-BE49-F238E27FC236}">
                <a16:creationId xmlns:a16="http://schemas.microsoft.com/office/drawing/2014/main" id="{28D22C55-38D0-A24B-D0B3-4E2AAD6F56D2}"/>
              </a:ext>
            </a:extLst>
          </p:cNvPr>
          <p:cNvSpPr/>
          <p:nvPr/>
        </p:nvSpPr>
        <p:spPr>
          <a:xfrm>
            <a:off x="328979" y="4213185"/>
            <a:ext cx="669257" cy="654217"/>
          </a:xfrm>
          <a:prstGeom prst="ellipse">
            <a:avLst/>
          </a:prstGeom>
          <a:solidFill>
            <a:srgbClr val="79AE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028" name="Picture 4" descr="Buque - Iconos gratis de transporte">
            <a:extLst>
              <a:ext uri="{FF2B5EF4-FFF2-40B4-BE49-F238E27FC236}">
                <a16:creationId xmlns:a16="http://schemas.microsoft.com/office/drawing/2014/main" id="{ABE5CA13-E0A5-ABA0-E692-9760367D80F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2863" y="4314212"/>
            <a:ext cx="438582" cy="438582"/>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A6196EF1-0080-CDCE-9017-946812148A4F}"/>
              </a:ext>
            </a:extLst>
          </p:cNvPr>
          <p:cNvSpPr txBox="1"/>
          <p:nvPr/>
        </p:nvSpPr>
        <p:spPr>
          <a:xfrm>
            <a:off x="1025346" y="4321002"/>
            <a:ext cx="5915873" cy="461665"/>
          </a:xfrm>
          <a:prstGeom prst="rect">
            <a:avLst/>
          </a:prstGeom>
          <a:noFill/>
        </p:spPr>
        <p:txBody>
          <a:bodyPr wrap="square">
            <a:spAutoFit/>
          </a:bodyPr>
          <a:lstStyle/>
          <a:p>
            <a:r>
              <a:rPr lang="es-EC" sz="1200">
                <a:latin typeface="Century Gothic" panose="020B0502020202020204" pitchFamily="34" charset="0"/>
                <a:ea typeface="新細明體"/>
                <a:cs typeface="Aharoni"/>
              </a:rPr>
              <a:t>Non-</a:t>
            </a:r>
            <a:r>
              <a:rPr lang="es-EC" sz="1200" err="1">
                <a:latin typeface="Century Gothic" panose="020B0502020202020204" pitchFamily="34" charset="0"/>
                <a:ea typeface="新細明體"/>
                <a:cs typeface="Aharoni"/>
              </a:rPr>
              <a:t>traditional</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products</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such</a:t>
            </a:r>
            <a:r>
              <a:rPr lang="es-EC" sz="1200">
                <a:latin typeface="Century Gothic" panose="020B0502020202020204" pitchFamily="34" charset="0"/>
                <a:ea typeface="新細明體"/>
                <a:cs typeface="Aharoni"/>
              </a:rPr>
              <a:t> as </a:t>
            </a:r>
            <a:r>
              <a:rPr lang="es-EC" sz="1200" err="1">
                <a:latin typeface="Century Gothic" panose="020B0502020202020204" pitchFamily="34" charset="0"/>
                <a:ea typeface="新細明體"/>
                <a:cs typeface="Aharoni"/>
              </a:rPr>
              <a:t>flowers</a:t>
            </a:r>
            <a:r>
              <a:rPr lang="es-EC" sz="1200">
                <a:latin typeface="Century Gothic" panose="020B0502020202020204" pitchFamily="34" charset="0"/>
                <a:ea typeface="新細明體"/>
                <a:cs typeface="Aharoni"/>
              </a:rPr>
              <a:t>, tuna, </a:t>
            </a:r>
            <a:r>
              <a:rPr lang="es-EC" sz="1200" err="1">
                <a:latin typeface="Century Gothic" panose="020B0502020202020204" pitchFamily="34" charset="0"/>
                <a:ea typeface="新細明體"/>
                <a:cs typeface="Aharoni"/>
              </a:rPr>
              <a:t>coffee</a:t>
            </a:r>
            <a:r>
              <a:rPr lang="es-EC" sz="1200">
                <a:latin typeface="Century Gothic" panose="020B0502020202020204" pitchFamily="34" charset="0"/>
                <a:ea typeface="新細明體"/>
                <a:cs typeface="Aharoni"/>
              </a:rPr>
              <a:t>, tropical </a:t>
            </a:r>
            <a:r>
              <a:rPr lang="es-EC" sz="1200" err="1">
                <a:latin typeface="Century Gothic" panose="020B0502020202020204" pitchFamily="34" charset="0"/>
                <a:ea typeface="新細明體"/>
                <a:cs typeface="Aharoni"/>
              </a:rPr>
              <a:t>fruits</a:t>
            </a:r>
            <a:r>
              <a:rPr lang="es-EC" sz="1200">
                <a:latin typeface="Century Gothic" panose="020B0502020202020204" pitchFamily="34" charset="0"/>
                <a:ea typeface="新細明體"/>
                <a:cs typeface="Aharoni"/>
              </a:rPr>
              <a:t> and </a:t>
            </a:r>
            <a:r>
              <a:rPr lang="es-EC" sz="1200" err="1">
                <a:latin typeface="Century Gothic" panose="020B0502020202020204" pitchFamily="34" charset="0"/>
                <a:ea typeface="新細明體"/>
                <a:cs typeface="Aharoni"/>
              </a:rPr>
              <a:t>superfoods</a:t>
            </a:r>
            <a:r>
              <a:rPr lang="es-EC" sz="1200">
                <a:latin typeface="Century Gothic" panose="020B0502020202020204" pitchFamily="34" charset="0"/>
                <a:ea typeface="新細明體"/>
                <a:cs typeface="Aharoni"/>
              </a:rPr>
              <a:t> (quinoa, chocho) </a:t>
            </a:r>
            <a:r>
              <a:rPr lang="es-EC" sz="1200" err="1">
                <a:latin typeface="Century Gothic" panose="020B0502020202020204" pitchFamily="34" charset="0"/>
                <a:ea typeface="新細明體"/>
                <a:cs typeface="Aharoni"/>
              </a:rPr>
              <a:t>also</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contribute</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to</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export</a:t>
            </a:r>
            <a:r>
              <a:rPr lang="es-EC" sz="1200">
                <a:latin typeface="Century Gothic" panose="020B0502020202020204" pitchFamily="34" charset="0"/>
                <a:ea typeface="新細明體"/>
                <a:cs typeface="Aharoni"/>
              </a:rPr>
              <a:t> </a:t>
            </a:r>
            <a:r>
              <a:rPr lang="es-EC" sz="1200" err="1">
                <a:latin typeface="Century Gothic" panose="020B0502020202020204" pitchFamily="34" charset="0"/>
                <a:ea typeface="新細明體"/>
                <a:cs typeface="Aharoni"/>
              </a:rPr>
              <a:t>diversification</a:t>
            </a:r>
            <a:r>
              <a:rPr lang="es-EC" sz="1200">
                <a:latin typeface="Century Gothic" panose="020B0502020202020204" pitchFamily="34" charset="0"/>
                <a:ea typeface="新細明體"/>
                <a:cs typeface="Aharoni"/>
              </a:rPr>
              <a:t>.</a:t>
            </a:r>
          </a:p>
        </p:txBody>
      </p:sp>
      <p:sp>
        <p:nvSpPr>
          <p:cNvPr id="7" name="Elipse 6">
            <a:extLst>
              <a:ext uri="{FF2B5EF4-FFF2-40B4-BE49-F238E27FC236}">
                <a16:creationId xmlns:a16="http://schemas.microsoft.com/office/drawing/2014/main" id="{4DF04BBA-AC42-DD1C-754B-516C5118B8B6}"/>
              </a:ext>
            </a:extLst>
          </p:cNvPr>
          <p:cNvSpPr/>
          <p:nvPr/>
        </p:nvSpPr>
        <p:spPr>
          <a:xfrm>
            <a:off x="307481" y="3415740"/>
            <a:ext cx="669257" cy="654217"/>
          </a:xfrm>
          <a:prstGeom prst="ellipse">
            <a:avLst/>
          </a:prstGeom>
          <a:solidFill>
            <a:srgbClr val="70B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 name="CuadroTexto 9">
            <a:extLst>
              <a:ext uri="{FF2B5EF4-FFF2-40B4-BE49-F238E27FC236}">
                <a16:creationId xmlns:a16="http://schemas.microsoft.com/office/drawing/2014/main" id="{07214DA5-BC67-5C72-BC68-3453DA947175}"/>
              </a:ext>
            </a:extLst>
          </p:cNvPr>
          <p:cNvSpPr txBox="1"/>
          <p:nvPr/>
        </p:nvSpPr>
        <p:spPr>
          <a:xfrm>
            <a:off x="1003848" y="3467274"/>
            <a:ext cx="5915873" cy="461665"/>
          </a:xfrm>
          <a:prstGeom prst="rect">
            <a:avLst/>
          </a:prstGeom>
          <a:noFill/>
        </p:spPr>
        <p:txBody>
          <a:bodyPr wrap="square">
            <a:spAutoFit/>
          </a:bodyPr>
          <a:lstStyle/>
          <a:p>
            <a:pPr algn="just"/>
            <a:r>
              <a:rPr lang="es-EC" sz="1200" b="1">
                <a:latin typeface="Century Gothic" panose="020B0502020202020204" pitchFamily="34" charset="0"/>
                <a:ea typeface="新細明體"/>
                <a:cs typeface="Aharoni"/>
              </a:rPr>
              <a:t>Cocoa </a:t>
            </a:r>
            <a:r>
              <a:rPr lang="es-EC" sz="1200" b="1" err="1">
                <a:latin typeface="Century Gothic" panose="020B0502020202020204" pitchFamily="34" charset="0"/>
                <a:ea typeface="新細明體"/>
                <a:cs typeface="Aharoni"/>
              </a:rPr>
              <a:t>beans</a:t>
            </a:r>
            <a:r>
              <a:rPr lang="es-EC" sz="1200" b="1">
                <a:latin typeface="Century Gothic" panose="020B0502020202020204" pitchFamily="34" charset="0"/>
                <a:ea typeface="新細明體"/>
                <a:cs typeface="Aharoni"/>
              </a:rPr>
              <a:t>:</a:t>
            </a:r>
            <a:r>
              <a:rPr lang="es-EC" sz="1200">
                <a:latin typeface="Century Gothic" panose="020B0502020202020204" pitchFamily="34" charset="0"/>
                <a:ea typeface="新細明體"/>
                <a:cs typeface="Aharoni"/>
              </a:rPr>
              <a:t> </a:t>
            </a:r>
            <a:r>
              <a:rPr lang="en-US" sz="1200">
                <a:latin typeface="Century Gothic" panose="020B0502020202020204" pitchFamily="34" charset="0"/>
                <a:ea typeface="新細明體"/>
                <a:cs typeface="Aharoni"/>
              </a:rPr>
              <a:t>Ecuador leads in the production of fine and </a:t>
            </a:r>
            <a:r>
              <a:rPr lang="en-US" sz="1200" err="1">
                <a:latin typeface="Century Gothic" panose="020B0502020202020204" pitchFamily="34" charset="0"/>
                <a:ea typeface="新細明體"/>
                <a:cs typeface="Aharoni"/>
              </a:rPr>
              <a:t>flavoured</a:t>
            </a:r>
            <a:r>
              <a:rPr lang="en-US" sz="1200">
                <a:latin typeface="Century Gothic" panose="020B0502020202020204" pitchFamily="34" charset="0"/>
                <a:ea typeface="新細明體"/>
                <a:cs typeface="Aharoni"/>
              </a:rPr>
              <a:t> cocoa, which also contributes significantly to agricultural exports.</a:t>
            </a:r>
            <a:endParaRPr lang="es-EC" sz="1200">
              <a:latin typeface="Century Gothic" panose="020B0502020202020204" pitchFamily="34" charset="0"/>
              <a:ea typeface="新細明體"/>
              <a:cs typeface="Aharoni"/>
            </a:endParaRPr>
          </a:p>
        </p:txBody>
      </p:sp>
      <p:pic>
        <p:nvPicPr>
          <p:cNvPr id="13" name="Picture 2" descr="Icono de granos de cacao. Aislado en un fondo blanco. | Vector Premium">
            <a:extLst>
              <a:ext uri="{FF2B5EF4-FFF2-40B4-BE49-F238E27FC236}">
                <a16:creationId xmlns:a16="http://schemas.microsoft.com/office/drawing/2014/main" id="{78FC3EFA-9F20-8382-380A-3974A3DB8D9D}"/>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403" y="3360747"/>
            <a:ext cx="732065" cy="73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8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F248E-D987-0B12-7AE1-1158033B2648}"/>
              </a:ext>
            </a:extLst>
          </p:cNvPr>
          <p:cNvSpPr>
            <a:spLocks noGrp="1"/>
          </p:cNvSpPr>
          <p:nvPr>
            <p:ph type="title"/>
          </p:nvPr>
        </p:nvSpPr>
        <p:spPr>
          <a:xfrm>
            <a:off x="457200" y="205200"/>
            <a:ext cx="8229240" cy="613507"/>
          </a:xfrm>
        </p:spPr>
        <p:txBody>
          <a:bodyPr/>
          <a:lstStyle/>
          <a:p>
            <a:pPr algn="ctr"/>
            <a:r>
              <a:rPr lang="en-US">
                <a:solidFill>
                  <a:schemeClr val="accent1"/>
                </a:solidFill>
              </a:rPr>
              <a:t>Market share and Loading volume prospect </a:t>
            </a:r>
            <a:r>
              <a:rPr lang="en-US" altLang="zh-TW">
                <a:solidFill>
                  <a:schemeClr val="accent1"/>
                </a:solidFill>
              </a:rPr>
              <a:t>2024</a:t>
            </a:r>
            <a:r>
              <a:rPr lang="en-US">
                <a:solidFill>
                  <a:schemeClr val="accent1"/>
                </a:solidFill>
              </a:rPr>
              <a:t> (Long Haul)</a:t>
            </a:r>
            <a:br>
              <a:rPr lang="en-US">
                <a:solidFill>
                  <a:schemeClr val="accent1"/>
                </a:solidFill>
              </a:rPr>
            </a:br>
            <a:endParaRPr lang="es-EC">
              <a:solidFill>
                <a:schemeClr val="accent1"/>
              </a:solidFill>
            </a:endParaRPr>
          </a:p>
        </p:txBody>
      </p:sp>
      <p:sp>
        <p:nvSpPr>
          <p:cNvPr id="3" name="Marcador de texto 2">
            <a:extLst>
              <a:ext uri="{FF2B5EF4-FFF2-40B4-BE49-F238E27FC236}">
                <a16:creationId xmlns:a16="http://schemas.microsoft.com/office/drawing/2014/main" id="{D904FB4E-908E-1949-727B-DAF36FADCB53}"/>
              </a:ext>
            </a:extLst>
          </p:cNvPr>
          <p:cNvSpPr>
            <a:spLocks noGrp="1"/>
          </p:cNvSpPr>
          <p:nvPr>
            <p:ph type="body"/>
          </p:nvPr>
        </p:nvSpPr>
        <p:spPr>
          <a:xfrm>
            <a:off x="457200" y="818707"/>
            <a:ext cx="8229240" cy="3144057"/>
          </a:xfrm>
        </p:spPr>
        <p:txBody>
          <a:bodyPr/>
          <a:lstStyle/>
          <a:p>
            <a:endParaRPr lang="es-ES"/>
          </a:p>
          <a:p>
            <a:pPr marL="285750" indent="-285750">
              <a:buFont typeface="Wingdings" panose="05000000000000000000" pitchFamily="2" charset="2"/>
              <a:buChar char="Ø"/>
            </a:pPr>
            <a:endParaRPr lang="es-EC"/>
          </a:p>
        </p:txBody>
      </p:sp>
      <p:sp>
        <p:nvSpPr>
          <p:cNvPr id="7" name="Title 11">
            <a:extLst>
              <a:ext uri="{FF2B5EF4-FFF2-40B4-BE49-F238E27FC236}">
                <a16:creationId xmlns:a16="http://schemas.microsoft.com/office/drawing/2014/main" id="{43270B2F-9AEA-56DC-7697-2213DD0BF651}"/>
              </a:ext>
            </a:extLst>
          </p:cNvPr>
          <p:cNvSpPr txBox="1">
            <a:spLocks/>
          </p:cNvSpPr>
          <p:nvPr/>
        </p:nvSpPr>
        <p:spPr>
          <a:xfrm>
            <a:off x="0" y="6896"/>
            <a:ext cx="9144000"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latin typeface="DFKai-SB" panose="03000509000000000000" pitchFamily="65" charset="-120"/>
                <a:ea typeface="DFKai-SB" panose="03000509000000000000" pitchFamily="65" charset="-120"/>
              </a:rPr>
              <a:t>Market share and Loading volume prospect </a:t>
            </a:r>
            <a:r>
              <a:rPr lang="en-US" altLang="zh-TW" b="1">
                <a:latin typeface="DFKai-SB" panose="03000509000000000000" pitchFamily="65" charset="-120"/>
                <a:ea typeface="DFKai-SB" panose="03000509000000000000" pitchFamily="65" charset="-120"/>
              </a:rPr>
              <a:t>2025</a:t>
            </a:r>
            <a:r>
              <a:rPr lang="en-US" b="1">
                <a:latin typeface="DFKai-SB" panose="03000509000000000000" pitchFamily="65" charset="-120"/>
                <a:ea typeface="DFKai-SB" panose="03000509000000000000" pitchFamily="65" charset="-120"/>
              </a:rPr>
              <a:t> (Long Haul) </a:t>
            </a:r>
            <a:r>
              <a:rPr lang="en-US" b="1">
                <a:solidFill>
                  <a:srgbClr val="FFFF00"/>
                </a:solidFill>
                <a:latin typeface="DFKai-SB" panose="03000509000000000000" pitchFamily="65" charset="-120"/>
                <a:ea typeface="DFKai-SB" panose="03000509000000000000" pitchFamily="65" charset="-120"/>
              </a:rPr>
              <a:t>(EC)</a:t>
            </a:r>
            <a:endParaRPr lang="en-US" b="1" kern="0">
              <a:solidFill>
                <a:srgbClr val="FFFF00"/>
              </a:solidFill>
              <a:latin typeface="DFKai-SB" panose="03000509000000000000" pitchFamily="65" charset="-120"/>
              <a:ea typeface="DFKai-SB" panose="03000509000000000000" pitchFamily="65" charset="-120"/>
            </a:endParaRPr>
          </a:p>
        </p:txBody>
      </p:sp>
      <p:sp>
        <p:nvSpPr>
          <p:cNvPr id="8" name="文字方塊 7">
            <a:extLst>
              <a:ext uri="{FF2B5EF4-FFF2-40B4-BE49-F238E27FC236}">
                <a16:creationId xmlns:a16="http://schemas.microsoft.com/office/drawing/2014/main" id="{2D9B1824-8FAF-7E3E-B7A2-5387CF4DF1E4}"/>
              </a:ext>
            </a:extLst>
          </p:cNvPr>
          <p:cNvSpPr txBox="1"/>
          <p:nvPr/>
        </p:nvSpPr>
        <p:spPr>
          <a:xfrm>
            <a:off x="711295" y="553934"/>
            <a:ext cx="7553008" cy="369332"/>
          </a:xfrm>
          <a:prstGeom prst="rect">
            <a:avLst/>
          </a:prstGeom>
          <a:noFill/>
        </p:spPr>
        <p:txBody>
          <a:bodyPr wrap="square">
            <a:spAutoFit/>
          </a:bodyPr>
          <a:lstStyle/>
          <a:p>
            <a:pPr marL="285750" indent="-285750">
              <a:buFont typeface="Arial" pitchFamily="34" charset="0"/>
              <a:buChar char="•"/>
            </a:pPr>
            <a:r>
              <a:rPr lang="en-US" altLang="zh-TW">
                <a:latin typeface="Candara" panose="020E0502030303020204" pitchFamily="34" charset="0"/>
              </a:rPr>
              <a:t>Market share and Loading volume prospect 2025 (Long Haul)</a:t>
            </a:r>
          </a:p>
        </p:txBody>
      </p:sp>
      <p:sp>
        <p:nvSpPr>
          <p:cNvPr id="4" name="Slide Number Placeholder 1">
            <a:extLst>
              <a:ext uri="{FF2B5EF4-FFF2-40B4-BE49-F238E27FC236}">
                <a16:creationId xmlns:a16="http://schemas.microsoft.com/office/drawing/2014/main" id="{580DAD87-4D00-4099-E45A-238510F9EED0}"/>
              </a:ext>
            </a:extLst>
          </p:cNvPr>
          <p:cNvSpPr txBox="1">
            <a:spLocks/>
          </p:cNvSpPr>
          <p:nvPr/>
        </p:nvSpPr>
        <p:spPr>
          <a:xfrm>
            <a:off x="7092280" y="4929287"/>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a:solidFill>
                <a:prstClr val="black"/>
              </a:solidFill>
              <a:latin typeface="Calibri"/>
            </a:endParaRPr>
          </a:p>
        </p:txBody>
      </p:sp>
      <p:pic>
        <p:nvPicPr>
          <p:cNvPr id="6" name="Imagen 5">
            <a:extLst>
              <a:ext uri="{FF2B5EF4-FFF2-40B4-BE49-F238E27FC236}">
                <a16:creationId xmlns:a16="http://schemas.microsoft.com/office/drawing/2014/main" id="{E5D368A3-D8AE-8DD8-6985-6B3A75601728}"/>
              </a:ext>
            </a:extLst>
          </p:cNvPr>
          <p:cNvPicPr>
            <a:picLocks noChangeAspect="1"/>
          </p:cNvPicPr>
          <p:nvPr/>
        </p:nvPicPr>
        <p:blipFill>
          <a:blip r:embed="rId2"/>
          <a:stretch>
            <a:fillRect/>
          </a:stretch>
        </p:blipFill>
        <p:spPr>
          <a:xfrm>
            <a:off x="879697" y="832345"/>
            <a:ext cx="5774491" cy="2111779"/>
          </a:xfrm>
          <a:prstGeom prst="rect">
            <a:avLst/>
          </a:prstGeom>
        </p:spPr>
      </p:pic>
      <p:pic>
        <p:nvPicPr>
          <p:cNvPr id="10" name="Imagen 9">
            <a:extLst>
              <a:ext uri="{FF2B5EF4-FFF2-40B4-BE49-F238E27FC236}">
                <a16:creationId xmlns:a16="http://schemas.microsoft.com/office/drawing/2014/main" id="{AAC05898-439E-30AB-FE14-43D5B51105FE}"/>
              </a:ext>
            </a:extLst>
          </p:cNvPr>
          <p:cNvPicPr>
            <a:picLocks noChangeAspect="1"/>
          </p:cNvPicPr>
          <p:nvPr/>
        </p:nvPicPr>
        <p:blipFill>
          <a:blip r:embed="rId3"/>
          <a:stretch>
            <a:fillRect/>
          </a:stretch>
        </p:blipFill>
        <p:spPr>
          <a:xfrm>
            <a:off x="879697" y="2957762"/>
            <a:ext cx="5686425" cy="2043699"/>
          </a:xfrm>
          <a:prstGeom prst="rect">
            <a:avLst/>
          </a:prstGeom>
        </p:spPr>
      </p:pic>
    </p:spTree>
    <p:extLst>
      <p:ext uri="{BB962C8B-B14F-4D97-AF65-F5344CB8AC3E}">
        <p14:creationId xmlns:p14="http://schemas.microsoft.com/office/powerpoint/2010/main" val="1882437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(EC)</a:t>
            </a:r>
            <a:endParaRPr lang="en-US" sz="2400" b="1" kern="0" dirty="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26</a:t>
            </a:fld>
            <a:endParaRPr lang="en-US" sz="1000"/>
          </a:p>
        </p:txBody>
      </p:sp>
      <p:graphicFrame>
        <p:nvGraphicFramePr>
          <p:cNvPr id="7" name="Tabla 6">
            <a:extLst>
              <a:ext uri="{FF2B5EF4-FFF2-40B4-BE49-F238E27FC236}">
                <a16:creationId xmlns:a16="http://schemas.microsoft.com/office/drawing/2014/main" id="{EAA5408F-4E24-02EE-3603-2A246F547492}"/>
              </a:ext>
            </a:extLst>
          </p:cNvPr>
          <p:cNvGraphicFramePr>
            <a:graphicFrameLocks noGrp="1"/>
          </p:cNvGraphicFramePr>
          <p:nvPr>
            <p:extLst>
              <p:ext uri="{D42A27DB-BD31-4B8C-83A1-F6EECF244321}">
                <p14:modId xmlns:p14="http://schemas.microsoft.com/office/powerpoint/2010/main" val="3396673393"/>
              </p:ext>
            </p:extLst>
          </p:nvPr>
        </p:nvGraphicFramePr>
        <p:xfrm>
          <a:off x="107950" y="740228"/>
          <a:ext cx="8928085" cy="3425063"/>
        </p:xfrm>
        <a:graphic>
          <a:graphicData uri="http://schemas.openxmlformats.org/drawingml/2006/table">
            <a:tbl>
              <a:tblPr bandRow="1">
                <a:tableStyleId>{5C22544A-7EE6-4342-B048-85BDC9FD1C3A}</a:tableStyleId>
              </a:tblPr>
              <a:tblGrid>
                <a:gridCol w="882526">
                  <a:extLst>
                    <a:ext uri="{9D8B030D-6E8A-4147-A177-3AD203B41FA5}">
                      <a16:colId xmlns:a16="http://schemas.microsoft.com/office/drawing/2014/main" val="3383399436"/>
                    </a:ext>
                  </a:extLst>
                </a:gridCol>
                <a:gridCol w="1154583">
                  <a:extLst>
                    <a:ext uri="{9D8B030D-6E8A-4147-A177-3AD203B41FA5}">
                      <a16:colId xmlns:a16="http://schemas.microsoft.com/office/drawing/2014/main" val="2951060117"/>
                    </a:ext>
                  </a:extLst>
                </a:gridCol>
                <a:gridCol w="783771">
                  <a:extLst>
                    <a:ext uri="{9D8B030D-6E8A-4147-A177-3AD203B41FA5}">
                      <a16:colId xmlns:a16="http://schemas.microsoft.com/office/drawing/2014/main" val="4028592418"/>
                    </a:ext>
                  </a:extLst>
                </a:gridCol>
                <a:gridCol w="715020">
                  <a:extLst>
                    <a:ext uri="{9D8B030D-6E8A-4147-A177-3AD203B41FA5}">
                      <a16:colId xmlns:a16="http://schemas.microsoft.com/office/drawing/2014/main" val="2875299536"/>
                    </a:ext>
                  </a:extLst>
                </a:gridCol>
                <a:gridCol w="742520">
                  <a:extLst>
                    <a:ext uri="{9D8B030D-6E8A-4147-A177-3AD203B41FA5}">
                      <a16:colId xmlns:a16="http://schemas.microsoft.com/office/drawing/2014/main" val="760075816"/>
                    </a:ext>
                  </a:extLst>
                </a:gridCol>
                <a:gridCol w="4649665">
                  <a:extLst>
                    <a:ext uri="{9D8B030D-6E8A-4147-A177-3AD203B41FA5}">
                      <a16:colId xmlns:a16="http://schemas.microsoft.com/office/drawing/2014/main" val="3407052041"/>
                    </a:ext>
                  </a:extLst>
                </a:gridCol>
              </a:tblGrid>
              <a:tr h="152400">
                <a:tc rowSpan="5">
                  <a:txBody>
                    <a:bodyPr/>
                    <a:lstStyle/>
                    <a:p>
                      <a:pPr algn="l" fontAlgn="ctr"/>
                      <a:r>
                        <a:rPr lang="zh-TW" altLang="es-ES" sz="900" b="0" i="0" u="none" strike="noStrike">
                          <a:solidFill>
                            <a:srgbClr val="000000"/>
                          </a:solidFill>
                          <a:effectLst/>
                          <a:latin typeface="Candara" panose="020E0502030303020204" pitchFamily="34" charset="0"/>
                          <a:ea typeface="DejaVu Sans"/>
                          <a:cs typeface="DejaVu Sans"/>
                        </a:rPr>
                        <a:t>　</a:t>
                      </a:r>
                      <a:endParaRPr lang="es-ES" sz="1800" b="0" i="0" u="none" strike="noStrike">
                        <a:effectLst/>
                        <a:latin typeface="Arial" panose="020B0604020202020204" pitchFamily="34" charset="0"/>
                      </a:endParaRPr>
                    </a:p>
                    <a:p>
                      <a:pPr algn="ctr" fontAlgn="ctr"/>
                      <a:r>
                        <a:rPr lang="es-ES" sz="1050" b="0" i="0" u="none" strike="noStrike">
                          <a:solidFill>
                            <a:srgbClr val="000000"/>
                          </a:solidFill>
                          <a:effectLst/>
                          <a:latin typeface="Candara" panose="020E0502030303020204" pitchFamily="34" charset="0"/>
                          <a:ea typeface="DejaVu Sans"/>
                          <a:cs typeface="DejaVu Sans"/>
                        </a:rPr>
                        <a:t>ECD KPI</a:t>
                      </a:r>
                      <a:endParaRPr lang="es-E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zh-TW" altLang="es-ES" sz="900" b="0" i="0" u="none" strike="noStrike">
                          <a:solidFill>
                            <a:srgbClr val="000000"/>
                          </a:solidFill>
                          <a:effectLst/>
                          <a:latin typeface="Candara" panose="020E0502030303020204" pitchFamily="34" charset="0"/>
                          <a:ea typeface="DejaVu Sans"/>
                          <a:cs typeface="DejaVu Sans"/>
                        </a:rPr>
                        <a:t>　</a:t>
                      </a:r>
                      <a:r>
                        <a:rPr lang="es-ES" sz="900" b="0" i="0" u="none" strike="noStrike">
                          <a:solidFill>
                            <a:srgbClr val="000000"/>
                          </a:solidFill>
                          <a:effectLst/>
                          <a:latin typeface="Candara" panose="020E0502030303020204" pitchFamily="34" charset="0"/>
                          <a:ea typeface="DejaVu Sans"/>
                          <a:cs typeface="DejaVu Sans"/>
                        </a:rPr>
                        <a:t>Item</a:t>
                      </a:r>
                      <a:endParaRPr lang="es-E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2023</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2024</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Diff</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800" b="1" i="0" u="none" strike="noStrike">
                          <a:solidFill>
                            <a:srgbClr val="000000"/>
                          </a:solidFill>
                          <a:effectLst/>
                          <a:latin typeface="Candara" panose="020E0502030303020204" pitchFamily="34" charset="0"/>
                          <a:ea typeface="DejaVu Sans"/>
                          <a:cs typeface="DejaVu Sans"/>
                        </a:rPr>
                        <a:t>Action Plan</a:t>
                      </a:r>
                      <a:r>
                        <a:rPr lang="en-US" altLang="zh-TW" sz="800" b="1" i="0" u="none" strike="noStrike">
                          <a:solidFill>
                            <a:srgbClr val="000000"/>
                          </a:solidFill>
                          <a:effectLst/>
                          <a:latin typeface="Candara" panose="020E0502030303020204" pitchFamily="34" charset="0"/>
                          <a:ea typeface="Candara" panose="020E0502030303020204" pitchFamily="34" charset="0"/>
                          <a:cs typeface="DejaVu Sans"/>
                        </a:rPr>
                        <a:t> </a:t>
                      </a:r>
                      <a:r>
                        <a:rPr lang="en-US" sz="800" b="1" i="0" u="none" strike="noStrike">
                          <a:solidFill>
                            <a:srgbClr val="000000"/>
                          </a:solidFill>
                          <a:effectLst/>
                          <a:latin typeface="Candara" panose="020E0502030303020204" pitchFamily="34" charset="0"/>
                          <a:ea typeface="DejaVu Sans"/>
                          <a:cs typeface="DejaVu Sans"/>
                        </a:rPr>
                        <a:t>in 2025</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1787699"/>
                  </a:ext>
                </a:extLst>
              </a:tr>
              <a:tr h="351663">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Storage</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4,502</a:t>
                      </a:r>
                      <a:r>
                        <a:rPr lang="zh-TW" altLang="es-MX" sz="900" b="1" i="0" u="none" strike="noStrike">
                          <a:solidFill>
                            <a:srgbClr val="000000"/>
                          </a:solidFill>
                          <a:effectLst/>
                          <a:latin typeface="Candara" panose="020E0502030303020204" pitchFamily="34" charset="0"/>
                          <a:ea typeface="DejaVu Sans"/>
                          <a:cs typeface="DejaVu Sans"/>
                        </a:rPr>
                        <a:t>　</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2,899</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highlight>
                            <a:srgbClr val="FFFF00"/>
                          </a:highlight>
                          <a:latin typeface="Candara" panose="020E0502030303020204" pitchFamily="34" charset="0"/>
                          <a:ea typeface="新細明體" panose="02020500000000000000" pitchFamily="18" charset="-120"/>
                          <a:cs typeface="DejaVu Sans"/>
                        </a:rPr>
                        <a:t>55.29%</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s-EC"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53309466"/>
                  </a:ext>
                </a:extLst>
              </a:tr>
              <a:tr h="36004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Lift on/off</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20,558</a:t>
                      </a:r>
                      <a:r>
                        <a:rPr lang="zh-TW" altLang="es-MX" sz="900" b="1" i="0" u="none" strike="noStrike">
                          <a:solidFill>
                            <a:srgbClr val="000000"/>
                          </a:solidFill>
                          <a:effectLst/>
                          <a:latin typeface="Candara" panose="020E0502030303020204" pitchFamily="34" charset="0"/>
                          <a:ea typeface="DejaVu Sans"/>
                          <a:cs typeface="DejaVu Sans"/>
                        </a:rPr>
                        <a:t>　</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121,302</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FF0000"/>
                          </a:solidFill>
                          <a:effectLst/>
                          <a:highlight>
                            <a:srgbClr val="FFFF00"/>
                          </a:highlight>
                          <a:latin typeface="Candara" panose="020E0502030303020204" pitchFamily="34" charset="0"/>
                          <a:ea typeface="新細明體" panose="02020500000000000000" pitchFamily="18" charset="-120"/>
                          <a:cs typeface="DejaVu Sans"/>
                        </a:rPr>
                        <a:t>83.05%</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n-US" sz="1000" b="0" i="0" u="none" strike="noStrike" kern="1200" baseline="0" dirty="0">
                          <a:solidFill>
                            <a:srgbClr val="000000"/>
                          </a:solidFill>
                          <a:effectLst/>
                          <a:latin typeface="Abadi" panose="020B0604020104020204" pitchFamily="34" charset="0"/>
                          <a:ea typeface="標楷體"/>
                          <a:cs typeface="DejaVu Sans"/>
                        </a:rPr>
                        <a:t>We will keep monitoring and following Line instructions regarding the sale of containers and reposition plan through WSA4 service.</a:t>
                      </a:r>
                      <a:endParaRPr lang="en-US" sz="1000" b="0" i="0" u="none" strike="noStrike" dirty="0">
                        <a:effectLst/>
                        <a:latin typeface="Abadi" panose="020B0604020104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56435075"/>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Reposition</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71,050</a:t>
                      </a:r>
                      <a:r>
                        <a:rPr lang="zh-TW" altLang="es-MX" sz="900" b="1" i="0" u="none" strike="noStrike">
                          <a:solidFill>
                            <a:srgbClr val="000000"/>
                          </a:solidFill>
                          <a:effectLst/>
                          <a:latin typeface="Candara" panose="020E0502030303020204" pitchFamily="34" charset="0"/>
                          <a:ea typeface="DejaVu Sans"/>
                          <a:cs typeface="DejaVu Sans"/>
                        </a:rPr>
                        <a:t>　</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581,315</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FF0000"/>
                          </a:solidFill>
                          <a:effectLst/>
                          <a:highlight>
                            <a:srgbClr val="FFFF00"/>
                          </a:highlight>
                          <a:latin typeface="Candara" panose="020E0502030303020204" pitchFamily="34" charset="0"/>
                          <a:ea typeface="新細明體" panose="02020500000000000000" pitchFamily="18" charset="-120"/>
                          <a:cs typeface="DejaVu Sans"/>
                        </a:rPr>
                        <a:t>87. 78%</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s-MX" sz="1000" b="0" i="0" u="none" strike="noStrike" kern="1200" dirty="0" err="1">
                          <a:solidFill>
                            <a:srgbClr val="000000"/>
                          </a:solidFill>
                          <a:effectLst/>
                          <a:latin typeface="Abadi" panose="020B0604020104020204" pitchFamily="34" charset="0"/>
                          <a:ea typeface="DejaVu Sans"/>
                          <a:cs typeface="DejaVu Sans"/>
                        </a:rPr>
                        <a:t>The</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reposition</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of</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empties</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using</a:t>
                      </a:r>
                      <a:r>
                        <a:rPr lang="es-MX" sz="1000" b="0" i="0" u="none" strike="noStrike" kern="1200" dirty="0">
                          <a:solidFill>
                            <a:srgbClr val="000000"/>
                          </a:solidFill>
                          <a:effectLst/>
                          <a:latin typeface="Abadi" panose="020B0604020104020204" pitchFamily="34" charset="0"/>
                          <a:ea typeface="DejaVu Sans"/>
                          <a:cs typeface="DejaVu Sans"/>
                        </a:rPr>
                        <a:t> WSA4 </a:t>
                      </a:r>
                      <a:r>
                        <a:rPr lang="es-MX" sz="1000" b="0" i="0" u="none" strike="noStrike" kern="1200" dirty="0" err="1">
                          <a:solidFill>
                            <a:srgbClr val="000000"/>
                          </a:solidFill>
                          <a:effectLst/>
                          <a:latin typeface="Abadi" panose="020B0604020104020204" pitchFamily="34" charset="0"/>
                          <a:ea typeface="DejaVu Sans"/>
                          <a:cs typeface="DejaVu Sans"/>
                        </a:rPr>
                        <a:t>service</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arriving</a:t>
                      </a:r>
                      <a:r>
                        <a:rPr lang="es-MX" sz="1000" b="0" i="0" u="none" strike="noStrike" kern="1200" dirty="0">
                          <a:solidFill>
                            <a:srgbClr val="000000"/>
                          </a:solidFill>
                          <a:effectLst/>
                          <a:latin typeface="Abadi" panose="020B0604020104020204" pitchFamily="34" charset="0"/>
                          <a:ea typeface="DejaVu Sans"/>
                          <a:cs typeface="DejaVu Sans"/>
                        </a:rPr>
                        <a:t> at PSJ) </a:t>
                      </a:r>
                      <a:r>
                        <a:rPr lang="es-MX" sz="1000" b="0" i="0" u="none" strike="noStrike" kern="1200" dirty="0" err="1">
                          <a:solidFill>
                            <a:srgbClr val="000000"/>
                          </a:solidFill>
                          <a:effectLst/>
                          <a:latin typeface="Abadi" panose="020B0604020104020204" pitchFamily="34" charset="0"/>
                          <a:ea typeface="DejaVu Sans"/>
                          <a:cs typeface="DejaVu Sans"/>
                        </a:rPr>
                        <a:t>is</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instructed</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by</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our</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Principals</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to</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fullfill</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the</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allocation</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given</a:t>
                      </a:r>
                      <a:r>
                        <a:rPr lang="es-MX" sz="1000" b="0" i="0" u="none" strike="noStrike" kern="1200" dirty="0">
                          <a:solidFill>
                            <a:srgbClr val="000000"/>
                          </a:solidFill>
                          <a:effectLst/>
                          <a:latin typeface="Abadi" panose="020B0604020104020204" pitchFamily="34" charset="0"/>
                          <a:ea typeface="DejaVu Sans"/>
                          <a:cs typeface="DejaVu Sans"/>
                        </a:rPr>
                        <a:t> </a:t>
                      </a:r>
                      <a:r>
                        <a:rPr lang="es-MX" sz="1000" b="0" i="0" u="none" strike="noStrike" kern="1200" dirty="0" err="1">
                          <a:solidFill>
                            <a:srgbClr val="000000"/>
                          </a:solidFill>
                          <a:effectLst/>
                          <a:latin typeface="Abadi" panose="020B0604020104020204" pitchFamily="34" charset="0"/>
                          <a:ea typeface="DejaVu Sans"/>
                          <a:cs typeface="DejaVu Sans"/>
                        </a:rPr>
                        <a:t>by</a:t>
                      </a:r>
                      <a:r>
                        <a:rPr lang="es-MX" sz="1000" b="0" i="0" u="none" strike="noStrike" kern="1200" dirty="0">
                          <a:solidFill>
                            <a:srgbClr val="000000"/>
                          </a:solidFill>
                          <a:effectLst/>
                          <a:latin typeface="Abadi" panose="020B0604020104020204" pitchFamily="34" charset="0"/>
                          <a:ea typeface="DejaVu Sans"/>
                          <a:cs typeface="DejaVu Sans"/>
                        </a:rPr>
                        <a:t> Vessel/</a:t>
                      </a:r>
                      <a:r>
                        <a:rPr lang="es-MX" sz="1000" b="0" i="0" u="none" strike="noStrike" kern="1200" dirty="0" err="1">
                          <a:solidFill>
                            <a:srgbClr val="000000"/>
                          </a:solidFill>
                          <a:effectLst/>
                          <a:latin typeface="Abadi" panose="020B0604020104020204" pitchFamily="34" charset="0"/>
                          <a:ea typeface="DejaVu Sans"/>
                          <a:cs typeface="DejaVu Sans"/>
                        </a:rPr>
                        <a:t>voyage</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a:t>
                      </a:r>
                      <a:endParaRPr lang="es-MX" sz="1000" b="0" i="0" u="none" strike="noStrike" dirty="0">
                        <a:effectLst/>
                        <a:latin typeface="Abadi" panose="020B0604020104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67888710"/>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M &amp; R</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11,119</a:t>
                      </a:r>
                      <a:r>
                        <a:rPr lang="zh-TW" altLang="es-MX" sz="900" b="1" i="0" u="none" strike="noStrike">
                          <a:solidFill>
                            <a:srgbClr val="000000"/>
                          </a:solidFill>
                          <a:effectLst/>
                          <a:latin typeface="Candara" panose="020E0502030303020204" pitchFamily="34" charset="0"/>
                          <a:ea typeface="DejaVu Sans"/>
                          <a:cs typeface="DejaVu Sans"/>
                        </a:rPr>
                        <a:t>　</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4,705</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highlight>
                            <a:srgbClr val="FFFF00"/>
                          </a:highlight>
                          <a:latin typeface="Candara" panose="020E0502030303020204" pitchFamily="34" charset="0"/>
                          <a:ea typeface="新細明體" panose="02020500000000000000" pitchFamily="18" charset="-120"/>
                          <a:cs typeface="DejaVu Sans"/>
                        </a:rPr>
                        <a:t>136.32%</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n-US" sz="1000" b="0" i="0" u="none" strike="noStrike" kern="1200" baseline="0" dirty="0">
                          <a:solidFill>
                            <a:srgbClr val="000000"/>
                          </a:solidFill>
                          <a:effectLst/>
                          <a:latin typeface="Abadi" panose="020B0604020104020204" pitchFamily="34" charset="0"/>
                          <a:ea typeface="標楷體"/>
                          <a:cs typeface="DejaVu Sans"/>
                        </a:rPr>
                        <a:t>We only repair dry containers when needed, units that can not be loaded due to heavy damages or to increase the local available stock to cover the export demand, always requesting ELA approval.</a:t>
                      </a:r>
                      <a:endParaRPr lang="en-US" sz="1000" b="0" i="0" u="none" strike="noStrike" dirty="0">
                        <a:effectLst/>
                        <a:latin typeface="Abadi" panose="020B0604020104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218858293"/>
                  </a:ext>
                </a:extLst>
              </a:tr>
              <a:tr h="442595">
                <a:tc rowSpan="3">
                  <a:txBody>
                    <a:bodyPr/>
                    <a:lstStyle/>
                    <a:p>
                      <a:pPr algn="ctr" fontAlgn="ctr"/>
                      <a:r>
                        <a:rPr lang="en-US" sz="1050" b="0" i="0" u="none" strike="noStrike">
                          <a:solidFill>
                            <a:srgbClr val="000000"/>
                          </a:solidFill>
                          <a:effectLst/>
                          <a:latin typeface="Candara" panose="020E0502030303020204" pitchFamily="34" charset="0"/>
                          <a:ea typeface="DejaVu Sans"/>
                          <a:cs typeface="DejaVu Sans"/>
                        </a:rPr>
                        <a:t>IMD KPI</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Cost Saving Project</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71,050</a:t>
                      </a:r>
                      <a:r>
                        <a:rPr lang="zh-TW" altLang="es-MX" sz="900" b="1" i="0" u="none" strike="noStrike">
                          <a:solidFill>
                            <a:srgbClr val="000000"/>
                          </a:solidFill>
                          <a:effectLst/>
                          <a:latin typeface="Candara" panose="020E0502030303020204" pitchFamily="34" charset="0"/>
                          <a:ea typeface="DejaVu Sans"/>
                          <a:cs typeface="DejaVu Sans"/>
                        </a:rPr>
                        <a:t>　</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latin typeface="Candara" panose="020E0502030303020204" pitchFamily="34" charset="0"/>
                          <a:ea typeface="DejaVu Sans"/>
                          <a:cs typeface="DejaVu Sans"/>
                        </a:rPr>
                        <a:t>USD 563,465</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FF0000"/>
                          </a:solidFill>
                          <a:effectLst/>
                          <a:highlight>
                            <a:srgbClr val="FFFF00"/>
                          </a:highlight>
                          <a:latin typeface="Candara" panose="020E0502030303020204" pitchFamily="34" charset="0"/>
                          <a:ea typeface="新細明體" panose="02020500000000000000" pitchFamily="18" charset="-120"/>
                          <a:cs typeface="DejaVu Sans"/>
                        </a:rPr>
                        <a:t>87.39%</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n-US" sz="1000" b="0" i="0" u="none" strike="noStrike" dirty="0">
                          <a:solidFill>
                            <a:srgbClr val="000000"/>
                          </a:solidFill>
                          <a:effectLst/>
                          <a:latin typeface="Abadi" panose="020B0604020104020204" pitchFamily="34" charset="0"/>
                          <a:ea typeface="新細明體" panose="02020500000000000000" pitchFamily="18" charset="-120"/>
                          <a:cs typeface="DejaVu Sans"/>
                        </a:rPr>
                        <a:t>2024 was an atypical year in relation to vessel operations of the WSA2 svc, due to the movement limitations given by INARPI terminal, which led us to use the WSA4 svc for the empty reposition out, generating extra trucking costs. With the current change of terminal for the WSA2 service (</a:t>
                      </a:r>
                      <a:r>
                        <a:rPr lang="en-US" sz="1000" b="0" i="0" u="none" strike="noStrike" dirty="0" err="1">
                          <a:solidFill>
                            <a:srgbClr val="000000"/>
                          </a:solidFill>
                          <a:effectLst/>
                          <a:latin typeface="Abadi" panose="020B0604020104020204" pitchFamily="34" charset="0"/>
                          <a:ea typeface="新細明體" panose="02020500000000000000" pitchFamily="18" charset="-120"/>
                          <a:cs typeface="DejaVu Sans"/>
                        </a:rPr>
                        <a:t>Contecon</a:t>
                      </a:r>
                      <a:r>
                        <a:rPr lang="en-US" sz="1000" b="0" i="0" u="none" strike="noStrike" dirty="0">
                          <a:solidFill>
                            <a:srgbClr val="000000"/>
                          </a:solidFill>
                          <a:effectLst/>
                          <a:latin typeface="Abadi" panose="020B0604020104020204" pitchFamily="34" charset="0"/>
                          <a:ea typeface="新細明體" panose="02020500000000000000" pitchFamily="18" charset="-120"/>
                          <a:cs typeface="DejaVu Sans"/>
                        </a:rPr>
                        <a:t>), we can resume the regular loading of empties, it will allow us to reduce Reposition costs during 2025.</a:t>
                      </a:r>
                      <a:endParaRPr lang="en-US" sz="1000" b="0" i="0" u="none" strike="noStrike" dirty="0">
                        <a:effectLst/>
                        <a:latin typeface="Abadi" panose="020B0604020104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561780601"/>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90% Onboard </a:t>
                      </a:r>
                      <a:endParaRPr lang="en-US" sz="1800" b="0" i="0" u="none" strike="noStrike">
                        <a:effectLst/>
                        <a:latin typeface="Arial" panose="020B0604020202020204" pitchFamily="34" charset="0"/>
                      </a:endParaRPr>
                    </a:p>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within 7 Days</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900" b="1" i="0" u="none" strike="noStrike">
                          <a:solidFill>
                            <a:srgbClr val="000000"/>
                          </a:solidFill>
                          <a:effectLst/>
                          <a:latin typeface="Candara" panose="020E0502030303020204" pitchFamily="34" charset="0"/>
                          <a:ea typeface="新細明體" panose="02020500000000000000" pitchFamily="18" charset="-120"/>
                          <a:cs typeface="DejaVu Sans"/>
                        </a:rPr>
                        <a:t>N/A</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ctr" eaLnBrk="1" fontAlgn="ctr" latinLnBrk="0" hangingPunct="1"/>
                      <a:r>
                        <a:rPr lang="es-MX" sz="900" b="1" i="0" u="none" strike="noStrike">
                          <a:solidFill>
                            <a:srgbClr val="000000"/>
                          </a:solidFill>
                          <a:effectLst/>
                          <a:latin typeface="Candara" panose="020E0502030303020204" pitchFamily="34" charset="0"/>
                          <a:ea typeface="新細明體" panose="02020500000000000000" pitchFamily="18" charset="-120"/>
                          <a:cs typeface="DejaVu Sans"/>
                        </a:rPr>
                        <a:t>N/A</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endParaRPr lang="es-EC"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n-US" sz="1000" b="0" i="0" u="none" strike="noStrike" dirty="0">
                          <a:solidFill>
                            <a:srgbClr val="000000"/>
                          </a:solidFill>
                          <a:effectLst/>
                          <a:latin typeface="Abadi" panose="020B0604020104020204" pitchFamily="34" charset="0"/>
                          <a:ea typeface="新細明體" panose="02020500000000000000" pitchFamily="18" charset="-120"/>
                          <a:cs typeface="DejaVu Sans"/>
                        </a:rPr>
                        <a:t>Terminals at Ecuador are not used as regular transshipment ports.</a:t>
                      </a:r>
                      <a:endParaRPr lang="en-US" sz="1000" b="0" i="0" u="none" strike="noStrike" dirty="0">
                        <a:effectLst/>
                        <a:latin typeface="Abadi" panose="020B0604020104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213051496"/>
                  </a:ext>
                </a:extLst>
              </a:tr>
              <a:tr h="442595">
                <a:tc vMerge="1">
                  <a:txBody>
                    <a:bodyPr/>
                    <a:lstStyle/>
                    <a:p>
                      <a:endParaRPr lang="es-ES"/>
                    </a:p>
                  </a:txBody>
                  <a:tcPr/>
                </a:tc>
                <a:tc>
                  <a:txBody>
                    <a:bodyPr/>
                    <a:lstStyle/>
                    <a:p>
                      <a:pPr algn="ctr" fontAlgn="ctr"/>
                      <a:r>
                        <a:rPr lang="en-US" sz="900" b="0" i="0" u="none" strike="noStrike">
                          <a:solidFill>
                            <a:srgbClr val="000000"/>
                          </a:solidFill>
                          <a:effectLst/>
                          <a:latin typeface="Candara" panose="020E0502030303020204" pitchFamily="34" charset="0"/>
                          <a:ea typeface="新細明體" panose="02020500000000000000" pitchFamily="18" charset="-120"/>
                          <a:cs typeface="DejaVu Sans"/>
                        </a:rPr>
                        <a:t>No Personal Negligence</a:t>
                      </a:r>
                      <a:endParaRPr lang="en-US"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s-MX" sz="900" b="1" i="0" u="none" strike="noStrike">
                          <a:solidFill>
                            <a:srgbClr val="000000"/>
                          </a:solidFill>
                          <a:effectLst/>
                          <a:latin typeface="Candara" panose="020E0502030303020204" pitchFamily="34" charset="0"/>
                          <a:ea typeface="新細明體" panose="02020500000000000000" pitchFamily="18" charset="-120"/>
                          <a:cs typeface="DejaVu Sans"/>
                        </a:rPr>
                        <a:t>N/A</a:t>
                      </a:r>
                      <a:r>
                        <a:rPr lang="zh-TW" altLang="es-MX" sz="900" b="1" i="0" u="none" strike="noStrike">
                          <a:solidFill>
                            <a:srgbClr val="000000"/>
                          </a:solidFill>
                          <a:effectLst/>
                          <a:latin typeface="Candara" panose="020E0502030303020204" pitchFamily="34" charset="0"/>
                          <a:ea typeface="DejaVu Sans"/>
                          <a:cs typeface="DejaVu Sans"/>
                        </a:rPr>
                        <a:t>　</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MX" sz="900" b="1" i="0" u="none" strike="noStrike">
                          <a:solidFill>
                            <a:srgbClr val="000000"/>
                          </a:solidFill>
                          <a:effectLst/>
                          <a:latin typeface="Candara" panose="020E0502030303020204" pitchFamily="34" charset="0"/>
                          <a:ea typeface="新細明體" panose="02020500000000000000" pitchFamily="18" charset="-120"/>
                          <a:cs typeface="DejaVu Sans"/>
                        </a:rPr>
                        <a:t>N/A</a:t>
                      </a:r>
                      <a:r>
                        <a:rPr lang="zh-TW" altLang="es-MX" sz="900" b="1" i="0" u="none" strike="noStrike">
                          <a:solidFill>
                            <a:srgbClr val="000000"/>
                          </a:solidFill>
                          <a:effectLst/>
                          <a:latin typeface="Candara" panose="020E0502030303020204" pitchFamily="34" charset="0"/>
                          <a:ea typeface="DejaVu Sans"/>
                          <a:cs typeface="DejaVu Sans"/>
                        </a:rPr>
                        <a:t>　</a:t>
                      </a:r>
                      <a:endParaRPr lang="es-MX"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endParaRPr lang="es-EC" sz="1800" b="0" i="0" u="none" strike="noStrike">
                        <a:effectLst/>
                        <a:latin typeface="Arial" panose="020B0604020202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eaLnBrk="1" fontAlgn="ctr" latinLnBrk="0" hangingPunct="1"/>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Keep</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monitoring</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the</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pick up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of</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all</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empty</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containers</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arriving</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PSJ and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need</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to</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be moved </a:t>
                      </a:r>
                      <a:r>
                        <a:rPr lang="es-MX" sz="1000" b="0" i="0" u="none" strike="noStrike" dirty="0" err="1">
                          <a:solidFill>
                            <a:srgbClr val="000000"/>
                          </a:solidFill>
                          <a:effectLst/>
                          <a:latin typeface="Abadi" panose="020B0604020104020204" pitchFamily="34" charset="0"/>
                          <a:ea typeface="新細明體" panose="02020500000000000000" pitchFamily="18" charset="-120"/>
                          <a:cs typeface="DejaVu Sans"/>
                        </a:rPr>
                        <a:t>to</a:t>
                      </a:r>
                      <a:r>
                        <a:rPr lang="es-MX" sz="1000" b="0" i="0" u="none" strike="noStrike" dirty="0">
                          <a:solidFill>
                            <a:srgbClr val="000000"/>
                          </a:solidFill>
                          <a:effectLst/>
                          <a:latin typeface="Abadi" panose="020B0604020104020204" pitchFamily="34" charset="0"/>
                          <a:ea typeface="新細明體" panose="02020500000000000000" pitchFamily="18" charset="-120"/>
                          <a:cs typeface="DejaVu Sans"/>
                        </a:rPr>
                        <a:t> ECGYE.</a:t>
                      </a:r>
                      <a:endParaRPr lang="es-MX" sz="1000" b="0" i="0" u="none" strike="noStrike" dirty="0">
                        <a:effectLst/>
                        <a:latin typeface="Abadi" panose="020B0604020104020204" pitchFamily="34"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943293880"/>
                  </a:ext>
                </a:extLst>
              </a:tr>
            </a:tbl>
          </a:graphicData>
        </a:graphic>
      </p:graphicFrame>
      <p:sp>
        <p:nvSpPr>
          <p:cNvPr id="2" name="文字方塊 2">
            <a:extLst>
              <a:ext uri="{FF2B5EF4-FFF2-40B4-BE49-F238E27FC236}">
                <a16:creationId xmlns:a16="http://schemas.microsoft.com/office/drawing/2014/main" id="{AF8A9C63-0D08-3684-8D1A-F243A2F3B90C}"/>
              </a:ext>
            </a:extLst>
          </p:cNvPr>
          <p:cNvSpPr txBox="1"/>
          <p:nvPr/>
        </p:nvSpPr>
        <p:spPr>
          <a:xfrm>
            <a:off x="107504" y="4075111"/>
            <a:ext cx="8928992" cy="1015663"/>
          </a:xfrm>
          <a:prstGeom prst="rect">
            <a:avLst/>
          </a:prstGeom>
          <a:noFill/>
        </p:spPr>
        <p:txBody>
          <a:bodyPr wrap="square" rtlCol="0">
            <a:spAutoFit/>
          </a:bodyPr>
          <a:lstStyle/>
          <a:p>
            <a:r>
              <a:rPr lang="en-US" altLang="zh-TW" sz="1000" dirty="0">
                <a:latin typeface="Candara" panose="020E0502030303020204" pitchFamily="34" charset="0"/>
              </a:rPr>
              <a:t>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00" dirty="0">
                <a:latin typeface="Candara" panose="020E0502030303020204" pitchFamily="34" charset="0"/>
              </a:rPr>
              <a:t> </a:t>
            </a:r>
            <a:r>
              <a:rPr kumimoji="0" lang="en-US" altLang="zh-TW" sz="1000" b="0" i="0" u="none" strike="noStrike" kern="1200" cap="none" spc="0" normalizeH="0" baseline="0" noProof="0" dirty="0">
                <a:ln>
                  <a:noFill/>
                </a:ln>
                <a:solidFill>
                  <a:prstClr val="black"/>
                </a:solidFill>
                <a:effectLst/>
                <a:uLnTx/>
                <a:uFillTx/>
                <a:latin typeface="Abadi" panose="020B0604020104020204" pitchFamily="34" charset="0"/>
              </a:rPr>
              <a:t>Aged Container Selling / Free Reposition Plan</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zh-TW" sz="1000" b="0" i="0" u="none" strike="noStrike" kern="1200" cap="none" spc="0" normalizeH="0" baseline="0" noProof="0" dirty="0">
                <a:ln>
                  <a:noFill/>
                </a:ln>
                <a:solidFill>
                  <a:prstClr val="black"/>
                </a:solidFill>
                <a:effectLst/>
                <a:uLnTx/>
                <a:uFillTx/>
                <a:latin typeface="Abadi" panose="020B0604020104020204" pitchFamily="34" charset="0"/>
              </a:rPr>
              <a:t>A: Currently we are following Principals instructions to sale aged containers. We have instructed customers to paint the containers and remove all Evergreen markings to avoid any problem for the Line.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zh-TW" sz="1000" b="0" i="0" u="none" strike="noStrike" kern="1200" cap="none" spc="0" normalizeH="0" baseline="0" noProof="0" dirty="0">
                <a:ln>
                  <a:noFill/>
                </a:ln>
                <a:solidFill>
                  <a:prstClr val="black"/>
                </a:solidFill>
                <a:effectLst/>
                <a:uLnTx/>
                <a:uFillTx/>
                <a:latin typeface="Abadi" panose="020B0604020104020204" pitchFamily="34" charset="0"/>
              </a:rPr>
              <a:t>B: Repo In: there is a fumigation cost that is mandatory for all the containers arrived at Ecuador. Repo Out: no extra cost of trucking using WSA2 service arriving at ECGYET (</a:t>
            </a:r>
            <a:r>
              <a:rPr kumimoji="0" lang="en-US" altLang="zh-TW" sz="1000" b="0" i="0" u="none" strike="noStrike" kern="1200" cap="none" spc="0" normalizeH="0" baseline="0" noProof="0" dirty="0" err="1">
                <a:ln>
                  <a:noFill/>
                </a:ln>
                <a:solidFill>
                  <a:prstClr val="black"/>
                </a:solidFill>
                <a:effectLst/>
                <a:uLnTx/>
                <a:uFillTx/>
                <a:latin typeface="Abadi" panose="020B0604020104020204" pitchFamily="34" charset="0"/>
              </a:rPr>
              <a:t>Contecon</a:t>
            </a:r>
            <a:r>
              <a:rPr kumimoji="0" lang="en-US" altLang="zh-TW" sz="1000" b="0" i="0" u="none" strike="noStrike" kern="1200" cap="none" spc="0" normalizeH="0" baseline="0" noProof="0" dirty="0">
                <a:ln>
                  <a:noFill/>
                </a:ln>
                <a:solidFill>
                  <a:prstClr val="black"/>
                </a:solidFill>
                <a:effectLst/>
                <a:uLnTx/>
                <a:uFillTx/>
                <a:latin typeface="Abadi" panose="020B0604020104020204" pitchFamily="34" charset="0"/>
              </a:rPr>
              <a:t> terminal).</a:t>
            </a:r>
          </a:p>
        </p:txBody>
      </p:sp>
    </p:spTree>
    <p:extLst>
      <p:ext uri="{BB962C8B-B14F-4D97-AF65-F5344CB8AC3E}">
        <p14:creationId xmlns:p14="http://schemas.microsoft.com/office/powerpoint/2010/main" val="353361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(EC)</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842479616"/>
              </p:ext>
            </p:extLst>
          </p:nvPr>
        </p:nvGraphicFramePr>
        <p:xfrm>
          <a:off x="107504" y="771551"/>
          <a:ext cx="8928993" cy="2829897"/>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effectLst/>
                          <a:latin typeface="Candara" panose="020E0502030303020204" pitchFamily="34" charset="0"/>
                        </a:rPr>
                        <a:t>2023</a:t>
                      </a:r>
                      <a:endParaRPr lang="en-US" altLang="zh-TW"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effectLst/>
                          <a:latin typeface="Candara" panose="020E0502030303020204" pitchFamily="34" charset="0"/>
                        </a:rPr>
                        <a:t>2024</a:t>
                      </a:r>
                      <a:endParaRPr lang="en-US" altLang="zh-TW"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effectLst/>
                          <a:latin typeface="Candara" panose="020E0502030303020204" pitchFamily="34" charset="0"/>
                        </a:rPr>
                        <a:t>Diff</a:t>
                      </a:r>
                      <a:endParaRPr lang="en-US" sz="8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solidFill>
                            <a:schemeClr val="tx1"/>
                          </a:solidFill>
                          <a:effectLst/>
                          <a:latin typeface="Candara" panose="020E0502030303020204" pitchFamily="34" charset="0"/>
                        </a:rPr>
                        <a:t>Action Plan</a:t>
                      </a:r>
                      <a:r>
                        <a:rPr lang="zh-TW" altLang="en-US" sz="800" b="1" u="none" strike="noStrike">
                          <a:solidFill>
                            <a:schemeClr val="tx1"/>
                          </a:solidFill>
                          <a:effectLst/>
                          <a:latin typeface="Candara" panose="020E0502030303020204" pitchFamily="34" charset="0"/>
                        </a:rPr>
                        <a:t> </a:t>
                      </a:r>
                      <a:r>
                        <a:rPr lang="en-US" altLang="zh-TW" sz="800" b="1" u="none" strike="noStrike">
                          <a:solidFill>
                            <a:schemeClr val="tx1"/>
                          </a:solidFill>
                          <a:effectLst/>
                          <a:latin typeface="Candara" panose="020E0502030303020204" pitchFamily="34" charset="0"/>
                        </a:rPr>
                        <a:t>in 2025</a:t>
                      </a:r>
                      <a:endParaRPr lang="en-US" sz="80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a:effectLst/>
                          <a:latin typeface="Candara" panose="020E0502030303020204" pitchFamily="34" charset="0"/>
                        </a:rPr>
                        <a:t>OPD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effectLst/>
                          <a:latin typeface="Candara" panose="020E0502030303020204" pitchFamily="34" charset="0"/>
                        </a:rPr>
                        <a:t>BOA</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1000" u="none" strike="noStrike">
                          <a:effectLst/>
                          <a:latin typeface="Candara" panose="020E0502030303020204" pitchFamily="34" charset="0"/>
                        </a:rPr>
                        <a:t>50%</a:t>
                      </a:r>
                      <a:endParaRPr lang="zh-TW" altLang="en-US" sz="1000" u="none" strike="noStrike">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u="none" strike="noStrike">
                          <a:effectLst/>
                          <a:latin typeface="Candara" panose="020E0502030303020204" pitchFamily="34" charset="0"/>
                        </a:rPr>
                        <a:t>100%</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a:solidFill>
                            <a:schemeClr val="tx1"/>
                          </a:solidFill>
                          <a:effectLst/>
                          <a:highlight>
                            <a:srgbClr val="FFFF00"/>
                          </a:highlight>
                          <a:latin typeface="Candara" panose="020E0502030303020204" pitchFamily="34" charset="0"/>
                          <a:ea typeface="新細明體" panose="02020500000000000000" pitchFamily="18" charset="-120"/>
                        </a:rPr>
                        <a:t>50%</a:t>
                      </a: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l">
                        <a:lnSpc>
                          <a:spcPct val="100000"/>
                        </a:lnSpc>
                        <a:spcBef>
                          <a:spcPts val="0"/>
                        </a:spcBef>
                        <a:spcAft>
                          <a:spcPts val="0"/>
                        </a:spcAft>
                        <a:buNone/>
                      </a:pPr>
                      <a:r>
                        <a:rPr lang="zh-TW" sz="1000" b="0" i="0" u="none" strike="noStrike" noProof="0" dirty="0">
                          <a:solidFill>
                            <a:schemeClr val="dk1"/>
                          </a:solidFill>
                          <a:effectLst/>
                          <a:latin typeface="Abadi" panose="020B0604020104020204" pitchFamily="34" charset="0"/>
                          <a:ea typeface="+mn-ea"/>
                          <a:cs typeface="+mn-cs"/>
                        </a:rPr>
                        <a:t>Since only one of WSA2's own vessel berths at ECGYE, we will keep monitoring the performance and communicate with ELA/OPS and TPE/OPS any news.</a:t>
                      </a:r>
                      <a:endParaRPr lang="es-ES" altLang="zh-TW" sz="1000" dirty="0">
                        <a:latin typeface="Abadi" panose="020B0604020104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Port Stay</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1000" u="none" strike="noStrike">
                          <a:effectLst/>
                          <a:latin typeface="Candara" panose="020E0502030303020204" pitchFamily="34" charset="0"/>
                        </a:rPr>
                        <a:t>100%</a:t>
                      </a:r>
                      <a:endParaRPr lang="zh-TW" altLang="en-US" sz="1000" u="none" strike="noStrike">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u="none" strike="noStrike">
                          <a:effectLst/>
                          <a:latin typeface="Candara" panose="020E0502030303020204" pitchFamily="34" charset="0"/>
                        </a:rPr>
                        <a:t>100%</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a:solidFill>
                            <a:srgbClr val="000000"/>
                          </a:solidFill>
                          <a:effectLst/>
                          <a:highlight>
                            <a:srgbClr val="FFFF00"/>
                          </a:highlight>
                          <a:latin typeface="Candara" panose="020E0502030303020204" pitchFamily="34" charset="0"/>
                          <a:ea typeface="新細明體" panose="02020500000000000000" pitchFamily="18" charset="-120"/>
                        </a:rPr>
                        <a:t>-</a:t>
                      </a: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l">
                        <a:buNone/>
                      </a:pPr>
                      <a:r>
                        <a:rPr lang="zh-TW" sz="1000" b="0" i="0" u="none" strike="noStrike" noProof="0" dirty="0">
                          <a:solidFill>
                            <a:schemeClr val="dk1"/>
                          </a:solidFill>
                          <a:effectLst/>
                          <a:latin typeface="Abadi" panose="020B0604020104020204" pitchFamily="34" charset="0"/>
                          <a:ea typeface="+mn-ea"/>
                          <a:cs typeface="+mn-cs"/>
                        </a:rPr>
                        <a:t>Since only one of WSA2's own vessel berths at ECGYE, we will keep monitoring the performance and communicate with ELA/OPS and TPE/OPS any news.</a:t>
                      </a:r>
                      <a:endParaRPr lang="es-ES" altLang="zh-TW" sz="1000" dirty="0">
                        <a:solidFill>
                          <a:schemeClr val="dk1"/>
                        </a:solidFill>
                        <a:latin typeface="Abadi" panose="020B0604020104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Productivity</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MX" altLang="zh-TW" sz="1000" u="none" strike="noStrike">
                          <a:effectLst/>
                          <a:latin typeface="Candara" panose="020E0502030303020204" pitchFamily="34" charset="0"/>
                        </a:rPr>
                        <a:t>100%</a:t>
                      </a:r>
                      <a:endParaRPr lang="zh-TW" altLang="en-US" sz="1000" u="none" strike="noStrike">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u="none" strike="noStrike">
                          <a:effectLst/>
                          <a:latin typeface="Candara" panose="020E0502030303020204" pitchFamily="34" charset="0"/>
                        </a:rPr>
                        <a:t>100%</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a:solidFill>
                            <a:schemeClr val="tx1"/>
                          </a:solidFill>
                          <a:effectLst/>
                          <a:highlight>
                            <a:srgbClr val="FFFF00"/>
                          </a:highlight>
                          <a:latin typeface="Candara" panose="020E0502030303020204" pitchFamily="34" charset="0"/>
                          <a:ea typeface="新細明體" panose="02020500000000000000" pitchFamily="18" charset="-120"/>
                        </a:rPr>
                        <a:t>-</a:t>
                      </a: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l">
                        <a:buNone/>
                      </a:pPr>
                      <a:r>
                        <a:rPr lang="zh-TW" sz="1000" b="0" i="0" u="none" strike="noStrike" noProof="0" dirty="0">
                          <a:solidFill>
                            <a:schemeClr val="dk1"/>
                          </a:solidFill>
                          <a:effectLst/>
                          <a:latin typeface="Abadi" panose="020B0604020104020204" pitchFamily="34" charset="0"/>
                          <a:ea typeface="+mn-ea"/>
                          <a:cs typeface="+mn-cs"/>
                        </a:rPr>
                        <a:t>Since only one of WSA2's own vessel berths at ECGYE, we will keep monitoring the performance and communicate with ELA/OPS and TPE/OPS any news.</a:t>
                      </a:r>
                      <a:endParaRPr lang="es-ES" altLang="zh-TW" sz="1000" dirty="0">
                        <a:latin typeface="Abadi" panose="020B0604020104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effectLst/>
                          <a:latin typeface="Candara" panose="020E0502030303020204" pitchFamily="34" charset="0"/>
                        </a:rPr>
                        <a:t>Incentive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900" b="0" i="0" u="none" strike="noStrike">
                          <a:solidFill>
                            <a:srgbClr val="000000"/>
                          </a:solidFill>
                          <a:effectLst/>
                          <a:latin typeface="Candara" panose="020E0502030303020204" pitchFamily="34" charset="0"/>
                          <a:ea typeface="新細明體" panose="02020500000000000000" pitchFamily="18" charset="-120"/>
                        </a:rPr>
                        <a:t>-</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zh-TW" sz="1000" b="0" i="0" u="none" strike="noStrike" noProof="0" dirty="0">
                          <a:solidFill>
                            <a:schemeClr val="dk1"/>
                          </a:solidFill>
                          <a:effectLst/>
                          <a:latin typeface="Abadi" panose="020B0604020104020204" pitchFamily="34" charset="0"/>
                          <a:ea typeface="+mn-ea"/>
                          <a:cs typeface="+mn-cs"/>
                        </a:rPr>
                        <a:t>With the change of terminal of the WSA2 service, there is no negotiated incentive with </a:t>
                      </a:r>
                      <a:r>
                        <a:rPr lang="en-US" altLang="zh-TW" sz="1000" b="0" i="0" u="none" strike="noStrike" noProof="0" dirty="0" err="1">
                          <a:solidFill>
                            <a:schemeClr val="dk1"/>
                          </a:solidFill>
                          <a:effectLst/>
                          <a:latin typeface="Abadi" panose="020B0604020104020204" pitchFamily="34" charset="0"/>
                          <a:ea typeface="+mn-ea"/>
                          <a:cs typeface="+mn-cs"/>
                        </a:rPr>
                        <a:t>Contecon</a:t>
                      </a:r>
                      <a:r>
                        <a:rPr lang="en-US" altLang="zh-TW" sz="1000" b="0" i="0" u="none" strike="noStrike" noProof="0" dirty="0">
                          <a:solidFill>
                            <a:schemeClr val="dk1"/>
                          </a:solidFill>
                          <a:effectLst/>
                          <a:latin typeface="Abadi" panose="020B0604020104020204" pitchFamily="34" charset="0"/>
                          <a:ea typeface="+mn-ea"/>
                          <a:cs typeface="+mn-cs"/>
                        </a:rPr>
                        <a:t> based on discharging/loading movements.</a:t>
                      </a:r>
                      <a:endParaRPr lang="es-ES" altLang="zh-TW" sz="1000" strike="noStrike" dirty="0">
                        <a:solidFill>
                          <a:schemeClr val="dk1"/>
                        </a:solidFill>
                        <a:latin typeface="Abadi" panose="020B0604020104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900" b="0" i="0" u="none" strike="noStrike">
                          <a:solidFill>
                            <a:srgbClr val="000000"/>
                          </a:solidFill>
                          <a:effectLst/>
                          <a:latin typeface="Candara" panose="020E0502030303020204" pitchFamily="34" charset="0"/>
                          <a:ea typeface="新細明體" panose="02020500000000000000" pitchFamily="18" charset="-120"/>
                        </a:rPr>
                        <a:t>-</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C" altLang="zh-TW" sz="1000" b="0" i="0" u="none" strike="noStrike" noProof="0" dirty="0">
                          <a:solidFill>
                            <a:schemeClr val="dk1"/>
                          </a:solidFill>
                          <a:effectLst/>
                          <a:latin typeface="Abadi" panose="020B0604020104020204" pitchFamily="34" charset="0"/>
                          <a:ea typeface="+mn-ea"/>
                          <a:cs typeface="+mn-cs"/>
                        </a:rPr>
                        <a:t>No KPI, </a:t>
                      </a:r>
                      <a:r>
                        <a:rPr lang="es-EC" altLang="zh-TW" sz="1000" b="0" i="0" u="none" strike="noStrike" noProof="0" dirty="0" err="1">
                          <a:solidFill>
                            <a:schemeClr val="dk1"/>
                          </a:solidFill>
                          <a:effectLst/>
                          <a:latin typeface="Abadi" panose="020B0604020104020204" pitchFamily="34" charset="0"/>
                          <a:ea typeface="+mn-ea"/>
                          <a:cs typeface="+mn-cs"/>
                        </a:rPr>
                        <a:t>Contecon</a:t>
                      </a:r>
                      <a:r>
                        <a:rPr lang="es-EC" altLang="zh-TW" sz="1000" b="0" i="0" u="none" strike="noStrike" noProof="0" dirty="0">
                          <a:solidFill>
                            <a:schemeClr val="dk1"/>
                          </a:solidFill>
                          <a:effectLst/>
                          <a:latin typeface="Abadi" panose="020B0604020104020204" pitchFamily="34" charset="0"/>
                          <a:ea typeface="+mn-ea"/>
                          <a:cs typeface="+mn-cs"/>
                        </a:rPr>
                        <a:t> and DP World Posorja terminal </a:t>
                      </a:r>
                      <a:r>
                        <a:rPr lang="es-EC" altLang="zh-TW" sz="1000" b="0" i="0" u="none" strike="noStrike" noProof="0" dirty="0" err="1">
                          <a:solidFill>
                            <a:schemeClr val="dk1"/>
                          </a:solidFill>
                          <a:effectLst/>
                          <a:latin typeface="Abadi" panose="020B0604020104020204" pitchFamily="34" charset="0"/>
                          <a:ea typeface="+mn-ea"/>
                          <a:cs typeface="+mn-cs"/>
                        </a:rPr>
                        <a:t>don’t</a:t>
                      </a:r>
                      <a:r>
                        <a:rPr lang="es-EC" altLang="zh-TW" sz="1000" b="0" i="0" u="none" strike="noStrike" noProof="0" dirty="0">
                          <a:solidFill>
                            <a:schemeClr val="dk1"/>
                          </a:solidFill>
                          <a:effectLst/>
                          <a:latin typeface="Abadi" panose="020B0604020104020204" pitchFamily="34" charset="0"/>
                          <a:ea typeface="+mn-ea"/>
                          <a:cs typeface="+mn-cs"/>
                        </a:rPr>
                        <a:t> </a:t>
                      </a:r>
                      <a:r>
                        <a:rPr lang="es-EC" altLang="zh-TW" sz="1000" b="0" i="0" u="none" strike="noStrike" noProof="0" dirty="0" err="1">
                          <a:solidFill>
                            <a:schemeClr val="dk1"/>
                          </a:solidFill>
                          <a:effectLst/>
                          <a:latin typeface="Abadi" panose="020B0604020104020204" pitchFamily="34" charset="0"/>
                          <a:ea typeface="+mn-ea"/>
                          <a:cs typeface="+mn-cs"/>
                        </a:rPr>
                        <a:t>include</a:t>
                      </a:r>
                      <a:r>
                        <a:rPr lang="es-EC" altLang="zh-TW" sz="1000" b="0" i="0" u="none" strike="noStrike" noProof="0" dirty="0">
                          <a:solidFill>
                            <a:schemeClr val="dk1"/>
                          </a:solidFill>
                          <a:effectLst/>
                          <a:latin typeface="Abadi" panose="020B0604020104020204" pitchFamily="34" charset="0"/>
                          <a:ea typeface="+mn-ea"/>
                          <a:cs typeface="+mn-cs"/>
                        </a:rPr>
                        <a:t> </a:t>
                      </a:r>
                      <a:r>
                        <a:rPr lang="es-ES" altLang="zh-TW" sz="1000" b="0" i="0" u="none" strike="noStrike" noProof="0" dirty="0">
                          <a:solidFill>
                            <a:schemeClr val="dk1"/>
                          </a:solidFill>
                          <a:effectLst/>
                          <a:latin typeface="Abadi" panose="020B0604020104020204" pitchFamily="34" charset="0"/>
                          <a:ea typeface="+mn-ea"/>
                          <a:cs typeface="+mn-cs"/>
                        </a:rPr>
                        <a:t>free</a:t>
                      </a:r>
                      <a:r>
                        <a:rPr lang="zh-TW" altLang="es-ES" sz="1000" b="0" i="0" u="none" strike="noStrike" noProof="0" dirty="0">
                          <a:solidFill>
                            <a:schemeClr val="dk1"/>
                          </a:solidFill>
                          <a:effectLst/>
                          <a:latin typeface="Abadi" panose="020B0604020104020204" pitchFamily="34" charset="0"/>
                          <a:ea typeface="+mn-ea"/>
                          <a:cs typeface="+mn-cs"/>
                        </a:rPr>
                        <a:t> </a:t>
                      </a:r>
                      <a:r>
                        <a:rPr lang="es-EC" altLang="zh-TW" sz="1000" b="0" i="0" u="none" strike="noStrike" noProof="0" dirty="0">
                          <a:solidFill>
                            <a:schemeClr val="dk1"/>
                          </a:solidFill>
                          <a:effectLst/>
                          <a:latin typeface="Abadi" panose="020B0604020104020204" pitchFamily="34" charset="0"/>
                          <a:ea typeface="+mn-ea"/>
                          <a:cs typeface="+mn-cs"/>
                        </a:rPr>
                        <a:t>pool </a:t>
                      </a:r>
                      <a:r>
                        <a:rPr lang="es-EC" altLang="zh-TW" sz="1000" b="0" i="0" u="none" strike="noStrike" noProof="0" dirty="0" err="1">
                          <a:solidFill>
                            <a:schemeClr val="dk1"/>
                          </a:solidFill>
                          <a:effectLst/>
                          <a:latin typeface="Abadi" panose="020B0604020104020204" pitchFamily="34" charset="0"/>
                          <a:ea typeface="+mn-ea"/>
                          <a:cs typeface="+mn-cs"/>
                        </a:rPr>
                        <a:t>for</a:t>
                      </a:r>
                      <a:r>
                        <a:rPr lang="es-EC" altLang="zh-TW" sz="1000" b="0" i="0" u="none" strike="noStrike" noProof="0" dirty="0">
                          <a:solidFill>
                            <a:schemeClr val="dk1"/>
                          </a:solidFill>
                          <a:effectLst/>
                          <a:latin typeface="Abadi" panose="020B0604020104020204" pitchFamily="34" charset="0"/>
                          <a:ea typeface="+mn-ea"/>
                          <a:cs typeface="+mn-cs"/>
                        </a:rPr>
                        <a:t> </a:t>
                      </a:r>
                      <a:r>
                        <a:rPr lang="es-EC" altLang="zh-TW" sz="1000" b="0" i="0" u="none" strike="noStrike" noProof="0" dirty="0" err="1">
                          <a:solidFill>
                            <a:schemeClr val="dk1"/>
                          </a:solidFill>
                          <a:effectLst/>
                          <a:latin typeface="Abadi" panose="020B0604020104020204" pitchFamily="34" charset="0"/>
                          <a:ea typeface="+mn-ea"/>
                          <a:cs typeface="+mn-cs"/>
                        </a:rPr>
                        <a:t>empty</a:t>
                      </a:r>
                      <a:r>
                        <a:rPr lang="es-EC" altLang="zh-TW" sz="1000" b="0" i="0" u="none" strike="noStrike" noProof="0" dirty="0">
                          <a:solidFill>
                            <a:schemeClr val="dk1"/>
                          </a:solidFill>
                          <a:effectLst/>
                          <a:latin typeface="Abadi" panose="020B0604020104020204" pitchFamily="34" charset="0"/>
                          <a:ea typeface="+mn-ea"/>
                          <a:cs typeface="+mn-cs"/>
                        </a:rPr>
                        <a:t> </a:t>
                      </a:r>
                      <a:r>
                        <a:rPr lang="es-EC" altLang="zh-TW" sz="1000" b="0" i="0" u="none" strike="noStrike" noProof="0" dirty="0" err="1">
                          <a:solidFill>
                            <a:schemeClr val="dk1"/>
                          </a:solidFill>
                          <a:effectLst/>
                          <a:latin typeface="Abadi" panose="020B0604020104020204" pitchFamily="34" charset="0"/>
                          <a:ea typeface="+mn-ea"/>
                          <a:cs typeface="+mn-cs"/>
                        </a:rPr>
                        <a:t>transshipment</a:t>
                      </a:r>
                      <a:r>
                        <a:rPr lang="es-EC" altLang="zh-TW" sz="1000" b="0" i="0" u="none" strike="noStrike" noProof="0" dirty="0">
                          <a:solidFill>
                            <a:schemeClr val="dk1"/>
                          </a:solidFill>
                          <a:effectLst/>
                          <a:latin typeface="Abadi" panose="020B0604020104020204" pitchFamily="34" charset="0"/>
                          <a:ea typeface="+mn-ea"/>
                          <a:cs typeface="+mn-cs"/>
                        </a:rPr>
                        <a:t> </a:t>
                      </a:r>
                      <a:r>
                        <a:rPr lang="es-EC" altLang="zh-TW" sz="1000" b="0" i="0" u="none" strike="noStrike" noProof="0" dirty="0" err="1">
                          <a:solidFill>
                            <a:schemeClr val="dk1"/>
                          </a:solidFill>
                          <a:effectLst/>
                          <a:latin typeface="Abadi" panose="020B0604020104020204" pitchFamily="34" charset="0"/>
                          <a:ea typeface="+mn-ea"/>
                          <a:cs typeface="+mn-cs"/>
                        </a:rPr>
                        <a:t>containers</a:t>
                      </a:r>
                      <a:r>
                        <a:rPr lang="es-EC" altLang="zh-TW" sz="1000" b="0" i="0" u="none" strike="noStrike" noProof="0" dirty="0">
                          <a:solidFill>
                            <a:schemeClr val="dk1"/>
                          </a:solidFill>
                          <a:effectLst/>
                          <a:latin typeface="Abadi" panose="020B0604020104020204" pitchFamily="34" charset="0"/>
                          <a:ea typeface="+mn-ea"/>
                          <a:cs typeface="+mn-cs"/>
                        </a:rPr>
                        <a:t> </a:t>
                      </a:r>
                      <a:r>
                        <a:rPr lang="es-EC" altLang="zh-TW" sz="1000" b="0" i="0" u="none" strike="noStrike" noProof="0" dirty="0" err="1">
                          <a:solidFill>
                            <a:schemeClr val="dk1"/>
                          </a:solidFill>
                          <a:effectLst/>
                          <a:latin typeface="Abadi" panose="020B0604020104020204" pitchFamily="34" charset="0"/>
                          <a:ea typeface="+mn-ea"/>
                          <a:cs typeface="+mn-cs"/>
                        </a:rPr>
                        <a:t>under</a:t>
                      </a:r>
                      <a:r>
                        <a:rPr lang="es-EC" altLang="zh-TW" sz="1000" b="0" i="0" u="none" strike="noStrike" noProof="0" dirty="0">
                          <a:solidFill>
                            <a:schemeClr val="dk1"/>
                          </a:solidFill>
                          <a:effectLst/>
                          <a:latin typeface="Abadi" panose="020B0604020104020204" pitchFamily="34" charset="0"/>
                          <a:ea typeface="+mn-ea"/>
                          <a:cs typeface="+mn-cs"/>
                        </a:rPr>
                        <a:t> EMC </a:t>
                      </a:r>
                      <a:r>
                        <a:rPr lang="es-EC" altLang="zh-TW" sz="1000" b="0" i="0" u="none" strike="noStrike" noProof="0" dirty="0" err="1">
                          <a:solidFill>
                            <a:schemeClr val="dk1"/>
                          </a:solidFill>
                          <a:effectLst/>
                          <a:latin typeface="Abadi" panose="020B0604020104020204" pitchFamily="34" charset="0"/>
                          <a:ea typeface="+mn-ea"/>
                          <a:cs typeface="+mn-cs"/>
                        </a:rPr>
                        <a:t>contract</a:t>
                      </a:r>
                      <a:r>
                        <a:rPr lang="es-EC" altLang="zh-TW" sz="1000" b="0" i="0" u="none" strike="noStrike" noProof="0" dirty="0">
                          <a:solidFill>
                            <a:schemeClr val="dk1"/>
                          </a:solidFill>
                          <a:effectLst/>
                          <a:latin typeface="Abadi" panose="020B0604020104020204" pitchFamily="34" charset="0"/>
                          <a:ea typeface="+mn-ea"/>
                          <a:cs typeface="+mn-cs"/>
                        </a:rPr>
                        <a:t>.</a:t>
                      </a:r>
                      <a:endParaRPr lang="es-ES" altLang="zh-TW" sz="1000" dirty="0">
                        <a:solidFill>
                          <a:schemeClr val="dk1"/>
                        </a:solidFill>
                        <a:latin typeface="Abadi" panose="020B0604020104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900" b="0" i="0" u="none" strike="noStrike">
                          <a:solidFill>
                            <a:srgbClr val="000000"/>
                          </a:solidFill>
                          <a:effectLst/>
                          <a:latin typeface="Candara" panose="020E0502030303020204" pitchFamily="34" charset="0"/>
                          <a:ea typeface="新細明體" panose="02020500000000000000" pitchFamily="18" charset="-120"/>
                        </a:rPr>
                        <a:t>-</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zh-TW" sz="1000" b="0" i="0" u="none" strike="noStrike" noProof="0" dirty="0">
                          <a:solidFill>
                            <a:schemeClr val="dk1"/>
                          </a:solidFill>
                          <a:effectLst/>
                          <a:latin typeface="Abadi" panose="020B0604020104020204" pitchFamily="34" charset="0"/>
                          <a:ea typeface="+mn-ea"/>
                          <a:cs typeface="+mn-cs"/>
                        </a:rPr>
                        <a:t>Ecuador’s main services, WSA2 and WSA4, has no </a:t>
                      </a:r>
                      <a:r>
                        <a:rPr lang="es-MX" altLang="zh-TW" sz="1000" b="0" i="0" u="none" strike="noStrike" noProof="0" dirty="0">
                          <a:solidFill>
                            <a:schemeClr val="dk1"/>
                          </a:solidFill>
                          <a:effectLst/>
                          <a:latin typeface="Abadi" panose="020B0604020104020204" pitchFamily="34" charset="0"/>
                          <a:ea typeface="+mn-ea"/>
                          <a:cs typeface="+mn-cs"/>
                        </a:rPr>
                        <a:t>regular </a:t>
                      </a:r>
                      <a:r>
                        <a:rPr lang="zh-TW" sz="1000" b="0" i="0" u="none" strike="noStrike" noProof="0" dirty="0">
                          <a:solidFill>
                            <a:schemeClr val="dk1"/>
                          </a:solidFill>
                          <a:effectLst/>
                          <a:latin typeface="Abadi" panose="020B0604020104020204" pitchFamily="34" charset="0"/>
                          <a:ea typeface="+mn-ea"/>
                          <a:cs typeface="+mn-cs"/>
                        </a:rPr>
                        <a:t>transshipment cargo so there’s no storage or LOLO fees</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but</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when</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it</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occurs</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we</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manage</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to</a:t>
                      </a:r>
                      <a:r>
                        <a:rPr lang="es-MX" altLang="zh-TW" sz="1000" b="0" i="0" u="none" strike="noStrike" noProof="0" dirty="0">
                          <a:solidFill>
                            <a:schemeClr val="dk1"/>
                          </a:solidFill>
                          <a:effectLst/>
                          <a:latin typeface="Abadi" panose="020B0604020104020204" pitchFamily="34" charset="0"/>
                          <a:ea typeface="+mn-ea"/>
                          <a:cs typeface="+mn-cs"/>
                        </a:rPr>
                        <a:t> revise </a:t>
                      </a:r>
                      <a:r>
                        <a:rPr lang="es-MX" altLang="zh-TW" sz="1000" b="0" i="0" u="none" strike="noStrike" noProof="0" dirty="0" err="1">
                          <a:solidFill>
                            <a:schemeClr val="dk1"/>
                          </a:solidFill>
                          <a:effectLst/>
                          <a:latin typeface="Abadi" panose="020B0604020104020204" pitchFamily="34" charset="0"/>
                          <a:ea typeface="+mn-ea"/>
                          <a:cs typeface="+mn-cs"/>
                        </a:rPr>
                        <a:t>with</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the</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terminals</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to</a:t>
                      </a:r>
                      <a:r>
                        <a:rPr lang="es-MX" altLang="zh-TW" sz="1000" b="0" i="0" u="none" strike="noStrike" noProof="0" dirty="0">
                          <a:solidFill>
                            <a:schemeClr val="dk1"/>
                          </a:solidFill>
                          <a:effectLst/>
                          <a:latin typeface="Abadi" panose="020B0604020104020204" pitchFamily="34" charset="0"/>
                          <a:ea typeface="+mn-ea"/>
                          <a:cs typeface="+mn-cs"/>
                        </a:rPr>
                        <a:t> reduce </a:t>
                      </a:r>
                      <a:r>
                        <a:rPr lang="es-MX" altLang="zh-TW" sz="1000" b="0" i="0" u="none" strike="noStrike" noProof="0" dirty="0" err="1">
                          <a:solidFill>
                            <a:schemeClr val="dk1"/>
                          </a:solidFill>
                          <a:effectLst/>
                          <a:latin typeface="Abadi" panose="020B0604020104020204" pitchFamily="34" charset="0"/>
                          <a:ea typeface="+mn-ea"/>
                          <a:cs typeface="+mn-cs"/>
                        </a:rPr>
                        <a:t>the</a:t>
                      </a:r>
                      <a:r>
                        <a:rPr lang="es-MX" altLang="zh-TW" sz="1000" b="0" i="0" u="none" strike="noStrike" noProof="0" dirty="0">
                          <a:solidFill>
                            <a:schemeClr val="dk1"/>
                          </a:solidFill>
                          <a:effectLst/>
                          <a:latin typeface="Abadi" panose="020B0604020104020204" pitchFamily="34" charset="0"/>
                          <a:ea typeface="+mn-ea"/>
                          <a:cs typeface="+mn-cs"/>
                        </a:rPr>
                        <a:t> extra </a:t>
                      </a:r>
                      <a:r>
                        <a:rPr lang="es-MX" altLang="zh-TW" sz="1000" b="0" i="0" u="none" strike="noStrike" noProof="0" dirty="0" err="1">
                          <a:solidFill>
                            <a:schemeClr val="dk1"/>
                          </a:solidFill>
                          <a:effectLst/>
                          <a:latin typeface="Abadi" panose="020B0604020104020204" pitchFamily="34" charset="0"/>
                          <a:ea typeface="+mn-ea"/>
                          <a:cs typeface="+mn-cs"/>
                        </a:rPr>
                        <a:t>costs</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to</a:t>
                      </a:r>
                      <a:r>
                        <a:rPr lang="es-MX" altLang="zh-TW" sz="1000" b="0" i="0" u="none" strike="noStrike" noProof="0" dirty="0">
                          <a:solidFill>
                            <a:schemeClr val="dk1"/>
                          </a:solidFill>
                          <a:effectLst/>
                          <a:latin typeface="Abadi" panose="020B0604020104020204" pitchFamily="34" charset="0"/>
                          <a:ea typeface="+mn-ea"/>
                          <a:cs typeface="+mn-cs"/>
                        </a:rPr>
                        <a:t> </a:t>
                      </a:r>
                      <a:r>
                        <a:rPr lang="es-MX" altLang="zh-TW" sz="1000" b="0" i="0" u="none" strike="noStrike" noProof="0" dirty="0" err="1">
                          <a:solidFill>
                            <a:schemeClr val="dk1"/>
                          </a:solidFill>
                          <a:effectLst/>
                          <a:latin typeface="Abadi" panose="020B0604020104020204" pitchFamily="34" charset="0"/>
                          <a:ea typeface="+mn-ea"/>
                          <a:cs typeface="+mn-cs"/>
                        </a:rPr>
                        <a:t>the</a:t>
                      </a:r>
                      <a:r>
                        <a:rPr lang="es-MX" altLang="zh-TW" sz="1000" b="0" i="0" u="none" strike="noStrike" noProof="0" dirty="0">
                          <a:solidFill>
                            <a:schemeClr val="dk1"/>
                          </a:solidFill>
                          <a:effectLst/>
                          <a:latin typeface="Abadi" panose="020B0604020104020204" pitchFamily="34" charset="0"/>
                          <a:ea typeface="+mn-ea"/>
                          <a:cs typeface="+mn-cs"/>
                        </a:rPr>
                        <a:t> Line.</a:t>
                      </a:r>
                      <a:endParaRPr lang="es-ES" altLang="zh-TW" sz="1000" dirty="0">
                        <a:solidFill>
                          <a:schemeClr val="dk1"/>
                        </a:solidFill>
                        <a:latin typeface="Abadi" panose="020B0604020104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27</a:t>
            </a:fld>
            <a:endParaRPr lang="en-US" sz="1000"/>
          </a:p>
        </p:txBody>
      </p:sp>
    </p:spTree>
    <p:extLst>
      <p:ext uri="{BB962C8B-B14F-4D97-AF65-F5344CB8AC3E}">
        <p14:creationId xmlns:p14="http://schemas.microsoft.com/office/powerpoint/2010/main" val="2082849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OCD/OPD Topic discussion </a:t>
            </a:r>
            <a:r>
              <a:rPr lang="en-US" altLang="zh-TW" sz="2400" b="1" kern="0">
                <a:solidFill>
                  <a:srgbClr val="FFFF00"/>
                </a:solidFill>
                <a:latin typeface="DFKai-SB" pitchFamily="65" charset="-120"/>
                <a:ea typeface="DFKai-SB" pitchFamily="65" charset="-120"/>
              </a:rPr>
              <a:t>(EC)</a:t>
            </a:r>
            <a:endParaRPr lang="en-US" sz="2400" b="1" kern="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28</a:t>
            </a:fld>
            <a:endParaRPr lang="en-US" sz="1000"/>
          </a:p>
        </p:txBody>
      </p:sp>
      <p:sp>
        <p:nvSpPr>
          <p:cNvPr id="2" name="CuadroTexto 1">
            <a:extLst>
              <a:ext uri="{FF2B5EF4-FFF2-40B4-BE49-F238E27FC236}">
                <a16:creationId xmlns:a16="http://schemas.microsoft.com/office/drawing/2014/main" id="{A57E5E2B-876A-76A4-88CB-CAFB9FC2627D}"/>
              </a:ext>
            </a:extLst>
          </p:cNvPr>
          <p:cNvSpPr txBox="1"/>
          <p:nvPr/>
        </p:nvSpPr>
        <p:spPr>
          <a:xfrm>
            <a:off x="192314" y="851042"/>
            <a:ext cx="8700166" cy="3508653"/>
          </a:xfrm>
          <a:prstGeom prst="rect">
            <a:avLst/>
          </a:prstGeom>
          <a:noFill/>
        </p:spPr>
        <p:txBody>
          <a:bodyPr wrap="square">
            <a:spAutoFit/>
          </a:bodyPr>
          <a:lstStyle/>
          <a:p>
            <a:r>
              <a:rPr lang="en-US" altLang="zh-TW" sz="1400" dirty="0">
                <a:latin typeface="Candara" panose="020E0502030303020204" pitchFamily="34" charset="0"/>
              </a:rPr>
              <a:t>Topic – 2025 Projection</a:t>
            </a:r>
          </a:p>
          <a:p>
            <a:endParaRPr lang="en-US" altLang="zh-TW" sz="1400" dirty="0">
              <a:latin typeface="Candara" panose="020E0502030303020204" pitchFamily="34" charset="0"/>
            </a:endParaRPr>
          </a:p>
          <a:p>
            <a:r>
              <a:rPr lang="en-US" altLang="zh-TW" sz="1000" dirty="0">
                <a:latin typeface="Abadi" panose="020B0604020104020204" pitchFamily="34" charset="0"/>
              </a:rPr>
              <a:t>Terminal information update (expansion/cranes)</a:t>
            </a:r>
          </a:p>
          <a:p>
            <a:endParaRPr lang="en-US" altLang="zh-TW" sz="1000" dirty="0">
              <a:latin typeface="Abadi" panose="020B0604020104020204" pitchFamily="34" charset="0"/>
            </a:endParaRPr>
          </a:p>
          <a:p>
            <a:pPr marL="171450" indent="-171450">
              <a:buFont typeface="Wingdings" panose="05000000000000000000" pitchFamily="2" charset="2"/>
              <a:buChar char="l"/>
            </a:pPr>
            <a:r>
              <a:rPr lang="en-US" sz="1000" dirty="0">
                <a:latin typeface="Abadi" panose="020B0604020104020204" pitchFamily="34" charset="0"/>
                <a:ea typeface="+mn-lt"/>
                <a:cs typeface="+mn-lt"/>
              </a:rPr>
              <a:t>DPW POSORJA: </a:t>
            </a:r>
          </a:p>
          <a:p>
            <a:pPr marL="628650" lvl="1" indent="-171450">
              <a:buFont typeface="Wingdings" panose="05000000000000000000" pitchFamily="2" charset="2"/>
              <a:buChar char="l"/>
            </a:pPr>
            <a:r>
              <a:rPr lang="es-EC" sz="1000" dirty="0" err="1">
                <a:latin typeface="Abadi" panose="020B0604020104020204" pitchFamily="34" charset="0"/>
                <a:ea typeface="+mn-lt"/>
                <a:cs typeface="+mn-lt"/>
              </a:rPr>
              <a:t>The</a:t>
            </a:r>
            <a:r>
              <a:rPr lang="es-EC" sz="1000" dirty="0">
                <a:latin typeface="Abadi" panose="020B0604020104020204" pitchFamily="34" charset="0"/>
                <a:ea typeface="+mn-lt"/>
                <a:cs typeface="+mn-lt"/>
              </a:rPr>
              <a:t> dock </a:t>
            </a:r>
            <a:r>
              <a:rPr lang="es-EC" sz="1000" dirty="0" err="1">
                <a:latin typeface="Abadi" panose="020B0604020104020204" pitchFamily="34" charset="0"/>
                <a:ea typeface="+mn-lt"/>
                <a:cs typeface="+mn-lt"/>
              </a:rPr>
              <a:t>expansion</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officially</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began</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to</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cover</a:t>
            </a:r>
            <a:r>
              <a:rPr lang="es-EC" sz="1000" dirty="0">
                <a:latin typeface="Abadi" panose="020B0604020104020204" pitchFamily="34" charset="0"/>
                <a:ea typeface="+mn-lt"/>
                <a:cs typeface="+mn-lt"/>
              </a:rPr>
              <a:t> a total </a:t>
            </a:r>
            <a:r>
              <a:rPr lang="es-EC" sz="1000" dirty="0" err="1">
                <a:latin typeface="Abadi" panose="020B0604020104020204" pitchFamily="34" charset="0"/>
                <a:ea typeface="+mn-lt"/>
                <a:cs typeface="+mn-lt"/>
              </a:rPr>
              <a:t>of</a:t>
            </a:r>
            <a:r>
              <a:rPr lang="es-EC" sz="1000" dirty="0">
                <a:latin typeface="Abadi" panose="020B0604020104020204" pitchFamily="34" charset="0"/>
                <a:ea typeface="+mn-lt"/>
                <a:cs typeface="+mn-lt"/>
              </a:rPr>
              <a:t> 700 </a:t>
            </a:r>
            <a:r>
              <a:rPr lang="es-EC" sz="1000" dirty="0" err="1">
                <a:latin typeface="Abadi" panose="020B0604020104020204" pitchFamily="34" charset="0"/>
                <a:ea typeface="+mn-lt"/>
                <a:cs typeface="+mn-lt"/>
              </a:rPr>
              <a:t>meters</a:t>
            </a:r>
            <a:r>
              <a:rPr lang="es-EC" sz="1000" dirty="0">
                <a:latin typeface="Abadi" panose="020B0604020104020204" pitchFamily="34" charset="0"/>
                <a:ea typeface="+mn-lt"/>
                <a:cs typeface="+mn-lt"/>
              </a:rPr>
              <a:t>, and </a:t>
            </a:r>
            <a:r>
              <a:rPr lang="es-EC" sz="1000" dirty="0" err="1">
                <a:latin typeface="Abadi" panose="020B0604020104020204" pitchFamily="34" charset="0"/>
                <a:ea typeface="+mn-lt"/>
                <a:cs typeface="+mn-lt"/>
              </a:rPr>
              <a:t>it</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is</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expected</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to</a:t>
            </a:r>
            <a:r>
              <a:rPr lang="es-EC" sz="1000" dirty="0">
                <a:latin typeface="Abadi" panose="020B0604020104020204" pitchFamily="34" charset="0"/>
                <a:ea typeface="+mn-lt"/>
                <a:cs typeface="+mn-lt"/>
              </a:rPr>
              <a:t> be </a:t>
            </a:r>
          </a:p>
          <a:p>
            <a:pPr lvl="1"/>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completed</a:t>
            </a:r>
            <a:r>
              <a:rPr lang="es-EC" sz="1000" dirty="0">
                <a:latin typeface="Abadi" panose="020B0604020104020204" pitchFamily="34" charset="0"/>
                <a:ea typeface="+mn-lt"/>
                <a:cs typeface="+mn-lt"/>
              </a:rPr>
              <a:t> </a:t>
            </a:r>
            <a:r>
              <a:rPr lang="es-EC" sz="1000" dirty="0" err="1">
                <a:latin typeface="Abadi" panose="020B0604020104020204" pitchFamily="34" charset="0"/>
                <a:ea typeface="+mn-lt"/>
                <a:cs typeface="+mn-lt"/>
              </a:rPr>
              <a:t>by</a:t>
            </a:r>
            <a:r>
              <a:rPr lang="es-EC" sz="1000" dirty="0">
                <a:latin typeface="Abadi" panose="020B0604020104020204" pitchFamily="34" charset="0"/>
                <a:ea typeface="+mn-lt"/>
                <a:cs typeface="+mn-lt"/>
              </a:rPr>
              <a:t> mid-2026.</a:t>
            </a:r>
          </a:p>
          <a:p>
            <a:pPr marL="628650" lvl="1" indent="-171450">
              <a:buFont typeface="Wingdings" panose="05000000000000000000" pitchFamily="2" charset="2"/>
              <a:buChar char="l"/>
            </a:pPr>
            <a:r>
              <a:rPr lang="en-US" sz="1000" dirty="0">
                <a:latin typeface="Abadi" panose="020B0604020104020204" pitchFamily="34" charset="0"/>
                <a:ea typeface="+mn-lt"/>
                <a:cs typeface="+mn-lt"/>
              </a:rPr>
              <a:t>This investment will allow the simultaneous operation of two fully loaded post-Panamax vessels.</a:t>
            </a:r>
          </a:p>
          <a:p>
            <a:pPr marL="628650" lvl="1" indent="-171450">
              <a:buFont typeface="Wingdings" panose="05000000000000000000" pitchFamily="2" charset="2"/>
              <a:buChar char="l"/>
            </a:pPr>
            <a:r>
              <a:rPr lang="en-US" sz="1000" dirty="0">
                <a:latin typeface="Abadi" panose="020B0604020104020204" pitchFamily="34" charset="0"/>
                <a:ea typeface="+mn-lt"/>
                <a:cs typeface="+mn-lt"/>
              </a:rPr>
              <a:t>They will also add two more gantry crane to operate the new dock.</a:t>
            </a:r>
          </a:p>
          <a:p>
            <a:pPr marL="628650" lvl="1" indent="-171450">
              <a:buFont typeface="Wingdings" panose="05000000000000000000" pitchFamily="2" charset="2"/>
              <a:buChar char="l"/>
            </a:pPr>
            <a:endParaRPr lang="en-US" altLang="zh-TW" sz="1000" dirty="0">
              <a:latin typeface="Abadi" panose="020B0604020104020204" pitchFamily="34" charset="0"/>
              <a:ea typeface="+mn-lt"/>
              <a:cs typeface="+mn-lt"/>
            </a:endParaRPr>
          </a:p>
          <a:p>
            <a:pPr marL="171450" indent="-171450">
              <a:buFont typeface="Wingdings" panose="05000000000000000000" pitchFamily="2" charset="2"/>
              <a:buChar char="l"/>
            </a:pPr>
            <a:r>
              <a:rPr lang="en-US" altLang="zh-TW" sz="1000" dirty="0">
                <a:latin typeface="Abadi" panose="020B0604020104020204" pitchFamily="34" charset="0"/>
                <a:ea typeface="+mn-lt"/>
                <a:cs typeface="+mn-lt"/>
              </a:rPr>
              <a:t>CONTECON: </a:t>
            </a:r>
          </a:p>
          <a:p>
            <a:pPr marL="628650" lvl="1" indent="-171450">
              <a:buFont typeface="Wingdings" panose="05000000000000000000" pitchFamily="2" charset="2"/>
              <a:buChar char="l"/>
            </a:pPr>
            <a:r>
              <a:rPr lang="en-US" sz="1000" dirty="0">
                <a:latin typeface="Abadi" panose="020B0604020104020204" pitchFamily="34" charset="0"/>
                <a:ea typeface="+mn-lt"/>
                <a:cs typeface="+mn-lt"/>
              </a:rPr>
              <a:t>They have inaugurated the first on-dock cold storage facility for banana exports, in partnership with Cool Carriers.</a:t>
            </a:r>
          </a:p>
          <a:p>
            <a:pPr marL="628650" lvl="1" indent="-171450">
              <a:buFont typeface="Wingdings" panose="05000000000000000000" pitchFamily="2" charset="2"/>
              <a:buChar char="l"/>
            </a:pPr>
            <a:r>
              <a:rPr lang="en-US" sz="1000" dirty="0">
                <a:latin typeface="Abadi" panose="020B0604020104020204" pitchFamily="34" charset="0"/>
                <a:ea typeface="+mn-lt"/>
                <a:cs typeface="+mn-lt"/>
              </a:rPr>
              <a:t>This facility is designed to give an uninterrupted cold chain preservation from cargo reception to shipment leading to reduced waiting times, optimized processes, and a guarantee that the fruits reach their destinations in the best possible condition.</a:t>
            </a:r>
          </a:p>
          <a:p>
            <a:pPr marL="628650" lvl="1" indent="-171450">
              <a:buFont typeface="Wingdings" panose="05000000000000000000" pitchFamily="2" charset="2"/>
              <a:buChar char="l"/>
            </a:pPr>
            <a:r>
              <a:rPr lang="en-US" sz="1000" dirty="0">
                <a:latin typeface="Abadi" panose="020B0604020104020204" pitchFamily="34" charset="0"/>
                <a:ea typeface="+mn-lt"/>
                <a:cs typeface="+mn-lt"/>
              </a:rPr>
              <a:t>Will increase 2 more gantry crane, to have a total of 8 by the end of 2025.</a:t>
            </a:r>
          </a:p>
          <a:p>
            <a:pPr lvl="2"/>
            <a:endParaRPr lang="en-US" altLang="zh-TW" sz="1000" dirty="0">
              <a:latin typeface="Abadi" panose="020B0604020104020204" pitchFamily="34" charset="0"/>
              <a:ea typeface="+mn-lt"/>
              <a:cs typeface="+mn-lt"/>
            </a:endParaRPr>
          </a:p>
          <a:p>
            <a:pPr marL="171450" indent="-171450">
              <a:buFont typeface="Wingdings" panose="05000000000000000000" pitchFamily="2" charset="2"/>
              <a:buChar char="l"/>
            </a:pPr>
            <a:r>
              <a:rPr lang="en-US" altLang="zh-TW" sz="1000" dirty="0">
                <a:latin typeface="Abadi" panose="020B0604020104020204" pitchFamily="34" charset="0"/>
                <a:ea typeface="+mn-lt"/>
                <a:cs typeface="+mn-lt"/>
              </a:rPr>
              <a:t>TPG:</a:t>
            </a:r>
          </a:p>
          <a:p>
            <a:pPr marL="628650" lvl="1" indent="-171450">
              <a:buFont typeface="Wingdings" panose="05000000000000000000" pitchFamily="2" charset="2"/>
              <a:buChar char="l"/>
            </a:pPr>
            <a:r>
              <a:rPr lang="en-US" altLang="zh-TW" sz="1000" dirty="0">
                <a:latin typeface="Abadi" panose="020B0604020104020204" pitchFamily="34" charset="0"/>
                <a:ea typeface="+mn-lt"/>
                <a:cs typeface="+mn-lt"/>
              </a:rPr>
              <a:t>They also has expansion plans between 2025 and 2030. They have announced an investment to extend the dock from 660 meters to 800 meters in length, as well as the acquisition and renovation of cranes and equipment for container yards and reefer plugs.</a:t>
            </a:r>
          </a:p>
          <a:p>
            <a:pPr marL="628650" lvl="1" indent="-171450">
              <a:buFont typeface="Wingdings" panose="05000000000000000000" pitchFamily="2" charset="2"/>
              <a:buChar char="l"/>
            </a:pPr>
            <a:r>
              <a:rPr lang="en-US" sz="1000" dirty="0">
                <a:latin typeface="Abadi" panose="020B0604020104020204" pitchFamily="34" charset="0"/>
                <a:ea typeface="+mn-lt"/>
                <a:cs typeface="+mn-lt"/>
              </a:rPr>
              <a:t>Will increase 2 more gantry cranes by the mid-2026.</a:t>
            </a:r>
            <a:endParaRPr lang="en-US" altLang="zh-TW" sz="1400" dirty="0">
              <a:latin typeface="Abadi" panose="020B0604020104020204" pitchFamily="34" charset="0"/>
            </a:endParaRPr>
          </a:p>
          <a:p>
            <a:endParaRPr lang="en-US" altLang="zh-TW" sz="1400" dirty="0">
              <a:latin typeface="Candara" panose="020E0502030303020204" pitchFamily="34" charset="0"/>
            </a:endParaRPr>
          </a:p>
        </p:txBody>
      </p:sp>
      <p:pic>
        <p:nvPicPr>
          <p:cNvPr id="3" name="Picture 1">
            <a:extLst>
              <a:ext uri="{FF2B5EF4-FFF2-40B4-BE49-F238E27FC236}">
                <a16:creationId xmlns:a16="http://schemas.microsoft.com/office/drawing/2014/main" id="{A02BF983-8604-EF06-21C1-60193D7B50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0" t="6473" r="4722" b="11469"/>
          <a:stretch/>
        </p:blipFill>
        <p:spPr bwMode="auto">
          <a:xfrm>
            <a:off x="6248814" y="851042"/>
            <a:ext cx="2561163" cy="1616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16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rPr>
              <a:t>20</a:t>
            </a:r>
            <a:endParaRPr kumimoji="0" lang="zh-CN" altLang="en-US"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solidFill>
                  <a:prstClr val="black">
                    <a:lumMod val="85000"/>
                    <a:lumOff val="15000"/>
                  </a:prstClr>
                </a:solidFill>
                <a:latin typeface="DFKai-SB" pitchFamily="65" charset="-120"/>
                <a:ea typeface="DFKai-SB" pitchFamily="65" charset="-120"/>
              </a:rPr>
              <a:t>EPE</a:t>
            </a:r>
          </a:p>
          <a:p>
            <a:pPr lvl="0" algn="ctr">
              <a:defRPr/>
            </a:pPr>
            <a:r>
              <a:rPr lang="en-US" altLang="zh-CN" sz="2400" b="1">
                <a:solidFill>
                  <a:prstClr val="black">
                    <a:lumMod val="85000"/>
                    <a:lumOff val="15000"/>
                  </a:prstClr>
                </a:solidFill>
                <a:latin typeface="DFKai-SB" pitchFamily="65" charset="-120"/>
                <a:ea typeface="DFKai-SB" pitchFamily="65" charset="-120"/>
              </a:rPr>
              <a:t>(PERU)</a:t>
            </a:r>
            <a:endParaRPr kumimoji="0" lang="zh-CN" altLang="en-US" sz="2400" b="0" i="0" u="none" strike="noStrike" kern="1200" cap="none" spc="0" normalizeH="0" baseline="0" noProof="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701572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rPr>
              <a:t>17</a:t>
            </a:r>
            <a:endParaRPr kumimoji="0" lang="zh-CN" altLang="en-US" sz="4400" b="1" i="0" u="none" strike="noStrike" kern="1200" cap="none" spc="0" normalizeH="0" baseline="0" noProof="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solidFill>
                  <a:prstClr val="black">
                    <a:lumMod val="85000"/>
                    <a:lumOff val="15000"/>
                  </a:prstClr>
                </a:solidFill>
                <a:latin typeface="DFKai-SB" pitchFamily="65" charset="-120"/>
                <a:ea typeface="DFKai-SB" pitchFamily="65" charset="-120"/>
              </a:rPr>
              <a:t>ECL</a:t>
            </a:r>
          </a:p>
          <a:p>
            <a:pPr lvl="0" algn="ctr">
              <a:defRPr/>
            </a:pPr>
            <a:r>
              <a:rPr lang="en-US" altLang="zh-CN" sz="2400" b="1">
                <a:solidFill>
                  <a:prstClr val="black">
                    <a:lumMod val="85000"/>
                    <a:lumOff val="15000"/>
                  </a:prstClr>
                </a:solidFill>
                <a:latin typeface="DFKai-SB" pitchFamily="65" charset="-120"/>
                <a:ea typeface="DFKai-SB" pitchFamily="65" charset="-120"/>
              </a:rPr>
              <a:t>(CHILE)</a:t>
            </a:r>
            <a:endParaRPr kumimoji="0" lang="zh-CN" altLang="en-US" sz="2400" b="0" i="0" u="none" strike="noStrike" kern="1200" cap="none" spc="0" normalizeH="0" baseline="0" noProof="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096077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3861833"/>
              </p:ext>
            </p:extLst>
          </p:nvPr>
        </p:nvGraphicFramePr>
        <p:xfrm>
          <a:off x="33871" y="569675"/>
          <a:ext cx="9110129" cy="4359152"/>
        </p:xfrm>
        <a:graphic>
          <a:graphicData uri="http://schemas.openxmlformats.org/drawingml/2006/table">
            <a:tbl>
              <a:tblPr/>
              <a:tblGrid>
                <a:gridCol w="559062">
                  <a:extLst>
                    <a:ext uri="{9D8B030D-6E8A-4147-A177-3AD203B41FA5}">
                      <a16:colId xmlns:a16="http://schemas.microsoft.com/office/drawing/2014/main" val="20000"/>
                    </a:ext>
                  </a:extLst>
                </a:gridCol>
                <a:gridCol w="522682">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648072">
                  <a:extLst>
                    <a:ext uri="{9D8B030D-6E8A-4147-A177-3AD203B41FA5}">
                      <a16:colId xmlns:a16="http://schemas.microsoft.com/office/drawing/2014/main" val="2807462935"/>
                    </a:ext>
                  </a:extLst>
                </a:gridCol>
                <a:gridCol w="5076057">
                  <a:extLst>
                    <a:ext uri="{9D8B030D-6E8A-4147-A177-3AD203B41FA5}">
                      <a16:colId xmlns:a16="http://schemas.microsoft.com/office/drawing/2014/main" val="20005"/>
                    </a:ext>
                  </a:extLst>
                </a:gridCol>
              </a:tblGrid>
              <a:tr h="495600">
                <a:tc rowSpan="2">
                  <a:txBody>
                    <a:bodyPr/>
                    <a:lstStyle/>
                    <a:p>
                      <a:pPr algn="ctr" rtl="0" fontAlgn="ctr"/>
                      <a:endParaRPr lang="en-US" altLang="zh-TW" sz="800" b="0" i="0" u="none" strike="noStrike">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800" b="0" i="0" u="none" strike="noStrike">
                          <a:solidFill>
                            <a:srgbClr val="000000"/>
                          </a:solidFill>
                          <a:effectLst/>
                          <a:latin typeface="DFKai-SB" panose="03000509000000000000" pitchFamily="65" charset="-120"/>
                          <a:ea typeface="DFKai-SB" panose="03000509000000000000" pitchFamily="65" charset="-120"/>
                        </a:rPr>
                        <a:t>Segments</a:t>
                      </a:r>
                      <a:endParaRPr lang="zh-TW" altLang="de-DE" sz="800" b="0" i="0" u="none" strike="noStrike">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800" b="0" i="0" u="none" strike="noStrike">
                          <a:solidFill>
                            <a:schemeClr val="tx1"/>
                          </a:solidFill>
                          <a:effectLst/>
                          <a:latin typeface="DFKai-SB" panose="03000509000000000000" pitchFamily="65" charset="-120"/>
                          <a:ea typeface="DFKai-SB" panose="03000509000000000000"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anose="03000509000000000000" pitchFamily="65" charset="-120"/>
                          <a:ea typeface="DFKai-SB" panose="03000509000000000000" pitchFamily="65" charset="-120"/>
                        </a:rPr>
                        <a:t>202</a:t>
                      </a:r>
                      <a:r>
                        <a:rPr lang="en-US" altLang="zh-TW" sz="800" b="0" i="0" u="none" strike="noStrike">
                          <a:solidFill>
                            <a:schemeClr val="tx1"/>
                          </a:solidFill>
                          <a:effectLst/>
                          <a:latin typeface="DFKai-SB" panose="03000509000000000000" pitchFamily="65" charset="-120"/>
                          <a:ea typeface="DFKai-SB" panose="03000509000000000000" pitchFamily="65" charset="-120"/>
                        </a:rPr>
                        <a:t>4</a:t>
                      </a:r>
                      <a:r>
                        <a:rPr lang="de-DE" altLang="zh-TW" sz="800" b="0" i="0" u="none" strike="noStrike">
                          <a:solidFill>
                            <a:schemeClr val="tx1"/>
                          </a:solidFill>
                          <a:effectLst/>
                          <a:latin typeface="DFKai-SB" panose="03000509000000000000" pitchFamily="65" charset="-120"/>
                          <a:ea typeface="DFKai-SB" panose="03000509000000000000" pitchFamily="65" charset="-120"/>
                        </a:rPr>
                        <a:t> Target</a:t>
                      </a:r>
                    </a:p>
                    <a:p>
                      <a:pPr algn="ctr" rtl="0" fontAlgn="ctr"/>
                      <a:r>
                        <a:rPr lang="de-DE" altLang="zh-TW" sz="800" b="0" i="0" u="none" strike="noStrike">
                          <a:solidFill>
                            <a:schemeClr val="tx1"/>
                          </a:solidFill>
                          <a:effectLst/>
                          <a:latin typeface="DFKai-SB" panose="03000509000000000000" pitchFamily="65" charset="-120"/>
                          <a:ea typeface="DFKai-SB" panose="03000509000000000000" pitchFamily="65" charset="-120"/>
                        </a:rPr>
                        <a:t>TTL Loading(</a:t>
                      </a:r>
                      <a:r>
                        <a:rPr lang="de-DE" altLang="zh-TW" sz="800" b="0" i="0" u="none" strike="noStrike" baseline="0">
                          <a:solidFill>
                            <a:schemeClr val="tx1"/>
                          </a:solidFill>
                          <a:effectLst/>
                          <a:latin typeface="DFKai-SB" panose="03000509000000000000" pitchFamily="65" charset="-120"/>
                          <a:ea typeface="DFKai-SB" panose="03000509000000000000" pitchFamily="65" charset="-120"/>
                        </a:rPr>
                        <a:t>TEU)</a:t>
                      </a:r>
                      <a:endParaRPr lang="de-DE" altLang="zh-TW" sz="8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anose="03000509000000000000" pitchFamily="65" charset="-120"/>
                          <a:ea typeface="DFKai-SB" panose="03000509000000000000"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anose="03000509000000000000" pitchFamily="65" charset="-120"/>
                          <a:ea typeface="DFKai-SB" panose="03000509000000000000" pitchFamily="65" charset="-120"/>
                        </a:rPr>
                        <a:t>TTL</a:t>
                      </a:r>
                      <a:r>
                        <a:rPr lang="de-DE" altLang="zh-TW" sz="800" b="0" i="0" u="none" strike="noStrike" baseline="0">
                          <a:solidFill>
                            <a:schemeClr val="tx1"/>
                          </a:solidFill>
                          <a:effectLst/>
                          <a:latin typeface="DFKai-SB" panose="03000509000000000000" pitchFamily="65" charset="-120"/>
                          <a:ea typeface="DFKai-SB" panose="03000509000000000000" pitchFamily="65" charset="-120"/>
                        </a:rPr>
                        <a:t> </a:t>
                      </a:r>
                      <a:r>
                        <a:rPr lang="de-DE" altLang="zh-TW" sz="800" b="0" i="0" u="none" strike="noStrike">
                          <a:solidFill>
                            <a:schemeClr val="tx1"/>
                          </a:solidFill>
                          <a:effectLst/>
                          <a:latin typeface="DFKai-SB" panose="03000509000000000000" pitchFamily="65" charset="-120"/>
                          <a:ea typeface="DFKai-SB" panose="03000509000000000000" pitchFamily="65" charset="-120"/>
                        </a:rPr>
                        <a:t>Loading</a:t>
                      </a:r>
                      <a:r>
                        <a:rPr lang="de-DE" altLang="zh-TW" sz="800" b="0" i="0" u="none" strike="noStrike" baseline="0">
                          <a:solidFill>
                            <a:schemeClr val="tx1"/>
                          </a:solidFill>
                          <a:effectLst/>
                          <a:latin typeface="DFKai-SB" panose="03000509000000000000" pitchFamily="65" charset="-120"/>
                          <a:ea typeface="DFKai-SB" panose="03000509000000000000" pitchFamily="65" charset="-120"/>
                        </a:rPr>
                        <a:t>(TEU)</a:t>
                      </a:r>
                      <a:endParaRPr lang="de-DE" altLang="zh-TW" sz="8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anose="03000509000000000000" pitchFamily="65" charset="-120"/>
                          <a:ea typeface="DFKai-SB" panose="03000509000000000000" pitchFamily="65" charset="-120"/>
                        </a:rPr>
                        <a:t>Achievement</a:t>
                      </a:r>
                    </a:p>
                    <a:p>
                      <a:pPr algn="ctr" rtl="0" fontAlgn="ctr"/>
                      <a:r>
                        <a:rPr lang="de-DE" altLang="zh-TW" sz="800" b="0" i="0" u="none" strike="noStrike">
                          <a:solidFill>
                            <a:schemeClr val="tx1"/>
                          </a:solidFill>
                          <a:effectLst/>
                          <a:latin typeface="DFKai-SB" panose="03000509000000000000" pitchFamily="65" charset="-120"/>
                          <a:ea typeface="DFKai-SB" panose="03000509000000000000"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a:solidFill>
                            <a:schemeClr val="tx1"/>
                          </a:solidFill>
                          <a:effectLst/>
                          <a:latin typeface="DFKai-SB" panose="03000509000000000000" pitchFamily="65" charset="-120"/>
                          <a:ea typeface="DFKai-SB" panose="03000509000000000000"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anose="03000509000000000000" pitchFamily="65" charset="-120"/>
                          <a:ea typeface="DFKai-SB" panose="03000509000000000000" pitchFamily="65" charset="-120"/>
                        </a:rPr>
                        <a:t>TTL Loading(</a:t>
                      </a:r>
                      <a:r>
                        <a:rPr lang="de-DE" altLang="zh-TW" sz="800" b="0" i="0" u="none" strike="noStrike" baseline="0">
                          <a:solidFill>
                            <a:schemeClr val="tx1"/>
                          </a:solidFill>
                          <a:effectLst/>
                          <a:latin typeface="DFKai-SB" panose="03000509000000000000" pitchFamily="65" charset="-120"/>
                          <a:ea typeface="DFKai-SB" panose="03000509000000000000" pitchFamily="65" charset="-120"/>
                        </a:rPr>
                        <a:t>TEU)</a:t>
                      </a:r>
                      <a:endParaRPr lang="de-DE" altLang="zh-TW" sz="8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800" b="0" i="0" u="none" strike="noStrike">
                          <a:solidFill>
                            <a:srgbClr val="000000"/>
                          </a:solidFill>
                          <a:effectLst/>
                          <a:latin typeface="DFKai-SB" panose="03000509000000000000" pitchFamily="65" charset="-120"/>
                          <a:ea typeface="DFKai-SB" panose="03000509000000000000" pitchFamily="65" charset="-120"/>
                        </a:rPr>
                        <a:t>Market</a:t>
                      </a:r>
                      <a:r>
                        <a:rPr lang="de-DE" sz="800" b="0" i="0" u="none" strike="noStrike" baseline="0">
                          <a:solidFill>
                            <a:srgbClr val="000000"/>
                          </a:solidFill>
                          <a:effectLst/>
                          <a:latin typeface="DFKai-SB" panose="03000509000000000000" pitchFamily="65" charset="-120"/>
                          <a:ea typeface="DFKai-SB" panose="03000509000000000000" pitchFamily="65" charset="-120"/>
                        </a:rPr>
                        <a:t> Review</a:t>
                      </a:r>
                      <a:r>
                        <a:rPr lang="de-DE" sz="800" b="0" i="0" u="none" strike="noStrike">
                          <a:solidFill>
                            <a:srgbClr val="000000"/>
                          </a:solidFill>
                          <a:effectLst/>
                          <a:latin typeface="DFKai-SB" panose="03000509000000000000" pitchFamily="65" charset="-120"/>
                          <a:ea typeface="DFKai-SB" panose="03000509000000000000" pitchFamily="65" charset="-120"/>
                        </a:rPr>
                        <a:t> &amp; Action</a:t>
                      </a:r>
                      <a:r>
                        <a:rPr lang="de-DE" sz="800" b="0" i="0" u="none" strike="noStrike" baseline="0">
                          <a:solidFill>
                            <a:srgbClr val="000000"/>
                          </a:solidFill>
                          <a:effectLst/>
                          <a:latin typeface="DFKai-SB" panose="03000509000000000000" pitchFamily="65" charset="-120"/>
                          <a:ea typeface="DFKai-SB" panose="03000509000000000000" pitchFamily="65" charset="-120"/>
                        </a:rPr>
                        <a:t> Plan</a:t>
                      </a:r>
                    </a:p>
                    <a:p>
                      <a:pPr algn="ctr" rtl="0" fontAlgn="ctr"/>
                      <a:r>
                        <a:rPr lang="de-DE" sz="800" b="0" i="0" u="none" strike="noStrike" baseline="0">
                          <a:solidFill>
                            <a:srgbClr val="000000"/>
                          </a:solidFill>
                          <a:effectLst/>
                          <a:latin typeface="DFKai-SB" panose="03000509000000000000" pitchFamily="65" charset="-120"/>
                          <a:ea typeface="DFKai-SB" panose="03000509000000000000" pitchFamily="65" charset="-120"/>
                        </a:rPr>
                        <a:t>(How to achieve 2025 target?)</a:t>
                      </a:r>
                      <a:endParaRPr lang="de-DE" sz="800" b="0" i="0" u="none" strike="noStrike">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6742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a:solidFill>
                            <a:srgbClr val="000000"/>
                          </a:solidFill>
                          <a:effectLst/>
                          <a:latin typeface="DFKai-SB" panose="03000509000000000000" pitchFamily="65" charset="-120"/>
                          <a:ea typeface="DFKai-SB" panose="03000509000000000000"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a:solidFill>
                            <a:srgbClr val="000000"/>
                          </a:solidFill>
                          <a:effectLst/>
                          <a:latin typeface="DFKai-SB" panose="03000509000000000000" pitchFamily="65" charset="-120"/>
                          <a:ea typeface="DFKai-SB" panose="03000509000000000000"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27081">
                <a:tc rowSpan="2">
                  <a:txBody>
                    <a:bodyPr/>
                    <a:lstStyle/>
                    <a:p>
                      <a:pPr algn="ctr" rtl="0" fontAlgn="ctr"/>
                      <a:r>
                        <a:rPr lang="en-US" altLang="zh-TW" sz="800" b="0" i="0" u="none" strike="noStrike">
                          <a:solidFill>
                            <a:srgbClr val="000000"/>
                          </a:solidFill>
                          <a:effectLst/>
                          <a:latin typeface="DFKai-SB" panose="03000509000000000000" pitchFamily="65" charset="-120"/>
                          <a:ea typeface="DFKai-SB" panose="03000509000000000000" pitchFamily="65" charset="-120"/>
                        </a:rPr>
                        <a:t>Trade</a:t>
                      </a:r>
                      <a:r>
                        <a:rPr lang="en-US" altLang="zh-TW" sz="800" b="0" i="0" u="none" strike="noStrike" baseline="0">
                          <a:solidFill>
                            <a:srgbClr val="000000"/>
                          </a:solidFill>
                          <a:effectLst/>
                          <a:latin typeface="DFKai-SB" panose="03000509000000000000" pitchFamily="65" charset="-120"/>
                          <a:ea typeface="DFKai-SB" panose="03000509000000000000" pitchFamily="65" charset="-120"/>
                        </a:rPr>
                        <a:t> Lane</a:t>
                      </a:r>
                      <a:endParaRPr lang="zh-TW" altLang="de-DE" sz="800" b="0" i="0" u="none" strike="noStrike">
                        <a:solidFill>
                          <a:srgbClr val="000000"/>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a:solidFill>
                            <a:schemeClr val="tx1"/>
                          </a:solidFill>
                          <a:effectLst/>
                          <a:latin typeface="DFKai-SB" panose="03000509000000000000" pitchFamily="65" charset="-120"/>
                          <a:ea typeface="DFKai-SB" panose="03000509000000000000" pitchFamily="65" charset="-120"/>
                        </a:rPr>
                        <a:t>F.E. =&gt; </a:t>
                      </a:r>
                      <a:r>
                        <a:rPr lang="en-US" altLang="zh-TW" sz="900" b="1" i="0" u="none" strike="noStrike">
                          <a:solidFill>
                            <a:srgbClr val="FF0000"/>
                          </a:solidFill>
                          <a:effectLst/>
                          <a:latin typeface="DFKai-SB" panose="03000509000000000000" pitchFamily="65" charset="-120"/>
                          <a:ea typeface="DFKai-SB" panose="03000509000000000000" pitchFamily="65" charset="-120"/>
                        </a:rPr>
                        <a:t>PE</a:t>
                      </a:r>
                      <a:r>
                        <a:rPr lang="en-US" altLang="zh-TW" sz="900" b="1" i="0" u="none" strike="noStrike" baseline="0">
                          <a:solidFill>
                            <a:schemeClr val="tx1"/>
                          </a:solidFill>
                          <a:effectLst/>
                          <a:latin typeface="DFKai-SB" panose="03000509000000000000" pitchFamily="65" charset="-120"/>
                          <a:ea typeface="DFKai-SB" panose="03000509000000000000" pitchFamily="65" charset="-120"/>
                        </a:rPr>
                        <a:t> IMP.</a:t>
                      </a:r>
                    </a:p>
                    <a:p>
                      <a:pPr algn="ctr" rtl="0" fontAlgn="ctr"/>
                      <a:r>
                        <a:rPr lang="en-US" altLang="zh-TW" sz="900" b="0" i="0" u="none" strike="noStrike" baseline="0">
                          <a:solidFill>
                            <a:schemeClr val="tx1"/>
                          </a:solidFill>
                          <a:effectLst/>
                          <a:latin typeface="DFKai-SB" panose="03000509000000000000" pitchFamily="65" charset="-120"/>
                          <a:ea typeface="DFKai-SB" panose="03000509000000000000" pitchFamily="65" charset="-120"/>
                        </a:rPr>
                        <a:t>(G</a:t>
                      </a:r>
                      <a:r>
                        <a:rPr lang="de-DE" altLang="zh-TW" sz="900" b="0" i="0" u="none" strike="noStrike" baseline="0">
                          <a:solidFill>
                            <a:schemeClr val="tx1"/>
                          </a:solidFill>
                          <a:effectLst/>
                          <a:latin typeface="DFKai-SB" panose="03000509000000000000" pitchFamily="65" charset="-120"/>
                          <a:ea typeface="DFKai-SB" panose="03000509000000000000" pitchFamily="65" charset="-120"/>
                        </a:rPr>
                        <a:t> Tr</a:t>
                      </a:r>
                      <a:r>
                        <a:rPr lang="fr-FR" altLang="zh-TW" sz="900" b="0" i="0" u="none" strike="noStrike" baseline="0" err="1">
                          <a:solidFill>
                            <a:schemeClr val="tx1"/>
                          </a:solidFill>
                          <a:effectLst/>
                          <a:latin typeface="DFKai-SB" panose="03000509000000000000" pitchFamily="65" charset="-120"/>
                          <a:ea typeface="DFKai-SB" panose="03000509000000000000" pitchFamily="65" charset="-120"/>
                        </a:rPr>
                        <a:t>ade</a:t>
                      </a:r>
                      <a:r>
                        <a:rPr lang="fr-FR" altLang="zh-TW" sz="900" b="0" i="0" u="none" strike="noStrike" baseline="0">
                          <a:solidFill>
                            <a:schemeClr val="tx1"/>
                          </a:solidFill>
                          <a:effectLst/>
                          <a:latin typeface="DFKai-SB" panose="03000509000000000000" pitchFamily="65" charset="-120"/>
                          <a:ea typeface="DFKai-SB" panose="03000509000000000000" pitchFamily="65" charset="-120"/>
                        </a:rPr>
                        <a:t>)</a:t>
                      </a:r>
                      <a:endParaRPr lang="de-DE" altLang="zh-TW"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a:solidFill>
                            <a:schemeClr val="tx1"/>
                          </a:solidFill>
                          <a:effectLst/>
                          <a:latin typeface="DFKai-SB" panose="03000509000000000000" pitchFamily="65" charset="-120"/>
                          <a:ea typeface="DFKai-SB" panose="03000509000000000000"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9,185</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10,622</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116%</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12,102</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endParaRPr lang="de-DE" sz="900" b="0" i="0" u="none" strike="noStrike">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69045">
                <a:tc vMerge="1">
                  <a:txBody>
                    <a:bodyPr/>
                    <a:lstStyle/>
                    <a:p>
                      <a:endParaRPr lang="de-DE"/>
                    </a:p>
                  </a:txBody>
                  <a:tcPr/>
                </a:tc>
                <a:tc>
                  <a:txBody>
                    <a:bodyPr/>
                    <a:lstStyle/>
                    <a:p>
                      <a:pPr algn="ctr" rtl="0" fontAlgn="ctr"/>
                      <a:r>
                        <a:rPr lang="en-US" altLang="zh-TW" sz="900" b="1" i="0" u="none" strike="noStrike">
                          <a:solidFill>
                            <a:srgbClr val="FF0000"/>
                          </a:solidFill>
                          <a:effectLst/>
                          <a:latin typeface="DFKai-SB" panose="03000509000000000000" pitchFamily="65" charset="-120"/>
                          <a:ea typeface="DFKai-SB" panose="03000509000000000000" pitchFamily="65" charset="-120"/>
                        </a:rPr>
                        <a:t>PE</a:t>
                      </a:r>
                      <a:r>
                        <a:rPr lang="en-US" altLang="zh-TW" sz="900" b="1" i="0" u="none" strike="noStrike">
                          <a:solidFill>
                            <a:schemeClr val="tx1"/>
                          </a:solidFill>
                          <a:effectLst/>
                          <a:latin typeface="DFKai-SB" panose="03000509000000000000" pitchFamily="65" charset="-120"/>
                          <a:ea typeface="DFKai-SB" panose="03000509000000000000" pitchFamily="65" charset="-120"/>
                        </a:rPr>
                        <a:t> EXP.</a:t>
                      </a:r>
                      <a:r>
                        <a:rPr lang="fr-FR" altLang="zh-TW" sz="900" b="1" i="0" u="none" strike="noStrike" baseline="0">
                          <a:solidFill>
                            <a:schemeClr val="tx1"/>
                          </a:solidFill>
                          <a:effectLst/>
                          <a:latin typeface="DFKai-SB" panose="03000509000000000000" pitchFamily="65" charset="-120"/>
                          <a:ea typeface="DFKai-SB" panose="03000509000000000000" pitchFamily="65" charset="-120"/>
                        </a:rPr>
                        <a:t> =&gt;</a:t>
                      </a:r>
                      <a:r>
                        <a:rPr lang="fr-FR" altLang="zh-TW" sz="900" b="1" i="0" u="none" strike="noStrike">
                          <a:solidFill>
                            <a:schemeClr val="tx1"/>
                          </a:solidFill>
                          <a:effectLst/>
                          <a:latin typeface="DFKai-SB" panose="03000509000000000000" pitchFamily="65" charset="-120"/>
                          <a:ea typeface="DFKai-SB" panose="03000509000000000000" pitchFamily="65" charset="-120"/>
                        </a:rPr>
                        <a:t> F.E.</a:t>
                      </a:r>
                    </a:p>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(Y</a:t>
                      </a:r>
                      <a:r>
                        <a:rPr lang="de-DE" altLang="zh-TW" sz="900" b="0" i="0" u="none" strike="noStrike" baseline="0">
                          <a:solidFill>
                            <a:schemeClr val="tx1"/>
                          </a:solidFill>
                          <a:effectLst/>
                          <a:latin typeface="DFKai-SB" panose="03000509000000000000" pitchFamily="65" charset="-120"/>
                          <a:ea typeface="DFKai-SB" panose="03000509000000000000" pitchFamily="65" charset="-120"/>
                        </a:rPr>
                        <a:t> Tr</a:t>
                      </a:r>
                      <a:r>
                        <a:rPr lang="fr-FR" altLang="zh-TW" sz="900" b="0" i="0" u="none" strike="noStrike" baseline="0" err="1">
                          <a:solidFill>
                            <a:schemeClr val="tx1"/>
                          </a:solidFill>
                          <a:effectLst/>
                          <a:latin typeface="DFKai-SB" panose="03000509000000000000" pitchFamily="65" charset="-120"/>
                          <a:ea typeface="DFKai-SB" panose="03000509000000000000" pitchFamily="65" charset="-120"/>
                        </a:rPr>
                        <a:t>ade</a:t>
                      </a:r>
                      <a:r>
                        <a:rPr lang="fr-FR" altLang="zh-TW" sz="900" b="0" i="0" u="none" strike="noStrike" baseline="0">
                          <a:solidFill>
                            <a:schemeClr val="tx1"/>
                          </a:solidFill>
                          <a:effectLst/>
                          <a:latin typeface="DFKai-SB" panose="03000509000000000000" pitchFamily="65" charset="-120"/>
                          <a:ea typeface="DFKai-SB" panose="03000509000000000000" pitchFamily="65" charset="-120"/>
                        </a:rPr>
                        <a:t>)</a:t>
                      </a:r>
                      <a:endParaRPr lang="de-DE" altLang="zh-TW"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a:solidFill>
                            <a:schemeClr val="tx1"/>
                          </a:solidFill>
                          <a:effectLst/>
                          <a:latin typeface="DFKai-SB" panose="03000509000000000000" pitchFamily="65" charset="-120"/>
                          <a:ea typeface="DFKai-SB" panose="03000509000000000000"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27,189</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64,628</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127%</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900" b="0" i="0" u="none" strike="noStrike">
                          <a:solidFill>
                            <a:schemeClr val="tx1"/>
                          </a:solidFill>
                          <a:effectLst/>
                          <a:latin typeface="DFKai-SB" panose="03000509000000000000" pitchFamily="65" charset="-120"/>
                          <a:ea typeface="DFKai-SB" panose="03000509000000000000" pitchFamily="65" charset="-120"/>
                        </a:rPr>
                        <a:t>38,560</a:t>
                      </a:r>
                      <a:endParaRPr lang="de-DE" sz="900" b="0" i="0" u="none" strike="noStrike">
                        <a:solidFill>
                          <a:schemeClr val="tx1"/>
                        </a:solidFill>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endParaRPr lang="en-US" sz="900">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25780" y="0"/>
            <a:ext cx="9110128"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(PE)</a:t>
            </a:r>
            <a:endParaRPr lang="en-US" sz="2400" b="1">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30</a:t>
            </a:fld>
            <a:endParaRPr lang="en-US" sz="1200">
              <a:solidFill>
                <a:prstClr val="black"/>
              </a:solidFill>
              <a:latin typeface="Calibri"/>
            </a:endParaRPr>
          </a:p>
        </p:txBody>
      </p:sp>
    </p:spTree>
    <p:extLst>
      <p:ext uri="{BB962C8B-B14F-4D97-AF65-F5344CB8AC3E}">
        <p14:creationId xmlns:p14="http://schemas.microsoft.com/office/powerpoint/2010/main" val="18896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4195118"/>
              </p:ext>
            </p:extLst>
          </p:nvPr>
        </p:nvGraphicFramePr>
        <p:xfrm>
          <a:off x="0" y="555830"/>
          <a:ext cx="9143999" cy="4472064"/>
        </p:xfrm>
        <a:graphic>
          <a:graphicData uri="http://schemas.openxmlformats.org/drawingml/2006/table">
            <a:tbl>
              <a:tblPr/>
              <a:tblGrid>
                <a:gridCol w="519141">
                  <a:extLst>
                    <a:ext uri="{9D8B030D-6E8A-4147-A177-3AD203B41FA5}">
                      <a16:colId xmlns:a16="http://schemas.microsoft.com/office/drawing/2014/main" val="20000"/>
                    </a:ext>
                  </a:extLst>
                </a:gridCol>
                <a:gridCol w="668483">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3952754038"/>
                    </a:ext>
                  </a:extLst>
                </a:gridCol>
                <a:gridCol w="4788023">
                  <a:extLst>
                    <a:ext uri="{9D8B030D-6E8A-4147-A177-3AD203B41FA5}">
                      <a16:colId xmlns:a16="http://schemas.microsoft.com/office/drawing/2014/main" val="20005"/>
                    </a:ext>
                  </a:extLst>
                </a:gridCol>
              </a:tblGrid>
              <a:tr h="488730">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a:solidFill>
                            <a:srgbClr val="000000"/>
                          </a:solidFill>
                          <a:effectLst/>
                          <a:latin typeface="DFKai-SB" panose="03000509000000000000" pitchFamily="65" charset="-120"/>
                          <a:ea typeface="DFKai-SB" panose="03000509000000000000" pitchFamily="65" charset="-120"/>
                          <a:cs typeface="+mn-cs"/>
                        </a:rPr>
                        <a:t>Subject </a:t>
                      </a:r>
                      <a:endParaRPr lang="zh-TW" altLang="de-DE" sz="900" b="0" i="0" u="none" strike="noStrike">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a:solidFill>
                            <a:srgbClr val="000000"/>
                          </a:solidFill>
                          <a:effectLst/>
                          <a:latin typeface="DFKai-SB" panose="03000509000000000000" pitchFamily="65" charset="-120"/>
                          <a:ea typeface="DFKai-SB" panose="03000509000000000000" pitchFamily="65" charset="-120"/>
                          <a:cs typeface="+mn-cs"/>
                        </a:rPr>
                        <a:t>Segments</a:t>
                      </a:r>
                      <a:endParaRPr lang="zh-TW" altLang="de-DE" sz="900" b="0" i="0" u="none" strike="noStrike">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900" b="0" i="0" u="none" strike="noStrike">
                          <a:solidFill>
                            <a:srgbClr val="000000"/>
                          </a:solidFill>
                          <a:effectLst/>
                          <a:latin typeface="DFKai-SB" panose="03000509000000000000" pitchFamily="65" charset="-120"/>
                          <a:ea typeface="DFKai-SB" panose="03000509000000000000" pitchFamily="65" charset="-120"/>
                          <a:cs typeface="+mn-cs"/>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202</a:t>
                      </a:r>
                      <a:r>
                        <a:rPr lang="en-US" altLang="zh-TW" sz="800" b="0" i="0" u="none" strike="noStrike">
                          <a:solidFill>
                            <a:srgbClr val="000000"/>
                          </a:solidFill>
                          <a:effectLst/>
                          <a:latin typeface="DFKai-SB" panose="03000509000000000000" pitchFamily="65" charset="-120"/>
                          <a:ea typeface="DFKai-SB" panose="03000509000000000000" pitchFamily="65" charset="-120"/>
                          <a:cs typeface="+mn-cs"/>
                        </a:rPr>
                        <a:t>4</a:t>
                      </a: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 Target</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TTL Loading(TEU)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2024 JAN~DEC</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TTL Loading(TEU)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800" b="0" i="0" u="none" strike="noStrike">
                          <a:solidFill>
                            <a:srgbClr val="000000"/>
                          </a:solidFill>
                          <a:effectLst/>
                          <a:latin typeface="DFKai-SB" panose="03000509000000000000" pitchFamily="65" charset="-120"/>
                          <a:ea typeface="DFKai-SB" panose="03000509000000000000" pitchFamily="65" charset="-120"/>
                          <a:cs typeface="+mn-cs"/>
                        </a:rPr>
                        <a:t>Achievement</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2025 JAN~DEC</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altLang="zh-TW" sz="800" b="0" i="0" u="none" strike="noStrike">
                          <a:solidFill>
                            <a:srgbClr val="000000"/>
                          </a:solidFill>
                          <a:effectLst/>
                          <a:latin typeface="DFKai-SB" panose="03000509000000000000" pitchFamily="65" charset="-120"/>
                          <a:ea typeface="DFKai-SB" panose="03000509000000000000" pitchFamily="65" charset="-120"/>
                          <a:cs typeface="+mn-cs"/>
                        </a:rPr>
                        <a:t>TTL Loading (TEU)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a:solidFill>
                            <a:srgbClr val="000000"/>
                          </a:solidFill>
                          <a:effectLst/>
                          <a:latin typeface="DFKai-SB" panose="03000509000000000000" pitchFamily="65" charset="-120"/>
                          <a:ea typeface="DFKai-SB" panose="03000509000000000000" pitchFamily="65" charset="-120"/>
                          <a:cs typeface="+mn-cs"/>
                        </a:rPr>
                        <a:t>Market Review </a:t>
                      </a:r>
                      <a:r>
                        <a:rPr lang="en-US" altLang="zh-TW" sz="1000" b="0" i="0" u="none" strike="noStrike">
                          <a:solidFill>
                            <a:srgbClr val="000000"/>
                          </a:solidFill>
                          <a:effectLst/>
                          <a:latin typeface="DFKai-SB" panose="03000509000000000000" pitchFamily="65" charset="-120"/>
                          <a:ea typeface="DFKai-SB" panose="03000509000000000000" pitchFamily="65" charset="-120"/>
                          <a:cs typeface="+mn-cs"/>
                        </a:rPr>
                        <a:t>&amp;</a:t>
                      </a:r>
                      <a:r>
                        <a:rPr lang="de-DE" sz="1000" b="0" i="0" u="none" strike="noStrike">
                          <a:solidFill>
                            <a:srgbClr val="000000"/>
                          </a:solidFill>
                          <a:effectLst/>
                          <a:latin typeface="DFKai-SB" panose="03000509000000000000" pitchFamily="65" charset="-120"/>
                          <a:ea typeface="DFKai-SB" panose="03000509000000000000" pitchFamily="65" charset="-120"/>
                          <a:cs typeface="+mn-cs"/>
                        </a:rPr>
                        <a:t> Action Plan</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a:solidFill>
                            <a:srgbClr val="000000"/>
                          </a:solidFill>
                          <a:effectLst/>
                          <a:latin typeface="DFKai-SB" panose="03000509000000000000" pitchFamily="65" charset="-120"/>
                          <a:ea typeface="DFKai-SB" panose="03000509000000000000" pitchFamily="65" charset="-120"/>
                          <a:cs typeface="+mn-cs"/>
                        </a:rPr>
                        <a:t>(How to achieve 2025 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4252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900" b="0" i="0" u="none" strike="noStrike">
                          <a:solidFill>
                            <a:srgbClr val="000000"/>
                          </a:solidFill>
                          <a:effectLst/>
                          <a:latin typeface="DFKai-SB" panose="03000509000000000000" pitchFamily="65" charset="-120"/>
                          <a:ea typeface="DFKai-SB" panose="03000509000000000000" pitchFamily="65" charset="-120"/>
                          <a:cs typeface="+mn-cs"/>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900" b="0" i="0" u="none" strike="noStrike">
                          <a:solidFill>
                            <a:srgbClr val="000000"/>
                          </a:solidFill>
                          <a:effectLst/>
                          <a:latin typeface="DFKai-SB" panose="03000509000000000000" pitchFamily="65" charset="-120"/>
                          <a:ea typeface="DFKai-SB" panose="03000509000000000000" pitchFamily="65" charset="-120"/>
                          <a:cs typeface="+mn-cs"/>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noProof="0">
                          <a:solidFill>
                            <a:srgbClr val="000000"/>
                          </a:solidFill>
                          <a:effectLst/>
                          <a:latin typeface="DFKai-SB" panose="03000509000000000000" pitchFamily="65" charset="-120"/>
                          <a:ea typeface="DFKai-SB" panose="03000509000000000000"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900" b="0" i="0" u="none" strike="noStrike" noProof="0">
                          <a:solidFill>
                            <a:srgbClr val="000000"/>
                          </a:solidFill>
                          <a:effectLst/>
                          <a:latin typeface="DFKai-SB" panose="03000509000000000000" pitchFamily="65" charset="-120"/>
                          <a:ea typeface="DFKai-SB" panose="03000509000000000000"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201718">
                <a:tc rowSpan="3">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50" b="0" i="0" u="none" strike="noStrike">
                          <a:solidFill>
                            <a:srgbClr val="000000"/>
                          </a:solidFill>
                          <a:effectLst/>
                          <a:latin typeface="DFKai-SB" panose="03000509000000000000" pitchFamily="65" charset="-120"/>
                          <a:ea typeface="DFKai-SB" panose="03000509000000000000" pitchFamily="65" charset="-120"/>
                          <a:cs typeface="+mn-cs"/>
                        </a:rPr>
                        <a:t>Trade </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50" b="0" i="0" u="none" strike="noStrike">
                          <a:solidFill>
                            <a:srgbClr val="000000"/>
                          </a:solidFill>
                          <a:effectLst/>
                          <a:latin typeface="DFKai-SB" panose="03000509000000000000" pitchFamily="65" charset="-120"/>
                          <a:ea typeface="DFKai-SB" panose="03000509000000000000" pitchFamily="65" charset="-120"/>
                          <a:cs typeface="+mn-cs"/>
                        </a:rPr>
                        <a:t>Lane</a:t>
                      </a:r>
                      <a:endParaRPr lang="zh-TW" altLang="de-DE" sz="1050" b="0" i="0" u="none" strike="noStrike">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1" i="0" u="none" strike="noStrike">
                          <a:solidFill>
                            <a:srgbClr val="FF0000"/>
                          </a:solidFill>
                          <a:effectLst/>
                          <a:latin typeface="DFKai-SB" panose="03000509000000000000" pitchFamily="65" charset="-120"/>
                          <a:ea typeface="DFKai-SB" panose="03000509000000000000" pitchFamily="65" charset="-120"/>
                          <a:cs typeface="+mn-cs"/>
                        </a:rPr>
                        <a:t>PE</a:t>
                      </a:r>
                      <a:r>
                        <a:rPr lang="en-US" altLang="zh-TW" sz="1000" b="0" i="0" u="none" strike="noStrike">
                          <a:solidFill>
                            <a:srgbClr val="000000"/>
                          </a:solidFill>
                          <a:effectLst/>
                          <a:latin typeface="DFKai-SB" panose="03000509000000000000" pitchFamily="65" charset="-120"/>
                          <a:ea typeface="DFKai-SB" panose="03000509000000000000" pitchFamily="65" charset="-120"/>
                          <a:cs typeface="+mn-cs"/>
                        </a:rPr>
                        <a:t> </a:t>
                      </a:r>
                      <a:r>
                        <a:rPr lang="fr-FR" altLang="zh-TW" sz="1000" b="0" i="0" u="none" strike="noStrike">
                          <a:solidFill>
                            <a:srgbClr val="000000"/>
                          </a:solidFill>
                          <a:effectLst/>
                          <a:latin typeface="DFKai-SB" panose="03000509000000000000" pitchFamily="65" charset="-120"/>
                          <a:ea typeface="DFKai-SB" panose="03000509000000000000" pitchFamily="65" charset="-120"/>
                          <a:cs typeface="+mn-cs"/>
                          <a:sym typeface="Wingdings" pitchFamily="2" charset="2"/>
                        </a:rPr>
                        <a:t></a:t>
                      </a:r>
                      <a:r>
                        <a:rPr lang="fr-FR" altLang="zh-TW" sz="1000" b="0" i="0" u="none" strike="noStrike">
                          <a:solidFill>
                            <a:srgbClr val="000000"/>
                          </a:solidFill>
                          <a:effectLst/>
                          <a:latin typeface="DFKai-SB" panose="03000509000000000000" pitchFamily="65" charset="-120"/>
                          <a:ea typeface="DFKai-SB" panose="03000509000000000000" pitchFamily="65" charset="-120"/>
                          <a:cs typeface="+mn-cs"/>
                        </a:rPr>
                        <a:t> USEC</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0" i="0" u="none" strike="noStrike">
                          <a:solidFill>
                            <a:srgbClr val="000000"/>
                          </a:solidFill>
                          <a:effectLst/>
                          <a:latin typeface="DFKai-SB" panose="03000509000000000000" pitchFamily="65" charset="-120"/>
                          <a:ea typeface="DFKai-SB" panose="03000509000000000000" pitchFamily="65" charset="-120"/>
                          <a:cs typeface="+mn-cs"/>
                        </a:rPr>
                        <a:t>(619+620</a:t>
                      </a:r>
                      <a:r>
                        <a:rPr lang="de-DE" altLang="zh-TW" sz="1000" b="0" i="0" u="none" strike="noStrike">
                          <a:solidFill>
                            <a:srgbClr val="000000"/>
                          </a:solidFill>
                          <a:effectLst/>
                          <a:latin typeface="DFKai-SB" panose="03000509000000000000" pitchFamily="65" charset="-120"/>
                          <a:ea typeface="DFKai-SB" panose="03000509000000000000" pitchFamily="65" charset="-120"/>
                          <a:cs typeface="+mn-cs"/>
                        </a:rPr>
                        <a:t> Tr</a:t>
                      </a:r>
                      <a:r>
                        <a:rPr lang="fr-FR" altLang="zh-TW" sz="1000" b="0" i="0" u="none" strike="noStrike" err="1">
                          <a:solidFill>
                            <a:srgbClr val="000000"/>
                          </a:solidFill>
                          <a:effectLst/>
                          <a:latin typeface="DFKai-SB" panose="03000509000000000000" pitchFamily="65" charset="-120"/>
                          <a:ea typeface="DFKai-SB" panose="03000509000000000000" pitchFamily="65" charset="-120"/>
                          <a:cs typeface="+mn-cs"/>
                        </a:rPr>
                        <a:t>ade</a:t>
                      </a:r>
                      <a:r>
                        <a:rPr lang="fr-FR" altLang="zh-TW" sz="1000" b="0" i="0" u="none" strike="noStrike">
                          <a:solidFill>
                            <a:srgbClr val="000000"/>
                          </a:solidFill>
                          <a:effectLst/>
                          <a:latin typeface="DFKai-SB" panose="03000509000000000000" pitchFamily="65" charset="-120"/>
                          <a:ea typeface="DFKai-SB" panose="03000509000000000000" pitchFamily="65" charset="-120"/>
                          <a:cs typeface="+mn-cs"/>
                        </a:rPr>
                        <a:t>)</a:t>
                      </a:r>
                      <a:endParaRPr lang="de-DE" sz="1000" b="0" i="0" u="none" strike="noStrike">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a:solidFill>
                            <a:srgbClr val="000000"/>
                          </a:solidFill>
                          <a:effectLst/>
                          <a:latin typeface="DFKai-SB" panose="03000509000000000000" pitchFamily="65" charset="-120"/>
                          <a:ea typeface="DFKai-SB" panose="03000509000000000000" pitchFamily="65" charset="-120"/>
                          <a:cs typeface="+mn-cs"/>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4,900</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3,234</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0" i="0" u="none" strike="noStrike">
                          <a:solidFill>
                            <a:srgbClr val="FF0000"/>
                          </a:solidFill>
                          <a:effectLst/>
                          <a:latin typeface="DFKai-SB" panose="03000509000000000000" pitchFamily="65" charset="-120"/>
                          <a:ea typeface="DFKai-SB" panose="03000509000000000000" pitchFamily="65" charset="-120"/>
                          <a:cs typeface="+mn-cs"/>
                          <a:sym typeface="DFKai-SB"/>
                        </a:rPr>
                        <a:t>66%</a:t>
                      </a:r>
                      <a:endParaRPr sz="1000" b="0" i="0" u="none" strike="noStrike">
                        <a:solidFill>
                          <a:srgbClr val="FF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4,000</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endParaRPr lang="de-DE" sz="900" b="0" i="0" u="none" strike="noStrike">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429500">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1" i="0" u="none" strike="noStrike">
                          <a:solidFill>
                            <a:srgbClr val="FF0000"/>
                          </a:solidFill>
                          <a:effectLst/>
                          <a:latin typeface="DFKai-SB" panose="03000509000000000000" pitchFamily="65" charset="-120"/>
                          <a:ea typeface="DFKai-SB" panose="03000509000000000000" pitchFamily="65" charset="-120"/>
                          <a:cs typeface="+mn-cs"/>
                        </a:rPr>
                        <a:t>PE </a:t>
                      </a:r>
                      <a:r>
                        <a:rPr lang="fr-FR" altLang="zh-TW" sz="1000" b="0" i="0" u="none" strike="noStrike">
                          <a:solidFill>
                            <a:srgbClr val="000000"/>
                          </a:solidFill>
                          <a:effectLst/>
                          <a:latin typeface="DFKai-SB" panose="03000509000000000000" pitchFamily="65" charset="-120"/>
                          <a:ea typeface="DFKai-SB" panose="03000509000000000000" pitchFamily="65" charset="-120"/>
                          <a:cs typeface="+mn-cs"/>
                          <a:sym typeface="Wingdings" pitchFamily="2" charset="2"/>
                        </a:rPr>
                        <a:t> WCSA</a:t>
                      </a:r>
                      <a:r>
                        <a:rPr lang="fr-FR" altLang="zh-TW" sz="1000" b="0" i="0" u="none" strike="noStrike">
                          <a:solidFill>
                            <a:srgbClr val="000000"/>
                          </a:solidFill>
                          <a:effectLst/>
                          <a:latin typeface="DFKai-SB" panose="03000509000000000000" pitchFamily="65" charset="-120"/>
                          <a:ea typeface="DFKai-SB" panose="03000509000000000000" pitchFamily="65" charset="-120"/>
                          <a:cs typeface="+mn-cs"/>
                        </a:rPr>
                        <a:t> </a:t>
                      </a: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0" i="0" u="none" strike="noStrike">
                          <a:solidFill>
                            <a:srgbClr val="000000"/>
                          </a:solidFill>
                          <a:effectLst/>
                          <a:latin typeface="DFKai-SB" panose="03000509000000000000" pitchFamily="65" charset="-120"/>
                          <a:ea typeface="DFKai-SB" panose="03000509000000000000" pitchFamily="65" charset="-120"/>
                          <a:cs typeface="+mn-cs"/>
                        </a:rPr>
                        <a:t>(WS</a:t>
                      </a:r>
                      <a:r>
                        <a:rPr lang="de-DE" altLang="zh-TW" sz="1000" b="0" i="0" u="none" strike="noStrike">
                          <a:solidFill>
                            <a:srgbClr val="000000"/>
                          </a:solidFill>
                          <a:effectLst/>
                          <a:latin typeface="DFKai-SB" panose="03000509000000000000" pitchFamily="65" charset="-120"/>
                          <a:ea typeface="DFKai-SB" panose="03000509000000000000" pitchFamily="65" charset="-120"/>
                          <a:cs typeface="+mn-cs"/>
                        </a:rPr>
                        <a:t> Tr</a:t>
                      </a:r>
                      <a:r>
                        <a:rPr lang="fr-FR" altLang="zh-TW" sz="1000" b="0" i="0" u="none" strike="noStrike" err="1">
                          <a:solidFill>
                            <a:srgbClr val="000000"/>
                          </a:solidFill>
                          <a:effectLst/>
                          <a:latin typeface="DFKai-SB" panose="03000509000000000000" pitchFamily="65" charset="-120"/>
                          <a:ea typeface="DFKai-SB" panose="03000509000000000000" pitchFamily="65" charset="-120"/>
                          <a:cs typeface="+mn-cs"/>
                        </a:rPr>
                        <a:t>ade</a:t>
                      </a:r>
                      <a:r>
                        <a:rPr lang="fr-FR" altLang="zh-TW" sz="1000" b="0" i="0" u="none" strike="noStrike">
                          <a:solidFill>
                            <a:srgbClr val="000000"/>
                          </a:solidFill>
                          <a:effectLst/>
                          <a:latin typeface="DFKai-SB" panose="03000509000000000000" pitchFamily="65" charset="-120"/>
                          <a:ea typeface="DFKai-SB" panose="03000509000000000000" pitchFamily="65" charset="-120"/>
                          <a:cs typeface="+mn-cs"/>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a:solidFill>
                            <a:srgbClr val="000000"/>
                          </a:solidFill>
                          <a:effectLst/>
                          <a:latin typeface="DFKai-SB" panose="03000509000000000000" pitchFamily="65" charset="-120"/>
                          <a:ea typeface="DFKai-SB" panose="03000509000000000000" pitchFamily="65" charset="-120"/>
                          <a:cs typeface="+mn-cs"/>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9,300</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9,430</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0" i="0" u="none" strike="noStrike">
                          <a:solidFill>
                            <a:srgbClr val="000000"/>
                          </a:solidFill>
                          <a:effectLst/>
                          <a:latin typeface="DFKai-SB" panose="03000509000000000000" pitchFamily="65" charset="-120"/>
                          <a:ea typeface="DFKai-SB" panose="03000509000000000000" pitchFamily="65" charset="-120"/>
                          <a:cs typeface="+mn-cs"/>
                          <a:sym typeface="DFKai-SB"/>
                        </a:rPr>
                        <a:t>101%</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10,000</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endParaRPr lang="de-DE" sz="900" b="0" i="0" u="none" strike="noStrike">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201718">
                <a:tc vMerge="1">
                  <a:txBody>
                    <a:bodyPr/>
                    <a:lstStyle/>
                    <a:p>
                      <a:endParaRPr lang="fr-FR"/>
                    </a:p>
                  </a:txBody>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1" i="0" u="none" strike="noStrike">
                          <a:solidFill>
                            <a:srgbClr val="FF0000"/>
                          </a:solidFill>
                          <a:effectLst/>
                          <a:latin typeface="DFKai-SB" panose="03000509000000000000" pitchFamily="65" charset="-120"/>
                          <a:ea typeface="DFKai-SB" panose="03000509000000000000" pitchFamily="65" charset="-120"/>
                          <a:cs typeface="+mn-cs"/>
                        </a:rPr>
                        <a:t>PE </a:t>
                      </a:r>
                      <a:r>
                        <a:rPr lang="en-US" altLang="zh-TW" sz="1000" b="0" i="0" u="none" strike="noStrike">
                          <a:solidFill>
                            <a:srgbClr val="000000"/>
                          </a:solidFill>
                          <a:effectLst/>
                          <a:latin typeface="DFKai-SB" panose="03000509000000000000" pitchFamily="65" charset="-120"/>
                          <a:ea typeface="DFKai-SB" panose="03000509000000000000" pitchFamily="65" charset="-120"/>
                          <a:cs typeface="+mn-cs"/>
                          <a:sym typeface="Wingdings" pitchFamily="2" charset="2"/>
                        </a:rPr>
                        <a:t> WCCA</a:t>
                      </a:r>
                      <a:endParaRPr lang="de-DE" sz="1000" b="0" i="0" u="none" strike="noStrike">
                        <a:solidFill>
                          <a:srgbClr val="000000"/>
                        </a:solidFill>
                        <a:effectLst/>
                        <a:latin typeface="DFKai-SB" panose="03000509000000000000" pitchFamily="65" charset="-120"/>
                        <a:ea typeface="DFKai-SB" panose="03000509000000000000" pitchFamily="65" charset="-120"/>
                        <a:cs typeface="+mn-cs"/>
                      </a:endParaRPr>
                    </a:p>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a:solidFill>
                            <a:srgbClr val="000000"/>
                          </a:solidFill>
                          <a:effectLst/>
                          <a:latin typeface="DFKai-SB" panose="03000509000000000000" pitchFamily="65" charset="-120"/>
                          <a:ea typeface="DFKai-SB" panose="03000509000000000000" pitchFamily="65" charset="-120"/>
                          <a:cs typeface="+mn-cs"/>
                        </a:rPr>
                        <a:t>(CW+WC</a:t>
                      </a:r>
                      <a:r>
                        <a:rPr lang="de-DE" altLang="zh-TW" sz="1000" b="0" i="0" u="none" strike="noStrike">
                          <a:solidFill>
                            <a:srgbClr val="000000"/>
                          </a:solidFill>
                          <a:effectLst/>
                          <a:latin typeface="DFKai-SB" panose="03000509000000000000" pitchFamily="65" charset="-120"/>
                          <a:ea typeface="DFKai-SB" panose="03000509000000000000" pitchFamily="65" charset="-120"/>
                          <a:cs typeface="+mn-cs"/>
                        </a:rPr>
                        <a:t> Tr</a:t>
                      </a:r>
                      <a:r>
                        <a:rPr lang="fr-FR" altLang="zh-TW" sz="1000" b="0" i="0" u="none" strike="noStrike" err="1">
                          <a:solidFill>
                            <a:srgbClr val="000000"/>
                          </a:solidFill>
                          <a:effectLst/>
                          <a:latin typeface="DFKai-SB" panose="03000509000000000000" pitchFamily="65" charset="-120"/>
                          <a:ea typeface="DFKai-SB" panose="03000509000000000000" pitchFamily="65" charset="-120"/>
                          <a:cs typeface="+mn-cs"/>
                        </a:rPr>
                        <a:t>ade</a:t>
                      </a:r>
                      <a:r>
                        <a:rPr lang="fr-FR" altLang="zh-TW" sz="1000" b="0" i="0" u="none" strike="noStrike">
                          <a:solidFill>
                            <a:srgbClr val="000000"/>
                          </a:solidFill>
                          <a:effectLst/>
                          <a:latin typeface="DFKai-SB" panose="03000509000000000000" pitchFamily="65" charset="-120"/>
                          <a:ea typeface="DFKai-SB" panose="03000509000000000000" pitchFamily="65" charset="-120"/>
                          <a:cs typeface="+mn-cs"/>
                        </a:rPr>
                        <a:t>)</a:t>
                      </a:r>
                      <a:endParaRPr lang="de-DE" sz="1000" b="0" i="0" u="none" strike="noStrike">
                        <a:solidFill>
                          <a:srgbClr val="000000"/>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de-DE" sz="1000" b="0" i="0" u="none" strike="noStrike">
                          <a:solidFill>
                            <a:srgbClr val="000000"/>
                          </a:solidFill>
                          <a:effectLst/>
                          <a:latin typeface="DFKai-SB" panose="03000509000000000000" pitchFamily="65" charset="-120"/>
                          <a:ea typeface="DFKai-SB" panose="03000509000000000000" pitchFamily="65" charset="-120"/>
                          <a:cs typeface="+mn-cs"/>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2,900</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5,958</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zh-TW" sz="1000" b="0" i="0" u="none" strike="noStrike">
                          <a:solidFill>
                            <a:schemeClr val="tx1"/>
                          </a:solidFill>
                          <a:effectLst/>
                          <a:latin typeface="DFKai-SB" panose="03000509000000000000" pitchFamily="65" charset="-120"/>
                          <a:ea typeface="DFKai-SB" panose="03000509000000000000" pitchFamily="65" charset="-120"/>
                          <a:cs typeface="+mn-cs"/>
                          <a:sym typeface="DFKai-SB"/>
                        </a:rPr>
                        <a:t>205%</a:t>
                      </a:r>
                      <a:endParaRPr sz="1000" b="0" i="0" u="none" strike="noStrike">
                        <a:solidFill>
                          <a:schemeClr val="tx1"/>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a:solidFill>
                            <a:srgbClr val="000000"/>
                          </a:solidFill>
                          <a:effectLst/>
                          <a:latin typeface="DFKai-SB" panose="03000509000000000000" pitchFamily="65" charset="-120"/>
                          <a:ea typeface="DFKai-SB" panose="03000509000000000000" pitchFamily="65" charset="-120"/>
                          <a:cs typeface="+mn-cs"/>
                          <a:sym typeface="DFKai-SB"/>
                        </a:rPr>
                        <a:t>3,500</a:t>
                      </a:r>
                      <a:endParaRPr sz="1000" b="0" i="0" u="none" strike="noStrike">
                        <a:solidFill>
                          <a:srgbClr val="000000"/>
                        </a:solidFill>
                        <a:effectLst/>
                        <a:latin typeface="DFKai-SB" panose="03000509000000000000" pitchFamily="65" charset="-120"/>
                        <a:ea typeface="DFKai-SB" panose="03000509000000000000" pitchFamily="65" charset="-120"/>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endParaRPr lang="en-US" sz="900" b="0" i="0" u="none" strike="noStrike">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 y="0"/>
            <a:ext cx="9143999"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(PE)</a:t>
            </a:r>
            <a:endParaRPr lang="en-US" sz="2400" b="1">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8604448" y="507692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31</a:t>
            </a:fld>
            <a:endParaRPr lang="en-US" sz="1200">
              <a:solidFill>
                <a:prstClr val="black"/>
              </a:solidFill>
              <a:latin typeface="Calibri"/>
            </a:endParaRPr>
          </a:p>
        </p:txBody>
      </p:sp>
      <p:sp>
        <p:nvSpPr>
          <p:cNvPr id="2" name="Slide Number Placeholder 1">
            <a:extLst>
              <a:ext uri="{FF2B5EF4-FFF2-40B4-BE49-F238E27FC236}">
                <a16:creationId xmlns:a16="http://schemas.microsoft.com/office/drawing/2014/main" id="{D9A72DE6-12F3-99CF-D975-D8EAE87D8779}"/>
              </a:ext>
            </a:extLst>
          </p:cNvPr>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31</a:t>
            </a:fld>
            <a:endParaRPr lang="en-US" sz="1200">
              <a:solidFill>
                <a:prstClr val="black"/>
              </a:solidFill>
              <a:latin typeface="Calibri"/>
            </a:endParaRPr>
          </a:p>
        </p:txBody>
      </p:sp>
    </p:spTree>
    <p:extLst>
      <p:ext uri="{BB962C8B-B14F-4D97-AF65-F5344CB8AC3E}">
        <p14:creationId xmlns:p14="http://schemas.microsoft.com/office/powerpoint/2010/main" val="179707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(PE)</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a:solidFill>
                <a:prstClr val="black"/>
              </a:solidFill>
              <a:latin typeface="Calibri"/>
            </a:endParaRPr>
          </a:p>
        </p:txBody>
      </p:sp>
      <p:sp>
        <p:nvSpPr>
          <p:cNvPr id="3" name="文字方塊 2"/>
          <p:cNvSpPr txBox="1"/>
          <p:nvPr/>
        </p:nvSpPr>
        <p:spPr>
          <a:xfrm>
            <a:off x="251520" y="648790"/>
            <a:ext cx="8784976" cy="630942"/>
          </a:xfrm>
          <a:prstGeom prst="rect">
            <a:avLst/>
          </a:prstGeom>
          <a:noFill/>
        </p:spPr>
        <p:txBody>
          <a:bodyPr wrap="square" rtlCol="0">
            <a:spAutoFit/>
          </a:bodyPr>
          <a:lstStyle/>
          <a:p>
            <a:r>
              <a:rPr lang="en-US" sz="1200" b="1" u="sng">
                <a:latin typeface="Candara" panose="020E0502030303020204" pitchFamily="34" charset="0"/>
              </a:rPr>
              <a:t>Commercial side: </a:t>
            </a:r>
          </a:p>
          <a:p>
            <a:endParaRPr lang="en-US" sz="1200" b="1">
              <a:latin typeface="Candara" panose="020E0502030303020204" pitchFamily="34" charset="0"/>
            </a:endParaRPr>
          </a:p>
          <a:p>
            <a:pPr marL="171450" indent="-171450" fontAlgn="ctr">
              <a:buFont typeface="Wingdings" panose="05000000000000000000" pitchFamily="2" charset="2"/>
              <a:buChar char="ü"/>
              <a:defRPr/>
            </a:pPr>
            <a:endParaRPr lang="en-US" sz="1100" b="1"/>
          </a:p>
        </p:txBody>
      </p:sp>
      <p:sp>
        <p:nvSpPr>
          <p:cNvPr id="8" name="文字方塊 7"/>
          <p:cNvSpPr txBox="1"/>
          <p:nvPr/>
        </p:nvSpPr>
        <p:spPr>
          <a:xfrm>
            <a:off x="251520" y="3790202"/>
            <a:ext cx="8094775" cy="461665"/>
          </a:xfrm>
          <a:prstGeom prst="rect">
            <a:avLst/>
          </a:prstGeom>
          <a:noFill/>
        </p:spPr>
        <p:txBody>
          <a:bodyPr wrap="square" rtlCol="0">
            <a:spAutoFit/>
          </a:bodyPr>
          <a:lstStyle/>
          <a:p>
            <a:r>
              <a:rPr lang="en-US" sz="1200" b="1" u="sng">
                <a:latin typeface="Candara" panose="020E0502030303020204" pitchFamily="34" charset="0"/>
              </a:rPr>
              <a:t>Future Plan Suggestion:</a:t>
            </a:r>
          </a:p>
          <a:p>
            <a:endParaRPr lang="en-US" sz="1200">
              <a:latin typeface="Candara" panose="020E0502030303020204" pitchFamily="34" charset="0"/>
              <a:ea typeface="DFKai-SB" pitchFamily="65" charset="-120"/>
            </a:endParaRPr>
          </a:p>
        </p:txBody>
      </p:sp>
    </p:spTree>
    <p:extLst>
      <p:ext uri="{BB962C8B-B14F-4D97-AF65-F5344CB8AC3E}">
        <p14:creationId xmlns:p14="http://schemas.microsoft.com/office/powerpoint/2010/main" val="3847051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(PE)</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a:solidFill>
                <a:prstClr val="black"/>
              </a:solidFill>
              <a:latin typeface="Calibri"/>
            </a:endParaRPr>
          </a:p>
        </p:txBody>
      </p:sp>
      <p:sp>
        <p:nvSpPr>
          <p:cNvPr id="3" name="文字方塊 2"/>
          <p:cNvSpPr txBox="1"/>
          <p:nvPr/>
        </p:nvSpPr>
        <p:spPr>
          <a:xfrm>
            <a:off x="179512" y="771550"/>
            <a:ext cx="8784976" cy="4062651"/>
          </a:xfrm>
          <a:prstGeom prst="rect">
            <a:avLst/>
          </a:prstGeom>
          <a:noFill/>
        </p:spPr>
        <p:txBody>
          <a:bodyPr wrap="square" rtlCol="0" anchor="t">
            <a:spAutoFit/>
          </a:bodyPr>
          <a:lstStyle/>
          <a:p>
            <a:pPr marL="285750" indent="-285750">
              <a:buFont typeface="Arial" panose="020B0604020202020204" pitchFamily="34" charset="0"/>
              <a:buChar char="•"/>
            </a:pPr>
            <a:r>
              <a:rPr lang="en-US">
                <a:latin typeface="Candara" panose="020E0502030303020204" pitchFamily="34" charset="0"/>
              </a:rPr>
              <a:t>Future market forecast</a:t>
            </a:r>
            <a:r>
              <a:rPr lang="zh-TW" altLang="en-US">
                <a:latin typeface="Candara" panose="020E0502030303020204" pitchFamily="34" charset="0"/>
              </a:rPr>
              <a:t> </a:t>
            </a:r>
            <a:r>
              <a:rPr lang="en-US" altLang="zh-TW">
                <a:latin typeface="Candara" panose="020E0502030303020204" pitchFamily="34" charset="0"/>
              </a:rPr>
              <a:t>in 2025</a:t>
            </a:r>
            <a:r>
              <a:rPr lang="en-US">
                <a:latin typeface="Candara" panose="020E0502030303020204" pitchFamily="34" charset="0"/>
              </a:rPr>
              <a:t> (Pessimistic / Optimistic / Remain the same)?</a:t>
            </a:r>
          </a:p>
          <a:p>
            <a:endParaRPr lang="en-US">
              <a:latin typeface="Candara" panose="020E0502030303020204" pitchFamily="34" charset="0"/>
            </a:endParaRPr>
          </a:p>
          <a:p>
            <a:endParaRPr lang="en-US">
              <a:latin typeface="Candara" panose="020E0502030303020204" pitchFamily="34" charset="0"/>
            </a:endParaRPr>
          </a:p>
          <a:p>
            <a:endParaRPr lang="en-US">
              <a:latin typeface="Candara" panose="020E0502030303020204" pitchFamily="34" charset="0"/>
            </a:endParaRPr>
          </a:p>
          <a:p>
            <a:pPr marL="285750" indent="-285750">
              <a:buFont typeface="Arial" pitchFamily="34" charset="0"/>
              <a:buChar char="•"/>
            </a:pPr>
            <a:r>
              <a:rPr lang="en-US" altLang="zh-TW">
                <a:latin typeface="Candara" panose="020E0502030303020204" pitchFamily="34" charset="0"/>
              </a:rPr>
              <a:t>E</a:t>
            </a:r>
            <a:r>
              <a:rPr lang="en-US">
                <a:latin typeface="Candara" panose="020E0502030303020204" pitchFamily="34" charset="0"/>
              </a:rPr>
              <a:t>conomic background</a:t>
            </a:r>
            <a:endParaRPr lang="en-US" sz="1000">
              <a:latin typeface="Candara" panose="020E0502030303020204" pitchFamily="34" charset="0"/>
            </a:endParaRPr>
          </a:p>
          <a:p>
            <a:pPr marL="285750" indent="-285750">
              <a:buFont typeface="Arial" pitchFamily="34" charset="0"/>
              <a:buChar char="•"/>
            </a:pPr>
            <a:endParaRPr lang="en-US" sz="1000">
              <a:latin typeface="Candara" panose="020E0502030303020204" pitchFamily="34" charset="0"/>
            </a:endParaRPr>
          </a:p>
          <a:p>
            <a:pPr marL="285750" indent="-285750">
              <a:buFont typeface="Arial" pitchFamily="34" charset="0"/>
              <a:buChar char="•"/>
            </a:pPr>
            <a:endParaRPr lang="en-US" sz="1000">
              <a:latin typeface="Candara" panose="020E0502030303020204" pitchFamily="34" charset="0"/>
            </a:endParaRPr>
          </a:p>
          <a:p>
            <a:pPr marL="285750" indent="-285750">
              <a:buFont typeface="Arial" pitchFamily="34" charset="0"/>
              <a:buChar char="•"/>
            </a:pPr>
            <a:endParaRPr lang="en-US" sz="1000">
              <a:latin typeface="Candara" panose="020E0502030303020204" pitchFamily="34" charset="0"/>
            </a:endParaRPr>
          </a:p>
          <a:p>
            <a:pPr marL="285750" indent="-285750">
              <a:buFont typeface="Arial" pitchFamily="34" charset="0"/>
              <a:buChar char="•"/>
            </a:pPr>
            <a:endParaRPr lang="en-US" sz="1000">
              <a:latin typeface="Candara" panose="020E0502030303020204" pitchFamily="34" charset="0"/>
            </a:endParaRPr>
          </a:p>
          <a:p>
            <a:pPr marL="285750" indent="-285750">
              <a:buFont typeface="Arial" pitchFamily="34" charset="0"/>
              <a:buChar char="•"/>
            </a:pPr>
            <a:endParaRPr lang="en-US" sz="1000">
              <a:latin typeface="Candara" panose="020E0502030303020204" pitchFamily="34" charset="0"/>
            </a:endParaRPr>
          </a:p>
          <a:p>
            <a:pPr marL="285750" indent="-285750">
              <a:buFont typeface="Arial" pitchFamily="34" charset="0"/>
              <a:buChar char="•"/>
            </a:pPr>
            <a:endParaRPr lang="en-US" sz="1000">
              <a:latin typeface="Candara" panose="020E0502030303020204" pitchFamily="34" charset="0"/>
            </a:endParaRPr>
          </a:p>
          <a:p>
            <a:pPr marL="285750" indent="-285750">
              <a:buFont typeface="Arial" pitchFamily="34" charset="0"/>
              <a:buChar char="•"/>
            </a:pPr>
            <a:endParaRPr lang="en-US" sz="1000">
              <a:latin typeface="Candara" panose="020E0502030303020204" pitchFamily="34" charset="0"/>
            </a:endParaRPr>
          </a:p>
          <a:p>
            <a:pPr lvl="1"/>
            <a:endParaRPr lang="en-US" sz="1000">
              <a:latin typeface="Candara" panose="020E0502030303020204" pitchFamily="34" charset="0"/>
            </a:endParaRPr>
          </a:p>
          <a:p>
            <a:pPr marL="285750" indent="-285750">
              <a:buFont typeface="Arial" pitchFamily="34" charset="0"/>
              <a:buChar char="•"/>
            </a:pPr>
            <a:r>
              <a:rPr lang="en-US">
                <a:latin typeface="Candara" panose="020E0502030303020204" pitchFamily="34" charset="0"/>
              </a:rPr>
              <a:t>Market share and Loading volume prospect </a:t>
            </a:r>
            <a:r>
              <a:rPr lang="en-US" altLang="zh-TW">
                <a:latin typeface="Candara" panose="020E0502030303020204" pitchFamily="34" charset="0"/>
              </a:rPr>
              <a:t>2024</a:t>
            </a:r>
            <a:r>
              <a:rPr lang="en-US">
                <a:latin typeface="Candara" panose="020E0502030303020204" pitchFamily="34" charset="0"/>
              </a:rPr>
              <a:t> (Long Haul)</a:t>
            </a:r>
          </a:p>
          <a:p>
            <a:pPr marL="285750" indent="-285750">
              <a:buFont typeface="Arial" pitchFamily="34" charset="0"/>
              <a:buChar char="•"/>
            </a:pPr>
            <a:endParaRPr lang="es-PE" sz="800" b="0" i="0" u="none" strike="noStrike">
              <a:solidFill>
                <a:schemeClr val="tx1"/>
              </a:solidFill>
              <a:effectLst/>
              <a:latin typeface="Candara" panose="020E0502030303020204" pitchFamily="34" charset="0"/>
              <a:ea typeface="DFKai-SB" pitchFamily="65" charset="-120"/>
            </a:endParaRPr>
          </a:p>
          <a:p>
            <a:pPr marL="285750" indent="-285750">
              <a:buFont typeface="Arial" pitchFamily="34" charset="0"/>
              <a:buChar char="•"/>
            </a:pPr>
            <a:endParaRPr lang="de-DE" sz="800" b="0" i="0" u="none" strike="noStrike">
              <a:solidFill>
                <a:schemeClr val="tx1"/>
              </a:solidFill>
              <a:effectLst/>
              <a:latin typeface="Candara" panose="020E0502030303020204" pitchFamily="34" charset="0"/>
              <a:ea typeface="DFKai-SB" pitchFamily="65" charset="-120"/>
            </a:endParaRPr>
          </a:p>
          <a:p>
            <a:pPr marL="285750" indent="-285750">
              <a:buFont typeface="Arial" pitchFamily="34" charset="0"/>
              <a:buChar char="•"/>
            </a:pPr>
            <a:endParaRPr lang="en-US">
              <a:latin typeface="Candara" panose="020E0502030303020204" pitchFamily="34" charset="0"/>
            </a:endParaRPr>
          </a:p>
          <a:p>
            <a:endParaRPr lang="en-US">
              <a:latin typeface="Candara" panose="020E0502030303020204" pitchFamily="34" charset="0"/>
            </a:endParaRPr>
          </a:p>
          <a:p>
            <a:pPr marL="285750" indent="-285750">
              <a:buFont typeface="Arial" pitchFamily="34" charset="0"/>
              <a:buChar char="•"/>
            </a:pPr>
            <a:endParaRPr lang="en-US"/>
          </a:p>
        </p:txBody>
      </p:sp>
      <p:graphicFrame>
        <p:nvGraphicFramePr>
          <p:cNvPr id="4" name="表格 3"/>
          <p:cNvGraphicFramePr>
            <a:graphicFrameLocks noGrp="1"/>
          </p:cNvGraphicFramePr>
          <p:nvPr>
            <p:extLst>
              <p:ext uri="{D42A27DB-BD31-4B8C-83A1-F6EECF244321}">
                <p14:modId xmlns:p14="http://schemas.microsoft.com/office/powerpoint/2010/main" val="2186781883"/>
              </p:ext>
            </p:extLst>
          </p:nvPr>
        </p:nvGraphicFramePr>
        <p:xfrm>
          <a:off x="899592" y="1203598"/>
          <a:ext cx="6692876" cy="609600"/>
        </p:xfrm>
        <a:graphic>
          <a:graphicData uri="http://schemas.openxmlformats.org/drawingml/2006/table">
            <a:tbl>
              <a:tblPr firstRow="1" bandRow="1">
                <a:tableStyleId>{5C22544A-7EE6-4342-B048-85BDC9FD1C3A}</a:tableStyleId>
              </a:tblPr>
              <a:tblGrid>
                <a:gridCol w="1673219">
                  <a:extLst>
                    <a:ext uri="{9D8B030D-6E8A-4147-A177-3AD203B41FA5}">
                      <a16:colId xmlns:a16="http://schemas.microsoft.com/office/drawing/2014/main" val="20000"/>
                    </a:ext>
                  </a:extLst>
                </a:gridCol>
                <a:gridCol w="1673219">
                  <a:extLst>
                    <a:ext uri="{9D8B030D-6E8A-4147-A177-3AD203B41FA5}">
                      <a16:colId xmlns:a16="http://schemas.microsoft.com/office/drawing/2014/main" val="20001"/>
                    </a:ext>
                  </a:extLst>
                </a:gridCol>
                <a:gridCol w="1673219">
                  <a:extLst>
                    <a:ext uri="{9D8B030D-6E8A-4147-A177-3AD203B41FA5}">
                      <a16:colId xmlns:a16="http://schemas.microsoft.com/office/drawing/2014/main" val="20002"/>
                    </a:ext>
                  </a:extLst>
                </a:gridCol>
                <a:gridCol w="1673219">
                  <a:extLst>
                    <a:ext uri="{9D8B030D-6E8A-4147-A177-3AD203B41FA5}">
                      <a16:colId xmlns:a16="http://schemas.microsoft.com/office/drawing/2014/main" val="20003"/>
                    </a:ext>
                  </a:extLst>
                </a:gridCol>
              </a:tblGrid>
              <a:tr h="237076">
                <a:tc>
                  <a:txBody>
                    <a:bodyPr/>
                    <a:lstStyle/>
                    <a:p>
                      <a:endParaRPr lang="en-US" sz="140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a:solidFill>
                            <a:schemeClr val="bg1"/>
                          </a:solidFill>
                          <a:latin typeface="Candara" panose="020E0502030303020204" pitchFamily="34" charset="0"/>
                        </a:rPr>
                        <a:t>Get worse</a:t>
                      </a:r>
                      <a:endParaRPr lang="en-US" sz="140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latin typeface="Candara" panose="020E0502030303020204" pitchFamily="34" charset="0"/>
                        </a:rPr>
                        <a:t>Stay</a:t>
                      </a:r>
                      <a:r>
                        <a:rPr lang="en-US" sz="1400" baseline="0">
                          <a:solidFill>
                            <a:schemeClr val="bg1"/>
                          </a:solidFill>
                          <a:latin typeface="Candara" panose="020E0502030303020204" pitchFamily="34" charset="0"/>
                        </a:rPr>
                        <a:t> the same</a:t>
                      </a:r>
                      <a:endParaRPr lang="en-US" sz="140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972">
                <a:tc>
                  <a:txBody>
                    <a:bodyPr/>
                    <a:lstStyle/>
                    <a:p>
                      <a:pPr algn="ctr"/>
                      <a:r>
                        <a:rPr lang="en-US" sz="140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a 5">
            <a:extLst>
              <a:ext uri="{FF2B5EF4-FFF2-40B4-BE49-F238E27FC236}">
                <a16:creationId xmlns:a16="http://schemas.microsoft.com/office/drawing/2014/main" id="{6C6BF4CC-E54E-4D62-B447-3E58EA32E27C}"/>
              </a:ext>
            </a:extLst>
          </p:cNvPr>
          <p:cNvGraphicFramePr>
            <a:graphicFrameLocks noGrp="1"/>
          </p:cNvGraphicFramePr>
          <p:nvPr>
            <p:extLst>
              <p:ext uri="{D42A27DB-BD31-4B8C-83A1-F6EECF244321}">
                <p14:modId xmlns:p14="http://schemas.microsoft.com/office/powerpoint/2010/main" val="2891811527"/>
              </p:ext>
            </p:extLst>
          </p:nvPr>
        </p:nvGraphicFramePr>
        <p:xfrm>
          <a:off x="899592" y="2251766"/>
          <a:ext cx="6692877" cy="894080"/>
        </p:xfrm>
        <a:graphic>
          <a:graphicData uri="http://schemas.openxmlformats.org/drawingml/2006/table">
            <a:tbl>
              <a:tblPr/>
              <a:tblGrid>
                <a:gridCol w="2230959">
                  <a:extLst>
                    <a:ext uri="{9D8B030D-6E8A-4147-A177-3AD203B41FA5}">
                      <a16:colId xmlns:a16="http://schemas.microsoft.com/office/drawing/2014/main" val="127536799"/>
                    </a:ext>
                  </a:extLst>
                </a:gridCol>
                <a:gridCol w="2230959">
                  <a:extLst>
                    <a:ext uri="{9D8B030D-6E8A-4147-A177-3AD203B41FA5}">
                      <a16:colId xmlns:a16="http://schemas.microsoft.com/office/drawing/2014/main" val="523945060"/>
                    </a:ext>
                  </a:extLst>
                </a:gridCol>
                <a:gridCol w="2230959">
                  <a:extLst>
                    <a:ext uri="{9D8B030D-6E8A-4147-A177-3AD203B41FA5}">
                      <a16:colId xmlns:a16="http://schemas.microsoft.com/office/drawing/2014/main" val="365727258"/>
                    </a:ext>
                  </a:extLst>
                </a:gridCol>
              </a:tblGrid>
              <a:tr h="223520">
                <a:tc>
                  <a:txBody>
                    <a:bodyPr/>
                    <a:lstStyle/>
                    <a:p>
                      <a:pPr algn="ctr" fontAlgn="b"/>
                      <a:r>
                        <a:rPr lang="es-PE" sz="1400" b="1" i="0" u="none" strike="noStrike" err="1">
                          <a:solidFill>
                            <a:srgbClr val="FFFFFF"/>
                          </a:solidFill>
                          <a:effectLst/>
                          <a:latin typeface="Candara" panose="020E0502030303020204" pitchFamily="34" charset="0"/>
                        </a:rPr>
                        <a:t>Economic</a:t>
                      </a:r>
                      <a:r>
                        <a:rPr lang="es-PE" sz="1400" b="1" i="0" u="none" strike="noStrike">
                          <a:solidFill>
                            <a:srgbClr val="FFFFFF"/>
                          </a:solidFill>
                          <a:effectLst/>
                          <a:latin typeface="Candara" panose="020E0502030303020204" pitchFamily="34" charset="0"/>
                        </a:rPr>
                        <a:t> figures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a:solidFill>
                            <a:srgbClr val="FFFFFF"/>
                          </a:solidFill>
                          <a:effectLst/>
                          <a:latin typeface="Candara" panose="020E0502030303020204" pitchFamily="34" charset="0"/>
                        </a:rPr>
                        <a:t>2024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a:solidFill>
                            <a:srgbClr val="FFFFFF"/>
                          </a:solidFill>
                          <a:effectLst/>
                          <a:latin typeface="Candara" panose="020E0502030303020204" pitchFamily="34" charset="0"/>
                        </a:rPr>
                        <a:t>2025 (</a:t>
                      </a:r>
                      <a:r>
                        <a:rPr lang="es-PE" sz="1400" b="1" i="0" u="none" strike="noStrike" err="1">
                          <a:solidFill>
                            <a:srgbClr val="FFFFFF"/>
                          </a:solidFill>
                          <a:effectLst/>
                          <a:latin typeface="Candara" panose="020E0502030303020204" pitchFamily="34" charset="0"/>
                        </a:rPr>
                        <a:t>estimated</a:t>
                      </a:r>
                      <a:r>
                        <a:rPr lang="es-PE" sz="1400" b="1" i="0" u="none" strike="noStrike">
                          <a:solidFill>
                            <a:srgbClr val="FFFFFF"/>
                          </a:solidFill>
                          <a:effectLst/>
                          <a:latin typeface="Candara" panose="020E0502030303020204" pitchFamily="34" charset="0"/>
                        </a:rPr>
                        <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330143912"/>
                  </a:ext>
                </a:extLst>
              </a:tr>
              <a:tr h="223520">
                <a:tc>
                  <a:txBody>
                    <a:bodyPr/>
                    <a:lstStyle/>
                    <a:p>
                      <a:pPr algn="l" fontAlgn="b"/>
                      <a:r>
                        <a:rPr lang="es-PE" sz="1400" b="0" i="0" u="none" strike="noStrike">
                          <a:solidFill>
                            <a:srgbClr val="000000"/>
                          </a:solidFill>
                          <a:effectLst/>
                          <a:latin typeface="Candara" panose="020E0502030303020204" pitchFamily="34" charset="0"/>
                        </a:rPr>
                        <a:t>GDP</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64432843"/>
                  </a:ext>
                </a:extLst>
              </a:tr>
              <a:tr h="223520">
                <a:tc>
                  <a:txBody>
                    <a:bodyPr/>
                    <a:lstStyle/>
                    <a:p>
                      <a:pPr algn="l" fontAlgn="b"/>
                      <a:r>
                        <a:rPr lang="es-PE" sz="1400" b="0" i="0" u="none" strike="noStrike" err="1">
                          <a:solidFill>
                            <a:srgbClr val="000000"/>
                          </a:solidFill>
                          <a:effectLst/>
                          <a:latin typeface="Candara" panose="020E0502030303020204" pitchFamily="34" charset="0"/>
                        </a:rPr>
                        <a:t>Inflation</a:t>
                      </a:r>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2689858"/>
                  </a:ext>
                </a:extLst>
              </a:tr>
              <a:tr h="223520">
                <a:tc>
                  <a:txBody>
                    <a:bodyPr/>
                    <a:lstStyle/>
                    <a:p>
                      <a:pPr algn="l" fontAlgn="b"/>
                      <a:r>
                        <a:rPr lang="es-PE" sz="1400" b="0" i="0" u="none" strike="noStrike">
                          <a:solidFill>
                            <a:srgbClr val="000000"/>
                          </a:solidFill>
                          <a:effectLst/>
                          <a:latin typeface="Candara" panose="020E0502030303020204" pitchFamily="34" charset="0"/>
                        </a:rPr>
                        <a:t>Ex. </a:t>
                      </a:r>
                      <a:r>
                        <a:rPr lang="es-PE" sz="1400" b="0" i="0" u="none" strike="noStrike" err="1">
                          <a:solidFill>
                            <a:srgbClr val="000000"/>
                          </a:solidFill>
                          <a:effectLst/>
                          <a:latin typeface="Candara" panose="020E0502030303020204" pitchFamily="34" charset="0"/>
                        </a:rPr>
                        <a:t>Rate</a:t>
                      </a:r>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82425168"/>
                  </a:ext>
                </a:extLst>
              </a:tr>
            </a:tbl>
          </a:graphicData>
        </a:graphic>
      </p:graphicFrame>
      <p:graphicFrame>
        <p:nvGraphicFramePr>
          <p:cNvPr id="8" name="Tabla 7">
            <a:extLst>
              <a:ext uri="{FF2B5EF4-FFF2-40B4-BE49-F238E27FC236}">
                <a16:creationId xmlns:a16="http://schemas.microsoft.com/office/drawing/2014/main" id="{66166B46-5528-4127-AD9D-52A12F0B7512}"/>
              </a:ext>
            </a:extLst>
          </p:cNvPr>
          <p:cNvGraphicFramePr>
            <a:graphicFrameLocks noGrp="1"/>
          </p:cNvGraphicFramePr>
          <p:nvPr>
            <p:extLst>
              <p:ext uri="{D42A27DB-BD31-4B8C-83A1-F6EECF244321}">
                <p14:modId xmlns:p14="http://schemas.microsoft.com/office/powerpoint/2010/main" val="181009458"/>
              </p:ext>
            </p:extLst>
          </p:nvPr>
        </p:nvGraphicFramePr>
        <p:xfrm>
          <a:off x="865305" y="3817478"/>
          <a:ext cx="6727162" cy="1131600"/>
        </p:xfrm>
        <a:graphic>
          <a:graphicData uri="http://schemas.openxmlformats.org/drawingml/2006/table">
            <a:tbl>
              <a:tblPr/>
              <a:tblGrid>
                <a:gridCol w="2051971">
                  <a:extLst>
                    <a:ext uri="{9D8B030D-6E8A-4147-A177-3AD203B41FA5}">
                      <a16:colId xmlns:a16="http://schemas.microsoft.com/office/drawing/2014/main" val="3274581196"/>
                    </a:ext>
                  </a:extLst>
                </a:gridCol>
                <a:gridCol w="1172556">
                  <a:extLst>
                    <a:ext uri="{9D8B030D-6E8A-4147-A177-3AD203B41FA5}">
                      <a16:colId xmlns:a16="http://schemas.microsoft.com/office/drawing/2014/main" val="6243652"/>
                    </a:ext>
                  </a:extLst>
                </a:gridCol>
                <a:gridCol w="1157523">
                  <a:extLst>
                    <a:ext uri="{9D8B030D-6E8A-4147-A177-3AD203B41FA5}">
                      <a16:colId xmlns:a16="http://schemas.microsoft.com/office/drawing/2014/main" val="4006929791"/>
                    </a:ext>
                  </a:extLst>
                </a:gridCol>
                <a:gridCol w="1172556">
                  <a:extLst>
                    <a:ext uri="{9D8B030D-6E8A-4147-A177-3AD203B41FA5}">
                      <a16:colId xmlns:a16="http://schemas.microsoft.com/office/drawing/2014/main" val="2340575507"/>
                    </a:ext>
                  </a:extLst>
                </a:gridCol>
                <a:gridCol w="1172556">
                  <a:extLst>
                    <a:ext uri="{9D8B030D-6E8A-4147-A177-3AD203B41FA5}">
                      <a16:colId xmlns:a16="http://schemas.microsoft.com/office/drawing/2014/main" val="3208569697"/>
                    </a:ext>
                  </a:extLst>
                </a:gridCol>
              </a:tblGrid>
              <a:tr h="189720">
                <a:tc>
                  <a:txBody>
                    <a:bodyPr/>
                    <a:lstStyle/>
                    <a:p>
                      <a:pPr algn="l" fontAlgn="b"/>
                      <a:endParaRPr lang="es-PE" sz="1100" b="0" i="0" u="none" strike="noStrike">
                        <a:solidFill>
                          <a:srgbClr val="000000"/>
                        </a:solidFill>
                        <a:effectLst/>
                        <a:latin typeface="Candara" panose="020E050203030302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PE" sz="1400" b="1" i="0" u="none" strike="noStrike" err="1">
                          <a:solidFill>
                            <a:srgbClr val="FFFFFF"/>
                          </a:solidFill>
                          <a:effectLst/>
                          <a:latin typeface="Candara" panose="020E0502030303020204" pitchFamily="34" charset="0"/>
                        </a:rPr>
                        <a:t>Market</a:t>
                      </a:r>
                      <a:r>
                        <a:rPr lang="es-PE" sz="1400" b="1" i="0" u="none" strike="noStrike">
                          <a:solidFill>
                            <a:srgbClr val="FFFFFF"/>
                          </a:solidFill>
                          <a:effectLst/>
                          <a:latin typeface="Candara" panose="020E0502030303020204" pitchFamily="34" charset="0"/>
                        </a:rPr>
                        <a:t> Share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PE"/>
                    </a:p>
                  </a:txBody>
                  <a:tcPr/>
                </a:tc>
                <a:tc gridSpan="2">
                  <a:txBody>
                    <a:bodyPr/>
                    <a:lstStyle/>
                    <a:p>
                      <a:pPr algn="ctr" fontAlgn="b"/>
                      <a:r>
                        <a:rPr lang="es-PE" sz="1400" b="1" i="0" u="none" strike="noStrike">
                          <a:solidFill>
                            <a:srgbClr val="FFFFFF"/>
                          </a:solidFill>
                          <a:effectLst/>
                          <a:latin typeface="Candara" panose="020E0502030303020204" pitchFamily="34" charset="0"/>
                        </a:rPr>
                        <a:t>Loading Volume - TEU</a:t>
                      </a: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PE"/>
                    </a:p>
                  </a:txBody>
                  <a:tcPr/>
                </a:tc>
                <a:extLst>
                  <a:ext uri="{0D108BD9-81ED-4DB2-BD59-A6C34878D82A}">
                    <a16:rowId xmlns:a16="http://schemas.microsoft.com/office/drawing/2014/main" val="137098433"/>
                  </a:ext>
                </a:extLst>
              </a:tr>
              <a:tr h="189720">
                <a:tc>
                  <a:txBody>
                    <a:bodyPr/>
                    <a:lstStyle/>
                    <a:p>
                      <a:pPr algn="l" fontAlgn="b"/>
                      <a:endParaRPr lang="es-PE" sz="1100" b="0" i="0" u="none" strike="noStrike">
                        <a:solidFill>
                          <a:srgbClr val="000000"/>
                        </a:solidFill>
                        <a:effectLst/>
                        <a:latin typeface="Candara" panose="020E050203030302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a:solidFill>
                            <a:srgbClr val="FFFFFF"/>
                          </a:solidFill>
                          <a:effectLst/>
                          <a:latin typeface="Candara" panose="020E0502030303020204" pitchFamily="34" charset="0"/>
                        </a:rPr>
                        <a:t>2024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a:solidFill>
                            <a:srgbClr val="FFFFFF"/>
                          </a:solidFill>
                          <a:effectLst/>
                          <a:latin typeface="Candara" panose="020E0502030303020204" pitchFamily="34" charset="0"/>
                        </a:rPr>
                        <a:t>2025 (</a:t>
                      </a:r>
                      <a:r>
                        <a:rPr lang="es-PE" sz="1400" b="1" i="0" u="none" strike="noStrike" err="1">
                          <a:solidFill>
                            <a:srgbClr val="FFFFFF"/>
                          </a:solidFill>
                          <a:effectLst/>
                          <a:latin typeface="Candara" panose="020E0502030303020204" pitchFamily="34" charset="0"/>
                        </a:rPr>
                        <a:t>est</a:t>
                      </a:r>
                      <a:r>
                        <a:rPr lang="es-PE" sz="1400" b="1" i="0" u="none" strike="noStrike">
                          <a:solidFill>
                            <a:srgbClr val="FFFFFF"/>
                          </a:solidFill>
                          <a:effectLst/>
                          <a:latin typeface="Candara" panose="020E0502030303020204" pitchFamily="34" charset="0"/>
                        </a:rPr>
                        <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a:solidFill>
                            <a:srgbClr val="FFFFFF"/>
                          </a:solidFill>
                          <a:effectLst/>
                          <a:latin typeface="Candara" panose="020E0502030303020204" pitchFamily="34" charset="0"/>
                        </a:rPr>
                        <a:t>2024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PE" sz="1400" b="1" i="0" u="none" strike="noStrike">
                          <a:solidFill>
                            <a:srgbClr val="FFFFFF"/>
                          </a:solidFill>
                          <a:effectLst/>
                          <a:latin typeface="Candara" panose="020E0502030303020204" pitchFamily="34" charset="0"/>
                        </a:rPr>
                        <a:t>2025 (</a:t>
                      </a:r>
                      <a:r>
                        <a:rPr lang="es-PE" sz="1400" b="1" i="0" u="none" strike="noStrike" err="1">
                          <a:solidFill>
                            <a:srgbClr val="FFFFFF"/>
                          </a:solidFill>
                          <a:effectLst/>
                          <a:latin typeface="Candara" panose="020E0502030303020204" pitchFamily="34" charset="0"/>
                        </a:rPr>
                        <a:t>est</a:t>
                      </a:r>
                      <a:r>
                        <a:rPr lang="es-PE" sz="1400" b="1" i="0" u="none" strike="noStrike">
                          <a:solidFill>
                            <a:srgbClr val="FFFFFF"/>
                          </a:solidFill>
                          <a:effectLst/>
                          <a:latin typeface="Candara" panose="020E0502030303020204" pitchFamily="34" charset="0"/>
                        </a:rPr>
                        <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599011775"/>
                  </a:ext>
                </a:extLst>
              </a:tr>
              <a:tr h="319273">
                <a:tc>
                  <a:txBody>
                    <a:bodyPr/>
                    <a:lstStyle/>
                    <a:p>
                      <a:pPr algn="ctr" fontAlgn="b"/>
                      <a:r>
                        <a:rPr lang="es-PE" sz="1400" b="0" i="0" u="none" strike="noStrike">
                          <a:solidFill>
                            <a:srgbClr val="000000"/>
                          </a:solidFill>
                          <a:effectLst/>
                          <a:latin typeface="Candara" panose="020E0502030303020204" pitchFamily="34" charset="0"/>
                        </a:rPr>
                        <a:t>G </a:t>
                      </a:r>
                      <a:r>
                        <a:rPr lang="es-PE" sz="1400" b="0" i="0" u="none" strike="noStrike" err="1">
                          <a:solidFill>
                            <a:srgbClr val="000000"/>
                          </a:solidFill>
                          <a:effectLst/>
                          <a:latin typeface="Candara" panose="020E0502030303020204" pitchFamily="34" charset="0"/>
                        </a:rPr>
                        <a:t>trade</a:t>
                      </a:r>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e-DE" sz="1400" b="0" i="0" u="none" strike="noStrike">
                        <a:solidFill>
                          <a:schemeClr val="tx1"/>
                        </a:solidFill>
                        <a:effectLst/>
                        <a:latin typeface="Candara" panose="020E0502030303020204" pitchFamily="34" charset="0"/>
                        <a:ea typeface="DFKai-SB" pitchFamily="65" charset="-12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e-DE" sz="1400" b="0" i="0" u="none" strike="noStrike">
                        <a:solidFill>
                          <a:schemeClr val="tx1"/>
                        </a:solidFill>
                        <a:effectLst/>
                        <a:latin typeface="Candara" panose="020E0502030303020204" pitchFamily="34" charset="0"/>
                        <a:ea typeface="DFKai-SB" pitchFamily="65" charset="-12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91970429"/>
                  </a:ext>
                </a:extLst>
              </a:tr>
              <a:tr h="374721">
                <a:tc>
                  <a:txBody>
                    <a:bodyPr/>
                    <a:lstStyle/>
                    <a:p>
                      <a:pPr algn="ctr" fontAlgn="b"/>
                      <a:r>
                        <a:rPr lang="es-PE" sz="1400" b="0" i="0" u="none" strike="noStrike">
                          <a:solidFill>
                            <a:srgbClr val="000000"/>
                          </a:solidFill>
                          <a:effectLst/>
                          <a:latin typeface="Candara" panose="020E0502030303020204" pitchFamily="34" charset="0"/>
                        </a:rPr>
                        <a:t>Y </a:t>
                      </a:r>
                      <a:r>
                        <a:rPr lang="es-PE" sz="1400" b="0" i="0" u="none" strike="noStrike" err="1">
                          <a:solidFill>
                            <a:srgbClr val="000000"/>
                          </a:solidFill>
                          <a:effectLst/>
                          <a:latin typeface="Candara" panose="020E0502030303020204" pitchFamily="34" charset="0"/>
                        </a:rPr>
                        <a:t>trade</a:t>
                      </a:r>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PE" sz="1400" b="0" i="0" u="none" strike="noStrike">
                        <a:solidFill>
                          <a:srgbClr val="000000"/>
                        </a:solidFill>
                        <a:effectLst/>
                        <a:latin typeface="Candara" panose="020E0502030303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9523348"/>
                  </a:ext>
                </a:extLst>
              </a:tr>
            </a:tbl>
          </a:graphicData>
        </a:graphic>
      </p:graphicFrame>
    </p:spTree>
    <p:extLst>
      <p:ext uri="{BB962C8B-B14F-4D97-AF65-F5344CB8AC3E}">
        <p14:creationId xmlns:p14="http://schemas.microsoft.com/office/powerpoint/2010/main" val="419631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ECD/IMD Topic discussion </a:t>
            </a:r>
            <a:r>
              <a:rPr lang="en-US" altLang="zh-TW" sz="2400" b="1" kern="0">
                <a:solidFill>
                  <a:srgbClr val="FFFF00"/>
                </a:solidFill>
                <a:latin typeface="DFKai-SB" pitchFamily="65" charset="-120"/>
                <a:ea typeface="DFKai-SB" pitchFamily="65" charset="-120"/>
              </a:rPr>
              <a:t>(PE)</a:t>
            </a:r>
            <a:endParaRPr lang="en-US" sz="2400" b="1" kern="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775956407"/>
              </p:ext>
            </p:extLst>
          </p:nvPr>
        </p:nvGraphicFramePr>
        <p:xfrm>
          <a:off x="107504" y="712514"/>
          <a:ext cx="8928993" cy="4213803"/>
        </p:xfrm>
        <a:graphic>
          <a:graphicData uri="http://schemas.openxmlformats.org/drawingml/2006/table">
            <a:tbl>
              <a:tblPr>
                <a:tableStyleId>{5C22544A-7EE6-4342-B048-85BDC9FD1C3A}</a:tableStyleId>
              </a:tblPr>
              <a:tblGrid>
                <a:gridCol w="504056">
                  <a:extLst>
                    <a:ext uri="{9D8B030D-6E8A-4147-A177-3AD203B41FA5}">
                      <a16:colId xmlns:a16="http://schemas.microsoft.com/office/drawing/2014/main" val="1096605092"/>
                    </a:ext>
                  </a:extLst>
                </a:gridCol>
                <a:gridCol w="936104">
                  <a:extLst>
                    <a:ext uri="{9D8B030D-6E8A-4147-A177-3AD203B41FA5}">
                      <a16:colId xmlns:a16="http://schemas.microsoft.com/office/drawing/2014/main" val="1714653431"/>
                    </a:ext>
                  </a:extLst>
                </a:gridCol>
                <a:gridCol w="936104">
                  <a:extLst>
                    <a:ext uri="{9D8B030D-6E8A-4147-A177-3AD203B41FA5}">
                      <a16:colId xmlns:a16="http://schemas.microsoft.com/office/drawing/2014/main" val="2905017876"/>
                    </a:ext>
                  </a:extLst>
                </a:gridCol>
                <a:gridCol w="1008112">
                  <a:extLst>
                    <a:ext uri="{9D8B030D-6E8A-4147-A177-3AD203B41FA5}">
                      <a16:colId xmlns:a16="http://schemas.microsoft.com/office/drawing/2014/main" val="4291711140"/>
                    </a:ext>
                  </a:extLst>
                </a:gridCol>
                <a:gridCol w="648072">
                  <a:extLst>
                    <a:ext uri="{9D8B030D-6E8A-4147-A177-3AD203B41FA5}">
                      <a16:colId xmlns:a16="http://schemas.microsoft.com/office/drawing/2014/main" val="1668644550"/>
                    </a:ext>
                  </a:extLst>
                </a:gridCol>
                <a:gridCol w="4896545">
                  <a:extLst>
                    <a:ext uri="{9D8B030D-6E8A-4147-A177-3AD203B41FA5}">
                      <a16:colId xmlns:a16="http://schemas.microsoft.com/office/drawing/2014/main" val="3561485105"/>
                    </a:ext>
                  </a:extLst>
                </a:gridCol>
              </a:tblGrid>
              <a:tr h="189200">
                <a:tc rowSpan="5">
                  <a:txBody>
                    <a:bodyPr/>
                    <a:lstStyle/>
                    <a:p>
                      <a:pPr algn="l" fontAlgn="ctr"/>
                      <a:r>
                        <a:rPr lang="zh-TW" altLang="en-US" sz="1050" u="none" strike="noStrike">
                          <a:solidFill>
                            <a:schemeClr val="tx1"/>
                          </a:solidFill>
                          <a:effectLst/>
                          <a:latin typeface="Candara" panose="020E0502030303020204" pitchFamily="34" charset="0"/>
                        </a:rPr>
                        <a:t>　</a:t>
                      </a:r>
                    </a:p>
                    <a:p>
                      <a:pPr algn="ctr" fontAlgn="ctr"/>
                      <a:r>
                        <a:rPr lang="en-US" altLang="zh-TW" sz="1050" b="0" u="none" strike="noStrike">
                          <a:solidFill>
                            <a:schemeClr val="tx1"/>
                          </a:solidFill>
                          <a:effectLst/>
                          <a:latin typeface="Candara" panose="020E0502030303020204" pitchFamily="34" charset="0"/>
                        </a:rPr>
                        <a:t>ECD </a:t>
                      </a:r>
                      <a:r>
                        <a:rPr lang="en-US" sz="1050" b="0" u="none" strike="noStrike">
                          <a:solidFill>
                            <a:schemeClr val="tx1"/>
                          </a:solidFill>
                          <a:effectLst/>
                          <a:latin typeface="Candara" panose="020E0502030303020204" pitchFamily="34" charset="0"/>
                        </a:rPr>
                        <a:t>KPI</a:t>
                      </a:r>
                      <a:endParaRPr 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050" u="none" strike="noStrike">
                          <a:solidFill>
                            <a:schemeClr val="tx1"/>
                          </a:solidFill>
                          <a:effectLst/>
                          <a:latin typeface="Candara" panose="020E0502030303020204" pitchFamily="34" charset="0"/>
                        </a:rPr>
                        <a:t>　</a:t>
                      </a:r>
                      <a:r>
                        <a:rPr lang="en-US" altLang="zh-TW" sz="1050" u="none" strike="noStrike">
                          <a:solidFill>
                            <a:schemeClr val="tx1"/>
                          </a:solidFill>
                          <a:effectLst/>
                          <a:latin typeface="Candara" panose="020E0502030303020204" pitchFamily="34" charset="0"/>
                        </a:rPr>
                        <a:t>Item</a:t>
                      </a:r>
                      <a:endParaRPr lang="zh-TW" alt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b="1" u="none" strike="noStrike">
                          <a:solidFill>
                            <a:schemeClr val="tx1"/>
                          </a:solidFill>
                          <a:effectLst/>
                          <a:latin typeface="Candara" panose="020E0502030303020204" pitchFamily="34" charset="0"/>
                        </a:rPr>
                        <a:t>2023</a:t>
                      </a:r>
                      <a:endParaRPr lang="en-US" altLang="zh-TW" sz="105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b="1" u="none" strike="noStrike">
                          <a:solidFill>
                            <a:schemeClr val="tx1"/>
                          </a:solidFill>
                          <a:effectLst/>
                          <a:latin typeface="Candara" panose="020E0502030303020204" pitchFamily="34" charset="0"/>
                        </a:rPr>
                        <a:t>2024</a:t>
                      </a:r>
                      <a:endParaRPr lang="en-US" altLang="zh-TW" sz="105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u="none" strike="noStrike">
                          <a:solidFill>
                            <a:schemeClr val="tx1"/>
                          </a:solidFill>
                          <a:effectLst/>
                          <a:latin typeface="Candara" panose="020E0502030303020204" pitchFamily="34" charset="0"/>
                        </a:rPr>
                        <a:t>Diff</a:t>
                      </a:r>
                      <a:endParaRPr lang="en-US" sz="105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u="none" strike="noStrike">
                          <a:solidFill>
                            <a:schemeClr val="tx1"/>
                          </a:solidFill>
                          <a:effectLst/>
                          <a:latin typeface="Candara" panose="020E0502030303020204" pitchFamily="34" charset="0"/>
                        </a:rPr>
                        <a:t>Action Plan</a:t>
                      </a:r>
                      <a:r>
                        <a:rPr lang="zh-TW" altLang="en-US" sz="1050" b="1" u="none" strike="noStrike">
                          <a:solidFill>
                            <a:schemeClr val="tx1"/>
                          </a:solidFill>
                          <a:effectLst/>
                          <a:latin typeface="Candara" panose="020E0502030303020204" pitchFamily="34" charset="0"/>
                        </a:rPr>
                        <a:t> </a:t>
                      </a:r>
                      <a:r>
                        <a:rPr lang="en-US" altLang="zh-TW" sz="1050" b="1" u="none" strike="noStrike">
                          <a:solidFill>
                            <a:schemeClr val="tx1"/>
                          </a:solidFill>
                          <a:effectLst/>
                          <a:latin typeface="Candara" panose="020E0502030303020204" pitchFamily="34" charset="0"/>
                        </a:rPr>
                        <a:t>in 2025</a:t>
                      </a:r>
                      <a:endParaRPr lang="en-US" sz="105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89819">
                <a:tc vMerge="1">
                  <a:txBody>
                    <a:bodyPr/>
                    <a:lstStyle/>
                    <a:p>
                      <a:pPr algn="ctr" fontAlgn="ctr"/>
                      <a:r>
                        <a:rPr lang="en-US" altLang="zh-TW" sz="1050" b="0" u="none" strike="noStrike">
                          <a:effectLst/>
                        </a:rPr>
                        <a:t>ECD</a:t>
                      </a:r>
                      <a:endParaRPr lang="en-US" sz="1050" b="0" u="none" strike="noStrike">
                        <a:effectLst/>
                      </a:endParaRPr>
                    </a:p>
                    <a:p>
                      <a:pPr algn="ctr" fontAlgn="ctr"/>
                      <a:r>
                        <a:rPr lang="en-US" sz="1050" b="0" u="none" strike="noStrike">
                          <a:effectLst/>
                        </a:rPr>
                        <a:t>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0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6953">
                <a:tc vMerge="1">
                  <a:txBody>
                    <a:bodyPr/>
                    <a:lstStyle/>
                    <a:p>
                      <a:endParaRPr 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Lift on/off</a:t>
                      </a:r>
                    </a:p>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(container sell)</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0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549503">
                <a:tc vMerge="1">
                  <a:txBody>
                    <a:bodyPr/>
                    <a:lstStyle/>
                    <a:p>
                      <a:endParaRPr lang="zh-TW" alt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26" rtl="0" eaLnBrk="1" fontAlgn="ctr" latinLnBrk="0" hangingPunct="1">
                        <a:lnSpc>
                          <a:spcPct val="100000"/>
                        </a:lnSpc>
                        <a:spcBef>
                          <a:spcPts val="0"/>
                        </a:spcBef>
                        <a:spcAft>
                          <a:spcPts val="0"/>
                        </a:spcAft>
                        <a:buClrTx/>
                        <a:buSzTx/>
                        <a:buFont typeface="Arial" panose="020B0604020202020204" pitchFamily="34" charset="0"/>
                        <a:buNone/>
                        <a:tabLst/>
                        <a:defRPr/>
                      </a:pPr>
                      <a:endParaRPr lang="es-MX" altLang="zh-TW" sz="1000" u="none" strike="noStrike" baseline="0">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689819">
                <a:tc vMerge="1">
                  <a:txBody>
                    <a:bodyPr/>
                    <a:lstStyle/>
                    <a:p>
                      <a:endParaRPr lang="zh-TW" alt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000" b="0" u="none" strike="noStrike" baseline="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549503">
                <a:tc rowSpan="3">
                  <a:txBody>
                    <a:bodyPr/>
                    <a:lstStyle/>
                    <a:p>
                      <a:pPr algn="ctr" fontAlgn="ctr"/>
                      <a:r>
                        <a:rPr lang="en-US" altLang="zh-TW" sz="1050" b="0" u="none" strike="noStrike">
                          <a:effectLst/>
                          <a:latin typeface="Candara" panose="020E0502030303020204" pitchFamily="34" charset="0"/>
                        </a:rPr>
                        <a:t>IMD</a:t>
                      </a:r>
                      <a:r>
                        <a:rPr lang="en-US" sz="1050" b="0" u="none" strike="noStrike">
                          <a:effectLst/>
                          <a:latin typeface="Candara" panose="020E0502030303020204" pitchFamily="34" charset="0"/>
                        </a:rPr>
                        <a:t>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PE" altLang="zh-TW" sz="1050" u="none" strike="noStrike" baseline="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s-PE" altLang="zh-TW" sz="1050" u="none" strike="noStrike" baseline="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000" b="0" u="none" strike="noStrike" baseline="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549503">
                <a:tc vMerge="1">
                  <a:txBody>
                    <a:bodyPr/>
                    <a:lstStyle/>
                    <a:p>
                      <a:endParaRPr lang="zh-TW" altLang="en-US"/>
                    </a:p>
                  </a:txBody>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zh-TW" altLang="en-US" sz="1000" b="0" u="none" strike="noStrike" baseline="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549503">
                <a:tc vMerge="1">
                  <a:txBody>
                    <a:bodyPr/>
                    <a:lstStyle/>
                    <a:p>
                      <a:endParaRPr lang="zh-TW" altLang="en-US"/>
                    </a:p>
                  </a:txBody>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1" indent="0">
                        <a:buFont typeface="Arial" panose="020B0604020202020204" pitchFamily="34" charset="0"/>
                        <a:buNone/>
                      </a:pPr>
                      <a:endParaRPr lang="en-US" altLang="zh-TW" sz="1000" u="none" strike="noStrike" baseline="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34</a:t>
            </a:fld>
            <a:endParaRPr lang="en-US" sz="1000"/>
          </a:p>
        </p:txBody>
      </p:sp>
    </p:spTree>
    <p:extLst>
      <p:ext uri="{BB962C8B-B14F-4D97-AF65-F5344CB8AC3E}">
        <p14:creationId xmlns:p14="http://schemas.microsoft.com/office/powerpoint/2010/main" val="364244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OCD/OPD Topic discussion </a:t>
            </a:r>
            <a:r>
              <a:rPr lang="en-US" altLang="zh-TW" sz="2400" b="1">
                <a:solidFill>
                  <a:srgbClr val="FFFF00"/>
                </a:solidFill>
                <a:latin typeface="DFKai-SB" pitchFamily="65" charset="-120"/>
                <a:ea typeface="DFKai-SB" pitchFamily="65" charset="-120"/>
              </a:rPr>
              <a:t>(PE)</a:t>
            </a:r>
            <a:endParaRPr lang="en-US" sz="2400" b="1" kern="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601616407"/>
              </p:ext>
            </p:extLst>
          </p:nvPr>
        </p:nvGraphicFramePr>
        <p:xfrm>
          <a:off x="107504" y="681091"/>
          <a:ext cx="8928993" cy="2957005"/>
        </p:xfrm>
        <a:graphic>
          <a:graphicData uri="http://schemas.openxmlformats.org/drawingml/2006/table">
            <a:tbl>
              <a:tblPr>
                <a:tableStyleId>{5C22544A-7EE6-4342-B048-85BDC9FD1C3A}</a:tableStyleId>
              </a:tblPr>
              <a:tblGrid>
                <a:gridCol w="432048">
                  <a:extLst>
                    <a:ext uri="{9D8B030D-6E8A-4147-A177-3AD203B41FA5}">
                      <a16:colId xmlns:a16="http://schemas.microsoft.com/office/drawing/2014/main" val="1096605092"/>
                    </a:ext>
                  </a:extLst>
                </a:gridCol>
                <a:gridCol w="1296144">
                  <a:extLst>
                    <a:ext uri="{9D8B030D-6E8A-4147-A177-3AD203B41FA5}">
                      <a16:colId xmlns:a16="http://schemas.microsoft.com/office/drawing/2014/main" val="1714653431"/>
                    </a:ext>
                  </a:extLst>
                </a:gridCol>
                <a:gridCol w="792088">
                  <a:extLst>
                    <a:ext uri="{9D8B030D-6E8A-4147-A177-3AD203B41FA5}">
                      <a16:colId xmlns:a16="http://schemas.microsoft.com/office/drawing/2014/main" val="2905017876"/>
                    </a:ext>
                  </a:extLst>
                </a:gridCol>
                <a:gridCol w="792088">
                  <a:extLst>
                    <a:ext uri="{9D8B030D-6E8A-4147-A177-3AD203B41FA5}">
                      <a16:colId xmlns:a16="http://schemas.microsoft.com/office/drawing/2014/main" val="4291711140"/>
                    </a:ext>
                  </a:extLst>
                </a:gridCol>
                <a:gridCol w="432048">
                  <a:extLst>
                    <a:ext uri="{9D8B030D-6E8A-4147-A177-3AD203B41FA5}">
                      <a16:colId xmlns:a16="http://schemas.microsoft.com/office/drawing/2014/main" val="1668644550"/>
                    </a:ext>
                  </a:extLst>
                </a:gridCol>
                <a:gridCol w="5184577">
                  <a:extLst>
                    <a:ext uri="{9D8B030D-6E8A-4147-A177-3AD203B41FA5}">
                      <a16:colId xmlns:a16="http://schemas.microsoft.com/office/drawing/2014/main" val="3561485105"/>
                    </a:ext>
                  </a:extLst>
                </a:gridCol>
              </a:tblGrid>
              <a:tr h="140379">
                <a:tc>
                  <a:txBody>
                    <a:bodyPr/>
                    <a:lstStyle/>
                    <a:p>
                      <a:pPr algn="l" fontAlgn="ctr"/>
                      <a:r>
                        <a:rPr lang="zh-TW" altLang="en-US" sz="1000" u="none" strike="noStrike">
                          <a:effectLst/>
                          <a:latin typeface="Candara" panose="020E0502030303020204" pitchFamily="34" charset="0"/>
                        </a:rPr>
                        <a:t>　</a:t>
                      </a:r>
                      <a:endParaRPr lang="zh-TW" altLang="en-US" sz="10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b="0" i="0" u="none" strike="noStrike">
                          <a:solidFill>
                            <a:srgbClr val="000000"/>
                          </a:solidFill>
                          <a:effectLst/>
                          <a:latin typeface="Candara" panose="020E0502030303020204" pitchFamily="34" charset="0"/>
                          <a:ea typeface="新細明體" panose="02020500000000000000" pitchFamily="18" charset="-120"/>
                        </a:rPr>
                        <a:t>Item</a:t>
                      </a:r>
                      <a:endParaRPr lang="zh-TW" alt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b="1" u="none" strike="noStrike">
                          <a:effectLst/>
                          <a:latin typeface="Candara" panose="020E0502030303020204" pitchFamily="34" charset="0"/>
                        </a:rPr>
                        <a:t>2023</a:t>
                      </a:r>
                      <a:endParaRPr lang="en-US" altLang="zh-TW" sz="105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b="1" u="none" strike="noStrike">
                          <a:effectLst/>
                          <a:latin typeface="Candara" panose="020E0502030303020204" pitchFamily="34" charset="0"/>
                        </a:rPr>
                        <a:t>2024</a:t>
                      </a:r>
                      <a:endParaRPr lang="en-US" altLang="zh-TW" sz="105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u="none" strike="noStrike">
                          <a:effectLst/>
                          <a:latin typeface="Candara" panose="020E0502030303020204" pitchFamily="34" charset="0"/>
                        </a:rPr>
                        <a:t>Diff</a:t>
                      </a:r>
                      <a:endParaRPr lang="en-US" sz="105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u="none" strike="noStrike">
                          <a:effectLst/>
                          <a:latin typeface="Candara" panose="020E0502030303020204" pitchFamily="34" charset="0"/>
                        </a:rPr>
                        <a:t>Action Plan in 2025</a:t>
                      </a:r>
                      <a:endParaRPr lang="en-US" sz="105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04205">
                <a:tc rowSpan="3">
                  <a:txBody>
                    <a:bodyPr/>
                    <a:lstStyle/>
                    <a:p>
                      <a:pPr algn="ctr" fontAlgn="ctr"/>
                      <a:r>
                        <a:rPr lang="en-US" sz="1050" b="0" u="none" strike="noStrike">
                          <a:effectLst/>
                          <a:latin typeface="Candara" panose="020E0502030303020204" pitchFamily="34" charset="0"/>
                        </a:rPr>
                        <a:t>OPD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solidFill>
                            <a:schemeClr val="tx1"/>
                          </a:solidFill>
                          <a:effectLst/>
                          <a:latin typeface="Candara" panose="020E0502030303020204" pitchFamily="34" charset="0"/>
                        </a:rPr>
                        <a:t>BOA</a:t>
                      </a:r>
                    </a:p>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1050" b="1">
                          <a:solidFill>
                            <a:schemeClr val="tx1"/>
                          </a:solidFill>
                          <a:latin typeface="Candara" panose="020E0502030303020204" pitchFamily="34" charset="0"/>
                          <a:ea typeface="新細明體-ExtB" panose="02020500000000000000" pitchFamily="18" charset="-120"/>
                          <a:cs typeface="Calibri" panose="020F0502020204030204" pitchFamily="34" charset="0"/>
                        </a:rPr>
                        <a:t>KPI : Off slot</a:t>
                      </a:r>
                      <a:r>
                        <a:rPr lang="en-US" altLang="zh-TW" sz="1050" b="1">
                          <a:solidFill>
                            <a:schemeClr val="tx1"/>
                          </a:solidFill>
                          <a:latin typeface="Candara" panose="020E0502030303020204" pitchFamily="34" charset="0"/>
                          <a:ea typeface="標楷體" pitchFamily="65" charset="-120"/>
                        </a:rPr>
                        <a:t>≧</a:t>
                      </a:r>
                      <a:r>
                        <a:rPr lang="en-US" altLang="zh-TW" sz="1050" b="1">
                          <a:solidFill>
                            <a:schemeClr val="tx1"/>
                          </a:solidFill>
                          <a:latin typeface="Candara" panose="020E0502030303020204" pitchFamily="34" charset="0"/>
                          <a:ea typeface="新細明體-ExtB" panose="02020500000000000000" pitchFamily="18" charset="-120"/>
                          <a:cs typeface="Calibri" panose="020F0502020204030204" pitchFamily="34" charset="0"/>
                        </a:rPr>
                        <a:t>88% /On Slot</a:t>
                      </a:r>
                      <a:r>
                        <a:rPr lang="en-US" altLang="zh-TW" sz="1050" b="1">
                          <a:solidFill>
                            <a:schemeClr val="tx1"/>
                          </a:solidFill>
                          <a:latin typeface="Candara" panose="020E0502030303020204" pitchFamily="34" charset="0"/>
                          <a:ea typeface="標楷體" pitchFamily="65" charset="-120"/>
                        </a:rPr>
                        <a:t>≧</a:t>
                      </a:r>
                      <a:r>
                        <a:rPr lang="en-US" altLang="zh-TW" sz="1050" b="1">
                          <a:solidFill>
                            <a:schemeClr val="tx1"/>
                          </a:solidFill>
                          <a:latin typeface="Candara" panose="020E0502030303020204" pitchFamily="34" charset="0"/>
                          <a:ea typeface="新細明體-ExtB" panose="02020500000000000000" pitchFamily="18" charset="-120"/>
                          <a:cs typeface="Calibri" panose="020F0502020204030204" pitchFamily="34" charset="0"/>
                        </a:rPr>
                        <a:t>97%)</a:t>
                      </a:r>
                    </a:p>
                    <a:p>
                      <a:pPr algn="ctr" fontAlgn="ctr"/>
                      <a:endParaRPr 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just" fontAlgn="ctr">
                        <a:buFont typeface="Arial" panose="020B0604020202020204" pitchFamily="34" charset="0"/>
                        <a:buNone/>
                      </a:pP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287647">
                <a:tc vMerge="1">
                  <a:txBody>
                    <a:bodyPr/>
                    <a:lstStyle/>
                    <a:p>
                      <a:endParaRPr lang="zh-TW" altLang="en-US"/>
                    </a:p>
                  </a:txBody>
                  <a:tcPr/>
                </a:tc>
                <a:tc>
                  <a:txBody>
                    <a:bodyPr/>
                    <a:lstStyle/>
                    <a:p>
                      <a:pPr algn="ctr" fontAlgn="ctr"/>
                      <a:r>
                        <a:rPr lang="en-US" sz="1050" b="0" u="none" strike="noStrike">
                          <a:solidFill>
                            <a:schemeClr val="tx1"/>
                          </a:solidFill>
                          <a:effectLst/>
                          <a:latin typeface="Candara" panose="020E0502030303020204" pitchFamily="34" charset="0"/>
                        </a:rPr>
                        <a:t>Port Stay </a:t>
                      </a:r>
                    </a:p>
                    <a:p>
                      <a:pPr algn="ctr" fontAlgn="ctr"/>
                      <a:r>
                        <a:rPr lang="en-US" altLang="zh-TW" sz="1050" b="1">
                          <a:solidFill>
                            <a:schemeClr val="tx1"/>
                          </a:solidFill>
                          <a:latin typeface="Candara" panose="020E0502030303020204" pitchFamily="34" charset="0"/>
                          <a:ea typeface="新細明體-ExtB" panose="02020500000000000000" pitchFamily="18" charset="-120"/>
                          <a:cs typeface="Calibri" panose="020F0502020204030204" pitchFamily="34" charset="0"/>
                        </a:rPr>
                        <a:t>KPI : </a:t>
                      </a:r>
                      <a:r>
                        <a:rPr lang="en-US" altLang="zh-TW" sz="1050" b="1">
                          <a:solidFill>
                            <a:schemeClr val="tx1"/>
                          </a:solidFill>
                          <a:latin typeface="Candara" panose="020E0502030303020204" pitchFamily="34" charset="0"/>
                          <a:ea typeface="標楷體" pitchFamily="65" charset="-120"/>
                        </a:rPr>
                        <a:t>≧</a:t>
                      </a:r>
                      <a:r>
                        <a:rPr lang="en-US" altLang="zh-TW" sz="1050" b="1">
                          <a:solidFill>
                            <a:schemeClr val="tx1"/>
                          </a:solidFill>
                          <a:latin typeface="Candara" panose="020E0502030303020204" pitchFamily="34" charset="0"/>
                          <a:ea typeface="新細明體-ExtB" panose="02020500000000000000" pitchFamily="18" charset="-120"/>
                          <a:cs typeface="Calibri" panose="020F0502020204030204" pitchFamily="34" charset="0"/>
                        </a:rPr>
                        <a:t> 97%</a:t>
                      </a:r>
                    </a:p>
                    <a:p>
                      <a:pPr algn="ctr" fontAlgn="ctr"/>
                      <a:r>
                        <a:rPr lang="en-US" sz="1050" b="1">
                          <a:solidFill>
                            <a:schemeClr val="tx1"/>
                          </a:solidFill>
                          <a:latin typeface="Candara" panose="020E0502030303020204" pitchFamily="34" charset="0"/>
                          <a:ea typeface="新細明體-ExtB" panose="02020500000000000000" pitchFamily="18" charset="-120"/>
                          <a:cs typeface="Calibri" panose="020F0502020204030204" pitchFamily="34" charset="0"/>
                        </a:rPr>
                        <a:t>28HRS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537789">
                <a:tc vMerge="1">
                  <a:txBody>
                    <a:bodyPr/>
                    <a:lstStyle/>
                    <a:p>
                      <a:endParaRPr lang="zh-TW" altLang="en-US"/>
                    </a:p>
                  </a:txBody>
                  <a:tcPr/>
                </a:tc>
                <a:tc>
                  <a:txBody>
                    <a:bodyPr/>
                    <a:lstStyle/>
                    <a:p>
                      <a:pPr algn="ctr" fontAlgn="ctr"/>
                      <a:r>
                        <a:rPr lang="en-US" sz="1050" b="0" u="none" strike="noStrike">
                          <a:solidFill>
                            <a:schemeClr val="tx1"/>
                          </a:solidFill>
                          <a:effectLst/>
                          <a:latin typeface="Candara" panose="020E0502030303020204" pitchFamily="34" charset="0"/>
                        </a:rPr>
                        <a:t>Productivity</a:t>
                      </a:r>
                    </a:p>
                    <a:p>
                      <a:pPr marL="0" marR="0" lvl="0" indent="0" algn="ctr" defTabSz="914400" eaLnBrk="1" fontAlgn="ctr" latinLnBrk="0" hangingPunct="1">
                        <a:lnSpc>
                          <a:spcPct val="100000"/>
                        </a:lnSpc>
                        <a:spcBef>
                          <a:spcPts val="0"/>
                        </a:spcBef>
                        <a:spcAft>
                          <a:spcPts val="0"/>
                        </a:spcAft>
                        <a:buClrTx/>
                        <a:buSzTx/>
                        <a:buFontTx/>
                        <a:buNone/>
                        <a:tabLst/>
                        <a:defRPr/>
                      </a:pPr>
                      <a:r>
                        <a:rPr lang="es-MX" sz="1050" b="1">
                          <a:solidFill>
                            <a:schemeClr val="tx1"/>
                          </a:solidFill>
                          <a:latin typeface="Candara" panose="020E0502030303020204" pitchFamily="34" charset="0"/>
                          <a:ea typeface="新細明體-ExtB" panose="02020500000000000000" pitchFamily="18" charset="-120"/>
                          <a:cs typeface="Calibri" panose="020F0502020204030204" pitchFamily="34" charset="0"/>
                        </a:rPr>
                        <a:t>72.6MPH</a:t>
                      </a:r>
                      <a:endParaRPr lang="es-PE" sz="1050" b="1">
                        <a:solidFill>
                          <a:schemeClr val="tx1"/>
                        </a:solidFill>
                        <a:latin typeface="Candara" panose="020E0502030303020204" pitchFamily="34" charset="0"/>
                        <a:ea typeface="新細明體-ExtB" panose="02020500000000000000" pitchFamily="18" charset="-120"/>
                        <a:cs typeface="Calibri" panose="020F0502020204030204" pitchFamily="34" charset="0"/>
                      </a:endParaRPr>
                    </a:p>
                    <a:p>
                      <a:pPr algn="ctr" fontAlgn="ctr"/>
                      <a:endParaRPr 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504205">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solidFill>
                            <a:schemeClr val="tx1"/>
                          </a:solidFill>
                          <a:effectLst/>
                          <a:latin typeface="Candara" panose="020E0502030303020204" pitchFamily="34" charset="0"/>
                        </a:rPr>
                        <a:t>Incentive</a:t>
                      </a:r>
                      <a:endParaRPr 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287647">
                <a:tc vMerge="1">
                  <a:txBody>
                    <a:bodyPr/>
                    <a:lstStyle/>
                    <a:p>
                      <a:endParaRPr lang="zh-TW" altLang="en-US"/>
                    </a:p>
                  </a:txBody>
                  <a:tcPr/>
                </a:tc>
                <a:tc>
                  <a:txBody>
                    <a:bodyPr/>
                    <a:lstStyle/>
                    <a:p>
                      <a:pPr algn="ctr" fontAlgn="ctr"/>
                      <a:r>
                        <a:rPr lang="en-US" sz="1050" b="0" u="none" strike="noStrike">
                          <a:solidFill>
                            <a:schemeClr val="tx1"/>
                          </a:solidFill>
                          <a:effectLst/>
                          <a:latin typeface="Candara" panose="020E0502030303020204" pitchFamily="34" charset="0"/>
                        </a:rPr>
                        <a:t>Empty Storage</a:t>
                      </a:r>
                      <a:endParaRPr 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s-MX" altLang="zh-TW" sz="1050" u="none" strike="noStrike">
                        <a:solidFill>
                          <a:schemeClr val="tx1"/>
                        </a:solidFill>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6090">
                <a:tc vMerge="1">
                  <a:txBody>
                    <a:bodyPr/>
                    <a:lstStyle/>
                    <a:p>
                      <a:endParaRPr lang="zh-TW" altLang="en-US"/>
                    </a:p>
                  </a:txBody>
                  <a:tcPr/>
                </a:tc>
                <a:tc>
                  <a:txBody>
                    <a:bodyPr/>
                    <a:lstStyle/>
                    <a:p>
                      <a:pPr algn="ctr" fontAlgn="ctr"/>
                      <a:r>
                        <a:rPr lang="en-US" sz="1050" b="0" u="none" strike="noStrike">
                          <a:solidFill>
                            <a:schemeClr val="tx1"/>
                          </a:solidFill>
                          <a:effectLst/>
                          <a:latin typeface="Candara" panose="020E0502030303020204" pitchFamily="34" charset="0"/>
                        </a:rPr>
                        <a:t>Rate Reduction</a:t>
                      </a:r>
                      <a:endParaRPr 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105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050" u="none" strike="noStrike">
                        <a:solidFill>
                          <a:schemeClr val="tx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94400" y="4462409"/>
            <a:ext cx="8955199" cy="253916"/>
          </a:xfrm>
          <a:prstGeom prst="rect">
            <a:avLst/>
          </a:prstGeom>
          <a:noFill/>
        </p:spPr>
        <p:txBody>
          <a:bodyPr wrap="square" rtlCol="0">
            <a:spAutoFit/>
          </a:bodyPr>
          <a:lstStyle/>
          <a:p>
            <a:r>
              <a:rPr lang="en-US" altLang="zh-TW" sz="1050">
                <a:latin typeface="Candara" panose="020E0502030303020204" pitchFamily="34" charset="0"/>
              </a:rPr>
              <a:t>1	</a:t>
            </a:r>
          </a:p>
        </p:txBody>
      </p:sp>
      <p:sp>
        <p:nvSpPr>
          <p:cNvPr id="5" name="Slide Number Placeholder 1">
            <a:extLst>
              <a:ext uri="{FF2B5EF4-FFF2-40B4-BE49-F238E27FC236}">
                <a16:creationId xmlns:a16="http://schemas.microsoft.com/office/drawing/2014/main" id="{564922DE-AE34-BB29-7C1E-B4F03B35409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a:solidFill>
                <a:prstClr val="black"/>
              </a:solidFill>
              <a:latin typeface="Calibri"/>
            </a:endParaRPr>
          </a:p>
        </p:txBody>
      </p:sp>
    </p:spTree>
    <p:extLst>
      <p:ext uri="{BB962C8B-B14F-4D97-AF65-F5344CB8AC3E}">
        <p14:creationId xmlns:p14="http://schemas.microsoft.com/office/powerpoint/2010/main" val="136554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36</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6120157"/>
              </p:ext>
            </p:extLst>
          </p:nvPr>
        </p:nvGraphicFramePr>
        <p:xfrm>
          <a:off x="104259" y="699542"/>
          <a:ext cx="8935483" cy="4433884"/>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1">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6">
                  <a:extLst>
                    <a:ext uri="{9D8B030D-6E8A-4147-A177-3AD203B41FA5}">
                      <a16:colId xmlns:a16="http://schemas.microsoft.com/office/drawing/2014/main" val="20005"/>
                    </a:ext>
                  </a:extLst>
                </a:gridCol>
              </a:tblGrid>
              <a:tr h="377361">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Segments</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pitchFamily="65" charset="-120"/>
                        </a:rPr>
                        <a:t>202</a:t>
                      </a:r>
                      <a:r>
                        <a:rPr lang="en-US" altLang="zh-TW" sz="1000" b="0" i="0" u="none" strike="noStrike">
                          <a:solidFill>
                            <a:schemeClr val="tx1"/>
                          </a:solidFill>
                          <a:effectLst/>
                          <a:latin typeface="DFKai-SB" pitchFamily="65" charset="-120"/>
                          <a:ea typeface="DFKai-SB" pitchFamily="65" charset="-120"/>
                        </a:rPr>
                        <a:t>4</a:t>
                      </a:r>
                      <a:r>
                        <a:rPr lang="de-DE" altLang="zh-TW" sz="1000" b="0" i="0" u="none" strike="noStrike">
                          <a:solidFill>
                            <a:schemeClr val="tx1"/>
                          </a:solidFill>
                          <a:effectLst/>
                          <a:latin typeface="DFKai-SB" pitchFamily="65" charset="-120"/>
                          <a:ea typeface="DFKai-SB" pitchFamily="65" charset="-120"/>
                        </a:rPr>
                        <a:t> Target</a:t>
                      </a:r>
                    </a:p>
                    <a:p>
                      <a:pPr algn="ctr" rtl="0" fontAlgn="ct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a:t>
                      </a:r>
                      <a:r>
                        <a:rPr lang="de-DE" altLang="zh-TW" sz="800" b="0" i="0" u="none" strike="noStrike" baseline="0">
                          <a:solidFill>
                            <a:schemeClr val="tx1"/>
                          </a:solidFill>
                          <a:effectLst/>
                          <a:latin typeface="DFKai-SB" pitchFamily="65" charset="-120"/>
                          <a:ea typeface="DFKai-SB" pitchFamily="65" charset="-120"/>
                        </a:rPr>
                        <a:t> </a:t>
                      </a:r>
                      <a:r>
                        <a:rPr lang="de-DE" altLang="zh-TW" sz="800" b="0" i="0" u="none" strike="noStrike">
                          <a:solidFill>
                            <a:schemeClr val="tx1"/>
                          </a:solidFill>
                          <a:effectLst/>
                          <a:latin typeface="DFKai-SB" pitchFamily="65" charset="-120"/>
                          <a:ea typeface="DFKai-SB" pitchFamily="65" charset="-120"/>
                        </a:rPr>
                        <a:t>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10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a:solidFill>
                            <a:srgbClr val="000000"/>
                          </a:solidFill>
                          <a:effectLst/>
                          <a:latin typeface="DFKai-SB" pitchFamily="65" charset="-120"/>
                          <a:ea typeface="DFKai-SB" pitchFamily="65" charset="-120"/>
                        </a:rPr>
                        <a:t>Market</a:t>
                      </a:r>
                      <a:r>
                        <a:rPr lang="de-DE" sz="1000" b="0" i="0" u="none" strike="noStrike" baseline="0">
                          <a:solidFill>
                            <a:srgbClr val="000000"/>
                          </a:solidFill>
                          <a:effectLst/>
                          <a:latin typeface="DFKai-SB" pitchFamily="65" charset="-120"/>
                          <a:ea typeface="DFKai-SB" pitchFamily="65" charset="-120"/>
                        </a:rPr>
                        <a:t> Review</a:t>
                      </a:r>
                      <a:r>
                        <a:rPr lang="de-DE" sz="1000" b="0" i="0" u="none" strike="noStrike">
                          <a:solidFill>
                            <a:srgbClr val="000000"/>
                          </a:solidFill>
                          <a:effectLst/>
                          <a:latin typeface="DFKai-SB" pitchFamily="65" charset="-120"/>
                          <a:ea typeface="DFKai-SB" pitchFamily="65" charset="-120"/>
                        </a:rPr>
                        <a:t> &amp; Action</a:t>
                      </a:r>
                      <a:r>
                        <a:rPr lang="de-DE" sz="1000" b="0" i="0" u="none" strike="noStrike" baseline="0">
                          <a:solidFill>
                            <a:srgbClr val="000000"/>
                          </a:solidFill>
                          <a:effectLst/>
                          <a:latin typeface="DFKai-SB" pitchFamily="65" charset="-120"/>
                          <a:ea typeface="DFKai-SB" pitchFamily="65" charset="-120"/>
                        </a:rPr>
                        <a:t> Plan</a:t>
                      </a:r>
                    </a:p>
                    <a:p>
                      <a:pPr algn="ctr" rtl="0" fontAlgn="ctr"/>
                      <a:r>
                        <a:rPr lang="de-DE" sz="1000" b="0" i="0" u="none" strike="noStrike" baseline="0">
                          <a:solidFill>
                            <a:srgbClr val="000000"/>
                          </a:solidFill>
                          <a:effectLst/>
                          <a:latin typeface="DFKai-SB" pitchFamily="65" charset="-120"/>
                          <a:ea typeface="DFKai-SB" pitchFamily="65" charset="-120"/>
                        </a:rPr>
                        <a:t>(How to achieve 2025 target?)</a:t>
                      </a: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370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09509">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Trade</a:t>
                      </a:r>
                      <a:r>
                        <a:rPr lang="en-US" altLang="zh-TW" sz="1000" b="0" i="0" u="none" strike="noStrike" baseline="0">
                          <a:solidFill>
                            <a:srgbClr val="000000"/>
                          </a:solidFill>
                          <a:effectLst/>
                          <a:latin typeface="DFKai-SB" pitchFamily="65" charset="-120"/>
                          <a:ea typeface="DFKai-SB" pitchFamily="65" charset="-120"/>
                        </a:rPr>
                        <a:t> Lane</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a:solidFill>
                            <a:schemeClr val="tx1"/>
                          </a:solidFill>
                          <a:effectLst/>
                          <a:latin typeface="DFKai-SB" pitchFamily="65" charset="-120"/>
                          <a:ea typeface="DFKai-SB" pitchFamily="65" charset="-120"/>
                        </a:rPr>
                        <a:t>F.E. =&gt; </a:t>
                      </a: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baseline="0">
                          <a:solidFill>
                            <a:schemeClr val="tx1"/>
                          </a:solidFill>
                          <a:effectLst/>
                          <a:latin typeface="DFKai-SB" pitchFamily="65" charset="-120"/>
                          <a:ea typeface="DFKai-SB" pitchFamily="65" charset="-120"/>
                        </a:rPr>
                        <a:t> IMP.</a:t>
                      </a:r>
                    </a:p>
                    <a:p>
                      <a:pPr algn="ctr" rtl="0" fontAlgn="ctr"/>
                      <a:r>
                        <a:rPr lang="en-US" altLang="zh-TW" sz="1000" b="0" i="0" u="none" strike="noStrike" baseline="0">
                          <a:solidFill>
                            <a:schemeClr val="tx1"/>
                          </a:solidFill>
                          <a:effectLst/>
                          <a:latin typeface="DFKai-SB" pitchFamily="65" charset="-120"/>
                          <a:ea typeface="DFKai-SB" pitchFamily="65" charset="-120"/>
                        </a:rPr>
                        <a:t>(G</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endParaRPr lang="de-DE" altLang="zh-TW"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6,870</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8,454</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123%</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9,768</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86802">
                <a:tc vMerge="1">
                  <a:txBody>
                    <a:bodyPr/>
                    <a:lstStyle/>
                    <a:p>
                      <a:endParaRPr lang="de-DE"/>
                    </a:p>
                  </a:txBody>
                  <a:tcPr/>
                </a:tc>
                <a:tc>
                  <a:txBody>
                    <a:bodyPr/>
                    <a:lstStyle/>
                    <a:p>
                      <a:pPr algn="ctr" rtl="0" fontAlgn="ct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a:solidFill>
                            <a:schemeClr val="tx1"/>
                          </a:solidFill>
                          <a:effectLst/>
                          <a:latin typeface="DFKai-SB" pitchFamily="65" charset="-120"/>
                          <a:ea typeface="DFKai-SB" pitchFamily="65" charset="-120"/>
                        </a:rPr>
                        <a:t> EXP.</a:t>
                      </a:r>
                      <a:r>
                        <a:rPr lang="zh-TW" altLang="en-US" sz="1000" b="1" i="0" u="none" strike="noStrike" baseline="0">
                          <a:solidFill>
                            <a:schemeClr val="tx1"/>
                          </a:solidFill>
                          <a:effectLst/>
                          <a:latin typeface="DFKai-SB" pitchFamily="65" charset="-120"/>
                          <a:ea typeface="DFKai-SB" pitchFamily="65" charset="-120"/>
                        </a:rPr>
                        <a:t> </a:t>
                      </a:r>
                      <a:r>
                        <a:rPr lang="en-US" altLang="zh-TW" sz="1000" b="1" i="0" u="none" strike="noStrike" baseline="0">
                          <a:solidFill>
                            <a:schemeClr val="tx1"/>
                          </a:solidFill>
                          <a:effectLst/>
                          <a:latin typeface="DFKai-SB" pitchFamily="65" charset="-120"/>
                          <a:ea typeface="DFKai-SB" pitchFamily="65" charset="-120"/>
                        </a:rPr>
                        <a:t>=&gt;</a:t>
                      </a:r>
                      <a:r>
                        <a:rPr lang="fr-FR" altLang="zh-TW" sz="1000" b="1" i="0" u="none" strike="noStrike">
                          <a:solidFill>
                            <a:schemeClr val="tx1"/>
                          </a:solidFill>
                          <a:effectLst/>
                          <a:latin typeface="DFKai-SB" pitchFamily="65" charset="-120"/>
                          <a:ea typeface="DFKai-SB" pitchFamily="65" charset="-120"/>
                        </a:rPr>
                        <a:t> F.E.</a:t>
                      </a:r>
                    </a:p>
                    <a:p>
                      <a:pPr algn="ctr" rtl="0" fontAlgn="ctr"/>
                      <a:r>
                        <a:rPr lang="en-US" altLang="zh-TW" sz="1000" b="0" i="0" u="none" strike="noStrike">
                          <a:solidFill>
                            <a:schemeClr val="tx1"/>
                          </a:solidFill>
                          <a:effectLst/>
                          <a:latin typeface="DFKai-SB" pitchFamily="65" charset="-120"/>
                          <a:ea typeface="DFKai-SB" pitchFamily="65" charset="-120"/>
                        </a:rPr>
                        <a:t>(Y</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endParaRPr lang="de-DE" altLang="zh-TW"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28,293</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30,502</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108%</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a:solidFill>
                            <a:schemeClr val="tx1"/>
                          </a:solidFill>
                          <a:effectLst/>
                          <a:latin typeface="DFKai-SB" pitchFamily="65" charset="-120"/>
                          <a:ea typeface="DFKai-SB" pitchFamily="65" charset="-120"/>
                        </a:rPr>
                        <a:t>14,163</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de-DE" sz="9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6906141" y="48696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a:solidFill>
                <a:prstClr val="black"/>
              </a:solidFill>
              <a:latin typeface="Calibri"/>
            </a:endParaRPr>
          </a:p>
        </p:txBody>
      </p:sp>
    </p:spTree>
    <p:extLst>
      <p:ext uri="{BB962C8B-B14F-4D97-AF65-F5344CB8AC3E}">
        <p14:creationId xmlns:p14="http://schemas.microsoft.com/office/powerpoint/2010/main" val="22740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84058144"/>
              </p:ext>
            </p:extLst>
          </p:nvPr>
        </p:nvGraphicFramePr>
        <p:xfrm>
          <a:off x="104257" y="686690"/>
          <a:ext cx="8935488" cy="4427995"/>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284585">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Segments</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pitchFamily="65" charset="-120"/>
                        </a:rPr>
                        <a:t>202</a:t>
                      </a:r>
                      <a:r>
                        <a:rPr lang="en-US" altLang="zh-TW" sz="1000" b="0" i="0" u="none" strike="noStrike">
                          <a:solidFill>
                            <a:schemeClr val="tx1"/>
                          </a:solidFill>
                          <a:effectLst/>
                          <a:latin typeface="DFKai-SB" pitchFamily="65" charset="-120"/>
                          <a:ea typeface="DFKai-SB" pitchFamily="65" charset="-120"/>
                        </a:rPr>
                        <a:t>4</a:t>
                      </a:r>
                      <a:r>
                        <a:rPr lang="de-DE" altLang="zh-TW" sz="1000" b="0" i="0" u="none" strike="noStrike">
                          <a:solidFill>
                            <a:schemeClr val="tx1"/>
                          </a:solidFill>
                          <a:effectLst/>
                          <a:latin typeface="DFKai-SB" pitchFamily="65" charset="-120"/>
                          <a:ea typeface="DFKai-SB" pitchFamily="65" charset="-120"/>
                        </a:rPr>
                        <a:t> Target</a:t>
                      </a:r>
                    </a:p>
                    <a:p>
                      <a:pPr algn="ctr" rtl="0" fontAlgn="ct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a:t>
                      </a:r>
                      <a:r>
                        <a:rPr lang="de-DE" altLang="zh-TW" sz="800" b="0" i="0" u="none" strike="noStrike" baseline="0">
                          <a:solidFill>
                            <a:schemeClr val="tx1"/>
                          </a:solidFill>
                          <a:effectLst/>
                          <a:latin typeface="DFKai-SB" pitchFamily="65" charset="-120"/>
                          <a:ea typeface="DFKai-SB" pitchFamily="65" charset="-120"/>
                        </a:rPr>
                        <a:t> </a:t>
                      </a:r>
                      <a:r>
                        <a:rPr lang="de-DE" altLang="zh-TW" sz="800" b="0" i="0" u="none" strike="noStrike">
                          <a:solidFill>
                            <a:schemeClr val="tx1"/>
                          </a:solidFill>
                          <a:effectLst/>
                          <a:latin typeface="DFKai-SB" pitchFamily="65" charset="-120"/>
                          <a:ea typeface="DFKai-SB" pitchFamily="65" charset="-120"/>
                        </a:rPr>
                        <a:t>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10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a:solidFill>
                            <a:schemeClr val="tx1"/>
                          </a:solidFill>
                          <a:effectLst/>
                          <a:latin typeface="DFKai-SB" pitchFamily="65" charset="-120"/>
                          <a:ea typeface="DFKai-SB" pitchFamily="65" charset="-120"/>
                        </a:rPr>
                        <a:t>TTL Loading(</a:t>
                      </a:r>
                      <a:r>
                        <a:rPr lang="de-DE" altLang="zh-TW" sz="800" b="0" i="0" u="none" strike="noStrike" baseline="0">
                          <a:solidFill>
                            <a:schemeClr val="tx1"/>
                          </a:solidFill>
                          <a:effectLst/>
                          <a:latin typeface="DFKai-SB" pitchFamily="65" charset="-120"/>
                          <a:ea typeface="DFKai-SB" pitchFamily="65" charset="-120"/>
                        </a:rPr>
                        <a:t>TEU)</a:t>
                      </a:r>
                      <a:endParaRPr lang="de-DE" altLang="zh-TW" sz="8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a:solidFill>
                            <a:srgbClr val="000000"/>
                          </a:solidFill>
                          <a:effectLst/>
                          <a:latin typeface="DFKai-SB" pitchFamily="65" charset="-120"/>
                          <a:ea typeface="DFKai-SB" pitchFamily="65" charset="-120"/>
                        </a:rPr>
                        <a:t>Market</a:t>
                      </a:r>
                      <a:r>
                        <a:rPr lang="de-DE" sz="1000" b="0" i="0" u="none" strike="noStrike" baseline="0">
                          <a:solidFill>
                            <a:srgbClr val="000000"/>
                          </a:solidFill>
                          <a:effectLst/>
                          <a:latin typeface="DFKai-SB" pitchFamily="65" charset="-120"/>
                          <a:ea typeface="DFKai-SB" pitchFamily="65" charset="-120"/>
                        </a:rPr>
                        <a:t> Review</a:t>
                      </a:r>
                      <a:r>
                        <a:rPr lang="de-DE" sz="1000" b="0" i="0" u="none" strike="noStrike">
                          <a:solidFill>
                            <a:srgbClr val="000000"/>
                          </a:solidFill>
                          <a:effectLst/>
                          <a:latin typeface="DFKai-SB" pitchFamily="65" charset="-120"/>
                          <a:ea typeface="DFKai-SB" pitchFamily="65" charset="-120"/>
                        </a:rPr>
                        <a:t> </a:t>
                      </a:r>
                      <a:r>
                        <a:rPr lang="en-US" altLang="zh-TW" sz="1000" b="0" i="0" u="none" strike="noStrike">
                          <a:solidFill>
                            <a:srgbClr val="000000"/>
                          </a:solidFill>
                          <a:effectLst/>
                          <a:latin typeface="DFKai-SB" pitchFamily="65" charset="-120"/>
                          <a:ea typeface="DFKai-SB" pitchFamily="65" charset="-120"/>
                        </a:rPr>
                        <a:t>&amp;</a:t>
                      </a:r>
                      <a:r>
                        <a:rPr lang="de-DE" sz="1000" b="0" i="0" u="none" strike="noStrike">
                          <a:solidFill>
                            <a:srgbClr val="000000"/>
                          </a:solidFill>
                          <a:effectLst/>
                          <a:latin typeface="DFKai-SB" pitchFamily="65" charset="-120"/>
                          <a:ea typeface="DFKai-SB" pitchFamily="65" charset="-120"/>
                        </a:rPr>
                        <a:t> Action</a:t>
                      </a:r>
                      <a:r>
                        <a:rPr lang="de-DE" sz="1000" b="0" i="0" u="none" strike="noStrike" baseline="0">
                          <a:solidFill>
                            <a:srgbClr val="000000"/>
                          </a:solidFill>
                          <a:effectLst/>
                          <a:latin typeface="DFKai-SB" pitchFamily="65" charset="-120"/>
                          <a:ea typeface="DFKai-SB" pitchFamily="65" charset="-120"/>
                        </a:rPr>
                        <a:t> Plan</a:t>
                      </a:r>
                    </a:p>
                    <a:p>
                      <a:pPr algn="ctr" rtl="0" fontAlgn="ctr"/>
                      <a:r>
                        <a:rPr lang="de-DE" sz="1000" b="0" i="0" u="none" strike="noStrike" baseline="0">
                          <a:solidFill>
                            <a:srgbClr val="000000"/>
                          </a:solidFill>
                          <a:effectLst/>
                          <a:latin typeface="DFKai-SB" pitchFamily="65" charset="-120"/>
                          <a:ea typeface="DFKai-SB" pitchFamily="65" charset="-120"/>
                        </a:rPr>
                        <a:t>(How to achieve 2025 target?)</a:t>
                      </a: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6355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57892">
                <a:tc rowSpan="3">
                  <a:txBody>
                    <a:bodyPr/>
                    <a:lstStyle/>
                    <a:p>
                      <a:pPr algn="ctr" rtl="0" fontAlgn="ctr"/>
                      <a:r>
                        <a:rPr lang="en-US" altLang="zh-TW" sz="1000" b="0" i="0" u="none" strike="noStrike">
                          <a:solidFill>
                            <a:srgbClr val="000000"/>
                          </a:solidFill>
                          <a:effectLst/>
                          <a:latin typeface="DFKai-SB" pitchFamily="65" charset="-120"/>
                          <a:ea typeface="DFKai-SB" pitchFamily="65" charset="-120"/>
                        </a:rPr>
                        <a:t>Trade</a:t>
                      </a:r>
                      <a:r>
                        <a:rPr lang="en-US" altLang="zh-TW" sz="1000" b="0" i="0" u="none" strike="noStrike" baseline="0">
                          <a:solidFill>
                            <a:srgbClr val="000000"/>
                          </a:solidFill>
                          <a:effectLst/>
                          <a:latin typeface="DFKai-SB" pitchFamily="65" charset="-120"/>
                          <a:ea typeface="DFKai-SB" pitchFamily="65" charset="-120"/>
                        </a:rPr>
                        <a:t> </a:t>
                      </a:r>
                    </a:p>
                    <a:p>
                      <a:pPr algn="ctr" rtl="0" fontAlgn="ctr"/>
                      <a:r>
                        <a:rPr lang="en-US" altLang="zh-TW" sz="1000" b="0" i="0" u="none" strike="noStrike" baseline="0">
                          <a:solidFill>
                            <a:srgbClr val="000000"/>
                          </a:solidFill>
                          <a:effectLst/>
                          <a:latin typeface="DFKai-SB" pitchFamily="65" charset="-120"/>
                          <a:ea typeface="DFKai-SB" pitchFamily="65" charset="-120"/>
                        </a:rPr>
                        <a:t>Lane</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a:solidFill>
                            <a:schemeClr val="tx1"/>
                          </a:solidFill>
                          <a:effectLst/>
                          <a:latin typeface="DFKai-SB" pitchFamily="65" charset="-120"/>
                          <a:ea typeface="DFKai-SB" pitchFamily="65" charset="-120"/>
                        </a:rPr>
                        <a:t> </a:t>
                      </a:r>
                      <a:r>
                        <a:rPr lang="fr-FR" altLang="zh-TW" sz="1000" b="1" i="0" u="none" strike="noStrike">
                          <a:solidFill>
                            <a:schemeClr val="tx1"/>
                          </a:solidFill>
                          <a:effectLst/>
                          <a:latin typeface="DFKai-SB" pitchFamily="65" charset="-120"/>
                          <a:ea typeface="DFKai-SB" pitchFamily="65" charset="-120"/>
                          <a:sym typeface="Wingdings" pitchFamily="2" charset="2"/>
                        </a:rPr>
                        <a:t></a:t>
                      </a:r>
                      <a:r>
                        <a:rPr lang="fr-FR" altLang="zh-TW" sz="1000" b="1" i="0" u="none" strike="noStrike">
                          <a:solidFill>
                            <a:schemeClr val="tx1"/>
                          </a:solidFill>
                          <a:effectLst/>
                          <a:latin typeface="DFKai-SB" pitchFamily="65" charset="-120"/>
                          <a:ea typeface="DFKai-SB" pitchFamily="65" charset="-120"/>
                        </a:rPr>
                        <a:t> USEC</a:t>
                      </a:r>
                    </a:p>
                    <a:p>
                      <a:pPr algn="ctr" rtl="0" fontAlgn="ctr"/>
                      <a:r>
                        <a:rPr lang="en-US" altLang="zh-TW" sz="1000" b="0" i="0" u="none" strike="noStrike">
                          <a:solidFill>
                            <a:schemeClr val="tx1"/>
                          </a:solidFill>
                          <a:effectLst/>
                          <a:latin typeface="DFKai-SB" pitchFamily="65" charset="-120"/>
                          <a:ea typeface="DFKai-SB" pitchFamily="65" charset="-120"/>
                        </a:rPr>
                        <a:t>(619+620</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a:solidFill>
                            <a:schemeClr val="dk1"/>
                          </a:solidFill>
                          <a:latin typeface="DFKai-SB"/>
                          <a:ea typeface="DFKai-SB"/>
                          <a:cs typeface="DFKai-SB"/>
                          <a:sym typeface="DFKai-SB"/>
                        </a:rPr>
                        <a:t>3,100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2,826</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a:solidFill>
                            <a:srgbClr val="FF0000"/>
                          </a:solidFill>
                          <a:latin typeface="DFKai-SB"/>
                          <a:ea typeface="DFKai-SB"/>
                          <a:cs typeface="DFKai-SB"/>
                          <a:sym typeface="DFKai-SB"/>
                        </a:rPr>
                        <a:t>91%</a:t>
                      </a:r>
                      <a:endParaRPr sz="1000" b="0" i="0" u="none" strike="noStrike">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a:solidFill>
                            <a:schemeClr val="dk1"/>
                          </a:solidFill>
                          <a:latin typeface="DFKai-SB"/>
                          <a:ea typeface="DFKai-SB"/>
                          <a:cs typeface="DFKai-SB"/>
                          <a:sym typeface="DFKai-SB"/>
                        </a:rPr>
                        <a:t>3,100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057892">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a:solidFill>
                            <a:schemeClr val="tx1"/>
                          </a:solidFill>
                          <a:effectLst/>
                          <a:latin typeface="DFKai-SB" pitchFamily="65" charset="-120"/>
                          <a:ea typeface="DFKai-SB" pitchFamily="65" charset="-120"/>
                        </a:rPr>
                        <a:t> </a:t>
                      </a:r>
                      <a:r>
                        <a:rPr lang="fr-FR" altLang="zh-TW" sz="1000" b="1" i="0" u="none" strike="noStrike">
                          <a:solidFill>
                            <a:schemeClr val="tx1"/>
                          </a:solidFill>
                          <a:effectLst/>
                          <a:latin typeface="DFKai-SB" pitchFamily="65" charset="-120"/>
                          <a:ea typeface="DFKai-SB" pitchFamily="65" charset="-120"/>
                          <a:sym typeface="Wingdings" pitchFamily="2" charset="2"/>
                        </a:rPr>
                        <a:t> WCSA</a:t>
                      </a:r>
                      <a:r>
                        <a:rPr lang="fr-FR" altLang="zh-TW" sz="1000" b="1" i="0" u="none" strike="noStrike">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a:solidFill>
                            <a:schemeClr val="tx1"/>
                          </a:solidFill>
                          <a:effectLst/>
                          <a:latin typeface="DFKai-SB" pitchFamily="65" charset="-120"/>
                          <a:ea typeface="DFKai-SB" pitchFamily="65" charset="-120"/>
                        </a:rPr>
                        <a:t>(WS</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a:solidFill>
                            <a:schemeClr val="dk1"/>
                          </a:solidFill>
                          <a:latin typeface="DFKai-SB"/>
                          <a:ea typeface="DFKai-SB"/>
                          <a:cs typeface="DFKai-SB"/>
                          <a:sym typeface="DFKai-SB"/>
                        </a:rPr>
                        <a:t>6,600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4,947</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a:solidFill>
                            <a:srgbClr val="FF0000"/>
                          </a:solidFill>
                          <a:latin typeface="DFKai-SB"/>
                          <a:ea typeface="DFKai-SB"/>
                          <a:cs typeface="DFKai-SB"/>
                          <a:sym typeface="DFKai-SB"/>
                        </a:rPr>
                        <a:t>7</a:t>
                      </a:r>
                      <a:r>
                        <a:rPr lang="en-US" altLang="zh-TW" sz="1000" b="0" i="0" u="none" strike="noStrike">
                          <a:solidFill>
                            <a:srgbClr val="FF0000"/>
                          </a:solidFill>
                          <a:latin typeface="DFKai-SB"/>
                          <a:ea typeface="DFKai-SB"/>
                          <a:cs typeface="DFKai-SB"/>
                          <a:sym typeface="DFKai-SB"/>
                        </a:rPr>
                        <a:t>5%</a:t>
                      </a:r>
                      <a:endParaRPr sz="1000" b="0" i="0" u="none" strike="noStrike">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5,500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rtl="0" fontAlgn="ctr">
                        <a:buFont typeface="Arial" panose="020B0604020202020204" pitchFamily="34" charset="0"/>
                        <a:buNone/>
                      </a:pPr>
                      <a:endParaRPr lang="de-DE" sz="900" b="0" i="0" u="none" strike="noStrike" baseline="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714797">
                <a:tc vMerge="1">
                  <a:txBody>
                    <a:bodyPr/>
                    <a:lstStyle/>
                    <a:p>
                      <a:endParaRPr lang="fr-FR"/>
                    </a:p>
                  </a:txBody>
                  <a:tcPr/>
                </a:tc>
                <a:tc>
                  <a:txBody>
                    <a:bodyPr/>
                    <a:lstStyle/>
                    <a:p>
                      <a:pPr algn="ctr" rtl="0" fontAlgn="ct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a:solidFill>
                            <a:schemeClr val="tx1"/>
                          </a:solidFill>
                          <a:effectLst/>
                          <a:latin typeface="DFKai-SB" pitchFamily="65" charset="-120"/>
                          <a:ea typeface="DFKai-SB" pitchFamily="65" charset="-120"/>
                        </a:rPr>
                        <a:t> </a:t>
                      </a:r>
                      <a:r>
                        <a:rPr lang="en-US" altLang="zh-TW" sz="1000" b="1" i="0" u="none" strike="noStrike">
                          <a:solidFill>
                            <a:schemeClr val="tx1"/>
                          </a:solidFill>
                          <a:effectLst/>
                          <a:latin typeface="DFKai-SB" pitchFamily="65" charset="-120"/>
                          <a:ea typeface="DFKai-SB" pitchFamily="65" charset="-120"/>
                          <a:sym typeface="Wingdings" pitchFamily="2" charset="2"/>
                        </a:rPr>
                        <a:t> WCCA</a:t>
                      </a:r>
                      <a:endParaRPr lang="de-DE" sz="1000" b="1" i="0" u="none" strike="noStrike">
                        <a:solidFill>
                          <a:schemeClr val="tx1"/>
                        </a:solidFill>
                        <a:effectLst/>
                        <a:latin typeface="DFKai-SB" pitchFamily="65" charset="-120"/>
                        <a:ea typeface="DFKai-SB" pitchFamily="65" charset="-120"/>
                      </a:endParaRPr>
                    </a:p>
                    <a:p>
                      <a:pPr algn="ctr" rtl="0" fontAlgn="ctr"/>
                      <a:r>
                        <a:rPr lang="de-DE" sz="1000" b="0" i="0" u="none" strike="noStrike">
                          <a:solidFill>
                            <a:schemeClr val="tx1"/>
                          </a:solidFill>
                          <a:effectLst/>
                          <a:latin typeface="DFKai-SB" pitchFamily="65" charset="-120"/>
                          <a:ea typeface="DFKai-SB" pitchFamily="65" charset="-120"/>
                        </a:rPr>
                        <a:t>(CW</a:t>
                      </a:r>
                      <a:r>
                        <a:rPr lang="en-US" altLang="zh-TW" sz="1000" b="0" i="0" u="none" strike="noStrike">
                          <a:solidFill>
                            <a:schemeClr val="tx1"/>
                          </a:solidFill>
                          <a:effectLst/>
                          <a:latin typeface="DFKai-SB" pitchFamily="65" charset="-120"/>
                          <a:ea typeface="DFKai-SB" pitchFamily="65" charset="-120"/>
                        </a:rPr>
                        <a:t>+</a:t>
                      </a:r>
                      <a:r>
                        <a:rPr lang="de-DE" sz="1000" b="0" i="0" u="none" strike="noStrike">
                          <a:solidFill>
                            <a:schemeClr val="tx1"/>
                          </a:solidFill>
                          <a:effectLst/>
                          <a:latin typeface="DFKai-SB" pitchFamily="65" charset="-120"/>
                          <a:ea typeface="DFKai-SB" pitchFamily="65" charset="-120"/>
                        </a:rPr>
                        <a:t>WC</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a:solidFill>
                            <a:schemeClr val="dk1"/>
                          </a:solidFill>
                          <a:latin typeface="DFKai-SB"/>
                          <a:ea typeface="DFKai-SB"/>
                          <a:cs typeface="DFKai-SB"/>
                          <a:sym typeface="DFKai-SB"/>
                        </a:rPr>
                        <a:t>3,190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a:solidFill>
                            <a:schemeClr val="dk1"/>
                          </a:solidFill>
                          <a:latin typeface="DFKai-SB"/>
                          <a:ea typeface="DFKai-SB"/>
                          <a:cs typeface="DFKai-SB"/>
                          <a:sym typeface="DFKai-SB"/>
                        </a:rPr>
                        <a:t>4,101</a:t>
                      </a:r>
                      <a:endParaRPr sz="100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a:latin typeface="DFKai-SB"/>
                          <a:ea typeface="DFKai-SB"/>
                          <a:cs typeface="DFKai-SB"/>
                          <a:sym typeface="DFKai-SB"/>
                        </a:rPr>
                        <a:t>129%</a:t>
                      </a:r>
                      <a:endParaRPr sz="1000" b="0" i="0" u="none" strike="noStrike">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a:solidFill>
                            <a:schemeClr val="dk1"/>
                          </a:solidFill>
                          <a:latin typeface="DFKai-SB"/>
                          <a:ea typeface="DFKai-SB"/>
                          <a:cs typeface="DFKai-SB"/>
                          <a:sym typeface="DFKai-SB"/>
                        </a:rPr>
                        <a:t>4,100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rtl="0" fontAlgn="ctr">
                        <a:buFont typeface="Arial" panose="020B0604020202020204" pitchFamily="34" charset="0"/>
                        <a:buNone/>
                      </a:pPr>
                      <a:endParaRPr lang="de-DE" sz="9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a:latin typeface="DFKai-SB" pitchFamily="65" charset="-120"/>
                <a:ea typeface="DFKai-SB" pitchFamily="65" charset="-120"/>
              </a:rPr>
              <a:t>Performance/Space(2024) and 2025 Market Review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6906143"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a:solidFill>
                <a:prstClr val="black"/>
              </a:solidFill>
              <a:latin typeface="Calibri"/>
            </a:endParaRPr>
          </a:p>
        </p:txBody>
      </p:sp>
    </p:spTree>
    <p:extLst>
      <p:ext uri="{BB962C8B-B14F-4D97-AF65-F5344CB8AC3E}">
        <p14:creationId xmlns:p14="http://schemas.microsoft.com/office/powerpoint/2010/main" val="16545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a:solidFill>
                <a:prstClr val="black"/>
              </a:solidFill>
              <a:latin typeface="Calibri"/>
            </a:endParaRPr>
          </a:p>
        </p:txBody>
      </p:sp>
      <p:sp>
        <p:nvSpPr>
          <p:cNvPr id="3" name="文字方塊 2"/>
          <p:cNvSpPr txBox="1"/>
          <p:nvPr/>
        </p:nvSpPr>
        <p:spPr>
          <a:xfrm>
            <a:off x="114400" y="646349"/>
            <a:ext cx="2172390" cy="369332"/>
          </a:xfrm>
          <a:prstGeom prst="rect">
            <a:avLst/>
          </a:prstGeom>
          <a:noFill/>
        </p:spPr>
        <p:txBody>
          <a:bodyPr wrap="none" rtlCol="0">
            <a:spAutoFit/>
          </a:bodyPr>
          <a:lstStyle/>
          <a:p>
            <a:r>
              <a:rPr lang="en-US" b="1"/>
              <a:t>Commercial side: </a:t>
            </a:r>
          </a:p>
        </p:txBody>
      </p:sp>
    </p:spTree>
    <p:extLst>
      <p:ext uri="{BB962C8B-B14F-4D97-AF65-F5344CB8AC3E}">
        <p14:creationId xmlns:p14="http://schemas.microsoft.com/office/powerpoint/2010/main" val="142033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a:solidFill>
                <a:prstClr val="black"/>
              </a:solidFill>
              <a:latin typeface="Calibri"/>
            </a:endParaRPr>
          </a:p>
        </p:txBody>
      </p:sp>
      <p:sp>
        <p:nvSpPr>
          <p:cNvPr id="8" name="文字方塊 7"/>
          <p:cNvSpPr txBox="1"/>
          <p:nvPr/>
        </p:nvSpPr>
        <p:spPr>
          <a:xfrm>
            <a:off x="179512" y="699542"/>
            <a:ext cx="2916183" cy="369332"/>
          </a:xfrm>
          <a:prstGeom prst="rect">
            <a:avLst/>
          </a:prstGeom>
          <a:noFill/>
        </p:spPr>
        <p:txBody>
          <a:bodyPr wrap="none" rtlCol="0">
            <a:spAutoFit/>
          </a:bodyPr>
          <a:lstStyle/>
          <a:p>
            <a:r>
              <a:rPr lang="en-US" b="1"/>
              <a:t>Future Plan Suggestion: </a:t>
            </a:r>
          </a:p>
        </p:txBody>
      </p:sp>
      <p:sp>
        <p:nvSpPr>
          <p:cNvPr id="2" name="Marcador de texto 2">
            <a:extLst>
              <a:ext uri="{FF2B5EF4-FFF2-40B4-BE49-F238E27FC236}">
                <a16:creationId xmlns:a16="http://schemas.microsoft.com/office/drawing/2014/main" id="{FF7C01A0-4915-B500-D759-65CFBF2C62F5}"/>
              </a:ext>
            </a:extLst>
          </p:cNvPr>
          <p:cNvSpPr>
            <a:spLocks noGrp="1"/>
          </p:cNvSpPr>
          <p:nvPr>
            <p:ph type="body"/>
          </p:nvPr>
        </p:nvSpPr>
        <p:spPr>
          <a:xfrm>
            <a:off x="274500" y="1111538"/>
            <a:ext cx="8229240" cy="3406982"/>
          </a:xfrm>
        </p:spPr>
        <p:txBody>
          <a:bodyPr>
            <a:normAutofit/>
          </a:bodyPr>
          <a:lstStyle/>
          <a:p>
            <a:pPr marL="285750" indent="-285750">
              <a:buFont typeface="Wingdings" panose="05000000000000000000" pitchFamily="2" charset="2"/>
              <a:buChar char="Ø"/>
            </a:pPr>
            <a:endParaRPr lang="es-ES" sz="3500" b="1"/>
          </a:p>
          <a:p>
            <a:endParaRPr lang="es-ES" sz="1800"/>
          </a:p>
          <a:p>
            <a:endParaRPr lang="es-CL"/>
          </a:p>
        </p:txBody>
      </p:sp>
    </p:spTree>
    <p:extLst>
      <p:ext uri="{BB962C8B-B14F-4D97-AF65-F5344CB8AC3E}">
        <p14:creationId xmlns:p14="http://schemas.microsoft.com/office/powerpoint/2010/main" val="413200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8</a:t>
            </a:fld>
            <a:endParaRPr lang="en-US" sz="1200">
              <a:solidFill>
                <a:prstClr val="black"/>
              </a:solidFill>
              <a:latin typeface="Calibri"/>
            </a:endParaRPr>
          </a:p>
        </p:txBody>
      </p:sp>
      <p:sp>
        <p:nvSpPr>
          <p:cNvPr id="3" name="文字方塊 2"/>
          <p:cNvSpPr txBox="1"/>
          <p:nvPr/>
        </p:nvSpPr>
        <p:spPr>
          <a:xfrm>
            <a:off x="179512" y="771550"/>
            <a:ext cx="8784976" cy="2492990"/>
          </a:xfrm>
          <a:prstGeom prst="rect">
            <a:avLst/>
          </a:prstGeom>
          <a:noFill/>
        </p:spPr>
        <p:txBody>
          <a:bodyPr wrap="square" rtlCol="0" anchor="t">
            <a:spAutoFit/>
          </a:bodyPr>
          <a:lstStyle/>
          <a:p>
            <a:pPr marL="285750" indent="-285750">
              <a:buFont typeface="Arial" panose="020B0604020202020204" pitchFamily="34" charset="0"/>
              <a:buChar char="•"/>
            </a:pPr>
            <a:r>
              <a:rPr lang="en-US">
                <a:latin typeface="Candara" panose="020E0502030303020204" pitchFamily="34" charset="0"/>
              </a:rPr>
              <a:t>Future market forecast</a:t>
            </a:r>
            <a:r>
              <a:rPr lang="zh-TW" altLang="en-US">
                <a:latin typeface="Candara" panose="020E0502030303020204" pitchFamily="34" charset="0"/>
              </a:rPr>
              <a:t> </a:t>
            </a:r>
            <a:r>
              <a:rPr lang="en-US" altLang="zh-TW">
                <a:latin typeface="Candara" panose="020E0502030303020204" pitchFamily="34" charset="0"/>
              </a:rPr>
              <a:t>in 2025</a:t>
            </a:r>
            <a:r>
              <a:rPr lang="en-US">
                <a:latin typeface="Candara" panose="020E0502030303020204" pitchFamily="34" charset="0"/>
              </a:rPr>
              <a:t> (Pessimistic / Optimistic / Remain the same)?</a:t>
            </a:r>
          </a:p>
          <a:p>
            <a:endParaRPr lang="en-US">
              <a:latin typeface="Candara" panose="020E0502030303020204" pitchFamily="34" charset="0"/>
            </a:endParaRPr>
          </a:p>
          <a:p>
            <a:endParaRPr lang="en-US">
              <a:latin typeface="Candara" panose="020E0502030303020204" pitchFamily="34" charset="0"/>
            </a:endParaRPr>
          </a:p>
          <a:p>
            <a:endParaRPr lang="en-US">
              <a:latin typeface="Candara" panose="020E0502030303020204" pitchFamily="34" charset="0"/>
            </a:endParaRPr>
          </a:p>
          <a:p>
            <a:endParaRPr lang="en-US">
              <a:latin typeface="Candara" panose="020E0502030303020204" pitchFamily="34" charset="0"/>
            </a:endParaRPr>
          </a:p>
          <a:p>
            <a:pPr marL="285750" indent="-285750">
              <a:buFont typeface="Arial" pitchFamily="34" charset="0"/>
              <a:buChar char="•"/>
            </a:pPr>
            <a:r>
              <a:rPr lang="en-US" altLang="zh-TW">
                <a:latin typeface="Candara" panose="020E0502030303020204" pitchFamily="34" charset="0"/>
              </a:rPr>
              <a:t>E</a:t>
            </a:r>
            <a:r>
              <a:rPr lang="en-US">
                <a:latin typeface="Candara" panose="020E0502030303020204" pitchFamily="34" charset="0"/>
              </a:rPr>
              <a:t>conomic background.</a:t>
            </a:r>
          </a:p>
          <a:p>
            <a:pPr marL="285750" indent="-285750">
              <a:buFont typeface="Arial" pitchFamily="34" charset="0"/>
              <a:buChar char="•"/>
            </a:pPr>
            <a:endParaRPr lang="en-US" sz="1200">
              <a:latin typeface="Candara" panose="020E0502030303020204" pitchFamily="34" charset="0"/>
            </a:endParaRPr>
          </a:p>
          <a:p>
            <a:endParaRPr lang="en-US"/>
          </a:p>
          <a:p>
            <a:pPr marL="285750" indent="-285750">
              <a:buFont typeface="Arial" pitchFamily="34" charset="0"/>
              <a:buChar char="•"/>
            </a:pPr>
            <a:endParaRPr lang="en-US"/>
          </a:p>
        </p:txBody>
      </p:sp>
      <p:graphicFrame>
        <p:nvGraphicFramePr>
          <p:cNvPr id="4" name="表格 3"/>
          <p:cNvGraphicFramePr>
            <a:graphicFrameLocks noGrp="1"/>
          </p:cNvGraphicFramePr>
          <p:nvPr>
            <p:extLst>
              <p:ext uri="{D42A27DB-BD31-4B8C-83A1-F6EECF244321}">
                <p14:modId xmlns:p14="http://schemas.microsoft.com/office/powerpoint/2010/main" val="958333863"/>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a:solidFill>
                            <a:schemeClr val="bg1"/>
                          </a:solidFill>
                        </a:rPr>
                        <a:t>Get worse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Stay</a:t>
                      </a:r>
                      <a:r>
                        <a:rPr lang="en-US" sz="1400" baseline="0">
                          <a:solidFill>
                            <a:schemeClr val="bg1"/>
                          </a:solidFill>
                        </a:rPr>
                        <a:t> the same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464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ECD/IMD Topic discussion </a:t>
            </a:r>
            <a:r>
              <a:rPr lang="en-US" altLang="zh-TW" sz="2400" b="1" kern="0">
                <a:solidFill>
                  <a:srgbClr val="FFFF00"/>
                </a:solidFill>
                <a:latin typeface="DFKai-SB" pitchFamily="65" charset="-120"/>
                <a:ea typeface="DFKai-SB" pitchFamily="65" charset="-120"/>
              </a:rPr>
              <a:t>(CL)</a:t>
            </a:r>
            <a:endParaRPr lang="en-US" sz="2400" b="1" kern="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11749404"/>
              </p:ext>
            </p:extLst>
          </p:nvPr>
        </p:nvGraphicFramePr>
        <p:xfrm>
          <a:off x="107504" y="771551"/>
          <a:ext cx="8928993" cy="3130043"/>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a:solidFill>
                            <a:schemeClr val="tx1"/>
                          </a:solidFill>
                          <a:effectLst/>
                          <a:latin typeface="Candara" panose="020E0502030303020204" pitchFamily="34" charset="0"/>
                        </a:rPr>
                        <a:t>　</a:t>
                      </a:r>
                    </a:p>
                    <a:p>
                      <a:pPr algn="ctr" fontAlgn="ctr"/>
                      <a:r>
                        <a:rPr lang="en-US" altLang="zh-TW" sz="1050" b="0" u="none" strike="noStrike">
                          <a:solidFill>
                            <a:schemeClr val="tx1"/>
                          </a:solidFill>
                          <a:effectLst/>
                          <a:latin typeface="Candara" panose="020E0502030303020204" pitchFamily="34" charset="0"/>
                        </a:rPr>
                        <a:t>ECD </a:t>
                      </a:r>
                      <a:r>
                        <a:rPr lang="en-US" sz="1050" b="0" u="none" strike="noStrike">
                          <a:solidFill>
                            <a:schemeClr val="tx1"/>
                          </a:solidFill>
                          <a:effectLst/>
                          <a:latin typeface="Candara" panose="020E0502030303020204" pitchFamily="34" charset="0"/>
                        </a:rPr>
                        <a:t>KPI</a:t>
                      </a:r>
                      <a:endParaRPr lang="en-US" sz="105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a:solidFill>
                            <a:schemeClr val="tx1"/>
                          </a:solidFill>
                          <a:effectLst/>
                          <a:latin typeface="Candara" panose="020E0502030303020204" pitchFamily="34" charset="0"/>
                        </a:rPr>
                        <a:t>　</a:t>
                      </a:r>
                      <a:r>
                        <a:rPr lang="en-US" altLang="zh-TW" sz="900" u="none" strike="noStrike">
                          <a:solidFill>
                            <a:schemeClr val="tx1"/>
                          </a:solidFill>
                          <a:effectLst/>
                          <a:latin typeface="Candara" panose="020E0502030303020204" pitchFamily="34" charset="0"/>
                        </a:rPr>
                        <a:t>Item</a:t>
                      </a: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solidFill>
                            <a:schemeClr val="tx1"/>
                          </a:solidFill>
                          <a:effectLst/>
                          <a:latin typeface="Candara" panose="020E0502030303020204" pitchFamily="34" charset="0"/>
                        </a:rPr>
                        <a:t>2023</a:t>
                      </a:r>
                      <a:endParaRPr lang="en-US" altLang="zh-TW" sz="80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a:solidFill>
                            <a:schemeClr val="tx1"/>
                          </a:solidFill>
                          <a:effectLst/>
                          <a:latin typeface="Candara" panose="020E0502030303020204" pitchFamily="34" charset="0"/>
                        </a:rPr>
                        <a:t>2024</a:t>
                      </a:r>
                      <a:endParaRPr lang="en-US" altLang="zh-TW" sz="80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solidFill>
                            <a:schemeClr val="tx1"/>
                          </a:solidFill>
                          <a:effectLst/>
                          <a:latin typeface="Candara" panose="020E0502030303020204" pitchFamily="34" charset="0"/>
                        </a:rPr>
                        <a:t>Diff</a:t>
                      </a:r>
                      <a:endParaRPr lang="en-US" sz="80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solidFill>
                            <a:schemeClr val="tx1"/>
                          </a:solidFill>
                          <a:effectLst/>
                          <a:latin typeface="Candara" panose="020E0502030303020204" pitchFamily="34" charset="0"/>
                        </a:rPr>
                        <a:t>Action Plan</a:t>
                      </a:r>
                      <a:r>
                        <a:rPr lang="zh-TW" altLang="en-US" sz="800" b="1" u="none" strike="noStrike">
                          <a:solidFill>
                            <a:schemeClr val="tx1"/>
                          </a:solidFill>
                          <a:effectLst/>
                          <a:latin typeface="Candara" panose="020E0502030303020204" pitchFamily="34" charset="0"/>
                        </a:rPr>
                        <a:t> </a:t>
                      </a:r>
                      <a:r>
                        <a:rPr lang="en-US" altLang="zh-TW" sz="800" b="1" u="none" strike="noStrike">
                          <a:solidFill>
                            <a:schemeClr val="tx1"/>
                          </a:solidFill>
                          <a:effectLst/>
                          <a:latin typeface="Candara" panose="020E0502030303020204" pitchFamily="34" charset="0"/>
                        </a:rPr>
                        <a:t>in 2025</a:t>
                      </a:r>
                      <a:endParaRPr lang="en-US" sz="800" b="1"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a:effectLst/>
                        </a:rPr>
                        <a:t>ECD</a:t>
                      </a:r>
                      <a:endParaRPr lang="en-US" sz="1050" b="0" u="none" strike="noStrike">
                        <a:effectLst/>
                      </a:endParaRPr>
                    </a:p>
                    <a:p>
                      <a:pPr algn="ctr" fontAlgn="ctr"/>
                      <a:r>
                        <a:rPr lang="en-US" sz="1050" b="0" u="none" strike="noStrike">
                          <a:effectLst/>
                        </a:rPr>
                        <a:t>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es-ES" altLang="zh-TW" sz="900" u="none" strike="noStrike">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95348">
                <a:tc vMerge="1">
                  <a:txBody>
                    <a:bodyPr/>
                    <a:lstStyle/>
                    <a:p>
                      <a:endParaRPr lang="zh-TW" alt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es-ES" altLang="zh-TW" sz="900" u="none" strike="noStrike">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a:effectLst/>
                          <a:latin typeface="Candara" panose="020E0502030303020204" pitchFamily="34" charset="0"/>
                        </a:rPr>
                        <a:t>IMD</a:t>
                      </a:r>
                      <a:r>
                        <a:rPr lang="en-US" sz="1050" b="0" u="none" strike="noStrike">
                          <a:effectLst/>
                          <a:latin typeface="Candara" panose="020E0502030303020204" pitchFamily="34" charset="0"/>
                        </a:rPr>
                        <a:t>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600" b="1"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None/>
                      </a:pPr>
                      <a:endParaRPr lang="zh-TW" altLang="en-US" sz="600" b="0" i="0" u="none" strike="noStrike">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4281065"/>
            <a:ext cx="8933358" cy="538609"/>
          </a:xfrm>
          <a:prstGeom prst="rect">
            <a:avLst/>
          </a:prstGeom>
          <a:noFill/>
        </p:spPr>
        <p:txBody>
          <a:bodyPr wrap="square" rtlCol="0">
            <a:spAutoFit/>
          </a:bodyPr>
          <a:lstStyle/>
          <a:p>
            <a:r>
              <a:rPr lang="en-US" altLang="zh-TW">
                <a:latin typeface="Candara" panose="020E0502030303020204" pitchFamily="34" charset="0"/>
              </a:rPr>
              <a:t>Topic </a:t>
            </a:r>
          </a:p>
          <a:p>
            <a:endParaRPr lang="zh-TW" altLang="en-US" sz="1100">
              <a:latin typeface="Candara" panose="020E0502030303020204" pitchFamily="34" charset="0"/>
            </a:endParaRP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a:p>
        </p:txBody>
      </p:sp>
    </p:spTree>
    <p:extLst>
      <p:ext uri="{BB962C8B-B14F-4D97-AF65-F5344CB8AC3E}">
        <p14:creationId xmlns:p14="http://schemas.microsoft.com/office/powerpoint/2010/main" val="3422698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89</TotalTime>
  <Words>3639</Words>
  <Application>Microsoft Office PowerPoint</Application>
  <PresentationFormat>Presentación en pantalla (16:9)</PresentationFormat>
  <Paragraphs>761</Paragraphs>
  <Slides>36</Slides>
  <Notes>30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36</vt:i4>
      </vt:variant>
    </vt:vector>
  </HeadingPairs>
  <TitlesOfParts>
    <vt:vector size="48" baseType="lpstr">
      <vt:lpstr>DFKai-SB</vt:lpstr>
      <vt:lpstr>华文中宋</vt:lpstr>
      <vt:lpstr>Abadi</vt:lpstr>
      <vt:lpstr>Arial</vt:lpstr>
      <vt:lpstr>Calibri</vt:lpstr>
      <vt:lpstr>Candara</vt:lpstr>
      <vt:lpstr>Century Gothic</vt:lpstr>
      <vt:lpstr>Symbol</vt:lpstr>
      <vt:lpstr>Times New Roman</vt:lpstr>
      <vt:lpstr>Vijaya</vt:lpstr>
      <vt:lpstr>Wingdings</vt:lpstr>
      <vt:lpstr>Office Theme</vt:lpstr>
      <vt:lpstr>Presentación de PowerPoint</vt:lpstr>
      <vt:lpstr>Presentación de PowerPoint</vt:lpstr>
      <vt:lpstr>Presentación de PowerPoint</vt:lpstr>
      <vt:lpstr>Presentación de PowerPoint</vt:lpstr>
      <vt:lpstr>Presentación de PowerPoint</vt:lpstr>
      <vt:lpstr>Topic discussion (CL)</vt:lpstr>
      <vt:lpstr>Topic discussion (CL)</vt:lpstr>
      <vt:lpstr>Topic discussion (CL)</vt:lpstr>
      <vt:lpstr>Presentación de PowerPoint</vt:lpstr>
      <vt:lpstr>Presentación de PowerPoint</vt:lpstr>
      <vt:lpstr>Presentación de PowerPoint</vt:lpstr>
      <vt:lpstr>Presentación de PowerPoint</vt:lpstr>
      <vt:lpstr>Presentación de PowerPoint</vt:lpstr>
      <vt:lpstr>Topic discussion (CO)</vt:lpstr>
      <vt:lpstr>Topic discussion (CO)</vt:lpstr>
      <vt:lpstr>Topic discussion (CO)</vt:lpstr>
      <vt:lpstr>Presentación de PowerPoint</vt:lpstr>
      <vt:lpstr>Presentación de PowerPoint</vt:lpstr>
      <vt:lpstr>Presentación de PowerPoint</vt:lpstr>
      <vt:lpstr>Presentación de PowerPoint</vt:lpstr>
      <vt:lpstr>Presentación de PowerPoint</vt:lpstr>
      <vt:lpstr>Topic discussion (EC)</vt:lpstr>
      <vt:lpstr>Topic discussion (EC)</vt:lpstr>
      <vt:lpstr>Presentación de PowerPoint</vt:lpstr>
      <vt:lpstr>Market share and Loading volume prospect 2024 (Long Haul) </vt:lpstr>
      <vt:lpstr>Presentación de PowerPoint</vt:lpstr>
      <vt:lpstr>Presentación de PowerPoint</vt:lpstr>
      <vt:lpstr>Presentación de PowerPoint</vt:lpstr>
      <vt:lpstr>Presentación de PowerPoint</vt:lpstr>
      <vt:lpstr>Presentación de PowerPoint</vt:lpstr>
      <vt:lpstr>Presentación de PowerPoint</vt:lpstr>
      <vt:lpstr>Topic discussion (PE)</vt:lpstr>
      <vt:lpstr>Topic discussion (PE)</vt:lpstr>
      <vt:lpstr>Presentación de PowerPoint</vt:lpstr>
      <vt:lpstr>Presentación de PowerPoint</vt:lpstr>
      <vt:lpstr>Presentación de PowerPoint</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SORAYA PELAEZ</cp:lastModifiedBy>
  <cp:revision>5</cp:revision>
  <cp:lastPrinted>2024-03-05T14:41:02Z</cp:lastPrinted>
  <dcterms:created xsi:type="dcterms:W3CDTF">2016-02-08T21:22:43Z</dcterms:created>
  <dcterms:modified xsi:type="dcterms:W3CDTF">2025-01-30T17:57:36Z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