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13"/>
  </p:notesMasterIdLst>
  <p:sldIdLst>
    <p:sldId id="513" r:id="rId2"/>
    <p:sldId id="533" r:id="rId3"/>
    <p:sldId id="393" r:id="rId4"/>
    <p:sldId id="515" r:id="rId5"/>
    <p:sldId id="516" r:id="rId6"/>
    <p:sldId id="517" r:id="rId7"/>
    <p:sldId id="560" r:id="rId8"/>
    <p:sldId id="518" r:id="rId9"/>
    <p:sldId id="519" r:id="rId10"/>
    <p:sldId id="520" r:id="rId11"/>
    <p:sldId id="514" r:id="rId12"/>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72931B5B-7990-4782-BFA8-0CF167A7FA60}">
          <p14:sldIdLst>
            <p14:sldId id="513"/>
            <p14:sldId id="533"/>
            <p14:sldId id="393"/>
            <p14:sldId id="515"/>
            <p14:sldId id="516"/>
            <p14:sldId id="517"/>
            <p14:sldId id="560"/>
            <p14:sldId id="518"/>
            <p14:sldId id="519"/>
            <p14:sldId id="520"/>
            <p14:sldId id="514"/>
          </p14:sldIdLst>
        </p14:section>
        <p14:section name="未命名的章節" id="{4BE5824B-BF97-4A82-AC84-56645EB32F3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04594C-D70B-4850-BFB9-E283D12CEE25}" v="18" dt="2025-01-30T15:45:49.438"/>
    <p1510:client id="{E9EAE63C-E69A-4913-A76C-FB363640A98F}" v="2" dt="2025-01-30T21:05:05.8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7912" autoAdjust="0"/>
  </p:normalViewPr>
  <p:slideViewPr>
    <p:cSldViewPr>
      <p:cViewPr varScale="1">
        <p:scale>
          <a:sx n="146" d="100"/>
          <a:sy n="146" d="100"/>
        </p:scale>
        <p:origin x="576"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idora Errazuriz" userId="cb49de9d-4b30-46fd-ac3a-e97bba69a736" providerId="ADAL" clId="{E9EAE63C-E69A-4913-A76C-FB363640A98F}"/>
    <pc:docChg chg="custSel modSld">
      <pc:chgData name="Isidora Errazuriz" userId="cb49de9d-4b30-46fd-ac3a-e97bba69a736" providerId="ADAL" clId="{E9EAE63C-E69A-4913-A76C-FB363640A98F}" dt="2025-01-30T21:05:05.819" v="5"/>
      <pc:docMkLst>
        <pc:docMk/>
      </pc:docMkLst>
      <pc:sldChg chg="addSp delSp modSp mod">
        <pc:chgData name="Isidora Errazuriz" userId="cb49de9d-4b30-46fd-ac3a-e97bba69a736" providerId="ADAL" clId="{E9EAE63C-E69A-4913-A76C-FB363640A98F}" dt="2025-01-30T21:04:49.153" v="2"/>
        <pc:sldMkLst>
          <pc:docMk/>
          <pc:sldMk cId="3422698718" sldId="519"/>
        </pc:sldMkLst>
        <pc:spChg chg="del">
          <ac:chgData name="Isidora Errazuriz" userId="cb49de9d-4b30-46fd-ac3a-e97bba69a736" providerId="ADAL" clId="{E9EAE63C-E69A-4913-A76C-FB363640A98F}" dt="2025-01-30T21:04:47.712" v="1" actId="478"/>
          <ac:spMkLst>
            <pc:docMk/>
            <pc:sldMk cId="3422698718" sldId="519"/>
            <ac:spMk id="3" creationId="{E08280BE-B7B4-4DA4-AB63-88117C0E03C0}"/>
          </ac:spMkLst>
        </pc:spChg>
        <pc:graphicFrameChg chg="del">
          <ac:chgData name="Isidora Errazuriz" userId="cb49de9d-4b30-46fd-ac3a-e97bba69a736" providerId="ADAL" clId="{E9EAE63C-E69A-4913-A76C-FB363640A98F}" dt="2025-01-30T21:04:37.008" v="0" actId="478"/>
          <ac:graphicFrameMkLst>
            <pc:docMk/>
            <pc:sldMk cId="3422698718" sldId="519"/>
            <ac:graphicFrameMk id="2" creationId="{C8FB7389-5BCF-4B95-9A88-0E5BDE0C7446}"/>
          </ac:graphicFrameMkLst>
        </pc:graphicFrameChg>
        <pc:graphicFrameChg chg="add mod">
          <ac:chgData name="Isidora Errazuriz" userId="cb49de9d-4b30-46fd-ac3a-e97bba69a736" providerId="ADAL" clId="{E9EAE63C-E69A-4913-A76C-FB363640A98F}" dt="2025-01-30T21:04:49.153" v="2"/>
          <ac:graphicFrameMkLst>
            <pc:docMk/>
            <pc:sldMk cId="3422698718" sldId="519"/>
            <ac:graphicFrameMk id="6" creationId="{045C190B-ECA8-996B-DF7E-88B6F964CEDC}"/>
          </ac:graphicFrameMkLst>
        </pc:graphicFrameChg>
      </pc:sldChg>
      <pc:sldChg chg="addSp delSp modSp mod">
        <pc:chgData name="Isidora Errazuriz" userId="cb49de9d-4b30-46fd-ac3a-e97bba69a736" providerId="ADAL" clId="{E9EAE63C-E69A-4913-A76C-FB363640A98F}" dt="2025-01-30T21:05:05.819" v="5"/>
        <pc:sldMkLst>
          <pc:docMk/>
          <pc:sldMk cId="1869846168" sldId="520"/>
        </pc:sldMkLst>
        <pc:spChg chg="del">
          <ac:chgData name="Isidora Errazuriz" userId="cb49de9d-4b30-46fd-ac3a-e97bba69a736" providerId="ADAL" clId="{E9EAE63C-E69A-4913-A76C-FB363640A98F}" dt="2025-01-30T21:04:54.281" v="3" actId="478"/>
          <ac:spMkLst>
            <pc:docMk/>
            <pc:sldMk cId="1869846168" sldId="520"/>
            <ac:spMk id="3" creationId="{E08280BE-B7B4-4DA4-AB63-88117C0E03C0}"/>
          </ac:spMkLst>
        </pc:spChg>
        <pc:graphicFrameChg chg="del">
          <ac:chgData name="Isidora Errazuriz" userId="cb49de9d-4b30-46fd-ac3a-e97bba69a736" providerId="ADAL" clId="{E9EAE63C-E69A-4913-A76C-FB363640A98F}" dt="2025-01-30T21:04:58.094" v="4" actId="478"/>
          <ac:graphicFrameMkLst>
            <pc:docMk/>
            <pc:sldMk cId="1869846168" sldId="520"/>
            <ac:graphicFrameMk id="2" creationId="{C8FB7389-5BCF-4B95-9A88-0E5BDE0C7446}"/>
          </ac:graphicFrameMkLst>
        </pc:graphicFrameChg>
        <pc:graphicFrameChg chg="add mod">
          <ac:chgData name="Isidora Errazuriz" userId="cb49de9d-4b30-46fd-ac3a-e97bba69a736" providerId="ADAL" clId="{E9EAE63C-E69A-4913-A76C-FB363640A98F}" dt="2025-01-30T21:05:05.819" v="5"/>
          <ac:graphicFrameMkLst>
            <pc:docMk/>
            <pc:sldMk cId="1869846168" sldId="520"/>
            <ac:graphicFrameMk id="6" creationId="{224D1337-091D-C2FD-E88B-FF59D3AD3D2C}"/>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PlaceHolder 1"/>
          <p:cNvSpPr>
            <a:spLocks noGrp="1" noRot="1" noChangeAspect="1"/>
          </p:cNvSpPr>
          <p:nvPr>
            <p:ph type="sldImg"/>
          </p:nvPr>
        </p:nvSpPr>
        <p:spPr>
          <a:xfrm>
            <a:off x="558800" y="760413"/>
            <a:ext cx="6667500" cy="3749675"/>
          </a:xfrm>
          <a:prstGeom prst="rect">
            <a:avLst/>
          </a:prstGeom>
        </p:spPr>
        <p:txBody>
          <a:bodyPr lIns="0" tIns="0" rIns="0" bIns="0" anchor="ctr">
            <a:noAutofit/>
          </a:bodyPr>
          <a:lstStyle/>
          <a:p>
            <a:pPr algn="ctr"/>
            <a:r>
              <a:rPr lang="zh-TW" sz="4400" b="0" strike="noStrike" spc="-1">
                <a:latin typeface="Arial"/>
              </a:rPr>
              <a:t>請按這裡移動投影片</a:t>
            </a:r>
            <a:endParaRPr lang="en-US" sz="4400" b="0" strike="noStrike" spc="-1">
              <a:latin typeface="Arial"/>
            </a:endParaRPr>
          </a:p>
        </p:txBody>
      </p:sp>
      <p:sp>
        <p:nvSpPr>
          <p:cNvPr id="153" name="PlaceHolder 2"/>
          <p:cNvSpPr>
            <a:spLocks noGrp="1"/>
          </p:cNvSpPr>
          <p:nvPr>
            <p:ph type="body"/>
          </p:nvPr>
        </p:nvSpPr>
        <p:spPr>
          <a:xfrm>
            <a:off x="778567" y="4750010"/>
            <a:ext cx="6228167" cy="4499832"/>
          </a:xfrm>
          <a:prstGeom prst="rect">
            <a:avLst/>
          </a:prstGeom>
        </p:spPr>
        <p:txBody>
          <a:bodyPr lIns="0" tIns="0" rIns="0" bIns="0">
            <a:noAutofit/>
          </a:bodyPr>
          <a:lstStyle/>
          <a:p>
            <a:r>
              <a:rPr lang="zh-TW" sz="2000" b="0" strike="noStrike" spc="-1">
                <a:latin typeface="Arial"/>
              </a:rPr>
              <a:t>請按這裡編輯備註格式</a:t>
            </a:r>
            <a:endParaRPr lang="en-US" sz="2000" b="0" strike="noStrike" spc="-1">
              <a:latin typeface="Arial"/>
            </a:endParaRPr>
          </a:p>
        </p:txBody>
      </p:sp>
      <p:sp>
        <p:nvSpPr>
          <p:cNvPr id="154" name="PlaceHolder 3"/>
          <p:cNvSpPr>
            <a:spLocks noGrp="1"/>
          </p:cNvSpPr>
          <p:nvPr>
            <p:ph type="hdr"/>
          </p:nvPr>
        </p:nvSpPr>
        <p:spPr>
          <a:xfrm>
            <a:off x="0" y="0"/>
            <a:ext cx="3378611" cy="499682"/>
          </a:xfrm>
          <a:prstGeom prst="rect">
            <a:avLst/>
          </a:prstGeom>
        </p:spPr>
        <p:txBody>
          <a:bodyPr lIns="0" tIns="0" rIns="0" bIns="0">
            <a:noAutofit/>
          </a:bodyPr>
          <a:lstStyle/>
          <a:p>
            <a:r>
              <a:rPr lang="en-US" sz="1400" b="0" strike="noStrike" spc="-1">
                <a:latin typeface="Times New Roman"/>
              </a:rPr>
              <a:t>&lt;頁首&gt;</a:t>
            </a:r>
          </a:p>
        </p:txBody>
      </p:sp>
      <p:sp>
        <p:nvSpPr>
          <p:cNvPr id="155" name="PlaceHolder 4"/>
          <p:cNvSpPr>
            <a:spLocks noGrp="1"/>
          </p:cNvSpPr>
          <p:nvPr>
            <p:ph type="dt"/>
          </p:nvPr>
        </p:nvSpPr>
        <p:spPr>
          <a:xfrm>
            <a:off x="4406690" y="0"/>
            <a:ext cx="3378611" cy="499682"/>
          </a:xfrm>
          <a:prstGeom prst="rect">
            <a:avLst/>
          </a:prstGeom>
        </p:spPr>
        <p:txBody>
          <a:bodyPr lIns="0" tIns="0" rIns="0" bIns="0">
            <a:noAutofit/>
          </a:bodyPr>
          <a:lstStyle/>
          <a:p>
            <a:pPr algn="r"/>
            <a:r>
              <a:rPr lang="en-US" sz="1400" b="0" strike="noStrike" spc="-1">
                <a:latin typeface="Times New Roman"/>
              </a:rPr>
              <a:t>&lt;日期/時間&gt;</a:t>
            </a:r>
          </a:p>
        </p:txBody>
      </p:sp>
      <p:sp>
        <p:nvSpPr>
          <p:cNvPr id="156" name="PlaceHolder 5"/>
          <p:cNvSpPr>
            <a:spLocks noGrp="1"/>
          </p:cNvSpPr>
          <p:nvPr>
            <p:ph type="ftr"/>
          </p:nvPr>
        </p:nvSpPr>
        <p:spPr>
          <a:xfrm>
            <a:off x="0" y="9500356"/>
            <a:ext cx="3378611" cy="499682"/>
          </a:xfrm>
          <a:prstGeom prst="rect">
            <a:avLst/>
          </a:prstGeom>
        </p:spPr>
        <p:txBody>
          <a:bodyPr lIns="0" tIns="0" rIns="0" bIns="0" anchor="b">
            <a:noAutofit/>
          </a:bodyPr>
          <a:lstStyle/>
          <a:p>
            <a:r>
              <a:rPr lang="en-US" sz="1400" b="0" strike="noStrike" spc="-1">
                <a:latin typeface="Times New Roman"/>
              </a:rPr>
              <a:t>&lt;頁尾&gt;</a:t>
            </a:r>
          </a:p>
        </p:txBody>
      </p:sp>
      <p:sp>
        <p:nvSpPr>
          <p:cNvPr id="157" name="PlaceHolder 6"/>
          <p:cNvSpPr>
            <a:spLocks noGrp="1"/>
          </p:cNvSpPr>
          <p:nvPr>
            <p:ph type="sldNum"/>
          </p:nvPr>
        </p:nvSpPr>
        <p:spPr>
          <a:xfrm>
            <a:off x="4406690" y="9500356"/>
            <a:ext cx="3378611" cy="499682"/>
          </a:xfrm>
          <a:prstGeom prst="rect">
            <a:avLst/>
          </a:prstGeom>
        </p:spPr>
        <p:txBody>
          <a:bodyPr lIns="0" tIns="0" rIns="0" bIns="0" anchor="b">
            <a:noAutofit/>
          </a:bodyPr>
          <a:lstStyle/>
          <a:p>
            <a:pPr algn="r"/>
            <a:fld id="{E1E1358F-6BA0-4A20-BA4E-6E17B92D4418}" type="slidenum">
              <a:rPr lang="en-US" sz="1400" b="0" strike="noStrike" spc="-1">
                <a:latin typeface="Times New Roman"/>
              </a:rPr>
              <a:t>‹Nº›</a:t>
            </a:fld>
            <a:endParaRPr lang="en-US" sz="1400" b="0" strike="noStrike" spc="-1">
              <a:latin typeface="Times New Roman"/>
            </a:endParaRPr>
          </a:p>
        </p:txBody>
      </p:sp>
    </p:spTree>
    <p:extLst>
      <p:ext uri="{BB962C8B-B14F-4D97-AF65-F5344CB8AC3E}">
        <p14:creationId xmlns:p14="http://schemas.microsoft.com/office/powerpoint/2010/main" val="185654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a:spLocks noGrp="1" noRot="1" noChangeAspect="1"/>
          </p:cNvSpPr>
          <p:nvPr>
            <p:ph type="sldImg" idx="2"/>
          </p:nvPr>
        </p:nvSpPr>
        <p:spPr>
          <a:xfrm>
            <a:off x="409575" y="700088"/>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8:notes"/>
          <p:cNvSpPr txBox="1">
            <a:spLocks noGrp="1"/>
          </p:cNvSpPr>
          <p:nvPr>
            <p:ph type="body" idx="1"/>
          </p:nvPr>
        </p:nvSpPr>
        <p:spPr>
          <a:xfrm>
            <a:off x="701042" y="4415789"/>
            <a:ext cx="5608246" cy="4183539"/>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48" name="Google Shape;448;p38:notes"/>
          <p:cNvSpPr txBox="1">
            <a:spLocks noGrp="1"/>
          </p:cNvSpPr>
          <p:nvPr>
            <p:ph type="sldNum" idx="12"/>
          </p:nvPr>
        </p:nvSpPr>
        <p:spPr>
          <a:xfrm>
            <a:off x="3970948" y="8829977"/>
            <a:ext cx="3037865" cy="464661"/>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1307174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4</a:t>
            </a:fld>
            <a:endParaRPr lang="en-US"/>
          </a:p>
        </p:txBody>
      </p:sp>
    </p:spTree>
    <p:extLst>
      <p:ext uri="{BB962C8B-B14F-4D97-AF65-F5344CB8AC3E}">
        <p14:creationId xmlns:p14="http://schemas.microsoft.com/office/powerpoint/2010/main" val="3340758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5</a:t>
            </a:fld>
            <a:endParaRPr lang="en-US"/>
          </a:p>
        </p:txBody>
      </p:sp>
    </p:spTree>
    <p:extLst>
      <p:ext uri="{BB962C8B-B14F-4D97-AF65-F5344CB8AC3E}">
        <p14:creationId xmlns:p14="http://schemas.microsoft.com/office/powerpoint/2010/main" val="392705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6</a:t>
            </a:fld>
            <a:endParaRPr lang="en-US"/>
          </a:p>
        </p:txBody>
      </p:sp>
    </p:spTree>
    <p:extLst>
      <p:ext uri="{BB962C8B-B14F-4D97-AF65-F5344CB8AC3E}">
        <p14:creationId xmlns:p14="http://schemas.microsoft.com/office/powerpoint/2010/main" val="1473603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7</a:t>
            </a:fld>
            <a:endParaRPr lang="en-US"/>
          </a:p>
        </p:txBody>
      </p:sp>
    </p:spTree>
    <p:extLst>
      <p:ext uri="{BB962C8B-B14F-4D97-AF65-F5344CB8AC3E}">
        <p14:creationId xmlns:p14="http://schemas.microsoft.com/office/powerpoint/2010/main" val="2108793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8</a:t>
            </a:fld>
            <a:endParaRPr lang="en-US"/>
          </a:p>
        </p:txBody>
      </p:sp>
    </p:spTree>
    <p:extLst>
      <p:ext uri="{BB962C8B-B14F-4D97-AF65-F5344CB8AC3E}">
        <p14:creationId xmlns:p14="http://schemas.microsoft.com/office/powerpoint/2010/main" val="3418799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a:spLocks noGrp="1" noRot="1" noChangeAspect="1"/>
          </p:cNvSpPr>
          <p:nvPr>
            <p:ph type="sldImg" idx="2"/>
          </p:nvPr>
        </p:nvSpPr>
        <p:spPr>
          <a:xfrm>
            <a:off x="409575" y="700088"/>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8:notes"/>
          <p:cNvSpPr txBox="1">
            <a:spLocks noGrp="1"/>
          </p:cNvSpPr>
          <p:nvPr>
            <p:ph type="body" idx="1"/>
          </p:nvPr>
        </p:nvSpPr>
        <p:spPr>
          <a:xfrm>
            <a:off x="701042" y="4415789"/>
            <a:ext cx="5608246" cy="4183539"/>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48" name="Google Shape;448;p38:notes"/>
          <p:cNvSpPr txBox="1">
            <a:spLocks noGrp="1"/>
          </p:cNvSpPr>
          <p:nvPr>
            <p:ph type="sldNum" idx="12"/>
          </p:nvPr>
        </p:nvSpPr>
        <p:spPr>
          <a:xfrm>
            <a:off x="3970948" y="8829977"/>
            <a:ext cx="3037865" cy="464661"/>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1168344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62"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3200" b="0" strike="noStrike" spc="-1">
              <a:latin typeface="Arial"/>
            </a:endParaRPr>
          </a:p>
        </p:txBody>
      </p:sp>
      <p:sp>
        <p:nvSpPr>
          <p:cNvPr id="63"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6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6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7"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
        <p:nvSpPr>
          <p:cNvPr id="68"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70"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3200" b="0" strike="noStrike" spc="-1">
              <a:latin typeface="Arial"/>
            </a:endParaRPr>
          </a:p>
        </p:txBody>
      </p:sp>
      <p:sp>
        <p:nvSpPr>
          <p:cNvPr id="71"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3200" b="0" strike="noStrike" spc="-1">
              <a:latin typeface="Arial"/>
            </a:endParaRPr>
          </a:p>
        </p:txBody>
      </p:sp>
      <p:sp>
        <p:nvSpPr>
          <p:cNvPr id="72"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3200" b="0" strike="noStrike" spc="-1">
              <a:latin typeface="Arial"/>
            </a:endParaRPr>
          </a:p>
        </p:txBody>
      </p:sp>
      <p:sp>
        <p:nvSpPr>
          <p:cNvPr id="73"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3200" b="0" strike="noStrike" spc="-1">
              <a:latin typeface="Arial"/>
            </a:endParaRPr>
          </a:p>
        </p:txBody>
      </p:sp>
      <p:sp>
        <p:nvSpPr>
          <p:cNvPr id="74"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3200" b="0" strike="noStrike" spc="-1">
              <a:latin typeface="Arial"/>
            </a:endParaRPr>
          </a:p>
        </p:txBody>
      </p:sp>
      <p:sp>
        <p:nvSpPr>
          <p:cNvPr id="75"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1"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3"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46"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51"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
        <p:nvSpPr>
          <p:cNvPr id="52"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4"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5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56"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5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0"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zh-TW" sz="4400" b="0" strike="noStrike" spc="-1">
                <a:latin typeface="Arial"/>
              </a:rPr>
              <a:t>請按這裡編輯題名文字格式</a:t>
            </a:r>
            <a:endParaRPr lang="en-US" sz="4400" b="0" strike="noStrike" spc="-1">
              <a:latin typeface="Arial"/>
            </a:endParaRPr>
          </a:p>
        </p:txBody>
      </p:sp>
      <p:sp>
        <p:nvSpPr>
          <p:cNvPr id="39" name="PlaceHolder 2"/>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zh-TW" sz="3200" b="0" strike="noStrike" spc="-1">
                <a:latin typeface="Arial"/>
              </a:rPr>
              <a:t>請按這裡編輯大綱文字格式</a:t>
            </a:r>
            <a:endParaRPr lang="en-US" sz="3200" b="0" strike="noStrike" spc="-1">
              <a:latin typeface="Arial"/>
            </a:endParaRPr>
          </a:p>
          <a:p>
            <a:pPr marL="864000" lvl="1" indent="-324000">
              <a:spcBef>
                <a:spcPts val="1134"/>
              </a:spcBef>
              <a:buClr>
                <a:srgbClr val="000000"/>
              </a:buClr>
              <a:buSzPct val="75000"/>
              <a:buFont typeface="Symbol" charset="2"/>
              <a:buChar char=""/>
            </a:pPr>
            <a:r>
              <a:rPr lang="zh-TW" sz="2800" b="0" strike="noStrike" spc="-1">
                <a:latin typeface="Arial"/>
              </a:rPr>
              <a:t>第二個大綱層次</a:t>
            </a:r>
            <a:endParaRPr lang="en-US" sz="2800" b="0" strike="noStrike" spc="-1">
              <a:latin typeface="Arial"/>
            </a:endParaRPr>
          </a:p>
          <a:p>
            <a:pPr marL="1296000" lvl="2" indent="-288000">
              <a:spcBef>
                <a:spcPts val="850"/>
              </a:spcBef>
              <a:buClr>
                <a:srgbClr val="000000"/>
              </a:buClr>
              <a:buSzPct val="45000"/>
              <a:buFont typeface="Wingdings" charset="2"/>
              <a:buChar char=""/>
            </a:pPr>
            <a:r>
              <a:rPr lang="zh-TW" sz="2400" b="0" strike="noStrike" spc="-1">
                <a:latin typeface="Arial"/>
              </a:rPr>
              <a:t>第三個大綱層次</a:t>
            </a:r>
            <a:endParaRPr lang="en-US" sz="2400" b="0" strike="noStrike" spc="-1">
              <a:latin typeface="Arial"/>
            </a:endParaRPr>
          </a:p>
          <a:p>
            <a:pPr marL="1728000" lvl="3" indent="-216000">
              <a:spcBef>
                <a:spcPts val="567"/>
              </a:spcBef>
              <a:buClr>
                <a:srgbClr val="000000"/>
              </a:buClr>
              <a:buSzPct val="75000"/>
              <a:buFont typeface="Symbol" charset="2"/>
              <a:buChar char=""/>
            </a:pPr>
            <a:r>
              <a:rPr lang="zh-TW" sz="2000" b="0" strike="noStrike" spc="-1">
                <a:latin typeface="Arial"/>
              </a:rPr>
              <a:t>第四個大綱層次</a:t>
            </a:r>
            <a:endParaRPr lang="en-US" sz="2000" b="0" strike="noStrike" spc="-1">
              <a:latin typeface="Arial"/>
            </a:endParaRPr>
          </a:p>
          <a:p>
            <a:pPr marL="2160000" lvl="4" indent="-216000">
              <a:spcBef>
                <a:spcPts val="283"/>
              </a:spcBef>
              <a:buClr>
                <a:srgbClr val="000000"/>
              </a:buClr>
              <a:buSzPct val="45000"/>
              <a:buFont typeface="Wingdings" charset="2"/>
              <a:buChar char=""/>
            </a:pPr>
            <a:r>
              <a:rPr lang="zh-TW" sz="2000" b="0" strike="noStrike" spc="-1">
                <a:latin typeface="Arial"/>
              </a:rPr>
              <a:t>第五個大綱層次</a:t>
            </a:r>
            <a:endParaRPr lang="en-US" sz="2000" b="0" strike="noStrike" spc="-1">
              <a:latin typeface="Arial"/>
            </a:endParaRPr>
          </a:p>
          <a:p>
            <a:pPr marL="2592000" lvl="5" indent="-216000">
              <a:spcBef>
                <a:spcPts val="283"/>
              </a:spcBef>
              <a:buClr>
                <a:srgbClr val="000000"/>
              </a:buClr>
              <a:buSzPct val="45000"/>
              <a:buFont typeface="Wingdings" charset="2"/>
              <a:buChar char=""/>
            </a:pPr>
            <a:r>
              <a:rPr lang="zh-TW" sz="2000" b="0" strike="noStrike" spc="-1">
                <a:latin typeface="Arial"/>
              </a:rPr>
              <a:t>第六個大綱層次</a:t>
            </a:r>
            <a:endParaRPr lang="en-US" sz="2000" b="0" strike="noStrike" spc="-1">
              <a:latin typeface="Arial"/>
            </a:endParaRPr>
          </a:p>
          <a:p>
            <a:pPr marL="3024000" lvl="6" indent="-216000">
              <a:spcBef>
                <a:spcPts val="283"/>
              </a:spcBef>
              <a:buClr>
                <a:srgbClr val="000000"/>
              </a:buClr>
              <a:buSzPct val="45000"/>
              <a:buFont typeface="Wingdings" charset="2"/>
              <a:buChar char=""/>
            </a:pPr>
            <a:r>
              <a:rPr lang="zh-TW" sz="2000" b="0" strike="noStrike" spc="-1">
                <a:latin typeface="Arial"/>
              </a:rPr>
              <a:t>第七個大綱層次</a:t>
            </a:r>
            <a:endParaRPr lang="en-US" sz="2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2" name="Google Shape;452;p46"/>
          <p:cNvSpPr txBox="1">
            <a:spLocks noGrp="1"/>
          </p:cNvSpPr>
          <p:nvPr>
            <p:ph type="sldNum" idx="4294967295"/>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p>
            <a:pPr>
              <a:buSzPts val="1100"/>
            </a:pPr>
            <a:fld id="{00000000-1234-1234-1234-123412341234}" type="slidenum">
              <a:rPr lang="en-US" sz="1000"/>
              <a:pPr>
                <a:buSzPts val="1100"/>
              </a:pPr>
              <a:t>1</a:t>
            </a:fld>
            <a:endParaRPr sz="1000"/>
          </a:p>
        </p:txBody>
      </p:sp>
      <p:sp>
        <p:nvSpPr>
          <p:cNvPr id="455" name="Google Shape;455;p46"/>
          <p:cNvSpPr txBox="1"/>
          <p:nvPr/>
        </p:nvSpPr>
        <p:spPr>
          <a:xfrm>
            <a:off x="48245" y="3724729"/>
            <a:ext cx="9042602" cy="2216100"/>
          </a:xfrm>
          <a:prstGeom prst="rect">
            <a:avLst/>
          </a:prstGeom>
          <a:noFill/>
          <a:ln>
            <a:noFill/>
          </a:ln>
        </p:spPr>
        <p:txBody>
          <a:bodyPr spcFirstLastPara="1" wrap="square" lIns="91423" tIns="45699" rIns="91423" bIns="45699" anchor="t" anchorCtr="0">
            <a:noAutofit/>
          </a:bodyPr>
          <a:lstStyle/>
          <a:p>
            <a:pPr>
              <a:buClr>
                <a:srgbClr val="000000"/>
              </a:buClr>
              <a:buSzPts val="4400"/>
            </a:pPr>
            <a:r>
              <a:rPr lang="en-US" sz="2800" b="1" dirty="0">
                <a:solidFill>
                  <a:srgbClr val="00B050"/>
                </a:solidFill>
                <a:latin typeface="Candara" panose="020E0502030303020204" pitchFamily="34" charset="0"/>
                <a:ea typeface="Candara"/>
                <a:cs typeface="Candara"/>
                <a:sym typeface="Candara"/>
              </a:rPr>
              <a:t>202</a:t>
            </a:r>
            <a:r>
              <a:rPr lang="en-US" altLang="zh-TW" sz="2800" b="1" dirty="0">
                <a:solidFill>
                  <a:srgbClr val="00B050"/>
                </a:solidFill>
                <a:latin typeface="Candara" panose="020E0502030303020204" pitchFamily="34" charset="0"/>
                <a:ea typeface="Candara"/>
                <a:cs typeface="Candara"/>
                <a:sym typeface="Candara"/>
              </a:rPr>
              <a:t>5</a:t>
            </a:r>
            <a:r>
              <a:rPr lang="en-US" sz="2800" b="1" dirty="0">
                <a:solidFill>
                  <a:srgbClr val="00B050"/>
                </a:solidFill>
                <a:latin typeface="Candara" panose="020E0502030303020204" pitchFamily="34" charset="0"/>
                <a:ea typeface="Candara"/>
                <a:cs typeface="Candara"/>
                <a:sym typeface="Candara"/>
              </a:rPr>
              <a:t> </a:t>
            </a:r>
          </a:p>
          <a:p>
            <a:pPr>
              <a:buClr>
                <a:srgbClr val="000000"/>
              </a:buClr>
              <a:buSzPts val="4400"/>
            </a:pPr>
            <a:r>
              <a:rPr lang="en-US" sz="2800" b="1" dirty="0">
                <a:solidFill>
                  <a:srgbClr val="00B050"/>
                </a:solidFill>
                <a:latin typeface="Candara" panose="020E0502030303020204" pitchFamily="34" charset="0"/>
                <a:ea typeface="Candara"/>
                <a:cs typeface="Candara"/>
                <a:sym typeface="Candara"/>
              </a:rPr>
              <a:t>LAAM</a:t>
            </a:r>
            <a:r>
              <a:rPr lang="zh-TW" altLang="en-US" sz="2800" b="1" dirty="0">
                <a:solidFill>
                  <a:srgbClr val="00B050"/>
                </a:solidFill>
                <a:latin typeface="Candara" panose="020E0502030303020204" pitchFamily="34" charset="0"/>
                <a:ea typeface="Candara"/>
                <a:cs typeface="Candara"/>
                <a:sym typeface="Candara"/>
              </a:rPr>
              <a:t> </a:t>
            </a:r>
            <a:r>
              <a:rPr lang="en-US" altLang="zh-TW" sz="2800" b="1" dirty="0">
                <a:solidFill>
                  <a:srgbClr val="00B050"/>
                </a:solidFill>
                <a:latin typeface="Candara" panose="020E0502030303020204" pitchFamily="34" charset="0"/>
                <a:ea typeface="Candara"/>
                <a:cs typeface="Candara"/>
                <a:sym typeface="Candara"/>
              </a:rPr>
              <a:t>FTF</a:t>
            </a:r>
            <a:r>
              <a:rPr lang="en-US" sz="2800" b="1" dirty="0">
                <a:solidFill>
                  <a:srgbClr val="00B050"/>
                </a:solidFill>
                <a:latin typeface="Candara" panose="020E0502030303020204" pitchFamily="34" charset="0"/>
                <a:ea typeface="Candara"/>
                <a:cs typeface="Candara"/>
                <a:sym typeface="Candara"/>
              </a:rPr>
              <a:t> Meeting (WCSA) </a:t>
            </a:r>
            <a:endParaRPr sz="2800" dirty="0">
              <a:solidFill>
                <a:srgbClr val="000000"/>
              </a:solidFill>
              <a:latin typeface="Candara" panose="020E0502030303020204" pitchFamily="34" charset="0"/>
              <a:ea typeface="Arial"/>
              <a:cs typeface="Arial"/>
              <a:sym typeface="Arial"/>
            </a:endParaRPr>
          </a:p>
          <a:p>
            <a:pPr>
              <a:buClr>
                <a:srgbClr val="000000"/>
              </a:buClr>
              <a:buSzPts val="5400"/>
            </a:pPr>
            <a:r>
              <a:rPr lang="en-US" altLang="zh-TW" sz="3000" b="1" dirty="0">
                <a:solidFill>
                  <a:schemeClr val="lt1"/>
                </a:solidFill>
                <a:latin typeface="Candara"/>
                <a:ea typeface="Candara"/>
                <a:cs typeface="Candara"/>
                <a:sym typeface="Candara"/>
              </a:rPr>
              <a:t>By LAD/EGA/ELA                                                   </a:t>
            </a:r>
            <a:r>
              <a:rPr lang="en-US" altLang="zh-TW" sz="2100" b="1" dirty="0">
                <a:latin typeface="Candara"/>
                <a:ea typeface="Candara"/>
                <a:cs typeface="Candara"/>
                <a:sym typeface="Candara"/>
              </a:rPr>
              <a:t>2025.FEB.27~28</a:t>
            </a:r>
            <a:endParaRPr sz="600" dirty="0">
              <a:latin typeface="Arial"/>
              <a:ea typeface="Arial"/>
              <a:cs typeface="Arial"/>
              <a:sym typeface="Arial"/>
            </a:endParaRPr>
          </a:p>
        </p:txBody>
      </p:sp>
      <p:pic>
        <p:nvPicPr>
          <p:cNvPr id="8" name="圖片 7">
            <a:extLst>
              <a:ext uri="{FF2B5EF4-FFF2-40B4-BE49-F238E27FC236}">
                <a16:creationId xmlns:a16="http://schemas.microsoft.com/office/drawing/2014/main" id="{4B555600-B1E0-9FA2-B592-DE6B14D85CCC}"/>
              </a:ext>
            </a:extLst>
          </p:cNvPr>
          <p:cNvPicPr>
            <a:picLocks noChangeAspect="1"/>
          </p:cNvPicPr>
          <p:nvPr/>
        </p:nvPicPr>
        <p:blipFill>
          <a:blip r:embed="rId3"/>
          <a:stretch>
            <a:fillRect/>
          </a:stretch>
        </p:blipFill>
        <p:spPr>
          <a:xfrm>
            <a:off x="-11160" y="0"/>
            <a:ext cx="9155160" cy="3784504"/>
          </a:xfrm>
          <a:prstGeom prst="rect">
            <a:avLst/>
          </a:prstGeom>
          <a:effectLst>
            <a:softEdge rad="317500"/>
          </a:effectLst>
        </p:spPr>
      </p:pic>
      <p:sp>
        <p:nvSpPr>
          <p:cNvPr id="2" name="文字方塊 1">
            <a:extLst>
              <a:ext uri="{FF2B5EF4-FFF2-40B4-BE49-F238E27FC236}">
                <a16:creationId xmlns:a16="http://schemas.microsoft.com/office/drawing/2014/main" id="{191A4CC0-7C60-D2CB-3F08-4703EF5FE36A}"/>
              </a:ext>
            </a:extLst>
          </p:cNvPr>
          <p:cNvSpPr txBox="1"/>
          <p:nvPr/>
        </p:nvSpPr>
        <p:spPr>
          <a:xfrm>
            <a:off x="37161" y="4550444"/>
            <a:ext cx="4783014" cy="369332"/>
          </a:xfrm>
          <a:prstGeom prst="rect">
            <a:avLst/>
          </a:prstGeom>
          <a:noFill/>
        </p:spPr>
        <p:txBody>
          <a:bodyPr wrap="square">
            <a:spAutoFit/>
          </a:bodyPr>
          <a:lstStyle/>
          <a:p>
            <a:r>
              <a:rPr lang="en-US" altLang="zh-TW" sz="1800" b="1" dirty="0">
                <a:solidFill>
                  <a:srgbClr val="0070C0"/>
                </a:solidFill>
                <a:latin typeface="Candara"/>
                <a:ea typeface="Candara"/>
                <a:cs typeface="Candara"/>
                <a:sym typeface="Candara"/>
              </a:rPr>
              <a:t>By LAD/EGA/ELA </a:t>
            </a:r>
            <a:endParaRPr lang="en-US" dirty="0">
              <a:solidFill>
                <a:srgbClr val="0070C0"/>
              </a:solidFill>
            </a:endParaRPr>
          </a:p>
        </p:txBody>
      </p:sp>
    </p:spTree>
    <p:extLst>
      <p:ext uri="{BB962C8B-B14F-4D97-AF65-F5344CB8AC3E}">
        <p14:creationId xmlns:p14="http://schemas.microsoft.com/office/powerpoint/2010/main" val="749706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a:latin typeface="DFKai-SB" pitchFamily="65" charset="-120"/>
                <a:ea typeface="DFKai-SB" pitchFamily="65" charset="-120"/>
              </a:rPr>
              <a:t>OCD/OPD Topic discussion </a:t>
            </a:r>
            <a:r>
              <a:rPr lang="en-US" altLang="zh-TW" sz="2400" b="1" kern="0">
                <a:solidFill>
                  <a:srgbClr val="FFFF00"/>
                </a:solidFill>
                <a:latin typeface="DFKai-SB" pitchFamily="65" charset="-120"/>
                <a:ea typeface="DFKai-SB" pitchFamily="65" charset="-120"/>
              </a:rPr>
              <a:t>(CL)</a:t>
            </a:r>
            <a:endParaRPr lang="en-US" sz="2400" b="1" kern="0">
              <a:solidFill>
                <a:srgbClr val="FFFF00"/>
              </a:solidFill>
              <a:latin typeface="DFKai-SB" pitchFamily="65" charset="-120"/>
              <a:ea typeface="DFKai-SB" pitchFamily="65" charset="-120"/>
            </a:endParaRPr>
          </a:p>
        </p:txBody>
      </p:sp>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10</a:t>
            </a:fld>
            <a:endParaRPr lang="en-US" sz="1000"/>
          </a:p>
        </p:txBody>
      </p:sp>
      <p:graphicFrame>
        <p:nvGraphicFramePr>
          <p:cNvPr id="6" name="表格 1">
            <a:extLst>
              <a:ext uri="{FF2B5EF4-FFF2-40B4-BE49-F238E27FC236}">
                <a16:creationId xmlns:a16="http://schemas.microsoft.com/office/drawing/2014/main" id="{224D1337-091D-C2FD-E88B-FF59D3AD3D2C}"/>
              </a:ext>
            </a:extLst>
          </p:cNvPr>
          <p:cNvGraphicFramePr>
            <a:graphicFrameLocks noGrp="1"/>
          </p:cNvGraphicFramePr>
          <p:nvPr>
            <p:extLst>
              <p:ext uri="{D42A27DB-BD31-4B8C-83A1-F6EECF244321}">
                <p14:modId xmlns:p14="http://schemas.microsoft.com/office/powerpoint/2010/main" val="45101131"/>
              </p:ext>
            </p:extLst>
          </p:nvPr>
        </p:nvGraphicFramePr>
        <p:xfrm>
          <a:off x="107504" y="771551"/>
          <a:ext cx="8928993" cy="3889746"/>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32215">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a:effectLst/>
                          <a:latin typeface="Candara" panose="020E0502030303020204" pitchFamily="34" charset="0"/>
                        </a:rPr>
                        <a:t>　</a:t>
                      </a:r>
                      <a:endParaRPr lang="zh-TW" altLang="en-US" sz="9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588687">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L" altLang="zh-TW" sz="900" b="0" i="0" u="none" strike="noStrike" dirty="0">
                          <a:solidFill>
                            <a:schemeClr val="tx1"/>
                          </a:solidFill>
                          <a:effectLst/>
                          <a:latin typeface="Candara" panose="020E0502030303020204" pitchFamily="34" charset="0"/>
                          <a:ea typeface="新細明體" panose="02020500000000000000" pitchFamily="18" charset="-120"/>
                        </a:rPr>
                        <a:t>85%</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CL" altLang="zh-TW" sz="900" b="0" i="0" u="none" strike="noStrike" dirty="0">
                          <a:solidFill>
                            <a:schemeClr val="tx1"/>
                          </a:solidFill>
                          <a:effectLst/>
                          <a:latin typeface="Candara" panose="020E0502030303020204" pitchFamily="34" charset="0"/>
                          <a:ea typeface="新細明體" panose="02020500000000000000" pitchFamily="18" charset="-120"/>
                        </a:rPr>
                        <a:t>100%</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CL" altLang="zh-TW"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rPr>
                        <a:t>+18%</a:t>
                      </a: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228600" lvl="0" indent="-228600">
                        <a:buAutoNum type="arabicPeriod"/>
                      </a:pP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WSA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services</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switched</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to</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TPS ( Valparaiso)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since</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January</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2025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to</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guarantee</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better</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conditions</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to</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vessel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schedules</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In Valparaiso terminal in general,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the</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weather</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conditions</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has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less</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impact</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in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the</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vessel Operations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for</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geographic</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possition</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p>
                    <a:p>
                      <a:pPr marL="228600" lvl="0" indent="-228600">
                        <a:buAutoNum type="arabicPeriod"/>
                      </a:pP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Constantly</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monitoring</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to</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secure</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the</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window</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vessel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priority</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and proforma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berthing</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on</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time.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83999">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L" altLang="zh-TW" sz="900" b="0" i="0" u="none" strike="noStrike" dirty="0">
                          <a:solidFill>
                            <a:schemeClr val="tx1"/>
                          </a:solidFill>
                          <a:effectLst/>
                          <a:latin typeface="Candara" panose="020E0502030303020204" pitchFamily="34" charset="0"/>
                          <a:ea typeface="新細明體" panose="02020500000000000000" pitchFamily="18" charset="-120"/>
                        </a:rPr>
                        <a:t>100%</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CL" altLang="zh-TW" sz="900" b="0" i="0" u="none" strike="noStrike" dirty="0">
                          <a:solidFill>
                            <a:schemeClr val="tx1"/>
                          </a:solidFill>
                          <a:effectLst/>
                          <a:latin typeface="Candara" panose="020E0502030303020204" pitchFamily="34" charset="0"/>
                          <a:ea typeface="新細明體" panose="02020500000000000000" pitchFamily="18" charset="-120"/>
                        </a:rPr>
                        <a:t>100%</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CL" altLang="zh-TW"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rPr>
                        <a:t>0%</a:t>
                      </a: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228600" indent="-228600" algn="l" fontAlgn="ctr">
                        <a:buAutoNum type="arabicPeriod"/>
                      </a:pP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TPS ( Valparaiso)  has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better</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conditions</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to</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guarantee</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the</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schedule</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of</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berthing</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and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unberthings</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a:t>
                      </a:r>
                    </a:p>
                    <a:p>
                      <a:pPr marL="228600" indent="-228600" algn="l" fontAlgn="ctr">
                        <a:buAutoNum type="arabicPeriod"/>
                      </a:pP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Monitoring</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vessel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work</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planification</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to</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guarantee</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the</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conditions</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are in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order</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p>
                    <a:p>
                      <a:pPr marL="228600" indent="-228600" algn="l" fontAlgn="ctr">
                        <a:buAutoNum type="arabicPeriod"/>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02727">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Productivity</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L" altLang="zh-TW" sz="900" b="0" i="0" u="none" strike="noStrike" dirty="0">
                          <a:solidFill>
                            <a:schemeClr val="tx1"/>
                          </a:solidFill>
                          <a:effectLst/>
                          <a:latin typeface="Candara" panose="020E0502030303020204" pitchFamily="34" charset="0"/>
                          <a:ea typeface="新細明體" panose="02020500000000000000" pitchFamily="18" charset="-120"/>
                        </a:rPr>
                        <a:t>57,1 MPH</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CL" altLang="zh-TW" sz="900" b="0" i="0" u="none" strike="noStrike" dirty="0">
                          <a:solidFill>
                            <a:schemeClr val="tx1"/>
                          </a:solidFill>
                          <a:effectLst/>
                          <a:latin typeface="Candara" panose="020E0502030303020204" pitchFamily="34" charset="0"/>
                          <a:ea typeface="新細明體" panose="02020500000000000000" pitchFamily="18" charset="-120"/>
                        </a:rPr>
                        <a:t>61 MPH</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CL" altLang="zh-TW"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rPr>
                        <a:t>+6,8%</a:t>
                      </a: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228600" indent="-228600" algn="l" fontAlgn="ctr">
                        <a:buFont typeface="+mj-lt"/>
                        <a:buAutoNum type="arabicPeriod"/>
                      </a:pPr>
                      <a:r>
                        <a:rPr lang="en-US" altLang="zh-TW" sz="900" b="0" i="0" u="none" strike="noStrike" dirty="0">
                          <a:solidFill>
                            <a:srgbClr val="000000"/>
                          </a:solidFill>
                          <a:effectLst/>
                          <a:latin typeface="Candara" panose="020E0502030303020204" pitchFamily="34" charset="0"/>
                          <a:ea typeface="新細明體" panose="02020500000000000000" pitchFamily="18" charset="-120"/>
                          <a:cs typeface="+mn-cs"/>
                        </a:rPr>
                        <a:t>WSA service since 2025 is working in TPS and the commitment from TPS is providing around 60 – 70 moves per hour deducting the legal resting time considering 3 cranes per vessel, but in the case the operation is tight they are willing to add one additional resource in the case is possible working with 4 cranes per vessel to reach the target of MPH we are expecting.</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383999">
                <a:tc rowSpan="3">
                  <a:txBody>
                    <a:bodyPr/>
                    <a:lstStyle/>
                    <a:p>
                      <a:pPr algn="ctr" fontAlgn="ctr"/>
                      <a:r>
                        <a:rPr lang="en-US" sz="1050" b="0" u="none" strike="noStrike" dirty="0">
                          <a:effectLst/>
                          <a:latin typeface="Candara" panose="020E0502030303020204" pitchFamily="34" charset="0"/>
                        </a:rPr>
                        <a:t>OCD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a:effectLst/>
                          <a:latin typeface="Candara" panose="020E0502030303020204" pitchFamily="34" charset="0"/>
                        </a:rPr>
                        <a:t>Incentive</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L" altLang="zh-TW" sz="900" b="0" i="0" u="none" strike="noStrike" dirty="0">
                          <a:solidFill>
                            <a:schemeClr val="tx1"/>
                          </a:solidFill>
                          <a:effectLst/>
                          <a:latin typeface="Candara" panose="020E0502030303020204" pitchFamily="34" charset="0"/>
                          <a:ea typeface="新細明體" panose="02020500000000000000" pitchFamily="18" charset="-120"/>
                        </a:rPr>
                        <a:t>41,435 </a:t>
                      </a:r>
                    </a:p>
                    <a:p>
                      <a:pPr algn="ctr" fontAlgn="ctr"/>
                      <a:r>
                        <a:rPr lang="es-CL" altLang="zh-TW" sz="900" b="0" i="0" u="none" strike="noStrike" dirty="0">
                          <a:solidFill>
                            <a:schemeClr val="tx1"/>
                          </a:solidFill>
                          <a:effectLst/>
                          <a:latin typeface="Candara" panose="020E0502030303020204" pitchFamily="34" charset="0"/>
                          <a:ea typeface="新細明體" panose="02020500000000000000" pitchFamily="18" charset="-120"/>
                        </a:rPr>
                        <a:t>(Boxes)</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CL" altLang="zh-TW" sz="900" b="0" i="0" u="none" strike="noStrike" dirty="0">
                          <a:solidFill>
                            <a:schemeClr val="tx1"/>
                          </a:solidFill>
                          <a:effectLst/>
                          <a:latin typeface="Candara" panose="020E0502030303020204" pitchFamily="34" charset="0"/>
                          <a:ea typeface="新細明體" panose="02020500000000000000" pitchFamily="18" charset="-120"/>
                        </a:rPr>
                        <a:t>56,644</a:t>
                      </a:r>
                    </a:p>
                    <a:p>
                      <a:pPr algn="ctr" fontAlgn="ctr"/>
                      <a:r>
                        <a:rPr lang="es-CL" altLang="zh-TW" sz="900" b="0" i="0" u="none" strike="noStrike" dirty="0">
                          <a:solidFill>
                            <a:schemeClr val="tx1"/>
                          </a:solidFill>
                          <a:effectLst/>
                          <a:latin typeface="Candara" panose="020E0502030303020204" pitchFamily="34" charset="0"/>
                          <a:ea typeface="新細明體" panose="02020500000000000000" pitchFamily="18" charset="-120"/>
                        </a:rPr>
                        <a:t>(Boxes)</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CL" altLang="zh-TW"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rPr>
                        <a:t>+36,70%</a:t>
                      </a: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228600" indent="-228600" algn="l" fontAlgn="ctr">
                        <a:buAutoNum type="arabicPeriod"/>
                      </a:pP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In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the</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same</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line,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the</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productivity</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increased</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can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guarantee</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the</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discharging</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loading</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movements</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per vessel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covering</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approiated</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p>
                    <a:p>
                      <a:pPr marL="228600" indent="-228600" algn="l" fontAlgn="ctr">
                        <a:buAutoNum type="arabicPeriod"/>
                      </a:pP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To</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near</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work</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with</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BIZ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department</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and terminal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facilities</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to</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promote</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the</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Export and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import</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r>
                        <a:rPr lang="es-CL" altLang="zh-TW" sz="900" b="0" i="0" u="none" strike="noStrike" dirty="0" err="1">
                          <a:solidFill>
                            <a:srgbClr val="000000"/>
                          </a:solidFill>
                          <a:effectLst/>
                          <a:latin typeface="Candara" panose="020E0502030303020204" pitchFamily="34" charset="0"/>
                          <a:ea typeface="新細明體" panose="02020500000000000000" pitchFamily="18" charset="-120"/>
                        </a:rPr>
                        <a:t>volumes</a:t>
                      </a:r>
                      <a:r>
                        <a:rPr lang="es-CL" altLang="zh-TW" sz="900" b="0" i="0" u="none" strike="noStrike" dirty="0">
                          <a:solidFill>
                            <a:srgbClr val="000000"/>
                          </a:solidFill>
                          <a:effectLst/>
                          <a:latin typeface="Candara" panose="020E0502030303020204" pitchFamily="34" charset="0"/>
                          <a:ea typeface="新細明體" panose="02020500000000000000" pitchFamily="18" charset="-12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383999">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Empty Storage</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L" altLang="zh-TW" sz="900" b="0" i="0" u="none" strike="noStrike" dirty="0">
                          <a:solidFill>
                            <a:schemeClr val="tx1"/>
                          </a:solidFill>
                          <a:effectLst/>
                          <a:latin typeface="Candara" panose="020E0502030303020204" pitchFamily="34" charset="0"/>
                          <a:ea typeface="新細明體" panose="02020500000000000000" pitchFamily="18" charset="-120"/>
                        </a:rPr>
                        <a:t>USD 710.00</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CL" altLang="zh-TW" sz="900" b="0" i="0" u="none" strike="noStrike" dirty="0">
                          <a:solidFill>
                            <a:schemeClr val="tx1"/>
                          </a:solidFill>
                          <a:effectLst/>
                          <a:latin typeface="Candara" panose="020E0502030303020204" pitchFamily="34" charset="0"/>
                          <a:ea typeface="新細明體" panose="02020500000000000000" pitchFamily="18" charset="-120"/>
                        </a:rPr>
                        <a:t>USD 86,200.00</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CL" altLang="zh-TW" sz="9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rPr>
                        <a:t>-12141%</a:t>
                      </a:r>
                      <a:endParaRPr lang="zh-TW" altLang="en-US" sz="9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228600" indent="-228600" algn="l" fontAlgn="ctr">
                        <a:buAutoNum type="arabicPeriod"/>
                      </a:pPr>
                      <a:r>
                        <a:rPr lang="en-US" altLang="zh-TW" sz="900" b="0" i="0" u="none" strike="noStrike" dirty="0">
                          <a:solidFill>
                            <a:srgbClr val="000000"/>
                          </a:solidFill>
                          <a:effectLst/>
                          <a:latin typeface="Candara" panose="020E0502030303020204" pitchFamily="34" charset="0"/>
                          <a:ea typeface="新細明體" panose="02020500000000000000" pitchFamily="18" charset="-120"/>
                        </a:rPr>
                        <a:t>STI:  Due to the congestion at MXLZC, EVER LUNAR (LUNR) 0656-067E arrived to CL were stored almost a month in terminal. </a:t>
                      </a:r>
                    </a:p>
                    <a:p>
                      <a:pPr marL="228600" indent="-228600" algn="l" fontAlgn="ctr">
                        <a:buAutoNum type="arabicPeriod"/>
                      </a:pPr>
                      <a:r>
                        <a:rPr lang="en-US" altLang="zh-TW" sz="900" b="0" i="0" u="none" strike="noStrike" dirty="0">
                          <a:solidFill>
                            <a:srgbClr val="000000"/>
                          </a:solidFill>
                          <a:effectLst/>
                          <a:latin typeface="Candara" panose="020E0502030303020204" pitchFamily="34" charset="0"/>
                          <a:ea typeface="新細明體" panose="02020500000000000000" pitchFamily="18" charset="-120"/>
                        </a:rPr>
                        <a:t>DPW LQN Terminal: extend one year more the rate agreement without USPPI adjustment. </a:t>
                      </a:r>
                    </a:p>
                    <a:p>
                      <a:pPr marL="228600" indent="-228600" algn="l" fontAlgn="ctr">
                        <a:buAutoNum type="arabicPeriod"/>
                      </a:pPr>
                      <a:r>
                        <a:rPr lang="en-US" altLang="zh-TW" sz="900" b="0" i="0" u="none" strike="noStrike" dirty="0">
                          <a:solidFill>
                            <a:srgbClr val="000000"/>
                          </a:solidFill>
                          <a:effectLst/>
                          <a:latin typeface="Candara" panose="020E0502030303020204" pitchFamily="34" charset="0"/>
                          <a:ea typeface="新細明體" panose="02020500000000000000" pitchFamily="18" charset="-120"/>
                        </a:rPr>
                        <a:t>For 2025, keep constantly monitoring of potential situation to report to HQ and  inform changing in local practices by Chilean authorities.</a:t>
                      </a:r>
                    </a:p>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383999">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Rate Reduction</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L" altLang="zh-TW" sz="900" b="0" i="0" u="none" strike="noStrike" dirty="0">
                          <a:solidFill>
                            <a:schemeClr val="tx1"/>
                          </a:solidFill>
                          <a:effectLst/>
                          <a:latin typeface="Candara" panose="020E0502030303020204" pitchFamily="34" charset="0"/>
                          <a:ea typeface="新細明體" panose="02020500000000000000" pitchFamily="18" charset="-120"/>
                        </a:rPr>
                        <a:t>0</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CL" altLang="zh-TW" sz="900" b="0" i="0" u="none" strike="noStrike" dirty="0">
                          <a:solidFill>
                            <a:schemeClr val="tx1"/>
                          </a:solidFill>
                          <a:effectLst/>
                          <a:latin typeface="Candara" panose="020E0502030303020204" pitchFamily="34" charset="0"/>
                          <a:ea typeface="新細明體" panose="02020500000000000000" pitchFamily="18" charset="-120"/>
                        </a:rPr>
                        <a:t>0</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CL" altLang="zh-TW"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rPr>
                        <a:t>NIL</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228600" marR="0" lvl="0" indent="-228600" algn="l" defTabSz="914400" eaLnBrk="1" fontAlgn="ctr" latinLnBrk="0" hangingPunct="1">
                        <a:lnSpc>
                          <a:spcPct val="100000"/>
                        </a:lnSpc>
                        <a:spcBef>
                          <a:spcPts val="0"/>
                        </a:spcBef>
                        <a:spcAft>
                          <a:spcPts val="0"/>
                        </a:spcAft>
                        <a:buClrTx/>
                        <a:buSzTx/>
                        <a:buFontTx/>
                        <a:buAutoNum type="arabicPeriod"/>
                        <a:tabLst/>
                        <a:defRPr/>
                      </a:pPr>
                      <a:r>
                        <a:rPr lang="en-US" altLang="zh-TW" sz="900" b="0" i="0" u="none" strike="noStrike" dirty="0">
                          <a:solidFill>
                            <a:srgbClr val="000000"/>
                          </a:solidFill>
                          <a:effectLst/>
                          <a:latin typeface="Candara" panose="020E0502030303020204" pitchFamily="34" charset="0"/>
                          <a:ea typeface="新細明體" panose="02020500000000000000" pitchFamily="18" charset="-120"/>
                        </a:rPr>
                        <a:t>DPW LQN Terminal: extend one year more the rate agreement without USPPI adjustment. </a:t>
                      </a:r>
                    </a:p>
                    <a:p>
                      <a:pPr marL="228600" indent="-228600" algn="l" fontAlgn="ctr">
                        <a:buAutoNum type="arabicPeriod"/>
                      </a:pPr>
                      <a:r>
                        <a:rPr lang="es-CL" altLang="zh-TW" sz="900" b="0" i="0" u="none" strike="noStrike" dirty="0">
                          <a:solidFill>
                            <a:schemeClr val="tx1"/>
                          </a:solidFill>
                          <a:effectLst/>
                          <a:latin typeface="Candara" panose="020E0502030303020204" pitchFamily="34" charset="0"/>
                          <a:ea typeface="新細明體" panose="02020500000000000000" pitchFamily="18" charset="-120"/>
                        </a:rPr>
                        <a:t>STI: extended </a:t>
                      </a:r>
                      <a:r>
                        <a:rPr lang="es-CL" altLang="zh-TW" sz="900" b="0" i="0" u="none" strike="noStrike" dirty="0" err="1">
                          <a:solidFill>
                            <a:schemeClr val="tx1"/>
                          </a:solidFill>
                          <a:effectLst/>
                          <a:latin typeface="Candara" panose="020E0502030303020204" pitchFamily="34" charset="0"/>
                          <a:ea typeface="新細明體" panose="02020500000000000000" pitchFamily="18" charset="-120"/>
                        </a:rPr>
                        <a:t>contract</a:t>
                      </a:r>
                      <a:r>
                        <a:rPr lang="es-CL" altLang="zh-TW" sz="900" b="0" i="0" u="none" strike="noStrike" dirty="0">
                          <a:solidFill>
                            <a:schemeClr val="tx1"/>
                          </a:solidFill>
                          <a:effectLst/>
                          <a:latin typeface="Candara" panose="020E0502030303020204" pitchFamily="34" charset="0"/>
                          <a:ea typeface="新細明體" panose="02020500000000000000" pitchFamily="18" charset="-120"/>
                        </a:rPr>
                        <a:t> </a:t>
                      </a:r>
                      <a:r>
                        <a:rPr lang="es-CL" altLang="zh-TW" sz="900" b="0" i="0" u="none" strike="noStrike" dirty="0" err="1">
                          <a:solidFill>
                            <a:schemeClr val="tx1"/>
                          </a:solidFill>
                          <a:effectLst/>
                          <a:latin typeface="Candara" panose="020E0502030303020204" pitchFamily="34" charset="0"/>
                          <a:ea typeface="新細明體" panose="02020500000000000000" pitchFamily="18" charset="-120"/>
                        </a:rPr>
                        <a:t>until</a:t>
                      </a:r>
                      <a:r>
                        <a:rPr lang="es-CL" altLang="zh-TW" sz="900" b="0" i="0" u="none" strike="noStrike" dirty="0">
                          <a:solidFill>
                            <a:schemeClr val="tx1"/>
                          </a:solidFill>
                          <a:effectLst/>
                          <a:latin typeface="Candara" panose="020E0502030303020204" pitchFamily="34" charset="0"/>
                          <a:ea typeface="新細明體" panose="02020500000000000000" pitchFamily="18" charset="-120"/>
                        </a:rPr>
                        <a:t> EVER LIBRA 0705-076W (</a:t>
                      </a:r>
                      <a:r>
                        <a:rPr lang="es-CL" altLang="zh-TW" sz="900" b="0" i="0" u="none" strike="noStrike" dirty="0" err="1">
                          <a:solidFill>
                            <a:schemeClr val="tx1"/>
                          </a:solidFill>
                          <a:effectLst/>
                          <a:latin typeface="Candara" panose="020E0502030303020204" pitchFamily="34" charset="0"/>
                          <a:ea typeface="新細明體" panose="02020500000000000000" pitchFamily="18" charset="-120"/>
                        </a:rPr>
                        <a:t>sailing</a:t>
                      </a:r>
                      <a:r>
                        <a:rPr lang="es-CL" altLang="zh-TW" sz="900" b="0" i="0" u="none" strike="noStrike" dirty="0">
                          <a:solidFill>
                            <a:schemeClr val="tx1"/>
                          </a:solidFill>
                          <a:effectLst/>
                          <a:latin typeface="Candara" panose="020E0502030303020204" pitchFamily="34" charset="0"/>
                          <a:ea typeface="新細明體" panose="02020500000000000000" pitchFamily="18" charset="-120"/>
                        </a:rPr>
                        <a:t> date 20250103).</a:t>
                      </a:r>
                    </a:p>
                    <a:p>
                      <a:pPr marL="228600" indent="-228600" algn="l" fontAlgn="ctr">
                        <a:buAutoNum type="arabicPeriod"/>
                      </a:pPr>
                      <a:r>
                        <a:rPr lang="es-CL" altLang="zh-TW" sz="900" b="0" i="0" u="none" strike="noStrike" dirty="0" err="1">
                          <a:solidFill>
                            <a:schemeClr val="tx1"/>
                          </a:solidFill>
                          <a:effectLst/>
                          <a:latin typeface="Candara" panose="020E0502030303020204" pitchFamily="34" charset="0"/>
                          <a:ea typeface="新細明體" panose="02020500000000000000" pitchFamily="18" charset="-120"/>
                        </a:rPr>
                        <a:t>Checking</a:t>
                      </a:r>
                      <a:r>
                        <a:rPr lang="es-CL" altLang="zh-TW" sz="900" b="0" i="0" u="none" strike="noStrike" dirty="0">
                          <a:solidFill>
                            <a:schemeClr val="tx1"/>
                          </a:solidFill>
                          <a:effectLst/>
                          <a:latin typeface="Candara" panose="020E0502030303020204" pitchFamily="34" charset="0"/>
                          <a:ea typeface="新細明體" panose="02020500000000000000" pitchFamily="18" charset="-120"/>
                        </a:rPr>
                        <a:t> </a:t>
                      </a:r>
                      <a:r>
                        <a:rPr lang="es-CL" altLang="zh-TW" sz="900" b="0" i="0" u="none" strike="noStrike" dirty="0" err="1">
                          <a:solidFill>
                            <a:schemeClr val="tx1"/>
                          </a:solidFill>
                          <a:effectLst/>
                          <a:latin typeface="Candara" panose="020E0502030303020204" pitchFamily="34" charset="0"/>
                          <a:ea typeface="新細明體" panose="02020500000000000000" pitchFamily="18" charset="-120"/>
                        </a:rPr>
                        <a:t>opportunities</a:t>
                      </a:r>
                      <a:r>
                        <a:rPr lang="es-CL" altLang="zh-TW" sz="900" b="0" i="0" u="none" strike="noStrike" dirty="0">
                          <a:solidFill>
                            <a:schemeClr val="tx1"/>
                          </a:solidFill>
                          <a:effectLst/>
                          <a:latin typeface="Candara" panose="020E0502030303020204" pitchFamily="34" charset="0"/>
                          <a:ea typeface="新細明體" panose="02020500000000000000" pitchFamily="18" charset="-120"/>
                        </a:rPr>
                        <a:t> </a:t>
                      </a:r>
                      <a:r>
                        <a:rPr lang="es-CL" altLang="zh-TW" sz="900" b="0" i="0" u="none" strike="noStrike" dirty="0" err="1">
                          <a:solidFill>
                            <a:schemeClr val="tx1"/>
                          </a:solidFill>
                          <a:effectLst/>
                          <a:latin typeface="Candara" panose="020E0502030303020204" pitchFamily="34" charset="0"/>
                          <a:ea typeface="新細明體" panose="02020500000000000000" pitchFamily="18" charset="-120"/>
                        </a:rPr>
                        <a:t>to</a:t>
                      </a:r>
                      <a:r>
                        <a:rPr lang="es-CL" altLang="zh-TW" sz="900" b="0" i="0" u="none" strike="noStrike" dirty="0">
                          <a:solidFill>
                            <a:schemeClr val="tx1"/>
                          </a:solidFill>
                          <a:effectLst/>
                          <a:latin typeface="Candara" panose="020E0502030303020204" pitchFamily="34" charset="0"/>
                          <a:ea typeface="新細明體" panose="02020500000000000000" pitchFamily="18" charset="-120"/>
                        </a:rPr>
                        <a:t> </a:t>
                      </a:r>
                      <a:r>
                        <a:rPr lang="es-CL" altLang="zh-TW" sz="900" b="0" i="0" u="none" strike="noStrike" dirty="0" err="1">
                          <a:solidFill>
                            <a:schemeClr val="tx1"/>
                          </a:solidFill>
                          <a:effectLst/>
                          <a:latin typeface="Candara" panose="020E0502030303020204" pitchFamily="34" charset="0"/>
                          <a:ea typeface="新細明體" panose="02020500000000000000" pitchFamily="18" charset="-120"/>
                        </a:rPr>
                        <a:t>get</a:t>
                      </a:r>
                      <a:r>
                        <a:rPr lang="es-CL" altLang="zh-TW" sz="900" b="0" i="0" u="none" strike="noStrike" dirty="0">
                          <a:solidFill>
                            <a:schemeClr val="tx1"/>
                          </a:solidFill>
                          <a:effectLst/>
                          <a:latin typeface="Candara" panose="020E0502030303020204" pitchFamily="34" charset="0"/>
                          <a:ea typeface="新細明體" panose="02020500000000000000" pitchFamily="18" charset="-120"/>
                        </a:rPr>
                        <a:t> </a:t>
                      </a:r>
                      <a:r>
                        <a:rPr lang="es-CL" altLang="zh-TW" sz="900" b="0" i="0" u="none" strike="noStrike" dirty="0" err="1">
                          <a:solidFill>
                            <a:schemeClr val="tx1"/>
                          </a:solidFill>
                          <a:effectLst/>
                          <a:latin typeface="Candara" panose="020E0502030303020204" pitchFamily="34" charset="0"/>
                          <a:ea typeface="新細明體" panose="02020500000000000000" pitchFamily="18" charset="-120"/>
                        </a:rPr>
                        <a:t>better</a:t>
                      </a:r>
                      <a:r>
                        <a:rPr lang="es-CL" altLang="zh-TW" sz="900" b="0" i="0" u="none" strike="noStrike" dirty="0">
                          <a:solidFill>
                            <a:schemeClr val="tx1"/>
                          </a:solidFill>
                          <a:effectLst/>
                          <a:latin typeface="Candara" panose="020E0502030303020204" pitchFamily="34" charset="0"/>
                          <a:ea typeface="新細明體" panose="02020500000000000000" pitchFamily="18" charset="-120"/>
                        </a:rPr>
                        <a:t> </a:t>
                      </a:r>
                      <a:r>
                        <a:rPr lang="es-CL" altLang="zh-TW" sz="900" b="0" i="0" u="none" strike="noStrike" dirty="0" err="1">
                          <a:solidFill>
                            <a:schemeClr val="tx1"/>
                          </a:solidFill>
                          <a:effectLst/>
                          <a:latin typeface="Candara" panose="020E0502030303020204" pitchFamily="34" charset="0"/>
                          <a:ea typeface="新細明體" panose="02020500000000000000" pitchFamily="18" charset="-120"/>
                        </a:rPr>
                        <a:t>rates</a:t>
                      </a:r>
                      <a:r>
                        <a:rPr lang="es-CL" altLang="zh-TW" sz="900" b="0" i="0" u="none" strike="noStrike" dirty="0">
                          <a:solidFill>
                            <a:schemeClr val="tx1"/>
                          </a:solidFill>
                          <a:effectLst/>
                          <a:latin typeface="Candara" panose="020E0502030303020204" pitchFamily="34" charset="0"/>
                          <a:ea typeface="新細明體" panose="02020500000000000000" pitchFamily="18" charset="-120"/>
                        </a:rPr>
                        <a:t> and local </a:t>
                      </a:r>
                      <a:r>
                        <a:rPr lang="es-CL" altLang="zh-TW" sz="900" b="0" i="0" u="none" strike="noStrike" dirty="0" err="1">
                          <a:solidFill>
                            <a:schemeClr val="tx1"/>
                          </a:solidFill>
                          <a:effectLst/>
                          <a:latin typeface="Candara" panose="020E0502030303020204" pitchFamily="34" charset="0"/>
                          <a:ea typeface="新細明體" panose="02020500000000000000" pitchFamily="18" charset="-120"/>
                        </a:rPr>
                        <a:t>conditions</a:t>
                      </a:r>
                      <a:r>
                        <a:rPr lang="es-CL" altLang="zh-TW" sz="900" b="0" i="0" u="none" strike="noStrike" dirty="0">
                          <a:solidFill>
                            <a:schemeClr val="tx1"/>
                          </a:solidFill>
                          <a:effectLst/>
                          <a:latin typeface="Candara" panose="020E0502030303020204" pitchFamily="34" charset="0"/>
                          <a:ea typeface="新細明體" panose="02020500000000000000" pitchFamily="18" charset="-120"/>
                        </a:rPr>
                        <a:t>.</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Tree>
    <p:extLst>
      <p:ext uri="{BB962C8B-B14F-4D97-AF65-F5344CB8AC3E}">
        <p14:creationId xmlns:p14="http://schemas.microsoft.com/office/powerpoint/2010/main" val="1869846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2" name="Google Shape;452;p46"/>
          <p:cNvSpPr txBox="1">
            <a:spLocks noGrp="1"/>
          </p:cNvSpPr>
          <p:nvPr>
            <p:ph type="sldNum" idx="4294967295"/>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p>
            <a:pPr>
              <a:buSzPts val="1100"/>
            </a:pPr>
            <a:fld id="{00000000-1234-1234-1234-123412341234}" type="slidenum">
              <a:rPr lang="en-US" sz="1000"/>
              <a:pPr>
                <a:buSzPts val="1100"/>
              </a:pPr>
              <a:t>11</a:t>
            </a:fld>
            <a:endParaRPr sz="1000"/>
          </a:p>
        </p:txBody>
      </p:sp>
      <p:pic>
        <p:nvPicPr>
          <p:cNvPr id="3" name="圖片 2">
            <a:extLst>
              <a:ext uri="{FF2B5EF4-FFF2-40B4-BE49-F238E27FC236}">
                <a16:creationId xmlns:a16="http://schemas.microsoft.com/office/drawing/2014/main" id="{F53C097D-14D5-747C-43D8-AE3128F35CB7}"/>
              </a:ext>
            </a:extLst>
          </p:cNvPr>
          <p:cNvPicPr>
            <a:picLocks noChangeAspect="1"/>
          </p:cNvPicPr>
          <p:nvPr/>
        </p:nvPicPr>
        <p:blipFill>
          <a:blip r:embed="rId3"/>
          <a:stretch>
            <a:fillRect/>
          </a:stretch>
        </p:blipFill>
        <p:spPr>
          <a:xfrm>
            <a:off x="2448971" y="306494"/>
            <a:ext cx="6444208" cy="2876297"/>
          </a:xfrm>
          <a:prstGeom prst="rect">
            <a:avLst/>
          </a:prstGeom>
          <a:effectLst>
            <a:softEdge rad="228600"/>
          </a:effectLst>
        </p:spPr>
      </p:pic>
      <p:pic>
        <p:nvPicPr>
          <p:cNvPr id="2" name="圖片 1">
            <a:extLst>
              <a:ext uri="{FF2B5EF4-FFF2-40B4-BE49-F238E27FC236}">
                <a16:creationId xmlns:a16="http://schemas.microsoft.com/office/drawing/2014/main" id="{41645878-BBD3-75C9-B7CC-91F2ACDD5A31}"/>
              </a:ext>
            </a:extLst>
          </p:cNvPr>
          <p:cNvPicPr>
            <a:picLocks noChangeAspect="1"/>
          </p:cNvPicPr>
          <p:nvPr/>
        </p:nvPicPr>
        <p:blipFill>
          <a:blip r:embed="rId4"/>
          <a:stretch>
            <a:fillRect/>
          </a:stretch>
        </p:blipFill>
        <p:spPr>
          <a:xfrm>
            <a:off x="323528" y="3398857"/>
            <a:ext cx="4543640" cy="1635710"/>
          </a:xfrm>
          <a:prstGeom prst="rect">
            <a:avLst/>
          </a:prstGeom>
        </p:spPr>
      </p:pic>
    </p:spTree>
    <p:extLst>
      <p:ext uri="{BB962C8B-B14F-4D97-AF65-F5344CB8AC3E}">
        <p14:creationId xmlns:p14="http://schemas.microsoft.com/office/powerpoint/2010/main" val="3098490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452;p46">
            <a:extLst>
              <a:ext uri="{FF2B5EF4-FFF2-40B4-BE49-F238E27FC236}">
                <a16:creationId xmlns:a16="http://schemas.microsoft.com/office/drawing/2014/main" id="{D61CFB26-7AD5-25B1-D99F-A6E34328F74A}"/>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a:t>
            </a:fld>
            <a:endParaRPr lang="en-US" sz="1000" dirty="0"/>
          </a:p>
        </p:txBody>
      </p:sp>
      <p:pic>
        <p:nvPicPr>
          <p:cNvPr id="2" name="圖片 1">
            <a:extLst>
              <a:ext uri="{FF2B5EF4-FFF2-40B4-BE49-F238E27FC236}">
                <a16:creationId xmlns:a16="http://schemas.microsoft.com/office/drawing/2014/main" id="{BB345962-7A44-71A6-EAB4-7541BC9C60DD}"/>
              </a:ext>
            </a:extLst>
          </p:cNvPr>
          <p:cNvPicPr>
            <a:picLocks noChangeAspect="1"/>
          </p:cNvPicPr>
          <p:nvPr/>
        </p:nvPicPr>
        <p:blipFill>
          <a:blip r:embed="rId2"/>
          <a:stretch>
            <a:fillRect/>
          </a:stretch>
        </p:blipFill>
        <p:spPr>
          <a:xfrm>
            <a:off x="0" y="343131"/>
            <a:ext cx="9144000" cy="4457237"/>
          </a:xfrm>
          <a:prstGeom prst="rect">
            <a:avLst/>
          </a:prstGeom>
        </p:spPr>
      </p:pic>
    </p:spTree>
    <p:extLst>
      <p:ext uri="{BB962C8B-B14F-4D97-AF65-F5344CB8AC3E}">
        <p14:creationId xmlns:p14="http://schemas.microsoft.com/office/powerpoint/2010/main" val="2029262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17</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5097096"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ECL</a:t>
            </a:r>
          </a:p>
          <a:p>
            <a:pPr lvl="0" algn="ctr">
              <a:defRPr/>
            </a:pPr>
            <a:r>
              <a:rPr lang="en-US" altLang="zh-CN" sz="2400" b="1" dirty="0">
                <a:solidFill>
                  <a:prstClr val="black">
                    <a:lumMod val="85000"/>
                    <a:lumOff val="15000"/>
                  </a:prstClr>
                </a:solidFill>
                <a:latin typeface="DFKai-SB" pitchFamily="65" charset="-120"/>
                <a:ea typeface="DFKai-SB" pitchFamily="65" charset="-120"/>
              </a:rPr>
              <a:t>(CHILE)</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330960778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160606460"/>
              </p:ext>
            </p:extLst>
          </p:nvPr>
        </p:nvGraphicFramePr>
        <p:xfrm>
          <a:off x="134678" y="661678"/>
          <a:ext cx="8935483" cy="4539998"/>
        </p:xfrm>
        <a:graphic>
          <a:graphicData uri="http://schemas.openxmlformats.org/drawingml/2006/table">
            <a:tbl>
              <a:tblPr/>
              <a:tblGrid>
                <a:gridCol w="550558">
                  <a:extLst>
                    <a:ext uri="{9D8B030D-6E8A-4147-A177-3AD203B41FA5}">
                      <a16:colId xmlns:a16="http://schemas.microsoft.com/office/drawing/2014/main" val="20000"/>
                    </a:ext>
                  </a:extLst>
                </a:gridCol>
                <a:gridCol w="964856">
                  <a:extLst>
                    <a:ext uri="{9D8B030D-6E8A-4147-A177-3AD203B41FA5}">
                      <a16:colId xmlns:a16="http://schemas.microsoft.com/office/drawing/2014/main" val="20001"/>
                    </a:ext>
                  </a:extLst>
                </a:gridCol>
                <a:gridCol w="371342">
                  <a:extLst>
                    <a:ext uri="{9D8B030D-6E8A-4147-A177-3AD203B41FA5}">
                      <a16:colId xmlns:a16="http://schemas.microsoft.com/office/drawing/2014/main" val="20006"/>
                    </a:ext>
                  </a:extLst>
                </a:gridCol>
                <a:gridCol w="924801">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864852">
                  <a:extLst>
                    <a:ext uri="{9D8B030D-6E8A-4147-A177-3AD203B41FA5}">
                      <a16:colId xmlns:a16="http://schemas.microsoft.com/office/drawing/2014/main" val="2807462935"/>
                    </a:ext>
                  </a:extLst>
                </a:gridCol>
                <a:gridCol w="3746906">
                  <a:extLst>
                    <a:ext uri="{9D8B030D-6E8A-4147-A177-3AD203B41FA5}">
                      <a16:colId xmlns:a16="http://schemas.microsoft.com/office/drawing/2014/main" val="20005"/>
                    </a:ext>
                  </a:extLst>
                </a:gridCol>
              </a:tblGrid>
              <a:tr h="377361">
                <a:tc rowSpan="2">
                  <a:txBody>
                    <a:bodyPr/>
                    <a:lstStyle/>
                    <a:p>
                      <a:pPr algn="ctr" rtl="0" fontAlgn="ctr"/>
                      <a:r>
                        <a:rPr lang="en-US" altLang="zh-TW" sz="1000" b="0" i="0" u="none" strike="noStrike">
                          <a:solidFill>
                            <a:srgbClr val="000000"/>
                          </a:solidFill>
                          <a:effectLst/>
                          <a:latin typeface="DFKai-SB" pitchFamily="65" charset="-120"/>
                          <a:ea typeface="DFKai-SB" pitchFamily="65" charset="-120"/>
                        </a:rPr>
                        <a:t>Subject</a:t>
                      </a:r>
                      <a:endParaRPr lang="zh-TW" altLang="de-DE" sz="1000" b="0" i="0" u="none" strike="noStrike">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a:solidFill>
                            <a:srgbClr val="000000"/>
                          </a:solidFill>
                          <a:effectLst/>
                          <a:latin typeface="DFKai-SB" pitchFamily="65" charset="-120"/>
                          <a:ea typeface="DFKai-SB" pitchFamily="65" charset="-120"/>
                        </a:rPr>
                        <a:t>Segments</a:t>
                      </a:r>
                      <a:endParaRPr lang="zh-TW" altLang="de-DE" sz="1000" b="0" i="0" u="none" strike="noStrike">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a:solidFill>
                            <a:schemeClr val="tx1"/>
                          </a:solidFill>
                          <a:effectLst/>
                          <a:latin typeface="DFKai-SB" pitchFamily="65" charset="-120"/>
                          <a:ea typeface="DFKai-SB" pitchFamily="65" charset="-120"/>
                        </a:rPr>
                        <a:t>Achievement</a:t>
                      </a:r>
                    </a:p>
                    <a:p>
                      <a:pPr algn="ctr" rtl="0" fontAlgn="ctr"/>
                      <a:r>
                        <a:rPr lang="de-DE" altLang="zh-TW" sz="1000" b="0" i="0" u="none" strike="noStrike">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03709">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909509">
                <a:tc rowSpan="2">
                  <a:txBody>
                    <a:bodyPr/>
                    <a:lstStyle/>
                    <a:p>
                      <a:pPr algn="ctr" rtl="0" fontAlgn="ctr"/>
                      <a:r>
                        <a:rPr lang="en-US" altLang="zh-TW" sz="1000" b="0" i="0" u="none" strike="noStrike">
                          <a:solidFill>
                            <a:srgbClr val="000000"/>
                          </a:solidFill>
                          <a:effectLst/>
                          <a:latin typeface="DFKai-SB" pitchFamily="65" charset="-120"/>
                          <a:ea typeface="DFKai-SB" pitchFamily="65" charset="-120"/>
                        </a:rPr>
                        <a:t>Trade</a:t>
                      </a:r>
                      <a:r>
                        <a:rPr lang="en-US" altLang="zh-TW" sz="1000" b="0" i="0" u="none" strike="noStrike" baseline="0">
                          <a:solidFill>
                            <a:srgbClr val="000000"/>
                          </a:solidFill>
                          <a:effectLst/>
                          <a:latin typeface="DFKai-SB" pitchFamily="65" charset="-120"/>
                          <a:ea typeface="DFKai-SB" pitchFamily="65" charset="-120"/>
                        </a:rPr>
                        <a:t> Lane</a:t>
                      </a:r>
                      <a:endParaRPr lang="zh-TW" altLang="de-DE" sz="1000" b="0" i="0" u="none" strike="noStrike">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a:solidFill>
                            <a:schemeClr val="tx1"/>
                          </a:solidFill>
                          <a:effectLst/>
                          <a:latin typeface="DFKai-SB" pitchFamily="65" charset="-120"/>
                          <a:ea typeface="DFKai-SB" pitchFamily="65" charset="-120"/>
                        </a:rPr>
                        <a:t>F.E. =&gt; </a:t>
                      </a:r>
                      <a:r>
                        <a:rPr lang="en-US" altLang="zh-TW" sz="1000" b="1" i="0" u="none" strike="noStrike">
                          <a:solidFill>
                            <a:srgbClr val="FF0000"/>
                          </a:solidFill>
                          <a:effectLst/>
                          <a:latin typeface="DFKai-SB" pitchFamily="65" charset="-120"/>
                          <a:ea typeface="DFKai-SB" pitchFamily="65" charset="-120"/>
                        </a:rPr>
                        <a:t>CL</a:t>
                      </a:r>
                      <a:r>
                        <a:rPr lang="en-US" altLang="zh-TW" sz="1000" b="1" i="0" u="none" strike="noStrike" baseline="0">
                          <a:solidFill>
                            <a:schemeClr val="tx1"/>
                          </a:solidFill>
                          <a:effectLst/>
                          <a:latin typeface="DFKai-SB" pitchFamily="65" charset="-120"/>
                          <a:ea typeface="DFKai-SB" pitchFamily="65" charset="-120"/>
                        </a:rPr>
                        <a:t> IMP.</a:t>
                      </a:r>
                    </a:p>
                    <a:p>
                      <a:pPr algn="ctr" rtl="0" fontAlgn="ctr"/>
                      <a:r>
                        <a:rPr lang="en-US" altLang="zh-TW" sz="1000" b="0" i="0" u="none" strike="noStrike" baseline="0">
                          <a:solidFill>
                            <a:schemeClr val="tx1"/>
                          </a:solidFill>
                          <a:effectLst/>
                          <a:latin typeface="DFKai-SB" pitchFamily="65" charset="-120"/>
                          <a:ea typeface="DFKai-SB" pitchFamily="65" charset="-120"/>
                        </a:rPr>
                        <a:t>(G</a:t>
                      </a:r>
                      <a:r>
                        <a:rPr lang="de-DE" altLang="zh-TW" sz="1000" b="0" i="0" u="none" strike="noStrike" baseline="0">
                          <a:solidFill>
                            <a:schemeClr val="tx1"/>
                          </a:solidFill>
                          <a:effectLst/>
                          <a:latin typeface="DFKai-SB" pitchFamily="65" charset="-120"/>
                          <a:ea typeface="DFKai-SB" pitchFamily="65" charset="-120"/>
                        </a:rPr>
                        <a:t> Tr</a:t>
                      </a:r>
                      <a:r>
                        <a:rPr lang="fr-FR" altLang="zh-TW" sz="1000" b="0" i="0" u="none" strike="noStrike" baseline="0" err="1">
                          <a:solidFill>
                            <a:schemeClr val="tx1"/>
                          </a:solidFill>
                          <a:effectLst/>
                          <a:latin typeface="DFKai-SB" pitchFamily="65" charset="-120"/>
                          <a:ea typeface="DFKai-SB" pitchFamily="65" charset="-120"/>
                        </a:rPr>
                        <a:t>ade</a:t>
                      </a:r>
                      <a:r>
                        <a:rPr lang="fr-FR" altLang="zh-TW" sz="1000" b="0" i="0" u="none" strike="noStrike" baseline="0">
                          <a:solidFill>
                            <a:schemeClr val="tx1"/>
                          </a:solidFill>
                          <a:effectLst/>
                          <a:latin typeface="DFKai-SB" pitchFamily="65" charset="-120"/>
                          <a:ea typeface="DFKai-SB" pitchFamily="65" charset="-120"/>
                        </a:rPr>
                        <a:t>)</a:t>
                      </a:r>
                      <a:endParaRPr lang="de-DE" altLang="zh-TW" sz="100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6,870</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8,454</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123%</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9,768</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85750" indent="-228600">
                        <a:lnSpc>
                          <a:spcPct val="90000"/>
                        </a:lnSpc>
                        <a:spcAft>
                          <a:spcPts val="600"/>
                        </a:spcAft>
                        <a:buFont typeface="Arial" panose="020B0604020202020204" pitchFamily="34" charset="0"/>
                        <a:buChar char="•"/>
                      </a:pPr>
                      <a:r>
                        <a:rPr lang="en-US" sz="900" dirty="0"/>
                        <a:t>The market expect that this year the volume will remain as similar than 2024 due the consumers </a:t>
                      </a:r>
                      <a:r>
                        <a:rPr lang="en-US" sz="900" dirty="0" err="1"/>
                        <a:t>behaviour</a:t>
                      </a:r>
                      <a:r>
                        <a:rPr lang="en-US" sz="900" dirty="0"/>
                        <a:t> in the retail sectors. </a:t>
                      </a:r>
                    </a:p>
                    <a:p>
                      <a:pPr marL="285750" indent="-228600">
                        <a:lnSpc>
                          <a:spcPct val="90000"/>
                        </a:lnSpc>
                        <a:spcAft>
                          <a:spcPts val="600"/>
                        </a:spcAft>
                        <a:buFont typeface="Arial" panose="020B0604020202020204" pitchFamily="34" charset="0"/>
                        <a:buChar char="•"/>
                      </a:pPr>
                      <a:r>
                        <a:rPr lang="en-US" sz="900" dirty="0"/>
                        <a:t>Renew tender accounts Mabe, Comercial </a:t>
                      </a:r>
                      <a:r>
                        <a:rPr lang="en-US" sz="900" dirty="0" err="1"/>
                        <a:t>Eccsa</a:t>
                      </a:r>
                      <a:r>
                        <a:rPr lang="en-US" sz="900" dirty="0"/>
                        <a:t> and Sumitomo Rubber.</a:t>
                      </a:r>
                    </a:p>
                    <a:p>
                      <a:pPr marL="285750" indent="-228600">
                        <a:lnSpc>
                          <a:spcPct val="90000"/>
                        </a:lnSpc>
                        <a:spcAft>
                          <a:spcPts val="600"/>
                        </a:spcAft>
                        <a:buFont typeface="Arial" panose="020B0604020202020204" pitchFamily="34" charset="0"/>
                        <a:buChar char="•"/>
                      </a:pPr>
                      <a:r>
                        <a:rPr lang="en-US" sz="900" dirty="0"/>
                        <a:t>Recover Walmart tender account and </a:t>
                      </a:r>
                      <a:r>
                        <a:rPr lang="en-US" sz="900" dirty="0" err="1"/>
                        <a:t>Sindelen</a:t>
                      </a:r>
                      <a:r>
                        <a:rPr lang="en-US" sz="900" dirty="0"/>
                        <a:t> BCO with market rate levels with yearly validity.</a:t>
                      </a:r>
                    </a:p>
                    <a:p>
                      <a:pPr marL="285750" indent="-228600">
                        <a:lnSpc>
                          <a:spcPct val="90000"/>
                        </a:lnSpc>
                        <a:spcAft>
                          <a:spcPts val="600"/>
                        </a:spcAft>
                        <a:buFont typeface="Arial" panose="020B0604020202020204" pitchFamily="34" charset="0"/>
                        <a:buChar char="•"/>
                      </a:pPr>
                      <a:r>
                        <a:rPr lang="en-US" sz="900" dirty="0"/>
                        <a:t>Focus in NAC Business with Eternity, Globe Express, Yusen Logistics, </a:t>
                      </a:r>
                      <a:r>
                        <a:rPr lang="en-US" sz="900" dirty="0" err="1"/>
                        <a:t>Ceva</a:t>
                      </a:r>
                      <a:r>
                        <a:rPr lang="en-US" sz="900" dirty="0"/>
                        <a:t>, and others NVOCC. </a:t>
                      </a:r>
                    </a:p>
                    <a:p>
                      <a:pPr marL="285750" indent="-228600">
                        <a:lnSpc>
                          <a:spcPct val="90000"/>
                        </a:lnSpc>
                        <a:spcAft>
                          <a:spcPts val="600"/>
                        </a:spcAft>
                        <a:buFont typeface="Arial" panose="020B0604020202020204" pitchFamily="34" charset="0"/>
                        <a:buChar char="•"/>
                      </a:pPr>
                      <a:r>
                        <a:rPr lang="en-US" sz="900" dirty="0"/>
                        <a:t>Maintain and enlarge FAK Business with NVOCC like DP World, </a:t>
                      </a:r>
                      <a:r>
                        <a:rPr lang="en-US" sz="900" dirty="0" err="1"/>
                        <a:t>Pricer</a:t>
                      </a:r>
                      <a:r>
                        <a:rPr lang="en-US" sz="900" dirty="0"/>
                        <a:t>, Expeditors, </a:t>
                      </a:r>
                      <a:r>
                        <a:rPr lang="en-US" sz="900" dirty="0" err="1"/>
                        <a:t>Gelymar</a:t>
                      </a:r>
                      <a:r>
                        <a:rPr lang="en-US" sz="900" dirty="0"/>
                        <a:t>, and others. </a:t>
                      </a:r>
                    </a:p>
                    <a:p>
                      <a:pPr algn="l" rtl="0" fontAlgn="ct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886802">
                <a:tc vMerge="1">
                  <a:txBody>
                    <a:bodyPr/>
                    <a:lstStyle/>
                    <a:p>
                      <a:endParaRPr lang="de-DE"/>
                    </a:p>
                  </a:txBody>
                  <a:tcPr/>
                </a:tc>
                <a:tc>
                  <a:txBody>
                    <a:bodyPr/>
                    <a:lstStyle/>
                    <a:p>
                      <a:pPr algn="ctr" rtl="0" fontAlgn="ctr"/>
                      <a:r>
                        <a:rPr lang="en-US" altLang="zh-TW" sz="1000" b="1" i="0" u="none" strike="noStrike">
                          <a:solidFill>
                            <a:srgbClr val="FF0000"/>
                          </a:solidFill>
                          <a:effectLst/>
                          <a:latin typeface="DFKai-SB" pitchFamily="65" charset="-120"/>
                          <a:ea typeface="DFKai-SB" pitchFamily="65" charset="-120"/>
                        </a:rPr>
                        <a:t>CL</a:t>
                      </a:r>
                      <a:r>
                        <a:rPr lang="en-US" altLang="zh-TW" sz="1000" b="1" i="0" u="none" strike="noStrike">
                          <a:solidFill>
                            <a:schemeClr val="tx1"/>
                          </a:solidFill>
                          <a:effectLst/>
                          <a:latin typeface="DFKai-SB" pitchFamily="65" charset="-120"/>
                          <a:ea typeface="DFKai-SB" pitchFamily="65" charset="-120"/>
                        </a:rPr>
                        <a:t> EXP.</a:t>
                      </a:r>
                      <a:r>
                        <a:rPr lang="zh-TW" altLang="en-US" sz="1000" b="1" i="0" u="none" strike="noStrike" baseline="0">
                          <a:solidFill>
                            <a:schemeClr val="tx1"/>
                          </a:solidFill>
                          <a:effectLst/>
                          <a:latin typeface="DFKai-SB" pitchFamily="65" charset="-120"/>
                          <a:ea typeface="DFKai-SB" pitchFamily="65" charset="-120"/>
                        </a:rPr>
                        <a:t> </a:t>
                      </a:r>
                      <a:r>
                        <a:rPr lang="en-US" altLang="zh-TW" sz="1000" b="1" i="0" u="none" strike="noStrike" baseline="0">
                          <a:solidFill>
                            <a:schemeClr val="tx1"/>
                          </a:solidFill>
                          <a:effectLst/>
                          <a:latin typeface="DFKai-SB" pitchFamily="65" charset="-120"/>
                          <a:ea typeface="DFKai-SB" pitchFamily="65" charset="-120"/>
                        </a:rPr>
                        <a:t>=&gt;</a:t>
                      </a:r>
                      <a:r>
                        <a:rPr lang="fr-FR" altLang="zh-TW" sz="1000" b="1" i="0" u="none" strike="noStrike">
                          <a:solidFill>
                            <a:schemeClr val="tx1"/>
                          </a:solidFill>
                          <a:effectLst/>
                          <a:latin typeface="DFKai-SB" pitchFamily="65" charset="-120"/>
                          <a:ea typeface="DFKai-SB" pitchFamily="65" charset="-120"/>
                        </a:rPr>
                        <a:t> F.E.</a:t>
                      </a:r>
                    </a:p>
                    <a:p>
                      <a:pPr algn="ctr" rtl="0" fontAlgn="ctr"/>
                      <a:r>
                        <a:rPr lang="en-US" altLang="zh-TW" sz="1000" b="0" i="0" u="none" strike="noStrike">
                          <a:solidFill>
                            <a:schemeClr val="tx1"/>
                          </a:solidFill>
                          <a:effectLst/>
                          <a:latin typeface="DFKai-SB" pitchFamily="65" charset="-120"/>
                          <a:ea typeface="DFKai-SB" pitchFamily="65" charset="-120"/>
                        </a:rPr>
                        <a:t>(Y</a:t>
                      </a:r>
                      <a:r>
                        <a:rPr lang="de-DE" altLang="zh-TW" sz="1000" b="0" i="0" u="none" strike="noStrike" baseline="0">
                          <a:solidFill>
                            <a:schemeClr val="tx1"/>
                          </a:solidFill>
                          <a:effectLst/>
                          <a:latin typeface="DFKai-SB" pitchFamily="65" charset="-120"/>
                          <a:ea typeface="DFKai-SB" pitchFamily="65" charset="-120"/>
                        </a:rPr>
                        <a:t> Tr</a:t>
                      </a:r>
                      <a:r>
                        <a:rPr lang="fr-FR" altLang="zh-TW" sz="1000" b="0" i="0" u="none" strike="noStrike" baseline="0" err="1">
                          <a:solidFill>
                            <a:schemeClr val="tx1"/>
                          </a:solidFill>
                          <a:effectLst/>
                          <a:latin typeface="DFKai-SB" pitchFamily="65" charset="-120"/>
                          <a:ea typeface="DFKai-SB" pitchFamily="65" charset="-120"/>
                        </a:rPr>
                        <a:t>ade</a:t>
                      </a:r>
                      <a:r>
                        <a:rPr lang="fr-FR" altLang="zh-TW" sz="1000" b="0" i="0" u="none" strike="noStrike" baseline="0">
                          <a:solidFill>
                            <a:schemeClr val="tx1"/>
                          </a:solidFill>
                          <a:effectLst/>
                          <a:latin typeface="DFKai-SB" pitchFamily="65" charset="-120"/>
                          <a:ea typeface="DFKai-SB" pitchFamily="65" charset="-120"/>
                        </a:rPr>
                        <a:t>)</a:t>
                      </a:r>
                      <a:endParaRPr lang="de-DE" altLang="zh-TW" sz="100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28,293</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30,502</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108%</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14,163</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85750" indent="-228600">
                        <a:lnSpc>
                          <a:spcPct val="90000"/>
                        </a:lnSpc>
                        <a:spcAft>
                          <a:spcPts val="600"/>
                        </a:spcAft>
                        <a:buFont typeface="Arial" panose="020B0604020202020204" pitchFamily="34" charset="0"/>
                        <a:buChar char="•"/>
                      </a:pPr>
                      <a:r>
                        <a:rPr lang="en-US" sz="900" dirty="0"/>
                        <a:t>The dry market expect that this year the volume will remain as similar 2024 without increase in the </a:t>
                      </a:r>
                      <a:r>
                        <a:rPr lang="en-US" sz="900" dirty="0" err="1"/>
                        <a:t>woodpulp</a:t>
                      </a:r>
                      <a:r>
                        <a:rPr lang="en-US" sz="900" dirty="0"/>
                        <a:t>, wine or foodstuff industry. </a:t>
                      </a:r>
                    </a:p>
                    <a:p>
                      <a:pPr marL="285750" indent="-228600">
                        <a:lnSpc>
                          <a:spcPct val="90000"/>
                        </a:lnSpc>
                        <a:spcAft>
                          <a:spcPts val="600"/>
                        </a:spcAft>
                        <a:buFont typeface="Arial" panose="020B0604020202020204" pitchFamily="34" charset="0"/>
                        <a:buChar char="•"/>
                      </a:pPr>
                      <a:r>
                        <a:rPr lang="en-US" sz="900" dirty="0"/>
                        <a:t>The reefer market like fresh fruit even 2024 already increase with the cherry (30.000 boxes) for 2025 is expected same volume to FE.</a:t>
                      </a:r>
                    </a:p>
                    <a:p>
                      <a:pPr marL="285750" indent="-228600">
                        <a:lnSpc>
                          <a:spcPct val="90000"/>
                        </a:lnSpc>
                        <a:spcAft>
                          <a:spcPts val="600"/>
                        </a:spcAft>
                        <a:buFont typeface="Arial" panose="020B0604020202020204" pitchFamily="34" charset="0"/>
                        <a:buChar char="•"/>
                      </a:pPr>
                      <a:r>
                        <a:rPr lang="en-US" sz="900" dirty="0"/>
                        <a:t>Remain spot volumes of </a:t>
                      </a:r>
                      <a:r>
                        <a:rPr lang="en-US" sz="900" dirty="0" err="1"/>
                        <a:t>Woodpulp</a:t>
                      </a:r>
                      <a:r>
                        <a:rPr lang="en-US" sz="900" dirty="0"/>
                        <a:t> from central zone around 60-80 </a:t>
                      </a:r>
                      <a:r>
                        <a:rPr lang="en-US" sz="900" dirty="0" err="1"/>
                        <a:t>teu</a:t>
                      </a:r>
                      <a:r>
                        <a:rPr lang="en-US" sz="900" dirty="0"/>
                        <a:t> per week from CLVAL.</a:t>
                      </a:r>
                    </a:p>
                    <a:p>
                      <a:pPr marL="285750" indent="-228600">
                        <a:lnSpc>
                          <a:spcPct val="90000"/>
                        </a:lnSpc>
                        <a:spcAft>
                          <a:spcPts val="600"/>
                        </a:spcAft>
                        <a:buFont typeface="Arial" panose="020B0604020202020204" pitchFamily="34" charset="0"/>
                        <a:buChar char="•"/>
                      </a:pPr>
                      <a:r>
                        <a:rPr lang="en-US" sz="900" dirty="0"/>
                        <a:t>Close monitoring to possible WCSA service re structure and take the measures in advance to not affect the lifting from CLVAL.</a:t>
                      </a:r>
                    </a:p>
                    <a:p>
                      <a:pPr marL="285750" indent="-228600">
                        <a:lnSpc>
                          <a:spcPct val="90000"/>
                        </a:lnSpc>
                        <a:spcAft>
                          <a:spcPts val="600"/>
                        </a:spcAft>
                        <a:buFont typeface="Arial" panose="020B0604020202020204" pitchFamily="34" charset="0"/>
                        <a:buChar char="•"/>
                      </a:pPr>
                      <a:r>
                        <a:rPr lang="en-US" sz="900" dirty="0"/>
                        <a:t>Renew Foodstuff tender accounts like G5, </a:t>
                      </a:r>
                      <a:r>
                        <a:rPr lang="en-US" sz="900" dirty="0" err="1"/>
                        <a:t>Carozzi</a:t>
                      </a:r>
                      <a:r>
                        <a:rPr lang="en-US" sz="900" dirty="0"/>
                        <a:t> and </a:t>
                      </a:r>
                      <a:r>
                        <a:rPr lang="en-US" sz="900" dirty="0" err="1"/>
                        <a:t>Patagoniafresh</a:t>
                      </a:r>
                      <a:r>
                        <a:rPr lang="en-US" sz="900" dirty="0"/>
                        <a:t>.</a:t>
                      </a:r>
                    </a:p>
                    <a:p>
                      <a:pPr marL="285750" indent="-228600">
                        <a:lnSpc>
                          <a:spcPct val="90000"/>
                        </a:lnSpc>
                        <a:spcAft>
                          <a:spcPts val="600"/>
                        </a:spcAft>
                        <a:buFont typeface="Arial" panose="020B0604020202020204" pitchFamily="34" charset="0"/>
                        <a:buChar char="•"/>
                      </a:pPr>
                      <a:r>
                        <a:rPr lang="en-US" sz="900" dirty="0"/>
                        <a:t>Renew Frozen meat tender </a:t>
                      </a:r>
                      <a:r>
                        <a:rPr lang="en-US" sz="900" dirty="0" err="1"/>
                        <a:t>Agrosuper</a:t>
                      </a:r>
                      <a:r>
                        <a:rPr lang="en-US" sz="900" dirty="0"/>
                        <a:t> &amp; </a:t>
                      </a:r>
                      <a:r>
                        <a:rPr lang="en-US" sz="900" dirty="0" err="1"/>
                        <a:t>Ariztia</a:t>
                      </a:r>
                      <a:r>
                        <a:rPr lang="en-US" sz="900" dirty="0"/>
                        <a:t> considering they have regular volumes during the year.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bl>
          </a:graphicData>
        </a:graphic>
      </p:graphicFrame>
      <p:sp>
        <p:nvSpPr>
          <p:cNvPr id="9" name="Title 11"/>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(CL)</a:t>
            </a:r>
            <a:endParaRPr lang="en-US" sz="2400" b="1" dirty="0">
              <a:solidFill>
                <a:srgbClr val="FFFF00"/>
              </a:solidFill>
              <a:latin typeface="DFKai-SB" pitchFamily="65" charset="-120"/>
              <a:ea typeface="DFKai-SB" pitchFamily="65" charset="-120"/>
            </a:endParaRPr>
          </a:p>
        </p:txBody>
      </p:sp>
      <p:sp>
        <p:nvSpPr>
          <p:cNvPr id="7" name="Slide Number Placeholder 1"/>
          <p:cNvSpPr txBox="1">
            <a:spLocks/>
          </p:cNvSpPr>
          <p:nvPr/>
        </p:nvSpPr>
        <p:spPr>
          <a:xfrm>
            <a:off x="6906141" y="4869656"/>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a:t>
            </a:fld>
            <a:endParaRPr lang="en-US" sz="1200" dirty="0">
              <a:solidFill>
                <a:prstClr val="black"/>
              </a:solidFill>
              <a:latin typeface="Calibri"/>
            </a:endParaRPr>
          </a:p>
        </p:txBody>
      </p:sp>
    </p:spTree>
    <p:extLst>
      <p:ext uri="{BB962C8B-B14F-4D97-AF65-F5344CB8AC3E}">
        <p14:creationId xmlns:p14="http://schemas.microsoft.com/office/powerpoint/2010/main" val="2274097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272561650"/>
              </p:ext>
            </p:extLst>
          </p:nvPr>
        </p:nvGraphicFramePr>
        <p:xfrm>
          <a:off x="104257" y="669764"/>
          <a:ext cx="8935488" cy="5135170"/>
        </p:xfrm>
        <a:graphic>
          <a:graphicData uri="http://schemas.openxmlformats.org/drawingml/2006/table">
            <a:tbl>
              <a:tblPr/>
              <a:tblGrid>
                <a:gridCol w="507303">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93610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864096">
                  <a:extLst>
                    <a:ext uri="{9D8B030D-6E8A-4147-A177-3AD203B41FA5}">
                      <a16:colId xmlns:a16="http://schemas.microsoft.com/office/drawing/2014/main" val="3952754038"/>
                    </a:ext>
                  </a:extLst>
                </a:gridCol>
                <a:gridCol w="3603649">
                  <a:extLst>
                    <a:ext uri="{9D8B030D-6E8A-4147-A177-3AD203B41FA5}">
                      <a16:colId xmlns:a16="http://schemas.microsoft.com/office/drawing/2014/main" val="20005"/>
                    </a:ext>
                  </a:extLst>
                </a:gridCol>
              </a:tblGrid>
              <a:tr h="284585">
                <a:tc rowSpan="2">
                  <a:txBody>
                    <a:bodyPr/>
                    <a:lstStyle/>
                    <a:p>
                      <a:pPr algn="ctr" rtl="0" fontAlgn="ctr"/>
                      <a:r>
                        <a:rPr lang="en-US" altLang="zh-TW" sz="1000" b="0" i="0" u="none" strike="noStrike">
                          <a:solidFill>
                            <a:srgbClr val="000000"/>
                          </a:solidFill>
                          <a:effectLst/>
                          <a:latin typeface="DFKai-SB" pitchFamily="65" charset="-120"/>
                          <a:ea typeface="DFKai-SB" pitchFamily="65" charset="-120"/>
                        </a:rPr>
                        <a:t>Subject</a:t>
                      </a:r>
                      <a:endParaRPr lang="zh-TW" altLang="de-DE" sz="1000" b="0" i="0" u="none" strike="noStrike">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a:solidFill>
                            <a:srgbClr val="000000"/>
                          </a:solidFill>
                          <a:effectLst/>
                          <a:latin typeface="DFKai-SB" pitchFamily="65" charset="-120"/>
                          <a:ea typeface="DFKai-SB" pitchFamily="65" charset="-120"/>
                        </a:rPr>
                        <a:t>Segments</a:t>
                      </a:r>
                      <a:endParaRPr lang="zh-TW" altLang="de-DE" sz="1000" b="0" i="0" u="none" strike="noStrike">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a:solidFill>
                            <a:schemeClr val="tx1"/>
                          </a:solidFill>
                          <a:effectLst/>
                          <a:latin typeface="DFKai-SB" pitchFamily="65" charset="-120"/>
                          <a:ea typeface="DFKai-SB" pitchFamily="65" charset="-120"/>
                        </a:rPr>
                        <a:t>Achievement</a:t>
                      </a:r>
                    </a:p>
                    <a:p>
                      <a:pPr algn="ctr" rtl="0" fontAlgn="ctr"/>
                      <a:r>
                        <a:rPr lang="de-DE" altLang="zh-TW" sz="1000" b="0" i="0" u="none" strike="noStrike">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t>
                      </a:r>
                      <a:r>
                        <a:rPr lang="en-US" altLang="zh-TW" sz="1000" b="0" i="0" u="none" strike="noStrike" dirty="0">
                          <a:solidFill>
                            <a:srgbClr val="000000"/>
                          </a:solidFill>
                          <a:effectLst/>
                          <a:latin typeface="DFKai-SB" pitchFamily="65" charset="-120"/>
                          <a:ea typeface="DFKai-SB" pitchFamily="65" charset="-120"/>
                        </a:rPr>
                        <a:t>&amp;</a:t>
                      </a:r>
                      <a:r>
                        <a:rPr lang="de-DE" sz="1000" b="0" i="0" u="none" strike="noStrike" dirty="0">
                          <a:solidFill>
                            <a:srgbClr val="000000"/>
                          </a:solidFill>
                          <a:effectLst/>
                          <a:latin typeface="DFKai-SB" pitchFamily="65" charset="-120"/>
                          <a:ea typeface="DFKai-SB" pitchFamily="65" charset="-120"/>
                        </a:rPr>
                        <a:t>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163550">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057892">
                <a:tc rowSpan="3">
                  <a:txBody>
                    <a:bodyPr/>
                    <a:lstStyle/>
                    <a:p>
                      <a:pPr algn="ctr" rtl="0" fontAlgn="ctr"/>
                      <a:r>
                        <a:rPr lang="en-US" altLang="zh-TW" sz="1000" b="0" i="0" u="none" strike="noStrike">
                          <a:solidFill>
                            <a:srgbClr val="000000"/>
                          </a:solidFill>
                          <a:effectLst/>
                          <a:latin typeface="DFKai-SB" pitchFamily="65" charset="-120"/>
                          <a:ea typeface="DFKai-SB" pitchFamily="65" charset="-120"/>
                        </a:rPr>
                        <a:t>Trade</a:t>
                      </a:r>
                      <a:r>
                        <a:rPr lang="en-US" altLang="zh-TW" sz="1000" b="0" i="0" u="none" strike="noStrike" baseline="0">
                          <a:solidFill>
                            <a:srgbClr val="000000"/>
                          </a:solidFill>
                          <a:effectLst/>
                          <a:latin typeface="DFKai-SB" pitchFamily="65" charset="-120"/>
                          <a:ea typeface="DFKai-SB" pitchFamily="65" charset="-120"/>
                        </a:rPr>
                        <a:t> </a:t>
                      </a:r>
                    </a:p>
                    <a:p>
                      <a:pPr algn="ctr" rtl="0" fontAlgn="ctr"/>
                      <a:r>
                        <a:rPr lang="en-US" altLang="zh-TW" sz="1000" b="0" i="0" u="none" strike="noStrike" baseline="0">
                          <a:solidFill>
                            <a:srgbClr val="000000"/>
                          </a:solidFill>
                          <a:effectLst/>
                          <a:latin typeface="DFKai-SB" pitchFamily="65" charset="-120"/>
                          <a:ea typeface="DFKai-SB" pitchFamily="65" charset="-120"/>
                        </a:rPr>
                        <a:t>Lane</a:t>
                      </a:r>
                      <a:endParaRPr lang="zh-TW" altLang="de-DE" sz="1000" b="0" i="0" u="none" strike="noStrike">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CL</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a:t>
                      </a:r>
                      <a:r>
                        <a:rPr lang="fr-FR" altLang="zh-TW" sz="1000" b="1" i="0" u="none" strike="noStrike" dirty="0">
                          <a:solidFill>
                            <a:schemeClr val="tx1"/>
                          </a:solidFill>
                          <a:effectLst/>
                          <a:latin typeface="DFKai-SB" pitchFamily="65" charset="-120"/>
                          <a:ea typeface="DFKai-SB" pitchFamily="65" charset="-120"/>
                        </a:rPr>
                        <a:t> USEC</a:t>
                      </a:r>
                    </a:p>
                    <a:p>
                      <a:pPr algn="ctr" rtl="0" fontAlgn="ctr"/>
                      <a:r>
                        <a:rPr lang="en-US" altLang="zh-TW" sz="1000" b="0" i="0" u="none" strike="noStrike" dirty="0">
                          <a:solidFill>
                            <a:schemeClr val="tx1"/>
                          </a:solidFill>
                          <a:effectLst/>
                          <a:latin typeface="DFKai-SB" pitchFamily="65" charset="-120"/>
                          <a:ea typeface="DFKai-SB" pitchFamily="65" charset="-120"/>
                        </a:rPr>
                        <a:t>(619+620</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3,100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2,826</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rgbClr val="FF0000"/>
                          </a:solidFill>
                          <a:latin typeface="DFKai-SB"/>
                          <a:ea typeface="DFKai-SB"/>
                          <a:cs typeface="DFKai-SB"/>
                          <a:sym typeface="DFKai-SB"/>
                        </a:rPr>
                        <a:t>91%</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altLang="zh-TW" sz="1000" b="0" i="0" u="none" strike="noStrike" dirty="0">
                          <a:solidFill>
                            <a:schemeClr val="dk1"/>
                          </a:solidFill>
                          <a:latin typeface="DFKai-SB"/>
                          <a:ea typeface="DFKai-SB"/>
                          <a:cs typeface="DFKai-SB"/>
                          <a:sym typeface="DFKai-SB"/>
                        </a:rPr>
                        <a:t>3,100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85750" indent="-228600">
                        <a:lnSpc>
                          <a:spcPct val="90000"/>
                        </a:lnSpc>
                        <a:spcAft>
                          <a:spcPts val="600"/>
                        </a:spcAft>
                        <a:buFont typeface="Arial" panose="020B0604020202020204" pitchFamily="34" charset="0"/>
                        <a:buChar char="•"/>
                      </a:pPr>
                      <a:r>
                        <a:rPr lang="en-US" sz="800" dirty="0"/>
                        <a:t>The market has been decreasing during the last year around -8.45% compare with 2023 mainly affected the food industry.</a:t>
                      </a:r>
                    </a:p>
                    <a:p>
                      <a:pPr marL="285750" indent="-228600">
                        <a:lnSpc>
                          <a:spcPct val="90000"/>
                        </a:lnSpc>
                        <a:spcAft>
                          <a:spcPts val="600"/>
                        </a:spcAft>
                        <a:buFont typeface="Arial" panose="020B0604020202020204" pitchFamily="34" charset="0"/>
                        <a:buChar char="•"/>
                      </a:pPr>
                      <a:r>
                        <a:rPr lang="de-DE" sz="800" b="0" i="0" u="none" strike="noStrike" dirty="0">
                          <a:solidFill>
                            <a:schemeClr val="tx1"/>
                          </a:solidFill>
                          <a:effectLst/>
                          <a:latin typeface="DFKai-SB" pitchFamily="65" charset="-120"/>
                          <a:ea typeface="DFKai-SB" pitchFamily="65" charset="-120"/>
                        </a:rPr>
                        <a:t>Customers at US request more coverage in the Inland services in US with competitive level rates.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r h="1057892">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1" i="0" u="none" strike="noStrike">
                          <a:solidFill>
                            <a:srgbClr val="FF0000"/>
                          </a:solidFill>
                          <a:effectLst/>
                          <a:latin typeface="DFKai-SB" pitchFamily="65" charset="-120"/>
                          <a:ea typeface="DFKai-SB" pitchFamily="65" charset="-120"/>
                        </a:rPr>
                        <a:t>CL</a:t>
                      </a:r>
                      <a:r>
                        <a:rPr lang="en-US" altLang="zh-TW" sz="1000" b="1" i="0" u="none" strike="noStrike">
                          <a:solidFill>
                            <a:schemeClr val="tx1"/>
                          </a:solidFill>
                          <a:effectLst/>
                          <a:latin typeface="DFKai-SB" pitchFamily="65" charset="-120"/>
                          <a:ea typeface="DFKai-SB" pitchFamily="65" charset="-120"/>
                        </a:rPr>
                        <a:t> </a:t>
                      </a:r>
                      <a:r>
                        <a:rPr lang="fr-FR" altLang="zh-TW" sz="1000" b="1" i="0" u="none" strike="noStrike">
                          <a:solidFill>
                            <a:schemeClr val="tx1"/>
                          </a:solidFill>
                          <a:effectLst/>
                          <a:latin typeface="DFKai-SB" pitchFamily="65" charset="-120"/>
                          <a:ea typeface="DFKai-SB" pitchFamily="65" charset="-120"/>
                          <a:sym typeface="Wingdings" pitchFamily="2" charset="2"/>
                        </a:rPr>
                        <a:t> WCSA</a:t>
                      </a:r>
                      <a:r>
                        <a:rPr lang="fr-FR" altLang="zh-TW" sz="1000" b="1" i="0" u="none" strike="noStrike">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0" i="0" u="none" strike="noStrike">
                          <a:solidFill>
                            <a:schemeClr val="tx1"/>
                          </a:solidFill>
                          <a:effectLst/>
                          <a:latin typeface="DFKai-SB" pitchFamily="65" charset="-120"/>
                          <a:ea typeface="DFKai-SB" pitchFamily="65" charset="-120"/>
                        </a:rPr>
                        <a:t>(WS</a:t>
                      </a:r>
                      <a:r>
                        <a:rPr lang="de-DE" altLang="zh-TW" sz="1000" b="0" i="0" u="none" strike="noStrike" baseline="0">
                          <a:solidFill>
                            <a:schemeClr val="tx1"/>
                          </a:solidFill>
                          <a:effectLst/>
                          <a:latin typeface="DFKai-SB" pitchFamily="65" charset="-120"/>
                          <a:ea typeface="DFKai-SB" pitchFamily="65" charset="-120"/>
                        </a:rPr>
                        <a:t> Tr</a:t>
                      </a:r>
                      <a:r>
                        <a:rPr lang="fr-FR" altLang="zh-TW" sz="1000" b="0" i="0" u="none" strike="noStrike" baseline="0" err="1">
                          <a:solidFill>
                            <a:schemeClr val="tx1"/>
                          </a:solidFill>
                          <a:effectLst/>
                          <a:latin typeface="DFKai-SB" pitchFamily="65" charset="-120"/>
                          <a:ea typeface="DFKai-SB" pitchFamily="65" charset="-120"/>
                        </a:rPr>
                        <a:t>ade</a:t>
                      </a:r>
                      <a:r>
                        <a:rPr lang="fr-FR" altLang="zh-TW" sz="1000" b="0" i="0" u="none" strike="noStrike" baseline="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a:solidFill>
                            <a:schemeClr val="dk1"/>
                          </a:solidFill>
                          <a:latin typeface="DFKai-SB"/>
                          <a:ea typeface="DFKai-SB"/>
                          <a:cs typeface="DFKai-SB"/>
                          <a:sym typeface="DFKai-SB"/>
                        </a:rPr>
                        <a:t>6,600</a:t>
                      </a:r>
                      <a:endParaRPr sz="1000" b="0" i="0" u="none" strike="noStrike">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4,947</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rgbClr val="FF0000"/>
                          </a:solidFill>
                          <a:latin typeface="DFKai-SB"/>
                          <a:ea typeface="DFKai-SB"/>
                          <a:cs typeface="DFKai-SB"/>
                          <a:sym typeface="DFKai-SB"/>
                        </a:rPr>
                        <a:t>7</a:t>
                      </a:r>
                      <a:r>
                        <a:rPr lang="en-US" altLang="zh-TW" sz="1000" b="0" i="0" u="none" strike="noStrike" dirty="0">
                          <a:solidFill>
                            <a:srgbClr val="FF0000"/>
                          </a:solidFill>
                          <a:latin typeface="DFKai-SB"/>
                          <a:ea typeface="DFKai-SB"/>
                          <a:cs typeface="DFKai-SB"/>
                          <a:sym typeface="DFKai-SB"/>
                        </a:rPr>
                        <a:t>5%</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5,500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85750" indent="-228600">
                        <a:lnSpc>
                          <a:spcPct val="90000"/>
                        </a:lnSpc>
                        <a:spcAft>
                          <a:spcPts val="600"/>
                        </a:spcAft>
                        <a:buFont typeface="Arial" panose="020B0604020202020204" pitchFamily="34" charset="0"/>
                        <a:buChar char="•"/>
                      </a:pPr>
                      <a:r>
                        <a:rPr lang="en-US" sz="800" dirty="0"/>
                        <a:t>The volumes from PE/CO during 2025 increase in around 26%, the main increase is coming from retail industry.</a:t>
                      </a:r>
                    </a:p>
                    <a:p>
                      <a:pPr marL="285750" marR="0" lvl="0" indent="-2286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800" dirty="0"/>
                        <a:t>Frozen fruit shipments from PECAL with Andes Logistics and LOGPAR  (between 2-4 containers per week).</a:t>
                      </a:r>
                      <a:endParaRPr lang="en-US" sz="800" b="0" i="0" u="none" strike="noStrike" baseline="0" dirty="0">
                        <a:solidFill>
                          <a:schemeClr val="tx1"/>
                        </a:solidFill>
                        <a:effectLst/>
                        <a:latin typeface="DFKai-SB" pitchFamily="65" charset="-120"/>
                        <a:ea typeface="DFKai-SB" pitchFamily="65" charset="-120"/>
                      </a:endParaRPr>
                    </a:p>
                    <a:p>
                      <a:pPr marL="285750" indent="-228600">
                        <a:lnSpc>
                          <a:spcPct val="90000"/>
                        </a:lnSpc>
                        <a:spcAft>
                          <a:spcPts val="600"/>
                        </a:spcAft>
                        <a:buFont typeface="Arial" panose="020B0604020202020204" pitchFamily="34" charset="0"/>
                        <a:buChar char="•"/>
                      </a:pPr>
                      <a:r>
                        <a:rPr lang="en-US" sz="800" b="0" i="0" u="none" strike="noStrike" baseline="0" dirty="0">
                          <a:solidFill>
                            <a:schemeClr val="tx1"/>
                          </a:solidFill>
                          <a:effectLst/>
                          <a:latin typeface="DFKai-SB" pitchFamily="65" charset="-120"/>
                          <a:ea typeface="DFKai-SB" pitchFamily="65" charset="-120"/>
                        </a:rPr>
                        <a:t>Increase volume from CLSAI to COBVT via MX with beverage and foodstuff customers like Intertank and Unified Foods.</a:t>
                      </a:r>
                    </a:p>
                    <a:p>
                      <a:pPr marL="285750" marR="0" lvl="0" indent="-2286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800" dirty="0"/>
                        <a:t>Renew with </a:t>
                      </a:r>
                      <a:r>
                        <a:rPr lang="en-US" sz="800" dirty="0" err="1"/>
                        <a:t>Bagno</a:t>
                      </a:r>
                      <a:r>
                        <a:rPr lang="en-US" sz="800" dirty="0"/>
                        <a:t> for the avocado shipments from PECAL (180x4RH per year)</a:t>
                      </a:r>
                    </a:p>
                    <a:p>
                      <a:pPr marL="285750" indent="-228600">
                        <a:lnSpc>
                          <a:spcPct val="90000"/>
                        </a:lnSpc>
                        <a:spcAft>
                          <a:spcPts val="600"/>
                        </a:spcAft>
                        <a:buFont typeface="Arial" panose="020B0604020202020204" pitchFamily="34" charset="0"/>
                        <a:buChar char="•"/>
                      </a:pPr>
                      <a:endParaRPr lang="de-DE" sz="900" b="0" i="0" u="none" strike="noStrike" baseline="0"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714797">
                <a:tc vMerge="1">
                  <a:txBody>
                    <a:bodyPr/>
                    <a:lstStyle/>
                    <a:p>
                      <a:endParaRPr lang="fr-FR"/>
                    </a:p>
                  </a:txBody>
                  <a:tcPr/>
                </a:tc>
                <a:tc>
                  <a:txBody>
                    <a:bodyPr/>
                    <a:lstStyle/>
                    <a:p>
                      <a:pPr algn="ctr" rtl="0" fontAlgn="ctr"/>
                      <a:r>
                        <a:rPr lang="en-US" altLang="zh-TW" sz="1000" b="1" i="0" u="none" strike="noStrike">
                          <a:solidFill>
                            <a:srgbClr val="FF0000"/>
                          </a:solidFill>
                          <a:effectLst/>
                          <a:latin typeface="DFKai-SB" pitchFamily="65" charset="-120"/>
                          <a:ea typeface="DFKai-SB" pitchFamily="65" charset="-120"/>
                        </a:rPr>
                        <a:t>CL</a:t>
                      </a:r>
                      <a:r>
                        <a:rPr lang="en-US" altLang="zh-TW" sz="1000" b="1" i="0" u="none" strike="noStrike">
                          <a:solidFill>
                            <a:schemeClr val="tx1"/>
                          </a:solidFill>
                          <a:effectLst/>
                          <a:latin typeface="DFKai-SB" pitchFamily="65" charset="-120"/>
                          <a:ea typeface="DFKai-SB" pitchFamily="65" charset="-120"/>
                        </a:rPr>
                        <a:t> </a:t>
                      </a:r>
                      <a:r>
                        <a:rPr lang="en-US" altLang="zh-TW" sz="1000" b="1" i="0" u="none" strike="noStrike">
                          <a:solidFill>
                            <a:schemeClr val="tx1"/>
                          </a:solidFill>
                          <a:effectLst/>
                          <a:latin typeface="DFKai-SB" pitchFamily="65" charset="-120"/>
                          <a:ea typeface="DFKai-SB" pitchFamily="65" charset="-120"/>
                          <a:sym typeface="Wingdings" pitchFamily="2" charset="2"/>
                        </a:rPr>
                        <a:t> WCCA</a:t>
                      </a:r>
                      <a:endParaRPr lang="de-DE" sz="1000" b="1" i="0" u="none" strike="noStrike">
                        <a:solidFill>
                          <a:schemeClr val="tx1"/>
                        </a:solidFill>
                        <a:effectLst/>
                        <a:latin typeface="DFKai-SB" pitchFamily="65" charset="-120"/>
                        <a:ea typeface="DFKai-SB" pitchFamily="65" charset="-120"/>
                      </a:endParaRPr>
                    </a:p>
                    <a:p>
                      <a:pPr algn="ctr" rtl="0" fontAlgn="ctr"/>
                      <a:r>
                        <a:rPr lang="de-DE" sz="1000" b="0" i="0" u="none" strike="noStrike">
                          <a:solidFill>
                            <a:schemeClr val="tx1"/>
                          </a:solidFill>
                          <a:effectLst/>
                          <a:latin typeface="DFKai-SB" pitchFamily="65" charset="-120"/>
                          <a:ea typeface="DFKai-SB" pitchFamily="65" charset="-120"/>
                        </a:rPr>
                        <a:t>(CW</a:t>
                      </a:r>
                      <a:r>
                        <a:rPr lang="en-US" altLang="zh-TW" sz="1000" b="0" i="0" u="none" strike="noStrike">
                          <a:solidFill>
                            <a:schemeClr val="tx1"/>
                          </a:solidFill>
                          <a:effectLst/>
                          <a:latin typeface="DFKai-SB" pitchFamily="65" charset="-120"/>
                          <a:ea typeface="DFKai-SB" pitchFamily="65" charset="-120"/>
                        </a:rPr>
                        <a:t>+</a:t>
                      </a:r>
                      <a:r>
                        <a:rPr lang="de-DE" sz="1000" b="0" i="0" u="none" strike="noStrike">
                          <a:solidFill>
                            <a:schemeClr val="tx1"/>
                          </a:solidFill>
                          <a:effectLst/>
                          <a:latin typeface="DFKai-SB" pitchFamily="65" charset="-120"/>
                          <a:ea typeface="DFKai-SB" pitchFamily="65" charset="-120"/>
                        </a:rPr>
                        <a:t>WC</a:t>
                      </a:r>
                      <a:r>
                        <a:rPr lang="de-DE" altLang="zh-TW" sz="1000" b="0" i="0" u="none" strike="noStrike" baseline="0">
                          <a:solidFill>
                            <a:schemeClr val="tx1"/>
                          </a:solidFill>
                          <a:effectLst/>
                          <a:latin typeface="DFKai-SB" pitchFamily="65" charset="-120"/>
                          <a:ea typeface="DFKai-SB" pitchFamily="65" charset="-120"/>
                        </a:rPr>
                        <a:t> Tr</a:t>
                      </a:r>
                      <a:r>
                        <a:rPr lang="fr-FR" altLang="zh-TW" sz="1000" b="0" i="0" u="none" strike="noStrike" baseline="0" err="1">
                          <a:solidFill>
                            <a:schemeClr val="tx1"/>
                          </a:solidFill>
                          <a:effectLst/>
                          <a:latin typeface="DFKai-SB" pitchFamily="65" charset="-120"/>
                          <a:ea typeface="DFKai-SB" pitchFamily="65" charset="-120"/>
                        </a:rPr>
                        <a:t>ade</a:t>
                      </a:r>
                      <a:r>
                        <a:rPr lang="fr-FR" altLang="zh-TW" sz="1000" b="0" i="0" u="none" strike="noStrike" baseline="0">
                          <a:solidFill>
                            <a:schemeClr val="tx1"/>
                          </a:solidFill>
                          <a:effectLst/>
                          <a:latin typeface="DFKai-SB" pitchFamily="65" charset="-120"/>
                          <a:ea typeface="DFKai-SB" pitchFamily="65" charset="-120"/>
                        </a:rPr>
                        <a:t>)</a:t>
                      </a:r>
                      <a:endParaRPr lang="de-DE" sz="1000" b="0" i="0" u="none" strike="noStrike">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3,190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1000"/>
                        <a:buFont typeface="Arial"/>
                        <a:buNone/>
                      </a:pPr>
                      <a:r>
                        <a:rPr lang="en-US" sz="1000" dirty="0">
                          <a:solidFill>
                            <a:schemeClr val="dk1"/>
                          </a:solidFill>
                          <a:latin typeface="DFKai-SB"/>
                          <a:ea typeface="DFKai-SB"/>
                          <a:cs typeface="DFKai-SB"/>
                          <a:sym typeface="DFKai-SB"/>
                        </a:rPr>
                        <a:t>4,101</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b="0" i="0" u="none" strike="noStrike" dirty="0">
                          <a:latin typeface="DFKai-SB"/>
                          <a:ea typeface="DFKai-SB"/>
                          <a:cs typeface="DFKai-SB"/>
                          <a:sym typeface="DFKai-SB"/>
                        </a:rPr>
                        <a:t>129%</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4,100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57150" indent="0">
                        <a:lnSpc>
                          <a:spcPct val="90000"/>
                        </a:lnSpc>
                        <a:spcAft>
                          <a:spcPts val="600"/>
                        </a:spcAft>
                        <a:buFont typeface="Arial" panose="020B0604020202020204" pitchFamily="34" charset="0"/>
                        <a:buNone/>
                      </a:pPr>
                      <a:r>
                        <a:rPr lang="en-US" sz="800" u="sng" dirty="0"/>
                        <a:t>CW Trade </a:t>
                      </a:r>
                    </a:p>
                    <a:p>
                      <a:pPr marL="285750" marR="0" lvl="0" indent="-2286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800" dirty="0"/>
                        <a:t>Main source of cargo comes from Global Tenders (MT contracts) like Nestle, Procter &amp; Gamble, Kimberly Clark, Samsung and others.</a:t>
                      </a:r>
                    </a:p>
                    <a:p>
                      <a:pPr marL="285750" indent="-228600">
                        <a:lnSpc>
                          <a:spcPct val="90000"/>
                        </a:lnSpc>
                        <a:spcAft>
                          <a:spcPts val="600"/>
                        </a:spcAft>
                        <a:buFont typeface="Arial" panose="020B0604020202020204" pitchFamily="34" charset="0"/>
                        <a:buChar char="•"/>
                      </a:pPr>
                      <a:r>
                        <a:rPr lang="en-US" sz="800" dirty="0"/>
                        <a:t>Renew tenders accounts Mabe and Comercial </a:t>
                      </a:r>
                      <a:r>
                        <a:rPr lang="en-US" sz="800" dirty="0" err="1"/>
                        <a:t>Eccsa</a:t>
                      </a:r>
                      <a:r>
                        <a:rPr lang="en-US" sz="800" dirty="0"/>
                        <a:t> that secure regular volumes from MX and PA.</a:t>
                      </a:r>
                    </a:p>
                    <a:p>
                      <a:pPr marL="285750" indent="-228600">
                        <a:lnSpc>
                          <a:spcPct val="90000"/>
                        </a:lnSpc>
                        <a:spcAft>
                          <a:spcPts val="600"/>
                        </a:spcAft>
                        <a:buFont typeface="Arial" panose="020B0604020202020204" pitchFamily="34" charset="0"/>
                        <a:buChar char="•"/>
                      </a:pPr>
                      <a:r>
                        <a:rPr lang="en-US" sz="800" dirty="0"/>
                        <a:t>Develop NAC business with NVOCC Eternity, Yusen Logistics and DP World from MX and GT. </a:t>
                      </a:r>
                    </a:p>
                    <a:p>
                      <a:pPr marL="57150" indent="0">
                        <a:lnSpc>
                          <a:spcPct val="90000"/>
                        </a:lnSpc>
                        <a:spcAft>
                          <a:spcPts val="600"/>
                        </a:spcAft>
                        <a:buFont typeface="Arial" panose="020B0604020202020204" pitchFamily="34" charset="0"/>
                        <a:buNone/>
                      </a:pPr>
                      <a:r>
                        <a:rPr lang="en-US" sz="800" u="sng" dirty="0"/>
                        <a:t>WC Trade</a:t>
                      </a:r>
                    </a:p>
                    <a:p>
                      <a:pPr marL="285750" marR="0" lvl="0" indent="-2286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800" dirty="0"/>
                        <a:t>Recover LAE service space available for ECL cargo with competitive level rates.</a:t>
                      </a:r>
                    </a:p>
                    <a:p>
                      <a:pPr marL="285750" marR="0" lvl="0" indent="-2286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800" dirty="0"/>
                        <a:t>Renew Wine and foodstuff business with JF Hillebrand, </a:t>
                      </a:r>
                      <a:r>
                        <a:rPr lang="en-US" sz="800" dirty="0" err="1"/>
                        <a:t>Patagoniafresh</a:t>
                      </a:r>
                      <a:r>
                        <a:rPr lang="en-US" sz="800" dirty="0"/>
                        <a:t> and Intertank who support us with at least 60 </a:t>
                      </a:r>
                      <a:r>
                        <a:rPr lang="en-US" sz="800" dirty="0" err="1"/>
                        <a:t>teus</a:t>
                      </a:r>
                      <a:r>
                        <a:rPr lang="en-US" sz="800" dirty="0"/>
                        <a:t> per week.</a:t>
                      </a:r>
                    </a:p>
                    <a:p>
                      <a:pPr marL="285750" marR="0" lvl="0" indent="-2286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800" dirty="0"/>
                        <a:t>Recover RH frozen tenders </a:t>
                      </a:r>
                      <a:r>
                        <a:rPr lang="en-US" sz="800" dirty="0" err="1"/>
                        <a:t>Agrosuper</a:t>
                      </a:r>
                      <a:r>
                        <a:rPr lang="en-US" sz="800" dirty="0"/>
                        <a:t> and </a:t>
                      </a:r>
                      <a:r>
                        <a:rPr lang="en-US" sz="800" dirty="0" err="1"/>
                        <a:t>Ariztia</a:t>
                      </a:r>
                      <a:r>
                        <a:rPr lang="en-US" sz="800" dirty="0"/>
                        <a:t>.</a:t>
                      </a:r>
                      <a:endParaRPr lang="en-US" sz="900" dirty="0"/>
                    </a:p>
                    <a:p>
                      <a:pPr marL="285750" indent="-228600">
                        <a:lnSpc>
                          <a:spcPct val="90000"/>
                        </a:lnSpc>
                        <a:spcAft>
                          <a:spcPts val="600"/>
                        </a:spcAft>
                        <a:buFont typeface="Arial" panose="020B0604020202020204" pitchFamily="34" charset="0"/>
                        <a:buChar char="•"/>
                      </a:pP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9" name="Title 11"/>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(CL)</a:t>
            </a:r>
            <a:endParaRPr lang="en-US" sz="2400" b="1" dirty="0">
              <a:solidFill>
                <a:srgbClr val="FFFF00"/>
              </a:solidFill>
              <a:latin typeface="DFKai-SB" pitchFamily="65" charset="-120"/>
              <a:ea typeface="DFKai-SB" pitchFamily="65" charset="-120"/>
            </a:endParaRPr>
          </a:p>
        </p:txBody>
      </p:sp>
      <p:sp>
        <p:nvSpPr>
          <p:cNvPr id="7" name="Slide Number Placeholder 1"/>
          <p:cNvSpPr txBox="1">
            <a:spLocks/>
          </p:cNvSpPr>
          <p:nvPr/>
        </p:nvSpPr>
        <p:spPr>
          <a:xfrm>
            <a:off x="6906143" y="4940002"/>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a:t>
            </a:fld>
            <a:endParaRPr lang="en-US" sz="1200" dirty="0">
              <a:solidFill>
                <a:prstClr val="black"/>
              </a:solidFill>
              <a:latin typeface="Calibri"/>
            </a:endParaRPr>
          </a:p>
        </p:txBody>
      </p:sp>
    </p:spTree>
    <p:extLst>
      <p:ext uri="{BB962C8B-B14F-4D97-AF65-F5344CB8AC3E}">
        <p14:creationId xmlns:p14="http://schemas.microsoft.com/office/powerpoint/2010/main" val="165453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a:latin typeface="DFKai-SB" pitchFamily="65" charset="-120"/>
                <a:ea typeface="DFKai-SB" pitchFamily="65" charset="-120"/>
              </a:rPr>
              <a:t>Topic discussion </a:t>
            </a:r>
            <a:r>
              <a:rPr lang="en-US" altLang="zh-TW" sz="2400" b="1">
                <a:solidFill>
                  <a:srgbClr val="FFFF00"/>
                </a:solidFill>
                <a:latin typeface="DFKai-SB" pitchFamily="65" charset="-120"/>
                <a:ea typeface="DFKai-SB" pitchFamily="65" charset="-120"/>
              </a:rPr>
              <a:t>(CL)</a:t>
            </a:r>
            <a:endParaRPr lang="en-US" sz="2400" b="1">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6</a:t>
            </a:fld>
            <a:endParaRPr lang="en-US" sz="1200">
              <a:solidFill>
                <a:prstClr val="black"/>
              </a:solidFill>
              <a:latin typeface="Calibri"/>
            </a:endParaRPr>
          </a:p>
        </p:txBody>
      </p:sp>
      <p:sp>
        <p:nvSpPr>
          <p:cNvPr id="3" name="文字方塊 2"/>
          <p:cNvSpPr txBox="1"/>
          <p:nvPr/>
        </p:nvSpPr>
        <p:spPr>
          <a:xfrm>
            <a:off x="114400" y="646349"/>
            <a:ext cx="2172390" cy="369332"/>
          </a:xfrm>
          <a:prstGeom prst="rect">
            <a:avLst/>
          </a:prstGeom>
          <a:noFill/>
        </p:spPr>
        <p:txBody>
          <a:bodyPr wrap="none" rtlCol="0">
            <a:spAutoFit/>
          </a:bodyPr>
          <a:lstStyle/>
          <a:p>
            <a:r>
              <a:rPr lang="en-US" b="1" dirty="0"/>
              <a:t>Commercial side: </a:t>
            </a:r>
          </a:p>
        </p:txBody>
      </p:sp>
      <p:sp>
        <p:nvSpPr>
          <p:cNvPr id="2" name="CuadroTexto 1">
            <a:extLst>
              <a:ext uri="{FF2B5EF4-FFF2-40B4-BE49-F238E27FC236}">
                <a16:creationId xmlns:a16="http://schemas.microsoft.com/office/drawing/2014/main" id="{00B7C2A6-E859-51D1-A088-0207200DE23E}"/>
              </a:ext>
            </a:extLst>
          </p:cNvPr>
          <p:cNvSpPr txBox="1"/>
          <p:nvPr/>
        </p:nvSpPr>
        <p:spPr>
          <a:xfrm>
            <a:off x="251520" y="1015681"/>
            <a:ext cx="8280919" cy="5139869"/>
          </a:xfrm>
          <a:prstGeom prst="rect">
            <a:avLst/>
          </a:prstGeom>
          <a:noFill/>
        </p:spPr>
        <p:txBody>
          <a:bodyPr wrap="square" rtlCol="0">
            <a:spAutoFit/>
          </a:bodyPr>
          <a:lstStyle/>
          <a:p>
            <a:pPr rtl="0" fontAlgn="base"/>
            <a:r>
              <a:rPr lang="en-US" sz="1200" b="1" i="0" u="none" strike="noStrike" dirty="0">
                <a:effectLst/>
              </a:rPr>
              <a:t>Export</a:t>
            </a:r>
          </a:p>
          <a:p>
            <a:pPr rtl="0" fontAlgn="base"/>
            <a:r>
              <a:rPr lang="en-US" sz="1200" b="0" i="0" u="none" strike="noStrike" dirty="0">
                <a:solidFill>
                  <a:srgbClr val="FF0000"/>
                </a:solidFill>
                <a:effectLst/>
              </a:rPr>
              <a:t>Since FEB 2025 no more WSA3 calling CLLQN.</a:t>
            </a:r>
          </a:p>
          <a:p>
            <a:pPr rtl="0" fontAlgn="base"/>
            <a:r>
              <a:rPr lang="en-US" sz="1200" dirty="0">
                <a:solidFill>
                  <a:srgbClr val="000000"/>
                </a:solidFill>
              </a:rPr>
              <a:t>This generate a loss of around 20.000 </a:t>
            </a:r>
            <a:r>
              <a:rPr lang="en-US" sz="1200" dirty="0" err="1">
                <a:solidFill>
                  <a:srgbClr val="000000"/>
                </a:solidFill>
              </a:rPr>
              <a:t>teus</a:t>
            </a:r>
            <a:r>
              <a:rPr lang="en-US" sz="1200" dirty="0">
                <a:solidFill>
                  <a:srgbClr val="000000"/>
                </a:solidFill>
              </a:rPr>
              <a:t> going to FE, having an impact mainly in the forestry industry market participation.</a:t>
            </a:r>
          </a:p>
          <a:p>
            <a:pPr rtl="0" fontAlgn="base"/>
            <a:r>
              <a:rPr lang="en-US" sz="1200" b="0" i="0" u="none" strike="noStrike" dirty="0">
                <a:solidFill>
                  <a:srgbClr val="FF0000"/>
                </a:solidFill>
                <a:effectLst/>
              </a:rPr>
              <a:t>Metal Scrap Restrictions to India:</a:t>
            </a:r>
          </a:p>
          <a:p>
            <a:pPr rtl="0" fontAlgn="base"/>
            <a:r>
              <a:rPr lang="en-US" sz="1200" dirty="0"/>
              <a:t>Since 2</a:t>
            </a:r>
            <a:r>
              <a:rPr lang="en-US" sz="1200" baseline="30000" dirty="0"/>
              <a:t>nd</a:t>
            </a:r>
            <a:r>
              <a:rPr lang="en-US" sz="1200" dirty="0"/>
              <a:t> half of 2024 we are facing restriction in NED service to INNXV and INMUN affecting the volumes with our main customers loading metal scrap like CBP and Vanadium, if the restriction continues during 2025 this will generate a loss of around 5.000 </a:t>
            </a:r>
            <a:r>
              <a:rPr lang="en-US" sz="1200" dirty="0" err="1"/>
              <a:t>teus</a:t>
            </a:r>
            <a:r>
              <a:rPr lang="en-US" sz="1200" dirty="0"/>
              <a:t>.</a:t>
            </a:r>
          </a:p>
          <a:p>
            <a:pPr rtl="0" fontAlgn="base"/>
            <a:endParaRPr lang="en-US" sz="1200" dirty="0"/>
          </a:p>
          <a:p>
            <a:pPr rtl="0" fontAlgn="base"/>
            <a:endParaRPr lang="en-US" sz="1200" dirty="0"/>
          </a:p>
          <a:p>
            <a:pPr rtl="0" fontAlgn="base"/>
            <a:r>
              <a:rPr lang="en-US" sz="1200" b="1" dirty="0"/>
              <a:t>Import</a:t>
            </a:r>
          </a:p>
          <a:p>
            <a:pPr rtl="0" fontAlgn="base"/>
            <a:r>
              <a:rPr lang="en-US" sz="1200" dirty="0">
                <a:solidFill>
                  <a:srgbClr val="FF0000"/>
                </a:solidFill>
              </a:rPr>
              <a:t>FAK and NAC Level rates competition from Eastbound. </a:t>
            </a:r>
          </a:p>
          <a:p>
            <a:pPr rtl="0" fontAlgn="base"/>
            <a:r>
              <a:rPr lang="en-US" sz="1200" dirty="0"/>
              <a:t>The feedback from the market is that ECL have a difference of USD 200 higher than competitors what leave us usually out of competition with key customers like Eternity, Yusen Logistics, Globe Express, </a:t>
            </a:r>
            <a:r>
              <a:rPr lang="en-US" sz="1200" dirty="0" err="1"/>
              <a:t>Sparx</a:t>
            </a:r>
            <a:r>
              <a:rPr lang="en-US" sz="1200" dirty="0"/>
              <a:t> and others.</a:t>
            </a:r>
          </a:p>
          <a:p>
            <a:pPr rtl="0" fontAlgn="base"/>
            <a:r>
              <a:rPr lang="en-US" sz="1200" dirty="0">
                <a:solidFill>
                  <a:srgbClr val="FF0000"/>
                </a:solidFill>
              </a:rPr>
              <a:t>WCSA/WCCA Level rates competition </a:t>
            </a:r>
          </a:p>
          <a:p>
            <a:pPr rtl="0" fontAlgn="base"/>
            <a:r>
              <a:rPr lang="en-US" sz="1200" dirty="0"/>
              <a:t>During 2025 we are facing an increase in the level rates for this trades to CLVAL, leaving us out of the business for example of Sugar from COBVT and maybe from Mabe MX.</a:t>
            </a:r>
          </a:p>
          <a:p>
            <a:pPr rtl="0" fontAlgn="base"/>
            <a:endParaRPr lang="en-US" sz="1100" dirty="0"/>
          </a:p>
          <a:p>
            <a:pPr rtl="0" fontAlgn="base"/>
            <a:endParaRPr lang="en-US" sz="1100" dirty="0"/>
          </a:p>
          <a:p>
            <a:pPr rtl="0" fontAlgn="base"/>
            <a:endParaRPr lang="en-US" sz="1100" dirty="0"/>
          </a:p>
          <a:p>
            <a:pPr rtl="0" fontAlgn="base"/>
            <a:endParaRPr lang="en-US" sz="1100" b="0" i="0" u="none" strike="noStrike" dirty="0">
              <a:effectLst/>
            </a:endParaRPr>
          </a:p>
          <a:p>
            <a:pPr rtl="0" fontAlgn="base"/>
            <a:endParaRPr lang="en-US" sz="1100" dirty="0"/>
          </a:p>
          <a:p>
            <a:pPr rtl="0" fontAlgn="base"/>
            <a:endParaRPr lang="en-US" sz="1100" dirty="0">
              <a:solidFill>
                <a:srgbClr val="000000"/>
              </a:solidFill>
            </a:endParaRPr>
          </a:p>
          <a:p>
            <a:pPr rtl="0" fontAlgn="base"/>
            <a:endParaRPr lang="en-US" sz="1100" dirty="0">
              <a:solidFill>
                <a:srgbClr val="000000"/>
              </a:solidFill>
            </a:endParaRPr>
          </a:p>
          <a:p>
            <a:pPr marL="457200" rtl="0"/>
            <a:endParaRPr lang="en-US" sz="1100" b="0" i="0" u="none" strike="noStrike" dirty="0">
              <a:solidFill>
                <a:srgbClr val="000000"/>
              </a:solidFill>
              <a:effectLst/>
            </a:endParaRPr>
          </a:p>
          <a:p>
            <a:br>
              <a:rPr lang="en-US" dirty="0"/>
            </a:br>
            <a:endParaRPr lang="es-CL" dirty="0"/>
          </a:p>
        </p:txBody>
      </p:sp>
    </p:spTree>
    <p:extLst>
      <p:ext uri="{BB962C8B-B14F-4D97-AF65-F5344CB8AC3E}">
        <p14:creationId xmlns:p14="http://schemas.microsoft.com/office/powerpoint/2010/main" val="1420331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a:latin typeface="DFKai-SB" pitchFamily="65" charset="-120"/>
                <a:ea typeface="DFKai-SB" pitchFamily="65" charset="-120"/>
              </a:rPr>
              <a:t>Topic discussion </a:t>
            </a:r>
            <a:r>
              <a:rPr lang="en-US" altLang="zh-TW" sz="2400" b="1">
                <a:solidFill>
                  <a:srgbClr val="FFFF00"/>
                </a:solidFill>
                <a:latin typeface="DFKai-SB" pitchFamily="65" charset="-120"/>
                <a:ea typeface="DFKai-SB" pitchFamily="65" charset="-120"/>
              </a:rPr>
              <a:t>(CL)</a:t>
            </a:r>
            <a:endParaRPr lang="en-US" sz="2400" b="1">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7</a:t>
            </a:fld>
            <a:endParaRPr lang="en-US" sz="1200">
              <a:solidFill>
                <a:prstClr val="black"/>
              </a:solidFill>
              <a:latin typeface="Calibri"/>
            </a:endParaRPr>
          </a:p>
        </p:txBody>
      </p:sp>
      <p:sp>
        <p:nvSpPr>
          <p:cNvPr id="8" name="文字方塊 7"/>
          <p:cNvSpPr txBox="1"/>
          <p:nvPr/>
        </p:nvSpPr>
        <p:spPr>
          <a:xfrm>
            <a:off x="179512" y="699542"/>
            <a:ext cx="2916183" cy="369332"/>
          </a:xfrm>
          <a:prstGeom prst="rect">
            <a:avLst/>
          </a:prstGeom>
          <a:noFill/>
        </p:spPr>
        <p:txBody>
          <a:bodyPr wrap="none" rtlCol="0">
            <a:spAutoFit/>
          </a:bodyPr>
          <a:lstStyle/>
          <a:p>
            <a:r>
              <a:rPr lang="en-US" b="1"/>
              <a:t>Future Plan Suggestion: </a:t>
            </a:r>
          </a:p>
        </p:txBody>
      </p:sp>
      <p:sp>
        <p:nvSpPr>
          <p:cNvPr id="2" name="Marcador de texto 2">
            <a:extLst>
              <a:ext uri="{FF2B5EF4-FFF2-40B4-BE49-F238E27FC236}">
                <a16:creationId xmlns:a16="http://schemas.microsoft.com/office/drawing/2014/main" id="{FF7C01A0-4915-B500-D759-65CFBF2C62F5}"/>
              </a:ext>
            </a:extLst>
          </p:cNvPr>
          <p:cNvSpPr>
            <a:spLocks noGrp="1"/>
          </p:cNvSpPr>
          <p:nvPr>
            <p:ph type="body"/>
          </p:nvPr>
        </p:nvSpPr>
        <p:spPr>
          <a:xfrm>
            <a:off x="274500" y="1111538"/>
            <a:ext cx="8229240" cy="3406982"/>
          </a:xfrm>
        </p:spPr>
        <p:txBody>
          <a:bodyPr>
            <a:normAutofit/>
          </a:bodyPr>
          <a:lstStyle/>
          <a:p>
            <a:pPr marL="285750" indent="-285750">
              <a:buFont typeface="Wingdings" panose="05000000000000000000" pitchFamily="2" charset="2"/>
              <a:buChar char="Ø"/>
            </a:pPr>
            <a:endParaRPr lang="es-ES" sz="3500" b="1" dirty="0"/>
          </a:p>
          <a:p>
            <a:endParaRPr lang="es-ES" sz="1800" dirty="0"/>
          </a:p>
          <a:p>
            <a:endParaRPr lang="es-CL" dirty="0"/>
          </a:p>
        </p:txBody>
      </p:sp>
      <p:sp>
        <p:nvSpPr>
          <p:cNvPr id="3" name="CuadroTexto 2">
            <a:extLst>
              <a:ext uri="{FF2B5EF4-FFF2-40B4-BE49-F238E27FC236}">
                <a16:creationId xmlns:a16="http://schemas.microsoft.com/office/drawing/2014/main" id="{E170BB74-FE29-A985-0391-B6F334949C76}"/>
              </a:ext>
            </a:extLst>
          </p:cNvPr>
          <p:cNvSpPr txBox="1"/>
          <p:nvPr/>
        </p:nvSpPr>
        <p:spPr>
          <a:xfrm>
            <a:off x="179512" y="1177078"/>
            <a:ext cx="8280919" cy="5924699"/>
          </a:xfrm>
          <a:prstGeom prst="rect">
            <a:avLst/>
          </a:prstGeom>
          <a:noFill/>
        </p:spPr>
        <p:txBody>
          <a:bodyPr wrap="square" rtlCol="0">
            <a:spAutoFit/>
          </a:bodyPr>
          <a:lstStyle/>
          <a:p>
            <a:pPr rtl="0" fontAlgn="base"/>
            <a:endParaRPr lang="en-US" sz="1300" dirty="0"/>
          </a:p>
          <a:p>
            <a:pPr rtl="0" fontAlgn="base"/>
            <a:r>
              <a:rPr lang="en-US" sz="1300" dirty="0"/>
              <a:t>1</a:t>
            </a:r>
            <a:r>
              <a:rPr lang="en-US" sz="1300" dirty="0">
                <a:solidFill>
                  <a:srgbClr val="0000FF"/>
                </a:solidFill>
              </a:rPr>
              <a:t>.Service expansion to Southern Chile. </a:t>
            </a:r>
          </a:p>
          <a:p>
            <a:pPr rtl="0" fontAlgn="base"/>
            <a:r>
              <a:rPr lang="en-US" sz="1300" dirty="0"/>
              <a:t>The 60% of the source of export cargo from Chile is coming from CLLQN/CLSVC/CLCNL, look service option without increase rates levels.</a:t>
            </a:r>
          </a:p>
          <a:p>
            <a:pPr rtl="0" fontAlgn="base"/>
            <a:endParaRPr lang="en-US" sz="1300" dirty="0"/>
          </a:p>
          <a:p>
            <a:pPr fontAlgn="base"/>
            <a:r>
              <a:rPr lang="en-US" sz="1300" dirty="0"/>
              <a:t>2.</a:t>
            </a:r>
            <a:r>
              <a:rPr lang="es-ES" sz="1300" dirty="0"/>
              <a:t> </a:t>
            </a:r>
            <a:r>
              <a:rPr lang="es-ES" sz="1300" dirty="0" err="1">
                <a:solidFill>
                  <a:srgbClr val="0000FF"/>
                </a:solidFill>
              </a:rPr>
              <a:t>Recover</a:t>
            </a:r>
            <a:r>
              <a:rPr lang="es-ES" sz="1300" dirty="0">
                <a:solidFill>
                  <a:srgbClr val="0000FF"/>
                </a:solidFill>
              </a:rPr>
              <a:t> Export regional </a:t>
            </a:r>
            <a:r>
              <a:rPr lang="es-ES" sz="1300" dirty="0" err="1">
                <a:solidFill>
                  <a:srgbClr val="0000FF"/>
                </a:solidFill>
              </a:rPr>
              <a:t>service</a:t>
            </a:r>
            <a:r>
              <a:rPr lang="es-ES" sz="1300" dirty="0">
                <a:solidFill>
                  <a:srgbClr val="0000FF"/>
                </a:solidFill>
              </a:rPr>
              <a:t> </a:t>
            </a:r>
            <a:r>
              <a:rPr lang="es-ES" sz="1300" dirty="0" err="1">
                <a:solidFill>
                  <a:srgbClr val="0000FF"/>
                </a:solidFill>
              </a:rPr>
              <a:t>for</a:t>
            </a:r>
            <a:r>
              <a:rPr lang="es-ES" sz="1300" dirty="0">
                <a:solidFill>
                  <a:srgbClr val="0000FF"/>
                </a:solidFill>
              </a:rPr>
              <a:t> WCSA </a:t>
            </a:r>
            <a:r>
              <a:rPr lang="es-ES" sz="1300" dirty="0" err="1">
                <a:solidFill>
                  <a:srgbClr val="0000FF"/>
                </a:solidFill>
              </a:rPr>
              <a:t>POD’s</a:t>
            </a:r>
            <a:r>
              <a:rPr lang="es-ES" sz="1300" dirty="0">
                <a:solidFill>
                  <a:srgbClr val="0000FF"/>
                </a:solidFill>
              </a:rPr>
              <a:t> </a:t>
            </a:r>
            <a:r>
              <a:rPr lang="es-ES" sz="1300" dirty="0" err="1">
                <a:solidFill>
                  <a:srgbClr val="0000FF"/>
                </a:solidFill>
              </a:rPr>
              <a:t>from</a:t>
            </a:r>
            <a:r>
              <a:rPr lang="es-ES" sz="1300" dirty="0">
                <a:solidFill>
                  <a:srgbClr val="0000FF"/>
                </a:solidFill>
              </a:rPr>
              <a:t> Chile.</a:t>
            </a:r>
          </a:p>
          <a:p>
            <a:pPr fontAlgn="base"/>
            <a:endParaRPr lang="es-ES" sz="1300" dirty="0"/>
          </a:p>
          <a:p>
            <a:pPr fontAlgn="base"/>
            <a:r>
              <a:rPr lang="es-ES" sz="1300" dirty="0"/>
              <a:t>3.</a:t>
            </a:r>
            <a:r>
              <a:rPr lang="es-ES" sz="1300" dirty="0">
                <a:solidFill>
                  <a:srgbClr val="0000FF"/>
                </a:solidFill>
              </a:rPr>
              <a:t>Recover Cherry Service </a:t>
            </a:r>
            <a:r>
              <a:rPr lang="es-ES" sz="1300" dirty="0" err="1">
                <a:solidFill>
                  <a:srgbClr val="0000FF"/>
                </a:solidFill>
              </a:rPr>
              <a:t>for</a:t>
            </a:r>
            <a:r>
              <a:rPr lang="es-ES" sz="1300" dirty="0">
                <a:solidFill>
                  <a:srgbClr val="0000FF"/>
                </a:solidFill>
              </a:rPr>
              <a:t> 2025</a:t>
            </a:r>
            <a:r>
              <a:rPr lang="es-ES" sz="1300" dirty="0"/>
              <a:t>. </a:t>
            </a:r>
          </a:p>
          <a:p>
            <a:pPr fontAlgn="base"/>
            <a:r>
              <a:rPr lang="es-ES" sz="1300" dirty="0"/>
              <a:t>EVGL has </a:t>
            </a:r>
            <a:r>
              <a:rPr lang="es-ES" sz="1300" dirty="0" err="1"/>
              <a:t>been</a:t>
            </a:r>
            <a:r>
              <a:rPr lang="es-ES" sz="1300" dirty="0"/>
              <a:t> </a:t>
            </a:r>
            <a:r>
              <a:rPr lang="es-ES" sz="1300" dirty="0" err="1"/>
              <a:t>the</a:t>
            </a:r>
            <a:r>
              <a:rPr lang="es-ES" sz="1300" dirty="0"/>
              <a:t> </a:t>
            </a:r>
            <a:r>
              <a:rPr lang="es-ES" sz="1300" dirty="0" err="1"/>
              <a:t>only</a:t>
            </a:r>
            <a:r>
              <a:rPr lang="es-ES" sz="1300" dirty="0"/>
              <a:t> </a:t>
            </a:r>
            <a:r>
              <a:rPr lang="es-ES" sz="1300" dirty="0" err="1"/>
              <a:t>carrier</a:t>
            </a:r>
            <a:r>
              <a:rPr lang="es-ES" sz="1300" dirty="0"/>
              <a:t> in Chile </a:t>
            </a:r>
            <a:r>
              <a:rPr lang="es-ES" sz="1300" dirty="0" err="1"/>
              <a:t>who</a:t>
            </a:r>
            <a:r>
              <a:rPr lang="es-ES" sz="1300" dirty="0"/>
              <a:t> has </a:t>
            </a:r>
            <a:r>
              <a:rPr lang="es-ES" sz="1300" dirty="0" err="1"/>
              <a:t>not</a:t>
            </a:r>
            <a:r>
              <a:rPr lang="es-ES" sz="1300" dirty="0"/>
              <a:t> </a:t>
            </a:r>
            <a:r>
              <a:rPr lang="es-ES" sz="1300" dirty="0" err="1"/>
              <a:t>participated</a:t>
            </a:r>
            <a:r>
              <a:rPr lang="es-ES" sz="1300" dirty="0"/>
              <a:t> in </a:t>
            </a:r>
            <a:r>
              <a:rPr lang="es-ES" sz="1300" dirty="0" err="1"/>
              <a:t>the</a:t>
            </a:r>
            <a:r>
              <a:rPr lang="es-ES" sz="1300" dirty="0"/>
              <a:t> </a:t>
            </a:r>
            <a:r>
              <a:rPr lang="es-ES" sz="1300" dirty="0" err="1"/>
              <a:t>cherry</a:t>
            </a:r>
            <a:r>
              <a:rPr lang="es-ES" sz="1300" dirty="0"/>
              <a:t> </a:t>
            </a:r>
            <a:r>
              <a:rPr lang="es-ES" sz="1300" dirty="0" err="1"/>
              <a:t>service</a:t>
            </a:r>
            <a:r>
              <a:rPr lang="es-ES" sz="1300" dirty="0"/>
              <a:t> </a:t>
            </a:r>
            <a:r>
              <a:rPr lang="es-ES" sz="1300" dirty="0" err="1"/>
              <a:t>during</a:t>
            </a:r>
            <a:r>
              <a:rPr lang="es-ES" sz="1300" dirty="0"/>
              <a:t> </a:t>
            </a:r>
            <a:r>
              <a:rPr lang="es-ES" sz="1300" dirty="0" err="1"/>
              <a:t>last</a:t>
            </a:r>
            <a:r>
              <a:rPr lang="es-ES" sz="1300" dirty="0"/>
              <a:t> </a:t>
            </a:r>
            <a:r>
              <a:rPr lang="es-ES" sz="1300" dirty="0" err="1"/>
              <a:t>year</a:t>
            </a:r>
            <a:r>
              <a:rPr lang="es-ES" sz="1300" dirty="0"/>
              <a:t>. In </a:t>
            </a:r>
            <a:r>
              <a:rPr lang="es-ES" sz="1300" dirty="0" err="1"/>
              <a:t>order</a:t>
            </a:r>
            <a:r>
              <a:rPr lang="es-ES" sz="1300" dirty="0"/>
              <a:t> </a:t>
            </a:r>
            <a:r>
              <a:rPr lang="es-ES" sz="1300" dirty="0" err="1"/>
              <a:t>to</a:t>
            </a:r>
            <a:r>
              <a:rPr lang="es-ES" sz="1300" dirty="0"/>
              <a:t> </a:t>
            </a:r>
            <a:r>
              <a:rPr lang="es-ES" sz="1300" dirty="0" err="1"/>
              <a:t>recover</a:t>
            </a:r>
            <a:r>
              <a:rPr lang="es-ES" sz="1300" dirty="0"/>
              <a:t> </a:t>
            </a:r>
            <a:r>
              <a:rPr lang="es-ES" sz="1300" dirty="0" err="1"/>
              <a:t>our</a:t>
            </a:r>
            <a:r>
              <a:rPr lang="es-ES" sz="1300" dirty="0"/>
              <a:t> position in </a:t>
            </a:r>
            <a:r>
              <a:rPr lang="es-ES" sz="1300" dirty="0" err="1"/>
              <a:t>this</a:t>
            </a:r>
            <a:r>
              <a:rPr lang="es-ES" sz="1300" dirty="0"/>
              <a:t> </a:t>
            </a:r>
            <a:r>
              <a:rPr lang="es-ES" sz="1300" dirty="0" err="1"/>
              <a:t>market</a:t>
            </a:r>
            <a:r>
              <a:rPr lang="es-ES" sz="1300" dirty="0"/>
              <a:t> </a:t>
            </a:r>
            <a:r>
              <a:rPr lang="es-ES" sz="1300" dirty="0" err="1"/>
              <a:t>that</a:t>
            </a:r>
            <a:r>
              <a:rPr lang="es-ES" sz="1300" dirty="0"/>
              <a:t> </a:t>
            </a:r>
            <a:r>
              <a:rPr lang="es-ES" sz="1300" dirty="0" err="1"/>
              <a:t>have</a:t>
            </a:r>
            <a:r>
              <a:rPr lang="es-ES" sz="1300" dirty="0"/>
              <a:t> </a:t>
            </a:r>
            <a:r>
              <a:rPr lang="es-ES" sz="1300" dirty="0" err="1"/>
              <a:t>growth</a:t>
            </a:r>
            <a:r>
              <a:rPr lang="es-ES" sz="1300" dirty="0"/>
              <a:t> in </a:t>
            </a:r>
            <a:r>
              <a:rPr lang="es-ES" sz="1300" dirty="0" err="1"/>
              <a:t>the</a:t>
            </a:r>
            <a:r>
              <a:rPr lang="es-ES" sz="1300" dirty="0"/>
              <a:t> </a:t>
            </a:r>
            <a:r>
              <a:rPr lang="es-ES" sz="1300" dirty="0" err="1"/>
              <a:t>last</a:t>
            </a:r>
            <a:r>
              <a:rPr lang="es-ES" sz="1300" dirty="0"/>
              <a:t> </a:t>
            </a:r>
            <a:r>
              <a:rPr lang="es-ES" sz="1300" dirty="0" err="1"/>
              <a:t>year</a:t>
            </a:r>
            <a:r>
              <a:rPr lang="es-ES" sz="1300" dirty="0"/>
              <a:t> a 25%, </a:t>
            </a:r>
            <a:r>
              <a:rPr lang="es-ES" sz="1300" dirty="0" err="1"/>
              <a:t>we</a:t>
            </a:r>
            <a:r>
              <a:rPr lang="es-ES" sz="1300" dirty="0"/>
              <a:t> </a:t>
            </a:r>
            <a:r>
              <a:rPr lang="es-ES" sz="1300" dirty="0" err="1"/>
              <a:t>suggest</a:t>
            </a:r>
            <a:r>
              <a:rPr lang="es-ES" sz="1300" dirty="0"/>
              <a:t> </a:t>
            </a:r>
            <a:r>
              <a:rPr lang="es-ES" sz="1300" dirty="0" err="1"/>
              <a:t>to</a:t>
            </a:r>
            <a:r>
              <a:rPr lang="es-ES" sz="1300" dirty="0"/>
              <a:t> </a:t>
            </a:r>
            <a:r>
              <a:rPr lang="es-ES" sz="1300" dirty="0" err="1"/>
              <a:t>analyze</a:t>
            </a:r>
            <a:r>
              <a:rPr lang="es-ES" sz="1300" dirty="0"/>
              <a:t> </a:t>
            </a:r>
            <a:r>
              <a:rPr lang="es-ES" sz="1300" dirty="0" err="1"/>
              <a:t>deplyoing</a:t>
            </a:r>
            <a:r>
              <a:rPr lang="es-ES" sz="1300" dirty="0"/>
              <a:t> a </a:t>
            </a:r>
            <a:r>
              <a:rPr lang="es-ES" sz="1300" dirty="0" err="1"/>
              <a:t>cherry</a:t>
            </a:r>
            <a:r>
              <a:rPr lang="es-ES" sz="1300" dirty="0"/>
              <a:t> </a:t>
            </a:r>
            <a:r>
              <a:rPr lang="es-ES" sz="1300" dirty="0" err="1"/>
              <a:t>service</a:t>
            </a:r>
            <a:r>
              <a:rPr lang="es-ES" sz="1300" dirty="0"/>
              <a:t> </a:t>
            </a:r>
            <a:r>
              <a:rPr lang="es-ES" sz="1300" dirty="0" err="1"/>
              <a:t>for</a:t>
            </a:r>
            <a:r>
              <a:rPr lang="es-ES" sz="1300" dirty="0"/>
              <a:t> </a:t>
            </a:r>
            <a:r>
              <a:rPr lang="es-ES" sz="1300" dirty="0" err="1"/>
              <a:t>this</a:t>
            </a:r>
            <a:r>
              <a:rPr lang="es-ES" sz="1300" dirty="0"/>
              <a:t> new </a:t>
            </a:r>
            <a:r>
              <a:rPr lang="es-ES" sz="1300" dirty="0" err="1"/>
              <a:t>season</a:t>
            </a:r>
            <a:r>
              <a:rPr lang="es-ES" sz="1300" dirty="0"/>
              <a:t>, </a:t>
            </a:r>
            <a:r>
              <a:rPr lang="es-ES" sz="1300" dirty="0" err="1"/>
              <a:t>considering</a:t>
            </a:r>
            <a:r>
              <a:rPr lang="es-ES" sz="1300" dirty="0"/>
              <a:t> </a:t>
            </a:r>
            <a:r>
              <a:rPr lang="es-ES" sz="1300" dirty="0" err="1"/>
              <a:t>also</a:t>
            </a:r>
            <a:r>
              <a:rPr lang="es-ES" sz="1300" dirty="0"/>
              <a:t> date </a:t>
            </a:r>
            <a:r>
              <a:rPr lang="es-ES" sz="1300" dirty="0" err="1"/>
              <a:t>of</a:t>
            </a:r>
            <a:r>
              <a:rPr lang="es-ES" sz="1300" dirty="0"/>
              <a:t> lunar new </a:t>
            </a:r>
            <a:r>
              <a:rPr lang="es-ES" sz="1300" dirty="0" err="1"/>
              <a:t>year</a:t>
            </a:r>
            <a:r>
              <a:rPr lang="es-ES" sz="1300" dirty="0"/>
              <a:t> in Y-2026 </a:t>
            </a:r>
            <a:r>
              <a:rPr lang="es-ES" sz="1300" dirty="0" err="1"/>
              <a:t>will</a:t>
            </a:r>
            <a:r>
              <a:rPr lang="es-ES" sz="1300" dirty="0"/>
              <a:t> be </a:t>
            </a:r>
            <a:r>
              <a:rPr lang="es-ES" sz="1300" dirty="0" err="1"/>
              <a:t>on</a:t>
            </a:r>
            <a:r>
              <a:rPr lang="es-ES" sz="1300" dirty="0"/>
              <a:t> </a:t>
            </a:r>
            <a:r>
              <a:rPr lang="es-ES" sz="1300" dirty="0" err="1"/>
              <a:t>February</a:t>
            </a:r>
            <a:r>
              <a:rPr lang="es-ES" sz="1300" dirty="0"/>
              <a:t>.</a:t>
            </a:r>
          </a:p>
          <a:p>
            <a:pPr fontAlgn="base"/>
            <a:endParaRPr lang="es-ES" sz="1300" dirty="0"/>
          </a:p>
          <a:p>
            <a:pPr fontAlgn="base"/>
            <a:r>
              <a:rPr lang="es-ES" sz="1300" dirty="0"/>
              <a:t>4.</a:t>
            </a:r>
            <a:r>
              <a:rPr lang="es-ES" sz="1300" dirty="0">
                <a:solidFill>
                  <a:srgbClr val="0000FF"/>
                </a:solidFill>
              </a:rPr>
              <a:t>WSA+CIX Service </a:t>
            </a:r>
            <a:r>
              <a:rPr lang="es-ES" sz="1300" dirty="0" err="1">
                <a:solidFill>
                  <a:srgbClr val="0000FF"/>
                </a:solidFill>
              </a:rPr>
              <a:t>Integration</a:t>
            </a:r>
            <a:r>
              <a:rPr lang="es-ES" sz="1300" dirty="0">
                <a:solidFill>
                  <a:srgbClr val="0000FF"/>
                </a:solidFill>
              </a:rPr>
              <a:t>.</a:t>
            </a:r>
          </a:p>
          <a:p>
            <a:pPr fontAlgn="base"/>
            <a:r>
              <a:rPr lang="es-ES" sz="1300" dirty="0" err="1"/>
              <a:t>For</a:t>
            </a:r>
            <a:r>
              <a:rPr lang="es-ES" sz="1300" dirty="0"/>
              <a:t> </a:t>
            </a:r>
            <a:r>
              <a:rPr lang="es-ES" sz="1300" dirty="0" err="1"/>
              <a:t>the</a:t>
            </a:r>
            <a:r>
              <a:rPr lang="es-ES" sz="1300" dirty="0"/>
              <a:t> </a:t>
            </a:r>
            <a:r>
              <a:rPr lang="es-ES" sz="1300" dirty="0" err="1"/>
              <a:t>fresh</a:t>
            </a:r>
            <a:r>
              <a:rPr lang="es-ES" sz="1300" dirty="0"/>
              <a:t> </a:t>
            </a:r>
            <a:r>
              <a:rPr lang="es-ES" sz="1300" dirty="0" err="1"/>
              <a:t>fruit</a:t>
            </a:r>
            <a:r>
              <a:rPr lang="es-ES" sz="1300" dirty="0"/>
              <a:t> cargo </a:t>
            </a:r>
            <a:r>
              <a:rPr lang="es-ES" sz="1300" dirty="0" err="1"/>
              <a:t>going</a:t>
            </a:r>
            <a:r>
              <a:rPr lang="es-ES" sz="1300" dirty="0"/>
              <a:t> </a:t>
            </a:r>
            <a:r>
              <a:rPr lang="es-ES" sz="1300" dirty="0" err="1"/>
              <a:t>to</a:t>
            </a:r>
            <a:r>
              <a:rPr lang="es-ES" sz="1300" dirty="0"/>
              <a:t> India </a:t>
            </a:r>
            <a:r>
              <a:rPr lang="es-ES" sz="1300" dirty="0" err="1"/>
              <a:t>is</a:t>
            </a:r>
            <a:r>
              <a:rPr lang="es-ES" sz="1300" dirty="0"/>
              <a:t> </a:t>
            </a:r>
            <a:r>
              <a:rPr lang="es-ES" sz="1300" dirty="0" err="1"/>
              <a:t>key</a:t>
            </a:r>
            <a:r>
              <a:rPr lang="es-ES" sz="1300" dirty="0"/>
              <a:t> </a:t>
            </a:r>
            <a:r>
              <a:rPr lang="es-ES" sz="1300" dirty="0" err="1"/>
              <a:t>to</a:t>
            </a:r>
            <a:r>
              <a:rPr lang="es-ES" sz="1300" dirty="0"/>
              <a:t> </a:t>
            </a:r>
            <a:r>
              <a:rPr lang="es-ES" sz="1300" dirty="0" err="1"/>
              <a:t>offer</a:t>
            </a:r>
            <a:r>
              <a:rPr lang="es-ES" sz="1300" dirty="0"/>
              <a:t> a competitive </a:t>
            </a:r>
            <a:r>
              <a:rPr lang="es-ES" sz="1300" dirty="0" err="1"/>
              <a:t>transit</a:t>
            </a:r>
            <a:r>
              <a:rPr lang="es-ES" sz="1300" dirty="0"/>
              <a:t> time and </a:t>
            </a:r>
            <a:r>
              <a:rPr lang="es-ES" sz="1300" dirty="0" err="1"/>
              <a:t>not</a:t>
            </a:r>
            <a:r>
              <a:rPr lang="es-ES" sz="1300" dirty="0"/>
              <a:t> </a:t>
            </a:r>
            <a:r>
              <a:rPr lang="es-ES" sz="1300" dirty="0" err="1"/>
              <a:t>increase</a:t>
            </a:r>
            <a:r>
              <a:rPr lang="es-ES" sz="1300" dirty="0"/>
              <a:t> </a:t>
            </a:r>
            <a:r>
              <a:rPr lang="es-ES" sz="1300" dirty="0" err="1"/>
              <a:t>the</a:t>
            </a:r>
            <a:r>
              <a:rPr lang="es-ES" sz="1300" dirty="0"/>
              <a:t> actual </a:t>
            </a:r>
            <a:r>
              <a:rPr lang="es-ES" sz="1300" dirty="0" err="1"/>
              <a:t>one</a:t>
            </a:r>
            <a:r>
              <a:rPr lang="es-ES" sz="1300" dirty="0"/>
              <a:t> </a:t>
            </a:r>
            <a:r>
              <a:rPr lang="es-ES" sz="1300" dirty="0" err="1"/>
              <a:t>we</a:t>
            </a:r>
            <a:r>
              <a:rPr lang="es-ES" sz="1300" dirty="0"/>
              <a:t> </a:t>
            </a:r>
            <a:r>
              <a:rPr lang="es-ES" sz="1300" dirty="0" err="1"/>
              <a:t>offer</a:t>
            </a:r>
            <a:r>
              <a:rPr lang="es-ES" sz="1300" dirty="0"/>
              <a:t>, </a:t>
            </a:r>
            <a:r>
              <a:rPr lang="es-ES" sz="1300" dirty="0" err="1"/>
              <a:t>suggest</a:t>
            </a:r>
            <a:r>
              <a:rPr lang="es-ES" sz="1300" dirty="0"/>
              <a:t> </a:t>
            </a:r>
            <a:r>
              <a:rPr lang="es-ES" sz="1300" dirty="0" err="1"/>
              <a:t>around</a:t>
            </a:r>
            <a:r>
              <a:rPr lang="es-ES" sz="1300" dirty="0"/>
              <a:t> 35 </a:t>
            </a:r>
            <a:r>
              <a:rPr lang="es-ES" sz="1300" dirty="0" err="1"/>
              <a:t>to</a:t>
            </a:r>
            <a:r>
              <a:rPr lang="es-ES" sz="1300" dirty="0"/>
              <a:t> 40 </a:t>
            </a:r>
            <a:r>
              <a:rPr lang="es-ES" sz="1300" dirty="0" err="1"/>
              <a:t>days</a:t>
            </a:r>
            <a:r>
              <a:rPr lang="es-ES" sz="1300" dirty="0"/>
              <a:t>.</a:t>
            </a:r>
          </a:p>
          <a:p>
            <a:pPr fontAlgn="base"/>
            <a:r>
              <a:rPr lang="es-ES" sz="1300" dirty="0" err="1"/>
              <a:t>Not</a:t>
            </a:r>
            <a:r>
              <a:rPr lang="es-ES" sz="1300" dirty="0"/>
              <a:t> </a:t>
            </a:r>
            <a:r>
              <a:rPr lang="es-ES" sz="1300" dirty="0" err="1"/>
              <a:t>eliminate</a:t>
            </a:r>
            <a:r>
              <a:rPr lang="es-ES" sz="1300" dirty="0"/>
              <a:t> </a:t>
            </a:r>
            <a:r>
              <a:rPr lang="es-ES" sz="1300" dirty="0" err="1"/>
              <a:t>the</a:t>
            </a:r>
            <a:r>
              <a:rPr lang="es-ES" sz="1300" dirty="0"/>
              <a:t> base </a:t>
            </a:r>
            <a:r>
              <a:rPr lang="es-ES" sz="1300" dirty="0" err="1"/>
              <a:t>call</a:t>
            </a:r>
            <a:r>
              <a:rPr lang="es-ES" sz="1300" dirty="0"/>
              <a:t> </a:t>
            </a:r>
            <a:r>
              <a:rPr lang="es-ES" sz="1300" dirty="0" err="1"/>
              <a:t>to</a:t>
            </a:r>
            <a:r>
              <a:rPr lang="es-ES" sz="1300" dirty="0"/>
              <a:t> HKHKG </a:t>
            </a:r>
            <a:r>
              <a:rPr lang="es-ES" sz="1300" dirty="0" err="1"/>
              <a:t>considering</a:t>
            </a:r>
            <a:r>
              <a:rPr lang="es-ES" sz="1300" dirty="0"/>
              <a:t> </a:t>
            </a:r>
            <a:r>
              <a:rPr lang="es-ES" sz="1300" dirty="0" err="1"/>
              <a:t>that</a:t>
            </a:r>
            <a:r>
              <a:rPr lang="es-ES" sz="1300" dirty="0"/>
              <a:t> </a:t>
            </a:r>
            <a:r>
              <a:rPr lang="es-ES" sz="1300" dirty="0" err="1"/>
              <a:t>is</a:t>
            </a:r>
            <a:r>
              <a:rPr lang="es-ES" sz="1300" dirty="0"/>
              <a:t> a </a:t>
            </a:r>
            <a:r>
              <a:rPr lang="es-ES" sz="1300" dirty="0" err="1"/>
              <a:t>key</a:t>
            </a:r>
            <a:r>
              <a:rPr lang="es-ES" sz="1300" dirty="0"/>
              <a:t> terminal </a:t>
            </a:r>
            <a:r>
              <a:rPr lang="es-ES" sz="1300" dirty="0" err="1"/>
              <a:t>for</a:t>
            </a:r>
            <a:r>
              <a:rPr lang="es-ES" sz="1300" dirty="0"/>
              <a:t> </a:t>
            </a:r>
            <a:r>
              <a:rPr lang="es-ES" sz="1300" dirty="0" err="1"/>
              <a:t>the</a:t>
            </a:r>
            <a:r>
              <a:rPr lang="es-ES" sz="1300" dirty="0"/>
              <a:t> </a:t>
            </a:r>
            <a:r>
              <a:rPr lang="es-ES" sz="1300" dirty="0" err="1"/>
              <a:t>fresh</a:t>
            </a:r>
            <a:r>
              <a:rPr lang="es-ES" sz="1300" dirty="0"/>
              <a:t> </a:t>
            </a:r>
            <a:r>
              <a:rPr lang="es-ES" sz="1300" dirty="0" err="1"/>
              <a:t>fruit</a:t>
            </a:r>
            <a:r>
              <a:rPr lang="es-ES" sz="1300" dirty="0"/>
              <a:t> </a:t>
            </a:r>
            <a:r>
              <a:rPr lang="es-ES" sz="1300" dirty="0" err="1"/>
              <a:t>shipments</a:t>
            </a:r>
            <a:r>
              <a:rPr lang="es-ES" sz="1300" dirty="0"/>
              <a:t> </a:t>
            </a:r>
            <a:r>
              <a:rPr lang="es-ES" sz="1300" dirty="0" err="1"/>
              <a:t>from</a:t>
            </a:r>
            <a:r>
              <a:rPr lang="es-ES" sz="1300" dirty="0"/>
              <a:t> Chile. </a:t>
            </a:r>
          </a:p>
          <a:p>
            <a:pPr fontAlgn="base"/>
            <a:endParaRPr lang="es-ES" sz="1300" dirty="0"/>
          </a:p>
          <a:p>
            <a:pPr fontAlgn="base"/>
            <a:endParaRPr lang="es-ES" sz="1200" dirty="0"/>
          </a:p>
          <a:p>
            <a:pPr fontAlgn="base"/>
            <a:endParaRPr lang="es-ES" sz="1200" dirty="0"/>
          </a:p>
          <a:p>
            <a:pPr rtl="0" fontAlgn="base"/>
            <a:endParaRPr lang="en-US" sz="1200" dirty="0"/>
          </a:p>
          <a:p>
            <a:pPr rtl="0" fontAlgn="base"/>
            <a:endParaRPr lang="en-US" sz="1200" dirty="0"/>
          </a:p>
          <a:p>
            <a:pPr rtl="0" fontAlgn="base"/>
            <a:endParaRPr lang="en-US" sz="1200" b="0" i="0" u="none" strike="noStrike" dirty="0">
              <a:effectLst/>
            </a:endParaRPr>
          </a:p>
          <a:p>
            <a:pPr rtl="0" fontAlgn="base"/>
            <a:endParaRPr lang="en-US" sz="1200" dirty="0"/>
          </a:p>
          <a:p>
            <a:pPr rtl="0" fontAlgn="base"/>
            <a:endParaRPr lang="en-US" sz="1200" dirty="0">
              <a:solidFill>
                <a:srgbClr val="000000"/>
              </a:solidFill>
            </a:endParaRPr>
          </a:p>
          <a:p>
            <a:pPr rtl="0" fontAlgn="base"/>
            <a:endParaRPr lang="en-US" sz="1200" dirty="0">
              <a:solidFill>
                <a:srgbClr val="000000"/>
              </a:solidFill>
            </a:endParaRPr>
          </a:p>
          <a:p>
            <a:pPr marL="457200" rtl="0"/>
            <a:endParaRPr lang="en-US" sz="1200" b="0" i="0" u="none" strike="noStrike" dirty="0">
              <a:solidFill>
                <a:srgbClr val="000000"/>
              </a:solidFill>
              <a:effectLst/>
            </a:endParaRPr>
          </a:p>
          <a:p>
            <a:br>
              <a:rPr lang="en-US" sz="1200" dirty="0"/>
            </a:br>
            <a:endParaRPr lang="es-CL" sz="1200" dirty="0"/>
          </a:p>
        </p:txBody>
      </p:sp>
    </p:spTree>
    <p:extLst>
      <p:ext uri="{BB962C8B-B14F-4D97-AF65-F5344CB8AC3E}">
        <p14:creationId xmlns:p14="http://schemas.microsoft.com/office/powerpoint/2010/main" val="4132005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a:latin typeface="DFKai-SB" pitchFamily="65" charset="-120"/>
                <a:ea typeface="DFKai-SB" pitchFamily="65" charset="-120"/>
              </a:rPr>
              <a:t>Topic discussion </a:t>
            </a:r>
            <a:r>
              <a:rPr lang="en-US" altLang="zh-TW" sz="2400" b="1">
                <a:solidFill>
                  <a:srgbClr val="FFFF00"/>
                </a:solidFill>
                <a:latin typeface="DFKai-SB" pitchFamily="65" charset="-120"/>
                <a:ea typeface="DFKai-SB" pitchFamily="65" charset="-120"/>
              </a:rPr>
              <a:t>(CL)</a:t>
            </a:r>
            <a:endParaRPr lang="en-US" sz="2400" b="1">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8</a:t>
            </a:fld>
            <a:endParaRPr lang="en-US" sz="1200">
              <a:solidFill>
                <a:prstClr val="black"/>
              </a:solidFill>
              <a:latin typeface="Calibri"/>
            </a:endParaRPr>
          </a:p>
        </p:txBody>
      </p:sp>
      <p:sp>
        <p:nvSpPr>
          <p:cNvPr id="3" name="文字方塊 2"/>
          <p:cNvSpPr txBox="1"/>
          <p:nvPr/>
        </p:nvSpPr>
        <p:spPr>
          <a:xfrm>
            <a:off x="179512" y="771550"/>
            <a:ext cx="8784976" cy="5016758"/>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pPr marL="285750" indent="-285750">
              <a:buFont typeface="Arial" pitchFamily="34" charset="0"/>
              <a:buChar char="•"/>
            </a:pPr>
            <a:endParaRPr lang="en-US" sz="1400" dirty="0">
              <a:latin typeface="Candara" panose="020E0502030303020204" pitchFamily="34" charset="0"/>
            </a:endParaRPr>
          </a:p>
          <a:p>
            <a:pPr marL="342900" indent="-342900">
              <a:buAutoNum type="arabicPeriod"/>
            </a:pPr>
            <a:r>
              <a:rPr lang="en-US" sz="1400" dirty="0"/>
              <a:t>The GDP for Y-2025 is expecting to be 2.5% without a huge economic increase for the year comparing with previous, considering at the end of the year, we are going to have a new president election process that create an unstable period.</a:t>
            </a:r>
          </a:p>
          <a:p>
            <a:pPr marL="342900" indent="-342900">
              <a:buAutoNum type="arabicPeriod"/>
            </a:pPr>
            <a:r>
              <a:rPr lang="en-US" sz="1400" dirty="0"/>
              <a:t>The external economic uncertain situation after the president election in US, that might also increase the taxes for the copper which is the main income for the country, could generate an unstable inflation (near to 5% during the year) and in increase in the exchange rate, devaluating the Chilean peso.</a:t>
            </a:r>
          </a:p>
          <a:p>
            <a:pPr marL="342900" indent="-342900">
              <a:buAutoNum type="arabicPeriod"/>
            </a:pPr>
            <a:r>
              <a:rPr lang="en-US" sz="1400" dirty="0"/>
              <a:t>The retail business which the main import sector in Chile, is expecting continue growing in Y-2025, not with a huge ratio but not lose participation and is monitoring the future of president elections in Chile and possible new action against the informal market candidates will be proposing to revise new investments.</a:t>
            </a:r>
          </a:p>
          <a:p>
            <a:pPr marL="342900" indent="-342900">
              <a:buAutoNum type="arabicPeriod"/>
            </a:pPr>
            <a:endParaRPr lang="en-US" dirty="0"/>
          </a:p>
          <a:p>
            <a:pPr marL="342900" indent="-342900">
              <a:buAutoNum type="arabicPeriod"/>
            </a:pPr>
            <a:endParaRPr lang="en-US" dirty="0"/>
          </a:p>
          <a:p>
            <a:endParaRPr lang="en-US" dirty="0"/>
          </a:p>
          <a:p>
            <a:pPr marL="285750" indent="-285750">
              <a:buFont typeface="Arial" pitchFamily="34" charset="0"/>
              <a:buChar char="•"/>
            </a:pPr>
            <a:endParaRPr lang="en-US" dirty="0"/>
          </a:p>
        </p:txBody>
      </p:sp>
      <p:graphicFrame>
        <p:nvGraphicFramePr>
          <p:cNvPr id="4" name="表格 3"/>
          <p:cNvGraphicFramePr>
            <a:graphicFrameLocks noGrp="1"/>
          </p:cNvGraphicFramePr>
          <p:nvPr>
            <p:extLst>
              <p:ext uri="{D42A27DB-BD31-4B8C-83A1-F6EECF244321}">
                <p14:modId xmlns:p14="http://schemas.microsoft.com/office/powerpoint/2010/main" val="1967739383"/>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a:solidFill>
                            <a:schemeClr val="bg1"/>
                          </a:solidFill>
                        </a:rPr>
                        <a:t>Get worse</a:t>
                      </a:r>
                      <a:endParaRPr lang="en-US" sz="140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solidFill>
                            <a:schemeClr val="bg1"/>
                          </a:solidFill>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solidFill>
                            <a:schemeClr val="bg1"/>
                          </a:solidFill>
                        </a:rPr>
                        <a:t>Stay</a:t>
                      </a:r>
                      <a:r>
                        <a:rPr lang="en-US" sz="1400" baseline="0">
                          <a:solidFill>
                            <a:schemeClr val="bg1"/>
                          </a:solidFill>
                        </a:rPr>
                        <a:t> the same</a:t>
                      </a:r>
                      <a:endParaRPr lang="en-US" sz="140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t>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74649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a:latin typeface="DFKai-SB" pitchFamily="65" charset="-120"/>
                <a:ea typeface="DFKai-SB" pitchFamily="65" charset="-120"/>
              </a:rPr>
              <a:t>ECD/IMD Topic discussion </a:t>
            </a:r>
            <a:r>
              <a:rPr lang="en-US" altLang="zh-TW" sz="2400" b="1" kern="0">
                <a:solidFill>
                  <a:srgbClr val="FFFF00"/>
                </a:solidFill>
                <a:latin typeface="DFKai-SB" pitchFamily="65" charset="-120"/>
                <a:ea typeface="DFKai-SB" pitchFamily="65" charset="-120"/>
              </a:rPr>
              <a:t>(CL)</a:t>
            </a:r>
            <a:endParaRPr lang="en-US" sz="2400" b="1" kern="0">
              <a:solidFill>
                <a:srgbClr val="FFFF00"/>
              </a:solidFill>
              <a:latin typeface="DFKai-SB" pitchFamily="65" charset="-120"/>
              <a:ea typeface="DFKai-SB" pitchFamily="65" charset="-120"/>
            </a:endParaRPr>
          </a:p>
        </p:txBody>
      </p:sp>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9</a:t>
            </a:fld>
            <a:endParaRPr lang="en-US" sz="1000"/>
          </a:p>
        </p:txBody>
      </p:sp>
      <p:graphicFrame>
        <p:nvGraphicFramePr>
          <p:cNvPr id="6" name="表格 1">
            <a:extLst>
              <a:ext uri="{FF2B5EF4-FFF2-40B4-BE49-F238E27FC236}">
                <a16:creationId xmlns:a16="http://schemas.microsoft.com/office/drawing/2014/main" id="{045C190B-ECA8-996B-DF7E-88B6F964CEDC}"/>
              </a:ext>
            </a:extLst>
          </p:cNvPr>
          <p:cNvGraphicFramePr>
            <a:graphicFrameLocks noGrp="1"/>
          </p:cNvGraphicFramePr>
          <p:nvPr>
            <p:extLst>
              <p:ext uri="{D42A27DB-BD31-4B8C-83A1-F6EECF244321}">
                <p14:modId xmlns:p14="http://schemas.microsoft.com/office/powerpoint/2010/main" val="3860849557"/>
              </p:ext>
            </p:extLst>
          </p:nvPr>
        </p:nvGraphicFramePr>
        <p:xfrm>
          <a:off x="107504" y="771551"/>
          <a:ext cx="8928993" cy="4320479"/>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rowSpan="5">
                  <a:txBody>
                    <a:bodyPr/>
                    <a:lstStyle/>
                    <a:p>
                      <a:pPr algn="l" fontAlgn="ctr"/>
                      <a:r>
                        <a:rPr lang="zh-TW" altLang="en-US" sz="900" u="none" strike="noStrike" dirty="0">
                          <a:solidFill>
                            <a:schemeClr val="tx1"/>
                          </a:solidFill>
                          <a:effectLst/>
                          <a:latin typeface="Candara" panose="020E0502030303020204" pitchFamily="34" charset="0"/>
                          <a:ea typeface="DFKai-SB"/>
                        </a:rPr>
                        <a:t>　</a:t>
                      </a:r>
                    </a:p>
                    <a:p>
                      <a:pPr algn="ctr" fontAlgn="ctr"/>
                      <a:r>
                        <a:rPr lang="en-US" altLang="zh-TW" sz="1050" b="0" u="none" strike="noStrike" dirty="0">
                          <a:solidFill>
                            <a:schemeClr val="tx1"/>
                          </a:solidFill>
                          <a:effectLst/>
                          <a:latin typeface="Candara" panose="020E0502030303020204" pitchFamily="34" charset="0"/>
                          <a:ea typeface="DFKai-SB"/>
                        </a:rPr>
                        <a:t>ECD </a:t>
                      </a:r>
                      <a:r>
                        <a:rPr lang="en-US" sz="1050" b="0" u="none" strike="noStrike" dirty="0">
                          <a:solidFill>
                            <a:schemeClr val="tx1"/>
                          </a:solidFill>
                          <a:effectLst/>
                          <a:latin typeface="Candara" panose="020E0502030303020204" pitchFamily="34" charset="0"/>
                          <a:ea typeface="DFKai-SB"/>
                        </a:rPr>
                        <a:t>KPI</a:t>
                      </a:r>
                      <a:endParaRPr lang="en-US" sz="1050" b="0" i="0" u="none" strike="noStrike" dirty="0">
                        <a:solidFill>
                          <a:schemeClr val="tx1"/>
                        </a:solidFill>
                        <a:effectLst/>
                        <a:latin typeface="Candara" panose="020E0502030303020204" pitchFamily="34" charset="0"/>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ea typeface="DFKai-SB"/>
                        </a:rPr>
                        <a:t>　</a:t>
                      </a:r>
                      <a:r>
                        <a:rPr lang="en-US" altLang="zh-TW" sz="900" u="none" strike="noStrike" dirty="0">
                          <a:solidFill>
                            <a:schemeClr val="tx1"/>
                          </a:solidFill>
                          <a:effectLst/>
                          <a:latin typeface="Candara" panose="020E0502030303020204" pitchFamily="34" charset="0"/>
                          <a:ea typeface="DFKai-SB"/>
                        </a:rPr>
                        <a:t>Item</a:t>
                      </a:r>
                      <a:endParaRPr lang="zh-TW" altLang="en-US" sz="900" b="0" i="0" u="none" strike="noStrike" dirty="0">
                        <a:solidFill>
                          <a:schemeClr val="tx1"/>
                        </a:solidFill>
                        <a:effectLst/>
                        <a:latin typeface="Candara" panose="020E0502030303020204" pitchFamily="34" charset="0"/>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ea typeface="DFKai-SB"/>
                        </a:rPr>
                        <a:t>2023</a:t>
                      </a:r>
                      <a:endParaRPr lang="en-US" altLang="zh-TW" sz="800" b="1" i="0" u="none" strike="noStrike" dirty="0">
                        <a:solidFill>
                          <a:schemeClr val="tx1"/>
                        </a:solidFill>
                        <a:effectLst/>
                        <a:latin typeface="Candara" panose="020E0502030303020204" pitchFamily="34" charset="0"/>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ea typeface="DFKai-SB"/>
                        </a:rPr>
                        <a:t>2024</a:t>
                      </a:r>
                      <a:endParaRPr lang="en-US" altLang="zh-TW" sz="800" b="1" i="0" u="none" strike="noStrike" dirty="0">
                        <a:solidFill>
                          <a:schemeClr val="tx1"/>
                        </a:solidFill>
                        <a:effectLst/>
                        <a:latin typeface="Candara" panose="020E0502030303020204" pitchFamily="34" charset="0"/>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a:solidFill>
                            <a:schemeClr val="tx1"/>
                          </a:solidFill>
                          <a:effectLst/>
                          <a:latin typeface="Candara" panose="020E0502030303020204" pitchFamily="34" charset="0"/>
                          <a:ea typeface="DFKai-SB"/>
                        </a:rPr>
                        <a:t>Diff</a:t>
                      </a:r>
                      <a:endParaRPr lang="en-US" sz="800" b="1" i="0" u="none" strike="noStrike">
                        <a:solidFill>
                          <a:schemeClr val="tx1"/>
                        </a:solidFill>
                        <a:effectLst/>
                        <a:latin typeface="Candara" panose="020E0502030303020204" pitchFamily="34" charset="0"/>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ea typeface="DFKai-SB"/>
                        </a:rPr>
                        <a:t>Action Plan</a:t>
                      </a:r>
                      <a:r>
                        <a:rPr lang="zh-TW" altLang="en-US" sz="800" b="1" u="none" strike="noStrike" dirty="0">
                          <a:solidFill>
                            <a:schemeClr val="tx1"/>
                          </a:solidFill>
                          <a:effectLst/>
                          <a:latin typeface="Candara" panose="020E0502030303020204" pitchFamily="34" charset="0"/>
                          <a:ea typeface="DFKai-SB"/>
                        </a:rPr>
                        <a:t> </a:t>
                      </a:r>
                      <a:r>
                        <a:rPr lang="en-US" altLang="zh-TW" sz="800" b="1" u="none" strike="noStrike" dirty="0">
                          <a:solidFill>
                            <a:schemeClr val="tx1"/>
                          </a:solidFill>
                          <a:effectLst/>
                          <a:latin typeface="Candara" panose="020E0502030303020204" pitchFamily="34" charset="0"/>
                          <a:ea typeface="DFKai-SB"/>
                        </a:rPr>
                        <a:t>in 2025</a:t>
                      </a:r>
                      <a:endParaRPr lang="en-US" sz="800" b="1" i="0" u="none" strike="noStrike" dirty="0">
                        <a:solidFill>
                          <a:schemeClr val="tx1"/>
                        </a:solidFill>
                        <a:effectLst/>
                        <a:latin typeface="Candara" panose="020E0502030303020204" pitchFamily="34" charset="0"/>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351646">
                <a:tc vMerge="1">
                  <a:txBody>
                    <a:bodyPr/>
                    <a:lstStyle/>
                    <a:p>
                      <a:pPr algn="ctr" fontAlgn="ctr"/>
                      <a:r>
                        <a:rPr lang="en-US" altLang="zh-TW" sz="1050" b="0" u="none" strike="noStrike">
                          <a:effectLst/>
                        </a:rPr>
                        <a:t>ECD</a:t>
                      </a:r>
                      <a:endParaRPr lang="en-US" sz="1050" b="0" u="none" strike="noStrike">
                        <a:effectLst/>
                      </a:endParaRPr>
                    </a:p>
                    <a:p>
                      <a:pPr algn="ctr" fontAlgn="ctr"/>
                      <a:r>
                        <a:rPr lang="en-US" sz="1050" b="0" u="none" strike="noStrike">
                          <a:effectLst/>
                        </a:rPr>
                        <a:t>KPI</a:t>
                      </a:r>
                      <a:endParaRPr lang="en-US" sz="1050" b="0" i="0" u="none" strike="noStrike">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DFKai-SB"/>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L" altLang="zh-TW" sz="900" b="0" i="0" u="none" strike="noStrike" dirty="0">
                          <a:solidFill>
                            <a:schemeClr val="tx1"/>
                          </a:solidFill>
                          <a:effectLst/>
                          <a:latin typeface="Candara" panose="020E0502030303020204" pitchFamily="34" charset="0"/>
                          <a:ea typeface="DFKai-SB"/>
                        </a:rPr>
                        <a:t>USD 533.00</a:t>
                      </a:r>
                      <a:endParaRPr lang="zh-TW" altLang="en-US" sz="900" b="0" i="0" u="none" strike="noStrike" dirty="0">
                        <a:solidFill>
                          <a:schemeClr val="tx1"/>
                        </a:solidFill>
                        <a:effectLst/>
                        <a:latin typeface="Candara" panose="020E0502030303020204" pitchFamily="34" charset="0"/>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CL" altLang="zh-TW" sz="900" b="0" i="0" u="none" strike="noStrike" dirty="0">
                          <a:solidFill>
                            <a:schemeClr val="tx1"/>
                          </a:solidFill>
                          <a:effectLst/>
                          <a:latin typeface="Candara" panose="020E0502030303020204" pitchFamily="34" charset="0"/>
                          <a:ea typeface="DFKai-SB"/>
                        </a:rPr>
                        <a:t>USD 102,578.00</a:t>
                      </a:r>
                      <a:endParaRPr lang="zh-TW" altLang="en-US" sz="900" b="0" i="0" u="none" strike="noStrike" dirty="0">
                        <a:solidFill>
                          <a:schemeClr val="tx1"/>
                        </a:solidFill>
                        <a:effectLst/>
                        <a:latin typeface="Candara" panose="020E0502030303020204" pitchFamily="34" charset="0"/>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CL" altLang="zh-TW" sz="900" b="0" i="0" u="none" strike="noStrike" dirty="0">
                          <a:solidFill>
                            <a:srgbClr val="FF0000"/>
                          </a:solidFill>
                          <a:effectLst/>
                          <a:highlight>
                            <a:srgbClr val="FFFF00"/>
                          </a:highlight>
                          <a:latin typeface="Candara" panose="020E0502030303020204" pitchFamily="34" charset="0"/>
                          <a:ea typeface="DFKai-SB"/>
                        </a:rPr>
                        <a:t>-19295%</a:t>
                      </a:r>
                      <a:endParaRPr lang="zh-TW" altLang="en-US" sz="900" b="0" i="0" u="none" strike="noStrike" dirty="0">
                        <a:solidFill>
                          <a:srgbClr val="FF0000"/>
                        </a:solidFill>
                        <a:effectLst/>
                        <a:highlight>
                          <a:srgbClr val="FFFF00"/>
                        </a:highlight>
                        <a:latin typeface="Candara" panose="020E0502030303020204" pitchFamily="34" charset="0"/>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228600" indent="-228600" algn="l" fontAlgn="ctr">
                        <a:buAutoNum type="arabicPeriod"/>
                      </a:pPr>
                      <a:r>
                        <a:rPr lang="es-CL" altLang="zh-TW" sz="800" b="0" i="0" u="none" strike="noStrike" dirty="0" err="1">
                          <a:solidFill>
                            <a:schemeClr val="tx1"/>
                          </a:solidFill>
                          <a:effectLst/>
                          <a:latin typeface="Candara" panose="020E0502030303020204" pitchFamily="34" charset="0"/>
                          <a:ea typeface="DFKai-SB"/>
                        </a:rPr>
                        <a:t>Exceptional</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empty</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units</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discharged</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from</a:t>
                      </a:r>
                      <a:r>
                        <a:rPr lang="es-CL" altLang="zh-TW" sz="800" b="0" i="0" u="none" strike="noStrike" dirty="0">
                          <a:solidFill>
                            <a:schemeClr val="tx1"/>
                          </a:solidFill>
                          <a:effectLst/>
                          <a:latin typeface="Candara" panose="020E0502030303020204" pitchFamily="34" charset="0"/>
                          <a:ea typeface="DFKai-SB"/>
                        </a:rPr>
                        <a:t> EVER Lunar 0656-067w </a:t>
                      </a:r>
                      <a:r>
                        <a:rPr lang="es-CL" altLang="zh-TW" sz="800" b="0" i="0" u="none" strike="noStrike" dirty="0" err="1">
                          <a:solidFill>
                            <a:schemeClr val="tx1"/>
                          </a:solidFill>
                          <a:effectLst/>
                          <a:latin typeface="Candara" panose="020E0502030303020204" pitchFamily="34" charset="0"/>
                          <a:ea typeface="DFKai-SB"/>
                        </a:rPr>
                        <a:t>due</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to</a:t>
                      </a:r>
                      <a:r>
                        <a:rPr lang="es-CL" altLang="zh-TW" sz="800" b="0" i="0" u="none" strike="noStrike" dirty="0">
                          <a:solidFill>
                            <a:schemeClr val="tx1"/>
                          </a:solidFill>
                          <a:effectLst/>
                          <a:latin typeface="Candara" panose="020E0502030303020204" pitchFamily="34" charset="0"/>
                          <a:ea typeface="DFKai-SB"/>
                        </a:rPr>
                        <a:t> congestión in MX </a:t>
                      </a:r>
                      <a:r>
                        <a:rPr lang="es-CL" altLang="zh-TW" sz="800" b="0" i="0" u="none" strike="noStrike" dirty="0" err="1">
                          <a:solidFill>
                            <a:schemeClr val="tx1"/>
                          </a:solidFill>
                          <a:effectLst/>
                          <a:latin typeface="Candara" panose="020E0502030303020204" pitchFamily="34" charset="0"/>
                          <a:ea typeface="DFKai-SB"/>
                        </a:rPr>
                        <a:t>ports</a:t>
                      </a:r>
                      <a:r>
                        <a:rPr lang="es-CL" altLang="zh-TW" sz="800" b="0" i="0" u="none" strike="noStrike" dirty="0">
                          <a:solidFill>
                            <a:schemeClr val="tx1"/>
                          </a:solidFill>
                          <a:effectLst/>
                          <a:latin typeface="Candara" panose="020E0502030303020204" pitchFamily="34" charset="0"/>
                          <a:ea typeface="DFKai-SB"/>
                        </a:rPr>
                        <a:t>. After, </a:t>
                      </a:r>
                      <a:r>
                        <a:rPr lang="es-CL" altLang="zh-TW" sz="800" b="0" i="0" u="none" strike="noStrike" dirty="0" err="1">
                          <a:solidFill>
                            <a:schemeClr val="tx1"/>
                          </a:solidFill>
                          <a:effectLst/>
                          <a:latin typeface="Candara" panose="020E0502030303020204" pitchFamily="34" charset="0"/>
                          <a:ea typeface="DFKai-SB"/>
                        </a:rPr>
                        <a:t>the</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storage</a:t>
                      </a:r>
                      <a:r>
                        <a:rPr lang="es-CL" altLang="zh-TW" sz="800" b="0" i="0" u="none" strike="noStrike" dirty="0">
                          <a:solidFill>
                            <a:schemeClr val="tx1"/>
                          </a:solidFill>
                          <a:effectLst/>
                          <a:latin typeface="Candara" panose="020E0502030303020204" pitchFamily="34" charset="0"/>
                          <a:ea typeface="DFKai-SB"/>
                        </a:rPr>
                        <a:t> time depended </a:t>
                      </a:r>
                      <a:r>
                        <a:rPr lang="es-CL" altLang="zh-TW" sz="800" b="0" i="0" u="none" strike="noStrike" dirty="0" err="1">
                          <a:solidFill>
                            <a:schemeClr val="tx1"/>
                          </a:solidFill>
                          <a:effectLst/>
                          <a:latin typeface="Candara" panose="020E0502030303020204" pitchFamily="34" charset="0"/>
                          <a:ea typeface="DFKai-SB"/>
                        </a:rPr>
                        <a:t>on</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allocacion</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available</a:t>
                      </a:r>
                      <a:r>
                        <a:rPr lang="es-CL" altLang="zh-TW" sz="800" b="0" i="0" u="none" strike="noStrike" dirty="0">
                          <a:solidFill>
                            <a:schemeClr val="tx1"/>
                          </a:solidFill>
                          <a:effectLst/>
                          <a:latin typeface="Candara" panose="020E0502030303020204" pitchFamily="34" charset="0"/>
                          <a:ea typeface="DFKai-SB"/>
                        </a:rPr>
                        <a:t> in </a:t>
                      </a:r>
                      <a:r>
                        <a:rPr lang="es-CL" altLang="zh-TW" sz="800" b="0" i="0" u="none" strike="noStrike" dirty="0" err="1">
                          <a:solidFill>
                            <a:schemeClr val="tx1"/>
                          </a:solidFill>
                          <a:effectLst/>
                          <a:latin typeface="Candara" panose="020E0502030303020204" pitchFamily="34" charset="0"/>
                          <a:ea typeface="DFKai-SB"/>
                        </a:rPr>
                        <a:t>the</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next</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vessels</a:t>
                      </a:r>
                      <a:r>
                        <a:rPr lang="es-CL" altLang="zh-TW" sz="800" b="0" i="0" u="none" strike="noStrike" dirty="0">
                          <a:solidFill>
                            <a:schemeClr val="tx1"/>
                          </a:solidFill>
                          <a:effectLst/>
                          <a:latin typeface="Candara" panose="020E0502030303020204" pitchFamily="34" charset="0"/>
                          <a:ea typeface="DFKai-SB"/>
                        </a:rPr>
                        <a:t> CMRS 076W  and FOND 0658-012W and </a:t>
                      </a:r>
                      <a:r>
                        <a:rPr lang="es-CL" altLang="zh-TW" sz="800" b="0" i="0" u="none" strike="noStrike" dirty="0" err="1">
                          <a:solidFill>
                            <a:schemeClr val="tx1"/>
                          </a:solidFill>
                          <a:effectLst/>
                          <a:latin typeface="Candara" panose="020E0502030303020204" pitchFamily="34" charset="0"/>
                          <a:ea typeface="DFKai-SB"/>
                        </a:rPr>
                        <a:t>stay</a:t>
                      </a:r>
                      <a:r>
                        <a:rPr lang="es-CL" altLang="zh-TW" sz="800" b="0" i="0" u="none" strike="noStrike" dirty="0">
                          <a:solidFill>
                            <a:schemeClr val="tx1"/>
                          </a:solidFill>
                          <a:effectLst/>
                          <a:latin typeface="Candara" panose="020E0502030303020204" pitchFamily="34" charset="0"/>
                          <a:ea typeface="DFKai-SB"/>
                        </a:rPr>
                        <a:t> in </a:t>
                      </a:r>
                      <a:r>
                        <a:rPr lang="es-CL" altLang="zh-TW" sz="800" b="0" i="0" u="none" strike="noStrike" dirty="0" err="1">
                          <a:solidFill>
                            <a:schemeClr val="tx1"/>
                          </a:solidFill>
                          <a:effectLst/>
                          <a:latin typeface="Candara" panose="020E0502030303020204" pitchFamily="34" charset="0"/>
                          <a:ea typeface="DFKai-SB"/>
                        </a:rPr>
                        <a:t>the</a:t>
                      </a:r>
                      <a:r>
                        <a:rPr lang="es-CL" altLang="zh-TW" sz="800" b="0" i="0" u="none" strike="noStrike" dirty="0">
                          <a:solidFill>
                            <a:schemeClr val="tx1"/>
                          </a:solidFill>
                          <a:effectLst/>
                          <a:latin typeface="Candara" panose="020E0502030303020204" pitchFamily="34" charset="0"/>
                          <a:ea typeface="DFKai-SB"/>
                        </a:rPr>
                        <a:t> terminal </a:t>
                      </a:r>
                      <a:r>
                        <a:rPr lang="es-CL" altLang="zh-TW" sz="800" b="0" i="0" u="none" strike="noStrike" dirty="0" err="1">
                          <a:solidFill>
                            <a:schemeClr val="tx1"/>
                          </a:solidFill>
                          <a:effectLst/>
                          <a:latin typeface="Candara" panose="020E0502030303020204" pitchFamily="34" charset="0"/>
                          <a:ea typeface="DFKai-SB"/>
                        </a:rPr>
                        <a:t>over</a:t>
                      </a:r>
                      <a:r>
                        <a:rPr lang="es-CL" altLang="zh-TW" sz="800" b="0" i="0" u="none" strike="noStrike" dirty="0">
                          <a:solidFill>
                            <a:schemeClr val="tx1"/>
                          </a:solidFill>
                          <a:effectLst/>
                          <a:latin typeface="Candara" panose="020E0502030303020204" pitchFamily="34" charset="0"/>
                          <a:ea typeface="DFKai-SB"/>
                        </a:rPr>
                        <a:t> 15 </a:t>
                      </a:r>
                      <a:r>
                        <a:rPr lang="es-CL" altLang="zh-TW" sz="800" b="0" i="0" u="none" strike="noStrike" dirty="0" err="1">
                          <a:solidFill>
                            <a:schemeClr val="tx1"/>
                          </a:solidFill>
                          <a:effectLst/>
                          <a:latin typeface="Candara" panose="020E0502030303020204" pitchFamily="34" charset="0"/>
                          <a:ea typeface="DFKai-SB"/>
                        </a:rPr>
                        <a:t>days</a:t>
                      </a:r>
                      <a:r>
                        <a:rPr lang="es-CL" altLang="zh-TW" sz="800" b="0" i="0" u="none" strike="noStrike" dirty="0">
                          <a:solidFill>
                            <a:schemeClr val="tx1"/>
                          </a:solidFill>
                          <a:effectLst/>
                          <a:latin typeface="Candara" panose="020E0502030303020204" pitchFamily="34" charset="0"/>
                          <a:ea typeface="DFKai-SB"/>
                        </a:rPr>
                        <a:t> and </a:t>
                      </a:r>
                      <a:r>
                        <a:rPr lang="es-CL" altLang="zh-TW" sz="800" b="0" i="0" u="none" strike="noStrike" dirty="0" err="1">
                          <a:solidFill>
                            <a:schemeClr val="tx1"/>
                          </a:solidFill>
                          <a:effectLst/>
                          <a:latin typeface="Candara" panose="020E0502030303020204" pitchFamily="34" charset="0"/>
                          <a:ea typeface="DFKai-SB"/>
                        </a:rPr>
                        <a:t>charge</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reaching</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over</a:t>
                      </a:r>
                      <a:r>
                        <a:rPr lang="es-CL" altLang="zh-TW" sz="800" b="0" i="0" u="none" strike="noStrike" dirty="0">
                          <a:solidFill>
                            <a:schemeClr val="tx1"/>
                          </a:solidFill>
                          <a:effectLst/>
                          <a:latin typeface="Candara" panose="020E0502030303020204" pitchFamily="34" charset="0"/>
                          <a:ea typeface="DFKai-SB"/>
                        </a:rPr>
                        <a:t> USD 200, 000 and </a:t>
                      </a:r>
                      <a:r>
                        <a:rPr lang="es-CL" altLang="zh-TW" sz="800" b="0" i="0" u="none" strike="noStrike" dirty="0" err="1">
                          <a:solidFill>
                            <a:schemeClr val="tx1"/>
                          </a:solidFill>
                          <a:effectLst/>
                          <a:latin typeface="Candara" panose="020E0502030303020204" pitchFamily="34" charset="0"/>
                          <a:ea typeface="DFKai-SB"/>
                        </a:rPr>
                        <a:t>finally</a:t>
                      </a:r>
                      <a:r>
                        <a:rPr lang="es-CL" altLang="zh-TW" sz="800" b="0" i="0" u="none" strike="noStrike" dirty="0">
                          <a:solidFill>
                            <a:schemeClr val="tx1"/>
                          </a:solidFill>
                          <a:effectLst/>
                          <a:latin typeface="Candara" panose="020E0502030303020204" pitchFamily="34" charset="0"/>
                          <a:ea typeface="DFKai-SB"/>
                        </a:rPr>
                        <a:t> terminal </a:t>
                      </a:r>
                      <a:r>
                        <a:rPr lang="es-CL" altLang="zh-TW" sz="800" b="0" i="0" u="none" strike="noStrike" dirty="0" err="1">
                          <a:solidFill>
                            <a:schemeClr val="tx1"/>
                          </a:solidFill>
                          <a:effectLst/>
                          <a:latin typeface="Candara" panose="020E0502030303020204" pitchFamily="34" charset="0"/>
                          <a:ea typeface="DFKai-SB"/>
                        </a:rPr>
                        <a:t>agree</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to</a:t>
                      </a:r>
                      <a:r>
                        <a:rPr lang="es-CL" altLang="zh-TW" sz="800" b="0" i="0" u="none" strike="noStrike" dirty="0">
                          <a:solidFill>
                            <a:schemeClr val="tx1"/>
                          </a:solidFill>
                          <a:effectLst/>
                          <a:latin typeface="Candara" panose="020E0502030303020204" pitchFamily="34" charset="0"/>
                          <a:ea typeface="DFKai-SB"/>
                        </a:rPr>
                        <a:t> do a 50% </a:t>
                      </a:r>
                      <a:r>
                        <a:rPr lang="es-CL" altLang="zh-TW" sz="800" b="0" i="0" u="none" strike="noStrike" dirty="0" err="1">
                          <a:solidFill>
                            <a:schemeClr val="tx1"/>
                          </a:solidFill>
                          <a:effectLst/>
                          <a:latin typeface="Candara" panose="020E0502030303020204" pitchFamily="34" charset="0"/>
                          <a:ea typeface="DFKai-SB"/>
                        </a:rPr>
                        <a:t>of</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discount</a:t>
                      </a:r>
                      <a:r>
                        <a:rPr lang="es-CL" altLang="zh-TW" sz="800" b="0" i="0" u="none" strike="noStrike" dirty="0">
                          <a:solidFill>
                            <a:schemeClr val="tx1"/>
                          </a:solidFill>
                          <a:effectLst/>
                          <a:latin typeface="Candara" panose="020E0502030303020204" pitchFamily="34" charset="0"/>
                          <a:ea typeface="DFKai-SB"/>
                        </a:rPr>
                        <a:t>.</a:t>
                      </a:r>
                    </a:p>
                    <a:p>
                      <a:pPr marL="228600" indent="-228600" algn="l" fontAlgn="ctr">
                        <a:buAutoNum type="arabicPeriod"/>
                      </a:pPr>
                      <a:r>
                        <a:rPr lang="es-CL" altLang="zh-TW" sz="800" b="0" i="0" u="none" strike="noStrike" dirty="0" err="1">
                          <a:solidFill>
                            <a:schemeClr val="tx1"/>
                          </a:solidFill>
                          <a:effectLst/>
                          <a:latin typeface="Candara" panose="020E0502030303020204" pitchFamily="34" charset="0"/>
                          <a:ea typeface="DFKai-SB"/>
                        </a:rPr>
                        <a:t>For</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this</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year</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to</a:t>
                      </a:r>
                      <a:r>
                        <a:rPr lang="es-CL" altLang="zh-TW" sz="800" b="0" i="0" u="none" strike="noStrike" dirty="0">
                          <a:solidFill>
                            <a:schemeClr val="tx1"/>
                          </a:solidFill>
                          <a:effectLst/>
                          <a:latin typeface="Candara" panose="020E0502030303020204" pitchFamily="34" charset="0"/>
                          <a:ea typeface="DFKai-SB"/>
                        </a:rPr>
                        <a:t> reduce posible extra </a:t>
                      </a:r>
                      <a:r>
                        <a:rPr lang="es-CL" altLang="zh-TW" sz="800" b="0" i="0" u="none" strike="noStrike" dirty="0" err="1">
                          <a:solidFill>
                            <a:schemeClr val="tx1"/>
                          </a:solidFill>
                          <a:effectLst/>
                          <a:latin typeface="Candara" panose="020E0502030303020204" pitchFamily="34" charset="0"/>
                          <a:ea typeface="DFKai-SB"/>
                        </a:rPr>
                        <a:t>cost</a:t>
                      </a:r>
                      <a:r>
                        <a:rPr lang="es-CL" altLang="zh-TW" sz="800" b="0" i="0" u="none" strike="noStrike" dirty="0">
                          <a:solidFill>
                            <a:schemeClr val="tx1"/>
                          </a:solidFill>
                          <a:effectLst/>
                          <a:latin typeface="Candara" panose="020E0502030303020204" pitchFamily="34" charset="0"/>
                          <a:ea typeface="DFKai-SB"/>
                        </a:rPr>
                        <a:t> TPS </a:t>
                      </a:r>
                      <a:r>
                        <a:rPr lang="es-CL" altLang="zh-TW" sz="800" b="0" i="0" u="none" strike="noStrike" dirty="0" err="1">
                          <a:solidFill>
                            <a:schemeClr val="tx1"/>
                          </a:solidFill>
                          <a:effectLst/>
                          <a:latin typeface="Candara" panose="020E0502030303020204" pitchFamily="34" charset="0"/>
                          <a:ea typeface="DFKai-SB"/>
                        </a:rPr>
                        <a:t>agreemnet</a:t>
                      </a:r>
                      <a:r>
                        <a:rPr lang="es-CL" altLang="zh-TW" sz="800" b="0" i="0" u="none" strike="noStrike" dirty="0">
                          <a:solidFill>
                            <a:schemeClr val="tx1"/>
                          </a:solidFill>
                          <a:effectLst/>
                          <a:latin typeface="Candara" panose="020E0502030303020204" pitchFamily="34" charset="0"/>
                          <a:ea typeface="DFKai-SB"/>
                        </a:rPr>
                        <a:t> 2025 </a:t>
                      </a:r>
                      <a:r>
                        <a:rPr lang="es-CL" altLang="zh-TW" sz="800" b="0" i="0" u="none" strike="noStrike" dirty="0" err="1">
                          <a:solidFill>
                            <a:schemeClr val="tx1"/>
                          </a:solidFill>
                          <a:effectLst/>
                          <a:latin typeface="Candara" panose="020E0502030303020204" pitchFamily="34" charset="0"/>
                          <a:ea typeface="DFKai-SB"/>
                        </a:rPr>
                        <a:t>considers</a:t>
                      </a:r>
                      <a:r>
                        <a:rPr lang="es-CL" altLang="zh-TW" sz="800" b="0" i="0" u="none" strike="noStrike" dirty="0">
                          <a:solidFill>
                            <a:schemeClr val="tx1"/>
                          </a:solidFill>
                          <a:effectLst/>
                          <a:latin typeface="Candara" panose="020E0502030303020204" pitchFamily="34" charset="0"/>
                          <a:ea typeface="DFKai-SB"/>
                        </a:rPr>
                        <a:t> 7 free </a:t>
                      </a:r>
                      <a:r>
                        <a:rPr lang="es-CL" altLang="zh-TW" sz="800" b="0" i="0" u="none" strike="noStrike" dirty="0" err="1">
                          <a:solidFill>
                            <a:schemeClr val="tx1"/>
                          </a:solidFill>
                          <a:effectLst/>
                          <a:latin typeface="Candara" panose="020E0502030303020204" pitchFamily="34" charset="0"/>
                          <a:ea typeface="DFKai-SB"/>
                        </a:rPr>
                        <a:t>days</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for</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empty</a:t>
                      </a:r>
                      <a:r>
                        <a:rPr lang="es-CL" altLang="zh-TW" sz="800" b="0" i="0" u="none" strike="noStrike" dirty="0">
                          <a:solidFill>
                            <a:schemeClr val="tx1"/>
                          </a:solidFill>
                          <a:effectLst/>
                          <a:latin typeface="Candara" panose="020E0502030303020204" pitchFamily="34" charset="0"/>
                          <a:ea typeface="DFKai-SB"/>
                        </a:rPr>
                        <a:t> roll </a:t>
                      </a:r>
                      <a:r>
                        <a:rPr lang="es-CL" altLang="zh-TW" sz="800" b="0" i="0" u="none" strike="noStrike" dirty="0" err="1">
                          <a:solidFill>
                            <a:schemeClr val="tx1"/>
                          </a:solidFill>
                          <a:effectLst/>
                          <a:latin typeface="Candara" panose="020E0502030303020204" pitchFamily="34" charset="0"/>
                          <a:ea typeface="DFKai-SB"/>
                        </a:rPr>
                        <a:t>over</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containers</a:t>
                      </a:r>
                      <a:r>
                        <a:rPr lang="es-CL" altLang="zh-TW" sz="800" b="0" i="0" u="none" strike="noStrike" dirty="0">
                          <a:solidFill>
                            <a:schemeClr val="tx1"/>
                          </a:solidFill>
                          <a:effectLst/>
                          <a:latin typeface="Candara" panose="020E0502030303020204" pitchFamily="34" charset="0"/>
                          <a:ea typeface="DFKai-SB"/>
                        </a:rPr>
                        <a:t>.</a:t>
                      </a:r>
                      <a:endParaRPr lang="zh-TW" altLang="en-US" sz="800" b="0" i="0" u="none" strike="noStrike" dirty="0">
                        <a:solidFill>
                          <a:schemeClr val="tx1"/>
                        </a:solidFill>
                        <a:effectLst/>
                        <a:latin typeface="Candara" panose="020E0502030303020204" pitchFamily="34" charset="0"/>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60040">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DFKai-SB"/>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L" altLang="zh-TW" sz="900" b="0" i="0" u="none" strike="noStrike" dirty="0">
                          <a:solidFill>
                            <a:schemeClr val="tx1"/>
                          </a:solidFill>
                          <a:effectLst/>
                          <a:latin typeface="Candara" panose="020E0502030303020204" pitchFamily="34" charset="0"/>
                          <a:ea typeface="DFKai-SB"/>
                        </a:rPr>
                        <a:t>USD 263,867.00</a:t>
                      </a:r>
                      <a:endParaRPr lang="zh-TW" altLang="en-US" sz="900" b="0" i="0" u="none" strike="noStrike" dirty="0">
                        <a:solidFill>
                          <a:schemeClr val="tx1"/>
                        </a:solidFill>
                        <a:effectLst/>
                        <a:latin typeface="Candara" panose="020E0502030303020204" pitchFamily="34" charset="0"/>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CL" altLang="zh-TW" sz="900" b="0" i="0" u="none" strike="noStrike" dirty="0">
                          <a:solidFill>
                            <a:schemeClr val="tx1"/>
                          </a:solidFill>
                          <a:effectLst/>
                          <a:latin typeface="Candara" panose="020E0502030303020204" pitchFamily="34" charset="0"/>
                          <a:ea typeface="DFKai-SB"/>
                        </a:rPr>
                        <a:t>USD 305,246.00</a:t>
                      </a:r>
                      <a:endParaRPr lang="zh-TW" altLang="en-US" sz="900" b="0" i="0" u="none" strike="noStrike" dirty="0">
                        <a:solidFill>
                          <a:schemeClr val="tx1"/>
                        </a:solidFill>
                        <a:effectLst/>
                        <a:latin typeface="Candara" panose="020E0502030303020204" pitchFamily="34" charset="0"/>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CL" altLang="zh-TW" sz="900" b="0" i="0" u="none" strike="noStrike" dirty="0">
                          <a:solidFill>
                            <a:srgbClr val="FF0000"/>
                          </a:solidFill>
                          <a:effectLst/>
                          <a:highlight>
                            <a:srgbClr val="FFFF00"/>
                          </a:highlight>
                          <a:latin typeface="Candara" panose="020E0502030303020204" pitchFamily="34" charset="0"/>
                          <a:ea typeface="DFKai-SB"/>
                        </a:rPr>
                        <a:t>-15,68%</a:t>
                      </a:r>
                      <a:endParaRPr lang="zh-TW" altLang="en-US" sz="900" b="0" i="0" u="none" strike="noStrike" dirty="0">
                        <a:solidFill>
                          <a:srgbClr val="FF0000"/>
                        </a:solidFill>
                        <a:effectLst/>
                        <a:highlight>
                          <a:srgbClr val="FFFF00"/>
                        </a:highlight>
                        <a:latin typeface="Candara" panose="020E0502030303020204" pitchFamily="34" charset="0"/>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228600" indent="-228600" algn="l" fontAlgn="ctr">
                        <a:buAutoNum type="arabicPeriod"/>
                      </a:pPr>
                      <a:r>
                        <a:rPr lang="es-CL" altLang="zh-TW" sz="800" b="0" i="0" u="none" strike="noStrike" dirty="0">
                          <a:solidFill>
                            <a:schemeClr val="tx1"/>
                          </a:solidFill>
                          <a:effectLst/>
                          <a:latin typeface="Candara" panose="020E0502030303020204" pitchFamily="34" charset="0"/>
                          <a:ea typeface="DFKai-SB"/>
                        </a:rPr>
                        <a:t>Agunsa and DPW LQN </a:t>
                      </a:r>
                      <a:r>
                        <a:rPr lang="es-CL" altLang="zh-TW" sz="800" b="0" i="0" u="none" strike="noStrike" dirty="0" err="1">
                          <a:solidFill>
                            <a:schemeClr val="tx1"/>
                          </a:solidFill>
                          <a:effectLst/>
                          <a:latin typeface="Candara" panose="020E0502030303020204" pitchFamily="34" charset="0"/>
                          <a:ea typeface="DFKai-SB"/>
                        </a:rPr>
                        <a:t>collect</a:t>
                      </a:r>
                      <a:r>
                        <a:rPr lang="es-CL" altLang="zh-TW" sz="800" b="0" i="0" u="none" strike="noStrike" dirty="0">
                          <a:solidFill>
                            <a:schemeClr val="tx1"/>
                          </a:solidFill>
                          <a:effectLst/>
                          <a:latin typeface="Candara" panose="020E0502030303020204" pitchFamily="34" charset="0"/>
                          <a:ea typeface="DFKai-SB"/>
                        </a:rPr>
                        <a:t> LOLO </a:t>
                      </a:r>
                      <a:r>
                        <a:rPr lang="es-CL" altLang="zh-TW" sz="800" b="0" i="0" u="none" strike="noStrike" dirty="0" err="1">
                          <a:solidFill>
                            <a:schemeClr val="tx1"/>
                          </a:solidFill>
                          <a:effectLst/>
                          <a:latin typeface="Candara" panose="020E0502030303020204" pitchFamily="34" charset="0"/>
                          <a:ea typeface="DFKai-SB"/>
                        </a:rPr>
                        <a:t>for</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empty</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containers</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During</a:t>
                      </a:r>
                      <a:r>
                        <a:rPr lang="es-CL" altLang="zh-TW" sz="800" b="0" i="0" u="none" strike="noStrike" dirty="0">
                          <a:solidFill>
                            <a:schemeClr val="tx1"/>
                          </a:solidFill>
                          <a:effectLst/>
                          <a:latin typeface="Candara" panose="020E0502030303020204" pitchFamily="34" charset="0"/>
                          <a:ea typeface="DFKai-SB"/>
                        </a:rPr>
                        <a:t> 2024, </a:t>
                      </a:r>
                      <a:r>
                        <a:rPr lang="es-CL" altLang="zh-TW" sz="800" b="0" i="0" u="none" strike="noStrike" dirty="0" err="1">
                          <a:solidFill>
                            <a:schemeClr val="tx1"/>
                          </a:solidFill>
                          <a:effectLst/>
                          <a:latin typeface="Candara" panose="020E0502030303020204" pitchFamily="34" charset="0"/>
                          <a:ea typeface="DFKai-SB"/>
                        </a:rPr>
                        <a:t>the</a:t>
                      </a:r>
                      <a:r>
                        <a:rPr lang="es-CL" altLang="zh-TW" sz="800" b="0" i="0" u="none" strike="noStrike" dirty="0">
                          <a:solidFill>
                            <a:schemeClr val="tx1"/>
                          </a:solidFill>
                          <a:effectLst/>
                          <a:latin typeface="Candara" panose="020E0502030303020204" pitchFamily="34" charset="0"/>
                          <a:ea typeface="DFKai-SB"/>
                        </a:rPr>
                        <a:t> repo </a:t>
                      </a:r>
                      <a:r>
                        <a:rPr lang="es-CL" altLang="zh-TW" sz="800" b="0" i="0" u="none" strike="noStrike" dirty="0" err="1">
                          <a:solidFill>
                            <a:schemeClr val="tx1"/>
                          </a:solidFill>
                          <a:effectLst/>
                          <a:latin typeface="Candara" panose="020E0502030303020204" pitchFamily="34" charset="0"/>
                          <a:ea typeface="DFKai-SB"/>
                        </a:rPr>
                        <a:t>instruction</a:t>
                      </a:r>
                      <a:r>
                        <a:rPr lang="es-CL" altLang="zh-TW" sz="800" b="0" i="0" u="none" strike="noStrike" dirty="0">
                          <a:solidFill>
                            <a:schemeClr val="tx1"/>
                          </a:solidFill>
                          <a:effectLst/>
                          <a:latin typeface="Candara" panose="020E0502030303020204" pitchFamily="34" charset="0"/>
                          <a:ea typeface="DFKai-SB"/>
                        </a:rPr>
                        <a:t> in Agunsa </a:t>
                      </a:r>
                      <a:r>
                        <a:rPr lang="es-CL" altLang="zh-TW" sz="800" b="0" i="0" u="none" strike="noStrike" dirty="0" err="1">
                          <a:solidFill>
                            <a:schemeClr val="tx1"/>
                          </a:solidFill>
                          <a:effectLst/>
                          <a:latin typeface="Candara" panose="020E0502030303020204" pitchFamily="34" charset="0"/>
                          <a:ea typeface="DFKai-SB"/>
                        </a:rPr>
                        <a:t>depots</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increased</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around</a:t>
                      </a:r>
                      <a:r>
                        <a:rPr lang="es-CL" altLang="zh-TW" sz="800" b="0" i="0" u="none" strike="noStrike" dirty="0">
                          <a:solidFill>
                            <a:schemeClr val="tx1"/>
                          </a:solidFill>
                          <a:effectLst/>
                          <a:latin typeface="Candara" panose="020E0502030303020204" pitchFamily="34" charset="0"/>
                          <a:ea typeface="DFKai-SB"/>
                        </a:rPr>
                        <a:t> in 2000 boxes and  in DPW </a:t>
                      </a:r>
                      <a:r>
                        <a:rPr lang="es-CL" altLang="zh-TW" sz="800" b="0" i="0" u="none" strike="noStrike" dirty="0" err="1">
                          <a:solidFill>
                            <a:schemeClr val="tx1"/>
                          </a:solidFill>
                          <a:effectLst/>
                          <a:latin typeface="Candara" panose="020E0502030303020204" pitchFamily="34" charset="0"/>
                          <a:ea typeface="DFKai-SB"/>
                        </a:rPr>
                        <a:t>depot</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rates</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had</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adjustment</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of</a:t>
                      </a:r>
                      <a:r>
                        <a:rPr lang="es-CL" altLang="zh-TW" sz="800" b="0" i="0" u="none" strike="noStrike" dirty="0">
                          <a:solidFill>
                            <a:schemeClr val="tx1"/>
                          </a:solidFill>
                          <a:effectLst/>
                          <a:latin typeface="Candara" panose="020E0502030303020204" pitchFamily="34" charset="0"/>
                          <a:ea typeface="DFKai-SB"/>
                        </a:rPr>
                        <a:t> USPPI 1,86% </a:t>
                      </a:r>
                      <a:r>
                        <a:rPr lang="es-CL" altLang="zh-TW" sz="800" b="0" i="0" u="none" strike="noStrike" dirty="0" err="1">
                          <a:solidFill>
                            <a:schemeClr val="tx1"/>
                          </a:solidFill>
                          <a:effectLst/>
                          <a:latin typeface="Candara" panose="020E0502030303020204" pitchFamily="34" charset="0"/>
                          <a:ea typeface="DFKai-SB"/>
                        </a:rPr>
                        <a:t>accoridng</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to</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agreement</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conditions</a:t>
                      </a:r>
                      <a:r>
                        <a:rPr lang="es-CL" altLang="zh-TW" sz="800" b="0" i="0" u="none" strike="noStrike" dirty="0">
                          <a:solidFill>
                            <a:schemeClr val="tx1"/>
                          </a:solidFill>
                          <a:effectLst/>
                          <a:latin typeface="Candara" panose="020E0502030303020204" pitchFamily="34" charset="0"/>
                          <a:ea typeface="DFKai-SB"/>
                        </a:rPr>
                        <a:t>.  </a:t>
                      </a:r>
                    </a:p>
                    <a:p>
                      <a:pPr marL="228600" indent="-228600" algn="l" fontAlgn="ctr">
                        <a:buAutoNum type="arabicPeriod"/>
                      </a:pPr>
                      <a:r>
                        <a:rPr lang="es-CL" altLang="zh-TW" sz="800" b="0" i="0" u="none" strike="noStrike" dirty="0" err="1">
                          <a:solidFill>
                            <a:schemeClr val="tx1"/>
                          </a:solidFill>
                          <a:effectLst/>
                          <a:latin typeface="Candara" panose="020E0502030303020204" pitchFamily="34" charset="0"/>
                          <a:ea typeface="DFKai-SB"/>
                        </a:rPr>
                        <a:t>For</a:t>
                      </a:r>
                      <a:r>
                        <a:rPr lang="es-CL" altLang="zh-TW" sz="800" b="0" i="0" u="none" strike="noStrike" dirty="0">
                          <a:solidFill>
                            <a:schemeClr val="tx1"/>
                          </a:solidFill>
                          <a:effectLst/>
                          <a:latin typeface="Candara" panose="020E0502030303020204" pitchFamily="34" charset="0"/>
                          <a:ea typeface="DFKai-SB"/>
                        </a:rPr>
                        <a:t> 2025, </a:t>
                      </a:r>
                      <a:r>
                        <a:rPr lang="es-CL" altLang="zh-TW" sz="800" b="0" i="0" u="none" strike="noStrike" dirty="0" err="1">
                          <a:solidFill>
                            <a:schemeClr val="tx1"/>
                          </a:solidFill>
                          <a:effectLst/>
                          <a:latin typeface="Candara" panose="020E0502030303020204" pitchFamily="34" charset="0"/>
                          <a:ea typeface="DFKai-SB"/>
                        </a:rPr>
                        <a:t>the</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empty</a:t>
                      </a:r>
                      <a:r>
                        <a:rPr lang="es-CL" altLang="zh-TW" sz="800" b="0" i="0" u="none" strike="noStrike" dirty="0">
                          <a:solidFill>
                            <a:schemeClr val="tx1"/>
                          </a:solidFill>
                          <a:effectLst/>
                          <a:latin typeface="Candara" panose="020E0502030303020204" pitchFamily="34" charset="0"/>
                          <a:ea typeface="DFKai-SB"/>
                        </a:rPr>
                        <a:t> LL </a:t>
                      </a:r>
                      <a:r>
                        <a:rPr lang="es-CL" altLang="zh-TW" sz="800" b="0" i="0" u="none" strike="noStrike" dirty="0" err="1">
                          <a:solidFill>
                            <a:schemeClr val="tx1"/>
                          </a:solidFill>
                          <a:effectLst/>
                          <a:latin typeface="Candara" panose="020E0502030303020204" pitchFamily="34" charset="0"/>
                          <a:ea typeface="DFKai-SB"/>
                        </a:rPr>
                        <a:t>charges</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should</a:t>
                      </a:r>
                      <a:r>
                        <a:rPr lang="es-CL" altLang="zh-TW" sz="800" b="0" i="0" u="none" strike="noStrike" dirty="0">
                          <a:solidFill>
                            <a:schemeClr val="tx1"/>
                          </a:solidFill>
                          <a:effectLst/>
                          <a:latin typeface="Candara" panose="020E0502030303020204" pitchFamily="34" charset="0"/>
                          <a:ea typeface="DFKai-SB"/>
                        </a:rPr>
                        <a:t> reduce </a:t>
                      </a:r>
                      <a:r>
                        <a:rPr lang="es-CL" altLang="zh-TW" sz="800" b="0" i="0" u="none" strike="noStrike" dirty="0" err="1">
                          <a:solidFill>
                            <a:schemeClr val="tx1"/>
                          </a:solidFill>
                          <a:effectLst/>
                          <a:latin typeface="Candara" panose="020E0502030303020204" pitchFamily="34" charset="0"/>
                          <a:ea typeface="DFKai-SB"/>
                        </a:rPr>
                        <a:t>with</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the</a:t>
                      </a:r>
                      <a:r>
                        <a:rPr lang="es-CL" altLang="zh-TW" sz="800" b="0" i="0" u="none" strike="noStrike" dirty="0">
                          <a:solidFill>
                            <a:schemeClr val="tx1"/>
                          </a:solidFill>
                          <a:effectLst/>
                          <a:latin typeface="Candara" panose="020E0502030303020204" pitchFamily="34" charset="0"/>
                          <a:ea typeface="DFKai-SB"/>
                        </a:rPr>
                        <a:t> new </a:t>
                      </a:r>
                      <a:r>
                        <a:rPr lang="es-CL" altLang="zh-TW" sz="800" b="0" i="0" u="none" strike="noStrike" dirty="0" err="1">
                          <a:solidFill>
                            <a:schemeClr val="tx1"/>
                          </a:solidFill>
                          <a:effectLst/>
                          <a:latin typeface="Candara" panose="020E0502030303020204" pitchFamily="34" charset="0"/>
                          <a:ea typeface="DFKai-SB"/>
                        </a:rPr>
                        <a:t>depot</a:t>
                      </a:r>
                      <a:r>
                        <a:rPr lang="es-CL" altLang="zh-TW" sz="800" b="0" i="0" u="none" strike="noStrike" dirty="0">
                          <a:solidFill>
                            <a:schemeClr val="tx1"/>
                          </a:solidFill>
                          <a:effectLst/>
                          <a:latin typeface="Candara" panose="020E0502030303020204" pitchFamily="34" charset="0"/>
                          <a:ea typeface="DFKai-SB"/>
                        </a:rPr>
                        <a:t> in CLVAL , </a:t>
                      </a:r>
                      <a:r>
                        <a:rPr lang="es-CL" altLang="zh-TW" sz="800" b="0" i="0" u="none" strike="noStrike" dirty="0" err="1">
                          <a:solidFill>
                            <a:schemeClr val="tx1"/>
                          </a:solidFill>
                          <a:effectLst/>
                          <a:latin typeface="Candara" panose="020E0502030303020204" pitchFamily="34" charset="0"/>
                          <a:ea typeface="DFKai-SB"/>
                        </a:rPr>
                        <a:t>Medlog</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doesn´t</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include</a:t>
                      </a:r>
                      <a:r>
                        <a:rPr lang="es-CL" altLang="zh-TW" sz="800" b="0" i="0" u="none" strike="noStrike" dirty="0">
                          <a:solidFill>
                            <a:schemeClr val="tx1"/>
                          </a:solidFill>
                          <a:effectLst/>
                          <a:latin typeface="Candara" panose="020E0502030303020204" pitchFamily="34" charset="0"/>
                          <a:ea typeface="DFKai-SB"/>
                        </a:rPr>
                        <a:t> LL </a:t>
                      </a:r>
                      <a:r>
                        <a:rPr lang="es-CL" altLang="zh-TW" sz="800" b="0" i="0" u="none" strike="noStrike" dirty="0" err="1">
                          <a:solidFill>
                            <a:schemeClr val="tx1"/>
                          </a:solidFill>
                          <a:effectLst/>
                          <a:latin typeface="Candara" panose="020E0502030303020204" pitchFamily="34" charset="0"/>
                          <a:ea typeface="DFKai-SB"/>
                        </a:rPr>
                        <a:t>charges</a:t>
                      </a:r>
                      <a:r>
                        <a:rPr lang="es-CL" altLang="zh-TW" sz="800" b="0" i="0" u="none" strike="noStrike" dirty="0">
                          <a:solidFill>
                            <a:schemeClr val="tx1"/>
                          </a:solidFill>
                          <a:effectLst/>
                          <a:latin typeface="Candara" panose="020E0502030303020204" pitchFamily="34" charset="0"/>
                          <a:ea typeface="DFKai-SB"/>
                        </a:rPr>
                        <a:t> in </a:t>
                      </a:r>
                      <a:r>
                        <a:rPr lang="es-CL" altLang="zh-TW" sz="800" b="0" i="0" u="none" strike="noStrike" dirty="0" err="1">
                          <a:solidFill>
                            <a:schemeClr val="tx1"/>
                          </a:solidFill>
                          <a:effectLst/>
                          <a:latin typeface="Candara" panose="020E0502030303020204" pitchFamily="34" charset="0"/>
                          <a:ea typeface="DFKai-SB"/>
                        </a:rPr>
                        <a:t>their</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current</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contract</a:t>
                      </a:r>
                      <a:r>
                        <a:rPr lang="es-CL" altLang="zh-TW" sz="800" b="0" i="0" u="none" strike="noStrike" dirty="0">
                          <a:solidFill>
                            <a:schemeClr val="tx1"/>
                          </a:solidFill>
                          <a:effectLst/>
                          <a:latin typeface="Candara" panose="020E0502030303020204" pitchFamily="34" charset="0"/>
                          <a:ea typeface="DFKai-SB"/>
                        </a:rPr>
                        <a:t>. </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DFKai-SB"/>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ES" altLang="zh-TW" sz="900" u="none" strike="noStrike" dirty="0">
                          <a:solidFill>
                            <a:schemeClr val="tx1"/>
                          </a:solidFill>
                          <a:effectLst/>
                          <a:latin typeface="Candara" panose="020E0502030303020204" pitchFamily="34" charset="0"/>
                          <a:ea typeface="DFKai-SB"/>
                        </a:rPr>
                        <a:t>USD 532,080.00</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CL" altLang="zh-TW" sz="900" b="0" i="0" u="none" strike="noStrike" dirty="0">
                          <a:solidFill>
                            <a:schemeClr val="tx1"/>
                          </a:solidFill>
                          <a:effectLst/>
                          <a:latin typeface="Candara" panose="020E0502030303020204" pitchFamily="34" charset="0"/>
                          <a:ea typeface="DFKai-SB"/>
                        </a:rPr>
                        <a:t>USD 1,020,985.00</a:t>
                      </a:r>
                      <a:endParaRPr lang="zh-TW" altLang="en-US" sz="900" b="0" i="0" u="none" strike="noStrike" dirty="0">
                        <a:solidFill>
                          <a:schemeClr val="tx1"/>
                        </a:solidFill>
                        <a:effectLst/>
                        <a:latin typeface="Candara" panose="020E0502030303020204" pitchFamily="34" charset="0"/>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CL" altLang="zh-TW" sz="900" b="0" i="0" u="none" strike="noStrike" dirty="0">
                          <a:solidFill>
                            <a:srgbClr val="FF0000"/>
                          </a:solidFill>
                          <a:effectLst/>
                          <a:highlight>
                            <a:srgbClr val="FFFF00"/>
                          </a:highlight>
                          <a:latin typeface="Candara" panose="020E0502030303020204" pitchFamily="34" charset="0"/>
                          <a:ea typeface="DFKai-SB"/>
                        </a:rPr>
                        <a:t>-91,89%</a:t>
                      </a:r>
                      <a:endParaRPr lang="zh-TW" altLang="en-US" sz="900" b="0" i="0" u="none" strike="noStrike" dirty="0">
                        <a:solidFill>
                          <a:srgbClr val="FF0000"/>
                        </a:solidFill>
                        <a:effectLst/>
                        <a:highlight>
                          <a:srgbClr val="FFFF00"/>
                        </a:highlight>
                        <a:latin typeface="Candara" panose="020E0502030303020204" pitchFamily="34" charset="0"/>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228600" indent="-228600" algn="l" fontAlgn="ctr">
                        <a:buAutoNum type="arabicPeriod"/>
                      </a:pPr>
                      <a:r>
                        <a:rPr lang="es-CL" altLang="zh-TW" sz="800" b="0" i="0" u="none" strike="noStrike" dirty="0" err="1">
                          <a:solidFill>
                            <a:schemeClr val="tx1"/>
                          </a:solidFill>
                          <a:effectLst/>
                          <a:latin typeface="Candara" panose="020E0502030303020204" pitchFamily="34" charset="0"/>
                          <a:ea typeface="DFKai-SB"/>
                        </a:rPr>
                        <a:t>The</a:t>
                      </a:r>
                      <a:r>
                        <a:rPr lang="es-CL" altLang="zh-TW" sz="800" b="0" i="0" u="none" strike="noStrike" dirty="0">
                          <a:solidFill>
                            <a:schemeClr val="tx1"/>
                          </a:solidFill>
                          <a:effectLst/>
                          <a:latin typeface="Candara" panose="020E0502030303020204" pitchFamily="34" charset="0"/>
                          <a:ea typeface="DFKai-SB"/>
                        </a:rPr>
                        <a:t> repo </a:t>
                      </a:r>
                      <a:r>
                        <a:rPr lang="es-CL" altLang="zh-TW" sz="800" b="0" i="0" u="none" strike="noStrike" dirty="0" err="1">
                          <a:solidFill>
                            <a:schemeClr val="tx1"/>
                          </a:solidFill>
                          <a:effectLst/>
                          <a:latin typeface="Candara" panose="020E0502030303020204" pitchFamily="34" charset="0"/>
                          <a:ea typeface="DFKai-SB"/>
                        </a:rPr>
                        <a:t>out</a:t>
                      </a:r>
                      <a:r>
                        <a:rPr lang="es-CL" altLang="zh-TW" sz="800" b="0" i="0" u="none" strike="noStrike" dirty="0">
                          <a:solidFill>
                            <a:schemeClr val="tx1"/>
                          </a:solidFill>
                          <a:effectLst/>
                          <a:latin typeface="Candara" panose="020E0502030303020204" pitchFamily="34" charset="0"/>
                          <a:ea typeface="DFKai-SB"/>
                        </a:rPr>
                        <a:t> volumen </a:t>
                      </a:r>
                      <a:r>
                        <a:rPr lang="es-CL" altLang="zh-TW" sz="800" b="0" i="0" u="none" strike="noStrike" dirty="0" err="1">
                          <a:solidFill>
                            <a:schemeClr val="tx1"/>
                          </a:solidFill>
                          <a:effectLst/>
                          <a:latin typeface="Candara" panose="020E0502030303020204" pitchFamily="34" charset="0"/>
                          <a:ea typeface="DFKai-SB"/>
                        </a:rPr>
                        <a:t>increased</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around</a:t>
                      </a:r>
                      <a:r>
                        <a:rPr lang="es-CL" altLang="zh-TW" sz="800" b="0" i="0" u="none" strike="noStrike" dirty="0">
                          <a:solidFill>
                            <a:schemeClr val="tx1"/>
                          </a:solidFill>
                          <a:effectLst/>
                          <a:latin typeface="Candara" panose="020E0502030303020204" pitchFamily="34" charset="0"/>
                          <a:ea typeface="DFKai-SB"/>
                        </a:rPr>
                        <a:t> 63,6% </a:t>
                      </a:r>
                      <a:r>
                        <a:rPr lang="es-CL" altLang="zh-TW" sz="800" b="0" i="0" u="none" strike="noStrike" dirty="0" err="1">
                          <a:solidFill>
                            <a:schemeClr val="tx1"/>
                          </a:solidFill>
                          <a:effectLst/>
                          <a:latin typeface="Candara" panose="020E0502030303020204" pitchFamily="34" charset="0"/>
                          <a:ea typeface="DFKai-SB"/>
                        </a:rPr>
                        <a:t>from</a:t>
                      </a:r>
                      <a:r>
                        <a:rPr lang="es-CL" altLang="zh-TW" sz="800" b="0" i="0" u="none" strike="noStrike" dirty="0">
                          <a:solidFill>
                            <a:schemeClr val="tx1"/>
                          </a:solidFill>
                          <a:effectLst/>
                          <a:latin typeface="Candara" panose="020E0502030303020204" pitchFamily="34" charset="0"/>
                          <a:ea typeface="DFKai-SB"/>
                        </a:rPr>
                        <a:t> CL. </a:t>
                      </a:r>
                      <a:r>
                        <a:rPr lang="es-CL" altLang="zh-TW" sz="800" b="0" i="0" u="none" strike="noStrike" dirty="0" err="1">
                          <a:solidFill>
                            <a:schemeClr val="tx1"/>
                          </a:solidFill>
                          <a:effectLst/>
                          <a:latin typeface="Candara" panose="020E0502030303020204" pitchFamily="34" charset="0"/>
                          <a:ea typeface="DFKai-SB"/>
                        </a:rPr>
                        <a:t>From</a:t>
                      </a:r>
                      <a:r>
                        <a:rPr lang="es-CL" altLang="zh-TW" sz="800" b="0" i="0" u="none" strike="noStrike" dirty="0">
                          <a:solidFill>
                            <a:schemeClr val="tx1"/>
                          </a:solidFill>
                          <a:effectLst/>
                          <a:latin typeface="Candara" panose="020E0502030303020204" pitchFamily="34" charset="0"/>
                          <a:ea typeface="DFKai-SB"/>
                        </a:rPr>
                        <a:t> CLSCL </a:t>
                      </a:r>
                      <a:r>
                        <a:rPr lang="es-CL" altLang="zh-TW" sz="800" b="0" i="0" u="none" strike="noStrike" dirty="0" err="1">
                          <a:solidFill>
                            <a:schemeClr val="tx1"/>
                          </a:solidFill>
                          <a:effectLst/>
                          <a:latin typeface="Candara" panose="020E0502030303020204" pitchFamily="34" charset="0"/>
                          <a:ea typeface="DFKai-SB"/>
                        </a:rPr>
                        <a:t>depot</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the</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empty</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returne</a:t>
                      </a:r>
                      <a:r>
                        <a:rPr lang="es-CL" altLang="zh-TW" sz="800" b="0" i="0" u="none" strike="noStrike" dirty="0">
                          <a:solidFill>
                            <a:schemeClr val="tx1"/>
                          </a:solidFill>
                          <a:effectLst/>
                          <a:latin typeface="Candara" panose="020E0502030303020204" pitchFamily="34" charset="0"/>
                          <a:ea typeface="DFKai-SB"/>
                        </a:rPr>
                        <a:t> volumen </a:t>
                      </a:r>
                      <a:r>
                        <a:rPr lang="es-CL" altLang="zh-TW" sz="800" b="0" i="0" u="none" strike="noStrike" dirty="0" err="1">
                          <a:solidFill>
                            <a:schemeClr val="tx1"/>
                          </a:solidFill>
                          <a:effectLst/>
                          <a:latin typeface="Candara" panose="020E0502030303020204" pitchFamily="34" charset="0"/>
                          <a:ea typeface="DFKai-SB"/>
                        </a:rPr>
                        <a:t>increased</a:t>
                      </a:r>
                      <a:r>
                        <a:rPr lang="es-CL" altLang="zh-TW" sz="800" b="0" i="0" u="none" strike="noStrike" dirty="0">
                          <a:solidFill>
                            <a:schemeClr val="tx1"/>
                          </a:solidFill>
                          <a:effectLst/>
                          <a:latin typeface="Candara" panose="020E0502030303020204" pitchFamily="34" charset="0"/>
                          <a:ea typeface="DFKai-SB"/>
                        </a:rPr>
                        <a:t> 57%, </a:t>
                      </a:r>
                      <a:r>
                        <a:rPr lang="es-CL" altLang="zh-TW" sz="800" b="0" i="0" u="none" strike="noStrike" dirty="0" err="1">
                          <a:solidFill>
                            <a:schemeClr val="tx1"/>
                          </a:solidFill>
                          <a:effectLst/>
                          <a:latin typeface="Candara" panose="020E0502030303020204" pitchFamily="34" charset="0"/>
                          <a:ea typeface="DFKai-SB"/>
                        </a:rPr>
                        <a:t>consequently</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the</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relase</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bookings</a:t>
                      </a:r>
                      <a:r>
                        <a:rPr lang="es-CL" altLang="zh-TW" sz="800" b="0" i="0" u="none" strike="noStrike" dirty="0">
                          <a:solidFill>
                            <a:schemeClr val="tx1"/>
                          </a:solidFill>
                          <a:effectLst/>
                          <a:latin typeface="Candara" panose="020E0502030303020204" pitchFamily="34" charset="0"/>
                          <a:ea typeface="DFKai-SB"/>
                        </a:rPr>
                        <a:t> and repo </a:t>
                      </a:r>
                      <a:r>
                        <a:rPr lang="es-CL" altLang="zh-TW" sz="800" b="0" i="0" u="none" strike="noStrike" dirty="0" err="1">
                          <a:solidFill>
                            <a:schemeClr val="tx1"/>
                          </a:solidFill>
                          <a:effectLst/>
                          <a:latin typeface="Candara" panose="020E0502030303020204" pitchFamily="34" charset="0"/>
                          <a:ea typeface="DFKai-SB"/>
                        </a:rPr>
                        <a:t>out</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volume</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too</a:t>
                      </a:r>
                      <a:r>
                        <a:rPr lang="es-CL" altLang="zh-TW" sz="800" b="0" i="0" u="none" strike="noStrike" dirty="0">
                          <a:solidFill>
                            <a:schemeClr val="tx1"/>
                          </a:solidFill>
                          <a:effectLst/>
                          <a:latin typeface="Candara" panose="020E0502030303020204" pitchFamily="34" charset="0"/>
                          <a:ea typeface="DFKai-SB"/>
                        </a:rPr>
                        <a:t>.</a:t>
                      </a:r>
                    </a:p>
                    <a:p>
                      <a:pPr marL="228600" indent="-228600" algn="l" fontAlgn="ctr">
                        <a:buAutoNum type="arabicPeriod"/>
                      </a:pP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For</a:t>
                      </a:r>
                      <a:r>
                        <a:rPr lang="es-CL" altLang="zh-TW" sz="800" b="0" i="0" u="none" strike="noStrike" dirty="0">
                          <a:solidFill>
                            <a:schemeClr val="tx1"/>
                          </a:solidFill>
                          <a:effectLst/>
                          <a:latin typeface="Candara" panose="020E0502030303020204" pitchFamily="34" charset="0"/>
                          <a:ea typeface="DFKai-SB"/>
                        </a:rPr>
                        <a:t> 2025, WSA </a:t>
                      </a:r>
                      <a:r>
                        <a:rPr lang="es-CL" altLang="zh-TW" sz="800" b="0" i="0" u="none" strike="noStrike" dirty="0" err="1">
                          <a:solidFill>
                            <a:schemeClr val="tx1"/>
                          </a:solidFill>
                          <a:effectLst/>
                          <a:latin typeface="Candara" panose="020E0502030303020204" pitchFamily="34" charset="0"/>
                          <a:ea typeface="DFKai-SB"/>
                        </a:rPr>
                        <a:t>services</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switchs</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to</a:t>
                      </a:r>
                      <a:r>
                        <a:rPr lang="es-CL" altLang="zh-TW" sz="800" b="0" i="0" u="none" strike="noStrike" dirty="0">
                          <a:solidFill>
                            <a:schemeClr val="tx1"/>
                          </a:solidFill>
                          <a:effectLst/>
                          <a:latin typeface="Candara" panose="020E0502030303020204" pitchFamily="34" charset="0"/>
                          <a:ea typeface="DFKai-SB"/>
                        </a:rPr>
                        <a:t> TPS, as </a:t>
                      </a:r>
                      <a:r>
                        <a:rPr lang="es-CL" altLang="zh-TW" sz="800" b="0" i="0" u="none" strike="noStrike" dirty="0" err="1">
                          <a:solidFill>
                            <a:schemeClr val="tx1"/>
                          </a:solidFill>
                          <a:effectLst/>
                          <a:latin typeface="Candara" panose="020E0502030303020204" pitchFamily="34" charset="0"/>
                          <a:ea typeface="DFKai-SB"/>
                        </a:rPr>
                        <a:t>depots</a:t>
                      </a:r>
                      <a:r>
                        <a:rPr lang="es-CL" altLang="zh-TW" sz="800" b="0" i="0" u="none" strike="noStrike" dirty="0">
                          <a:solidFill>
                            <a:schemeClr val="tx1"/>
                          </a:solidFill>
                          <a:effectLst/>
                          <a:latin typeface="Candara" panose="020E0502030303020204" pitchFamily="34" charset="0"/>
                          <a:ea typeface="DFKai-SB"/>
                        </a:rPr>
                        <a:t> are </a:t>
                      </a:r>
                      <a:r>
                        <a:rPr lang="es-CL" altLang="zh-TW" sz="800" b="0" i="0" u="none" strike="noStrike" dirty="0" err="1">
                          <a:solidFill>
                            <a:schemeClr val="tx1"/>
                          </a:solidFill>
                          <a:effectLst/>
                          <a:latin typeface="Candara" panose="020E0502030303020204" pitchFamily="34" charset="0"/>
                          <a:ea typeface="DFKai-SB"/>
                        </a:rPr>
                        <a:t>not</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near</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to</a:t>
                      </a:r>
                      <a:r>
                        <a:rPr lang="es-CL" altLang="zh-TW" sz="800" b="0" i="0" u="none" strike="noStrike" dirty="0">
                          <a:solidFill>
                            <a:schemeClr val="tx1"/>
                          </a:solidFill>
                          <a:effectLst/>
                          <a:latin typeface="Candara" panose="020E0502030303020204" pitchFamily="34" charset="0"/>
                          <a:ea typeface="DFKai-SB"/>
                        </a:rPr>
                        <a:t> terminal, </a:t>
                      </a:r>
                      <a:r>
                        <a:rPr lang="es-CL" altLang="zh-TW" sz="800" b="0" i="0" u="none" strike="noStrike" dirty="0" err="1">
                          <a:solidFill>
                            <a:schemeClr val="tx1"/>
                          </a:solidFill>
                          <a:effectLst/>
                          <a:latin typeface="Candara" panose="020E0502030303020204" pitchFamily="34" charset="0"/>
                          <a:ea typeface="DFKai-SB"/>
                        </a:rPr>
                        <a:t>the</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Shunting</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cost</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is</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higher</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than</a:t>
                      </a:r>
                      <a:r>
                        <a:rPr lang="es-CL" altLang="zh-TW" sz="800" b="0" i="0" u="none" strike="noStrike" dirty="0">
                          <a:solidFill>
                            <a:schemeClr val="tx1"/>
                          </a:solidFill>
                          <a:effectLst/>
                          <a:latin typeface="Candara" panose="020E0502030303020204" pitchFamily="34" charset="0"/>
                          <a:ea typeface="DFKai-SB"/>
                        </a:rPr>
                        <a:t> CLSAI </a:t>
                      </a:r>
                      <a:r>
                        <a:rPr lang="es-CL" altLang="zh-TW" sz="800" b="0" i="0" u="none" strike="noStrike" dirty="0" err="1">
                          <a:solidFill>
                            <a:schemeClr val="tx1"/>
                          </a:solidFill>
                          <a:effectLst/>
                          <a:latin typeface="Candara" panose="020E0502030303020204" pitchFamily="34" charset="0"/>
                          <a:ea typeface="DFKai-SB"/>
                        </a:rPr>
                        <a:t>depot</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but</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considering</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current</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situation</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we</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still</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close</a:t>
                      </a:r>
                      <a:r>
                        <a:rPr lang="es-CL" altLang="zh-TW" sz="800" b="0" i="0" u="none" strike="noStrike" dirty="0">
                          <a:solidFill>
                            <a:schemeClr val="tx1"/>
                          </a:solidFill>
                          <a:effectLst/>
                          <a:latin typeface="Candara" panose="020E0502030303020204" pitchFamily="34" charset="0"/>
                          <a:ea typeface="DFKai-SB"/>
                        </a:rPr>
                        <a:t> a new </a:t>
                      </a:r>
                      <a:r>
                        <a:rPr lang="es-CL" altLang="zh-TW" sz="800" b="0" i="0" u="none" strike="noStrike" dirty="0" err="1">
                          <a:solidFill>
                            <a:schemeClr val="tx1"/>
                          </a:solidFill>
                          <a:effectLst/>
                          <a:latin typeface="Candara" panose="020E0502030303020204" pitchFamily="34" charset="0"/>
                          <a:ea typeface="DFKai-SB"/>
                        </a:rPr>
                        <a:t>depot</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agreement</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with</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Medlog</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which</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is</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the</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near</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depot</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to</a:t>
                      </a:r>
                      <a:r>
                        <a:rPr lang="es-CL" altLang="zh-TW" sz="800" b="0" i="0" u="none" strike="noStrike" dirty="0">
                          <a:solidFill>
                            <a:schemeClr val="tx1"/>
                          </a:solidFill>
                          <a:effectLst/>
                          <a:latin typeface="Candara" panose="020E0502030303020204" pitchFamily="34" charset="0"/>
                          <a:ea typeface="DFKai-SB"/>
                        </a:rPr>
                        <a:t> TPS and </a:t>
                      </a:r>
                      <a:r>
                        <a:rPr lang="es-CL" altLang="zh-TW" sz="800" b="0" i="0" u="none" strike="noStrike" dirty="0" err="1">
                          <a:solidFill>
                            <a:schemeClr val="tx1"/>
                          </a:solidFill>
                          <a:effectLst/>
                          <a:latin typeface="Candara" panose="020E0502030303020204" pitchFamily="34" charset="0"/>
                          <a:ea typeface="DFKai-SB"/>
                        </a:rPr>
                        <a:t>with</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the</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cheaper</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cost</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truck</a:t>
                      </a:r>
                      <a:r>
                        <a:rPr lang="es-CL" altLang="zh-TW" sz="800" b="0" i="0" u="none" strike="noStrike" dirty="0">
                          <a:solidFill>
                            <a:schemeClr val="tx1"/>
                          </a:solidFill>
                          <a:effectLst/>
                          <a:latin typeface="Candara" panose="020E0502030303020204" pitchFamily="34" charset="0"/>
                          <a:ea typeface="DFKai-SB"/>
                        </a:rPr>
                        <a:t>.</a:t>
                      </a:r>
                    </a:p>
                    <a:p>
                      <a:pPr marL="228600" indent="-228600" algn="l" fontAlgn="ctr">
                        <a:buAutoNum type="arabicPeriod"/>
                      </a:pPr>
                      <a:endParaRPr lang="es-CL" altLang="zh-TW" sz="800" b="0" i="0" u="none" strike="noStrike" dirty="0">
                        <a:solidFill>
                          <a:schemeClr val="tx1"/>
                        </a:solidFill>
                        <a:effectLst/>
                        <a:latin typeface="Candara" panose="020E0502030303020204" pitchFamily="34" charset="0"/>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95348">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DFKai-SB"/>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ES" altLang="zh-TW" sz="900" u="none" strike="noStrike" dirty="0">
                          <a:solidFill>
                            <a:schemeClr val="tx1"/>
                          </a:solidFill>
                          <a:effectLst/>
                          <a:latin typeface="Candara" panose="020E0502030303020204" pitchFamily="34" charset="0"/>
                          <a:ea typeface="DFKai-SB"/>
                        </a:rPr>
                        <a:t>USD 59,995.00</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CL" altLang="zh-TW" sz="900" b="0" i="0" u="none" strike="noStrike" dirty="0">
                          <a:solidFill>
                            <a:schemeClr val="tx1"/>
                          </a:solidFill>
                          <a:effectLst/>
                          <a:latin typeface="Candara" panose="020E0502030303020204" pitchFamily="34" charset="0"/>
                          <a:ea typeface="DFKai-SB"/>
                        </a:rPr>
                        <a:t>USD 75,127.00</a:t>
                      </a:r>
                      <a:endParaRPr lang="zh-TW" altLang="en-US" sz="900" b="0" i="0" u="none" strike="noStrike" dirty="0">
                        <a:solidFill>
                          <a:schemeClr val="tx1"/>
                        </a:solidFill>
                        <a:effectLst/>
                        <a:latin typeface="Candara" panose="020E0502030303020204" pitchFamily="34" charset="0"/>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CL" altLang="zh-TW" sz="900" b="0" i="0" u="none" strike="noStrike" dirty="0">
                          <a:solidFill>
                            <a:srgbClr val="FF0000"/>
                          </a:solidFill>
                          <a:effectLst/>
                          <a:highlight>
                            <a:srgbClr val="FFFF00"/>
                          </a:highlight>
                          <a:latin typeface="Candara" panose="020E0502030303020204" pitchFamily="34" charset="0"/>
                          <a:ea typeface="DFKai-SB"/>
                        </a:rPr>
                        <a:t>-25,22%</a:t>
                      </a:r>
                      <a:endParaRPr lang="zh-TW" altLang="en-US" sz="900" b="0" i="0" u="none" strike="noStrike" dirty="0">
                        <a:solidFill>
                          <a:srgbClr val="FF0000"/>
                        </a:solidFill>
                        <a:effectLst/>
                        <a:highlight>
                          <a:srgbClr val="FFFF00"/>
                        </a:highlight>
                        <a:latin typeface="Candara" panose="020E0502030303020204" pitchFamily="34" charset="0"/>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228600" indent="-228600" algn="l" fontAlgn="ctr">
                        <a:buAutoNum type="arabicPeriod"/>
                      </a:pPr>
                      <a:r>
                        <a:rPr lang="es-CL" altLang="zh-TW" sz="800" b="0" i="0" u="none" strike="noStrike" dirty="0">
                          <a:solidFill>
                            <a:schemeClr val="tx1"/>
                          </a:solidFill>
                          <a:effectLst/>
                          <a:latin typeface="Candara" panose="020E0502030303020204" pitchFamily="34" charset="0"/>
                          <a:ea typeface="DFKai-SB"/>
                        </a:rPr>
                        <a:t>After </a:t>
                      </a:r>
                      <a:r>
                        <a:rPr lang="es-CL" altLang="zh-TW" sz="800" b="0" i="0" u="none" strike="noStrike" dirty="0" err="1">
                          <a:solidFill>
                            <a:schemeClr val="tx1"/>
                          </a:solidFill>
                          <a:effectLst/>
                          <a:latin typeface="Candara" panose="020E0502030303020204" pitchFamily="34" charset="0"/>
                          <a:ea typeface="DFKai-SB"/>
                        </a:rPr>
                        <a:t>the</a:t>
                      </a:r>
                      <a:r>
                        <a:rPr lang="es-CL" altLang="zh-TW" sz="800" b="0" i="0" u="none" strike="noStrike" dirty="0">
                          <a:solidFill>
                            <a:schemeClr val="tx1"/>
                          </a:solidFill>
                          <a:effectLst/>
                          <a:latin typeface="Candara" panose="020E0502030303020204" pitchFamily="34" charset="0"/>
                          <a:ea typeface="DFKai-SB"/>
                        </a:rPr>
                        <a:t> safety </a:t>
                      </a:r>
                      <a:r>
                        <a:rPr lang="es-CL" altLang="zh-TW" sz="800" b="0" i="0" u="none" strike="noStrike" dirty="0" err="1">
                          <a:solidFill>
                            <a:schemeClr val="tx1"/>
                          </a:solidFill>
                          <a:effectLst/>
                          <a:latin typeface="Candara" panose="020E0502030303020204" pitchFamily="34" charset="0"/>
                          <a:ea typeface="DFKai-SB"/>
                        </a:rPr>
                        <a:t>policy</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of</a:t>
                      </a:r>
                      <a:r>
                        <a:rPr lang="es-CL" altLang="zh-TW" sz="800" b="0" i="0" u="none" strike="noStrike" dirty="0">
                          <a:solidFill>
                            <a:schemeClr val="tx1"/>
                          </a:solidFill>
                          <a:effectLst/>
                          <a:latin typeface="Candara" panose="020E0502030303020204" pitchFamily="34" charset="0"/>
                          <a:ea typeface="DFKai-SB"/>
                        </a:rPr>
                        <a:t> STI terminal, </a:t>
                      </a:r>
                      <a:r>
                        <a:rPr lang="es-CL" altLang="zh-TW" sz="800" b="0" i="0" u="none" strike="noStrike" dirty="0" err="1">
                          <a:solidFill>
                            <a:schemeClr val="tx1"/>
                          </a:solidFill>
                          <a:effectLst/>
                          <a:latin typeface="Candara" panose="020E0502030303020204" pitchFamily="34" charset="0"/>
                          <a:ea typeface="DFKai-SB"/>
                        </a:rPr>
                        <a:t>meaning</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all</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corner</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damages</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of</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empty</a:t>
                      </a:r>
                      <a:r>
                        <a:rPr lang="es-CL" altLang="zh-TW" sz="800" b="0" i="0" u="none" strike="noStrike" dirty="0">
                          <a:solidFill>
                            <a:schemeClr val="tx1"/>
                          </a:solidFill>
                          <a:effectLst/>
                          <a:latin typeface="Candara" panose="020E0502030303020204" pitchFamily="34" charset="0"/>
                          <a:ea typeface="DFKai-SB"/>
                        </a:rPr>
                        <a:t> container </a:t>
                      </a:r>
                      <a:r>
                        <a:rPr lang="es-CL" altLang="zh-TW" sz="800" b="0" i="0" u="none" strike="noStrike" dirty="0" err="1">
                          <a:solidFill>
                            <a:schemeClr val="tx1"/>
                          </a:solidFill>
                          <a:effectLst/>
                          <a:latin typeface="Candara" panose="020E0502030303020204" pitchFamily="34" charset="0"/>
                          <a:ea typeface="DFKai-SB"/>
                        </a:rPr>
                        <a:t>had</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to</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repaired</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to</a:t>
                      </a:r>
                      <a:r>
                        <a:rPr lang="es-CL" altLang="zh-TW" sz="800" b="0" i="0" u="none" strike="noStrike" dirty="0">
                          <a:solidFill>
                            <a:schemeClr val="tx1"/>
                          </a:solidFill>
                          <a:effectLst/>
                          <a:latin typeface="Candara" panose="020E0502030303020204" pitchFamily="34" charset="0"/>
                          <a:ea typeface="DFKai-SB"/>
                        </a:rPr>
                        <a:t> repo </a:t>
                      </a:r>
                      <a:r>
                        <a:rPr lang="es-CL" altLang="zh-TW" sz="800" b="0" i="0" u="none" strike="noStrike" dirty="0" err="1">
                          <a:solidFill>
                            <a:schemeClr val="tx1"/>
                          </a:solidFill>
                          <a:effectLst/>
                          <a:latin typeface="Candara" panose="020E0502030303020204" pitchFamily="34" charset="0"/>
                          <a:ea typeface="DFKai-SB"/>
                        </a:rPr>
                        <a:t>out</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operation</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had</a:t>
                      </a:r>
                      <a:r>
                        <a:rPr lang="es-CL" altLang="zh-TW" sz="800" b="0" i="0" u="none" strike="noStrike" dirty="0">
                          <a:solidFill>
                            <a:schemeClr val="tx1"/>
                          </a:solidFill>
                          <a:effectLst/>
                          <a:latin typeface="Candara" panose="020E0502030303020204" pitchFamily="34" charset="0"/>
                          <a:ea typeface="DFKai-SB"/>
                        </a:rPr>
                        <a:t> a </a:t>
                      </a:r>
                      <a:r>
                        <a:rPr lang="es-CL" altLang="zh-TW" sz="800" b="0" i="0" u="none" strike="noStrike" dirty="0" err="1">
                          <a:solidFill>
                            <a:schemeClr val="tx1"/>
                          </a:solidFill>
                          <a:effectLst/>
                          <a:latin typeface="Candara" panose="020E0502030303020204" pitchFamily="34" charset="0"/>
                          <a:ea typeface="DFKai-SB"/>
                        </a:rPr>
                        <a:t>direct</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consequence</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of</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cost</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increase</a:t>
                      </a:r>
                      <a:r>
                        <a:rPr lang="es-CL" altLang="zh-TW" sz="800" b="0" i="0" u="none" strike="noStrike" dirty="0">
                          <a:solidFill>
                            <a:schemeClr val="tx1"/>
                          </a:solidFill>
                          <a:effectLst/>
                          <a:latin typeface="Candara" panose="020E0502030303020204" pitchFamily="34" charset="0"/>
                          <a:ea typeface="DFKai-SB"/>
                        </a:rPr>
                        <a:t> in </a:t>
                      </a:r>
                      <a:r>
                        <a:rPr lang="es-CL" altLang="zh-TW" sz="800" b="0" i="0" u="none" strike="noStrike" dirty="0" err="1">
                          <a:solidFill>
                            <a:schemeClr val="tx1"/>
                          </a:solidFill>
                          <a:effectLst/>
                          <a:latin typeface="Candara" panose="020E0502030303020204" pitchFamily="34" charset="0"/>
                          <a:ea typeface="DFKai-SB"/>
                        </a:rPr>
                        <a:t>around</a:t>
                      </a:r>
                      <a:r>
                        <a:rPr lang="es-CL" altLang="zh-TW" sz="800" b="0" i="0" u="none" strike="noStrike" dirty="0">
                          <a:solidFill>
                            <a:schemeClr val="tx1"/>
                          </a:solidFill>
                          <a:effectLst/>
                          <a:latin typeface="Candara" panose="020E0502030303020204" pitchFamily="34" charset="0"/>
                          <a:ea typeface="DFKai-SB"/>
                        </a:rPr>
                        <a:t> 20~25% </a:t>
                      </a:r>
                      <a:r>
                        <a:rPr lang="es-CL" altLang="zh-TW" sz="800" b="0" i="0" u="none" strike="noStrike" dirty="0" err="1">
                          <a:solidFill>
                            <a:schemeClr val="tx1"/>
                          </a:solidFill>
                          <a:effectLst/>
                          <a:latin typeface="Candara" panose="020E0502030303020204" pitchFamily="34" charset="0"/>
                          <a:ea typeface="DFKai-SB"/>
                        </a:rPr>
                        <a:t>the</a:t>
                      </a:r>
                      <a:r>
                        <a:rPr lang="es-CL" altLang="zh-TW" sz="800" b="0" i="0" u="none" strike="noStrike" dirty="0">
                          <a:solidFill>
                            <a:schemeClr val="tx1"/>
                          </a:solidFill>
                          <a:effectLst/>
                          <a:latin typeface="Candara" panose="020E0502030303020204" pitchFamily="34" charset="0"/>
                          <a:ea typeface="DFKai-SB"/>
                        </a:rPr>
                        <a:t> M&amp;R expenses </a:t>
                      </a:r>
                      <a:r>
                        <a:rPr lang="es-CL" altLang="zh-TW" sz="800" b="0" i="0" u="none" strike="noStrike" dirty="0" err="1">
                          <a:solidFill>
                            <a:schemeClr val="tx1"/>
                          </a:solidFill>
                          <a:effectLst/>
                          <a:latin typeface="Candara" panose="020E0502030303020204" pitchFamily="34" charset="0"/>
                          <a:ea typeface="DFKai-SB"/>
                        </a:rPr>
                        <a:t>every</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month</a:t>
                      </a:r>
                      <a:r>
                        <a:rPr lang="es-CL" altLang="zh-TW" sz="800" b="0" i="0" u="none" strike="noStrike" dirty="0">
                          <a:solidFill>
                            <a:schemeClr val="tx1"/>
                          </a:solidFill>
                          <a:effectLst/>
                          <a:latin typeface="Candara" panose="020E0502030303020204" pitchFamily="34" charset="0"/>
                          <a:ea typeface="DFKai-SB"/>
                        </a:rPr>
                        <a:t>. </a:t>
                      </a:r>
                    </a:p>
                    <a:p>
                      <a:pPr marL="228600" indent="-228600" algn="l" fontAlgn="ctr">
                        <a:buAutoNum type="arabicPeriod"/>
                      </a:pPr>
                      <a:r>
                        <a:rPr lang="es-CL" altLang="zh-TW" sz="800" b="0" i="0" u="none" strike="noStrike" dirty="0" err="1">
                          <a:solidFill>
                            <a:schemeClr val="tx1"/>
                          </a:solidFill>
                          <a:effectLst/>
                          <a:latin typeface="Candara" panose="020E0502030303020204" pitchFamily="34" charset="0"/>
                          <a:ea typeface="DFKai-SB"/>
                        </a:rPr>
                        <a:t>For</a:t>
                      </a:r>
                      <a:r>
                        <a:rPr lang="es-CL" altLang="zh-TW" sz="800" b="0" i="0" u="none" strike="noStrike" dirty="0">
                          <a:solidFill>
                            <a:schemeClr val="tx1"/>
                          </a:solidFill>
                          <a:effectLst/>
                          <a:latin typeface="Candara" panose="020E0502030303020204" pitchFamily="34" charset="0"/>
                          <a:ea typeface="DFKai-SB"/>
                        </a:rPr>
                        <a:t> 2025, TPS can </a:t>
                      </a:r>
                      <a:r>
                        <a:rPr lang="es-CL" altLang="zh-TW" sz="800" b="0" i="0" u="none" strike="noStrike" dirty="0" err="1">
                          <a:solidFill>
                            <a:schemeClr val="tx1"/>
                          </a:solidFill>
                          <a:effectLst/>
                          <a:latin typeface="Candara" panose="020E0502030303020204" pitchFamily="34" charset="0"/>
                          <a:ea typeface="DFKai-SB"/>
                        </a:rPr>
                        <a:t>receive</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some</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empty</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with</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damages</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to</a:t>
                      </a:r>
                      <a:r>
                        <a:rPr lang="es-CL" altLang="zh-TW" sz="800" b="0" i="0" u="none" strike="noStrike" dirty="0">
                          <a:solidFill>
                            <a:schemeClr val="tx1"/>
                          </a:solidFill>
                          <a:effectLst/>
                          <a:latin typeface="Candara" panose="020E0502030303020204" pitchFamily="34" charset="0"/>
                          <a:ea typeface="DFKai-SB"/>
                        </a:rPr>
                        <a:t> repo </a:t>
                      </a:r>
                      <a:r>
                        <a:rPr lang="es-CL" altLang="zh-TW" sz="800" b="0" i="0" u="none" strike="noStrike" dirty="0" err="1">
                          <a:solidFill>
                            <a:schemeClr val="tx1"/>
                          </a:solidFill>
                          <a:effectLst/>
                          <a:latin typeface="Candara" panose="020E0502030303020204" pitchFamily="34" charset="0"/>
                          <a:ea typeface="DFKai-SB"/>
                        </a:rPr>
                        <a:t>out</a:t>
                      </a:r>
                      <a:r>
                        <a:rPr lang="es-CL" altLang="zh-TW" sz="800" b="0" i="0" u="none" strike="noStrike" dirty="0">
                          <a:solidFill>
                            <a:schemeClr val="tx1"/>
                          </a:solidFill>
                          <a:effectLst/>
                          <a:latin typeface="Candara" panose="020E0502030303020204" pitchFamily="34" charset="0"/>
                          <a:ea typeface="DFKai-SB"/>
                        </a:rPr>
                        <a:t>. </a:t>
                      </a:r>
                    </a:p>
                    <a:p>
                      <a:pPr marL="228600" indent="-228600" algn="l" fontAlgn="ctr">
                        <a:buAutoNum type="arabicPeriod"/>
                      </a:pPr>
                      <a:r>
                        <a:rPr lang="es-CL" altLang="zh-TW" sz="800" b="0" i="0" u="none" strike="noStrike" dirty="0" err="1">
                          <a:solidFill>
                            <a:schemeClr val="tx1"/>
                          </a:solidFill>
                          <a:effectLst/>
                          <a:latin typeface="Candara" panose="020E0502030303020204" pitchFamily="34" charset="0"/>
                          <a:ea typeface="DFKai-SB"/>
                        </a:rPr>
                        <a:t>Debris</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restriction</a:t>
                      </a:r>
                      <a:r>
                        <a:rPr lang="es-CL" altLang="zh-TW" sz="800" b="0" i="0" u="none" strike="noStrike" dirty="0">
                          <a:solidFill>
                            <a:schemeClr val="tx1"/>
                          </a:solidFill>
                          <a:effectLst/>
                          <a:latin typeface="Candara" panose="020E0502030303020204" pitchFamily="34" charset="0"/>
                          <a:ea typeface="DFKai-SB"/>
                        </a:rPr>
                        <a:t> in </a:t>
                      </a:r>
                      <a:r>
                        <a:rPr lang="es-CL" altLang="zh-TW" sz="800" b="0" i="0" u="none" strike="noStrike" dirty="0" err="1">
                          <a:solidFill>
                            <a:schemeClr val="tx1"/>
                          </a:solidFill>
                          <a:effectLst/>
                          <a:latin typeface="Candara" panose="020E0502030303020204" pitchFamily="34" charset="0"/>
                          <a:ea typeface="DFKai-SB"/>
                        </a:rPr>
                        <a:t>empty</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containers</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of</a:t>
                      </a:r>
                      <a:r>
                        <a:rPr lang="es-CL" altLang="zh-TW" sz="800" b="0" i="0" u="none" strike="noStrike" dirty="0">
                          <a:solidFill>
                            <a:schemeClr val="tx1"/>
                          </a:solidFill>
                          <a:effectLst/>
                          <a:latin typeface="Candara" panose="020E0502030303020204" pitchFamily="34" charset="0"/>
                          <a:ea typeface="DFKai-SB"/>
                        </a:rPr>
                        <a:t> CN china </a:t>
                      </a:r>
                      <a:r>
                        <a:rPr lang="es-CL" altLang="zh-TW" sz="800" b="0" i="0" u="none" strike="noStrike" dirty="0" err="1">
                          <a:solidFill>
                            <a:schemeClr val="tx1"/>
                          </a:solidFill>
                          <a:effectLst/>
                          <a:latin typeface="Candara" panose="020E0502030303020204" pitchFamily="34" charset="0"/>
                          <a:ea typeface="DFKai-SB"/>
                        </a:rPr>
                        <a:t>is</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still</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valid</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All</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cotainers</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have</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to</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move</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without</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debris</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inside</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to</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avoid</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customs</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penalties</a:t>
                      </a:r>
                      <a:r>
                        <a:rPr lang="es-CL" altLang="zh-TW" sz="800" b="0" i="0" u="none" strike="noStrike" dirty="0">
                          <a:solidFill>
                            <a:schemeClr val="tx1"/>
                          </a:solidFill>
                          <a:effectLst/>
                          <a:latin typeface="Candara" panose="020E0502030303020204" pitchFamily="34" charset="0"/>
                          <a:ea typeface="DFKai-SB"/>
                        </a:rPr>
                        <a:t> in 2025 </a:t>
                      </a:r>
                      <a:r>
                        <a:rPr lang="es-CL" altLang="zh-TW" sz="800" b="0" i="0" u="none" strike="noStrike" dirty="0" err="1">
                          <a:solidFill>
                            <a:schemeClr val="tx1"/>
                          </a:solidFill>
                          <a:effectLst/>
                          <a:latin typeface="Candara" panose="020E0502030303020204" pitchFamily="34" charset="0"/>
                          <a:ea typeface="DFKai-SB"/>
                        </a:rPr>
                        <a:t>that</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will</a:t>
                      </a:r>
                      <a:r>
                        <a:rPr lang="es-CL" altLang="zh-TW" sz="800" b="0" i="0" u="none" strike="noStrike" dirty="0">
                          <a:solidFill>
                            <a:schemeClr val="tx1"/>
                          </a:solidFill>
                          <a:effectLst/>
                          <a:latin typeface="Candara" panose="020E0502030303020204" pitchFamily="34" charset="0"/>
                          <a:ea typeface="DFKai-SB"/>
                        </a:rPr>
                        <a:t> continue </a:t>
                      </a:r>
                      <a:r>
                        <a:rPr lang="es-CL" altLang="zh-TW" sz="800" b="0" i="0" u="none" strike="noStrike" dirty="0" err="1">
                          <a:solidFill>
                            <a:schemeClr val="tx1"/>
                          </a:solidFill>
                          <a:effectLst/>
                          <a:latin typeface="Candara" panose="020E0502030303020204" pitchFamily="34" charset="0"/>
                          <a:ea typeface="DFKai-SB"/>
                        </a:rPr>
                        <a:t>impacting</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the</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cost</a:t>
                      </a:r>
                      <a:r>
                        <a:rPr lang="es-CL" altLang="zh-TW" sz="800" b="0" i="0" u="none" strike="noStrike" dirty="0">
                          <a:solidFill>
                            <a:schemeClr val="tx1"/>
                          </a:solidFill>
                          <a:effectLst/>
                          <a:latin typeface="Candara" panose="020E0502030303020204" pitchFamily="34" charset="0"/>
                          <a:ea typeface="DFKai-SB"/>
                        </a:rPr>
                        <a:t>.</a:t>
                      </a:r>
                    </a:p>
                    <a:p>
                      <a:pPr marL="228600" indent="-228600" algn="l" fontAlgn="ctr">
                        <a:buAutoNum type="arabicPeriod"/>
                      </a:pPr>
                      <a:r>
                        <a:rPr lang="es-CL" altLang="zh-TW" sz="800" b="0" i="0" u="none" strike="noStrike" dirty="0" err="1">
                          <a:solidFill>
                            <a:schemeClr val="tx1"/>
                          </a:solidFill>
                          <a:effectLst/>
                          <a:latin typeface="Candara" panose="020E0502030303020204" pitchFamily="34" charset="0"/>
                          <a:ea typeface="DFKai-SB"/>
                        </a:rPr>
                        <a:t>For</a:t>
                      </a:r>
                      <a:r>
                        <a:rPr lang="es-CL" altLang="zh-TW" sz="800" b="0" i="0" u="none" strike="noStrike" dirty="0">
                          <a:solidFill>
                            <a:schemeClr val="tx1"/>
                          </a:solidFill>
                          <a:effectLst/>
                          <a:latin typeface="Candara" panose="020E0502030303020204" pitchFamily="34" charset="0"/>
                          <a:ea typeface="DFKai-SB"/>
                        </a:rPr>
                        <a:t> 2025,  </a:t>
                      </a:r>
                      <a:r>
                        <a:rPr lang="es-CL" altLang="zh-TW" sz="800" b="0" i="0" u="none" strike="noStrike" dirty="0" err="1">
                          <a:solidFill>
                            <a:schemeClr val="tx1"/>
                          </a:solidFill>
                          <a:effectLst/>
                          <a:latin typeface="Candara" panose="020E0502030303020204" pitchFamily="34" charset="0"/>
                          <a:ea typeface="DFKai-SB"/>
                        </a:rPr>
                        <a:t>double</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checking</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with</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depots</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to</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verified</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if</a:t>
                      </a:r>
                      <a:r>
                        <a:rPr lang="es-CL" altLang="zh-TW" sz="800" b="0" i="0" u="none" strike="noStrike" dirty="0">
                          <a:solidFill>
                            <a:schemeClr val="tx1"/>
                          </a:solidFill>
                          <a:effectLst/>
                          <a:latin typeface="Candara" panose="020E0502030303020204" pitchFamily="34" charset="0"/>
                          <a:ea typeface="DFKai-SB"/>
                        </a:rPr>
                        <a:t> EOR </a:t>
                      </a:r>
                      <a:r>
                        <a:rPr lang="es-CL" altLang="zh-TW" sz="800" b="0" i="0" u="none" strike="noStrike" dirty="0" err="1">
                          <a:solidFill>
                            <a:schemeClr val="tx1"/>
                          </a:solidFill>
                          <a:effectLst/>
                          <a:latin typeface="Candara" panose="020E0502030303020204" pitchFamily="34" charset="0"/>
                          <a:ea typeface="DFKai-SB"/>
                        </a:rPr>
                        <a:t>costs</a:t>
                      </a:r>
                      <a:r>
                        <a:rPr lang="es-CL" altLang="zh-TW" sz="800" b="0" i="0" u="none" strike="noStrike" dirty="0">
                          <a:solidFill>
                            <a:schemeClr val="tx1"/>
                          </a:solidFill>
                          <a:effectLst/>
                          <a:latin typeface="Candara" panose="020E0502030303020204" pitchFamily="34" charset="0"/>
                          <a:ea typeface="DFKai-SB"/>
                        </a:rPr>
                        <a:t> are </a:t>
                      </a:r>
                      <a:r>
                        <a:rPr lang="es-CL" altLang="zh-TW" sz="800" b="0" i="0" u="none" strike="noStrike" dirty="0" err="1">
                          <a:solidFill>
                            <a:schemeClr val="tx1"/>
                          </a:solidFill>
                          <a:effectLst/>
                          <a:latin typeface="Candara" panose="020E0502030303020204" pitchFamily="34" charset="0"/>
                          <a:ea typeface="DFKai-SB"/>
                        </a:rPr>
                        <a:t>accordnlgly</a:t>
                      </a:r>
                      <a:r>
                        <a:rPr lang="es-CL" altLang="zh-TW" sz="800" b="0" i="0" u="none" strike="noStrike" dirty="0">
                          <a:solidFill>
                            <a:schemeClr val="tx1"/>
                          </a:solidFill>
                          <a:effectLst/>
                          <a:latin typeface="Candara" panose="020E0502030303020204" pitchFamily="34" charset="0"/>
                          <a:ea typeface="DFKai-SB"/>
                        </a:rPr>
                        <a:t>. </a:t>
                      </a:r>
                      <a:endParaRPr lang="zh-TW" altLang="en-US" sz="800" b="0" i="0" u="none" strike="noStrike" dirty="0">
                        <a:solidFill>
                          <a:schemeClr val="tx1"/>
                        </a:solidFill>
                        <a:effectLst/>
                        <a:latin typeface="Candara" panose="020E0502030303020204" pitchFamily="34" charset="0"/>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altLang="zh-TW" sz="1050" b="0" u="none" strike="noStrike">
                          <a:effectLst/>
                          <a:latin typeface="Candara" panose="020E0502030303020204" pitchFamily="34" charset="0"/>
                          <a:ea typeface="DFKai-SB"/>
                        </a:rPr>
                        <a:t>IMD</a:t>
                      </a:r>
                      <a:r>
                        <a:rPr lang="en-US" sz="1050" b="0" u="none" strike="noStrike">
                          <a:effectLst/>
                          <a:latin typeface="Candara" panose="020E0502030303020204" pitchFamily="34" charset="0"/>
                          <a:ea typeface="DFKai-SB"/>
                        </a:rPr>
                        <a:t> KPI</a:t>
                      </a:r>
                      <a:endParaRPr lang="en-US" sz="1050" b="0" i="0" u="none" strike="noStrike">
                        <a:solidFill>
                          <a:srgbClr val="000000"/>
                        </a:solidFill>
                        <a:effectLst/>
                        <a:latin typeface="Candara" panose="020E0502030303020204" pitchFamily="34" charset="0"/>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ndara" panose="020E0502030303020204" pitchFamily="34" charset="0"/>
                          <a:ea typeface="DFKai-SB"/>
                        </a:rPr>
                        <a:t>Cost </a:t>
                      </a:r>
                      <a:r>
                        <a:rPr lang="en-US" altLang="zh-TW" sz="700" b="0" i="0" u="none" strike="noStrike" dirty="0">
                          <a:solidFill>
                            <a:srgbClr val="000000"/>
                          </a:solidFill>
                          <a:effectLst/>
                          <a:latin typeface="Candara" panose="020E0502030303020204" pitchFamily="34" charset="0"/>
                          <a:ea typeface="DFKai-SB"/>
                        </a:rPr>
                        <a:t>Saving Project</a:t>
                      </a:r>
                      <a:endParaRPr lang="en-US" sz="700" b="0" i="0" u="none" strike="noStrike" dirty="0">
                        <a:solidFill>
                          <a:srgbClr val="000000"/>
                        </a:solidFill>
                        <a:effectLst/>
                        <a:latin typeface="Candara" panose="020E0502030303020204" pitchFamily="34" charset="0"/>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L" altLang="zh-TW" sz="700" b="0" i="0" u="none" strike="noStrike" dirty="0">
                          <a:solidFill>
                            <a:srgbClr val="000000"/>
                          </a:solidFill>
                          <a:effectLst/>
                          <a:latin typeface="Candara" panose="020E0502030303020204" pitchFamily="34" charset="0"/>
                          <a:ea typeface="DFKai-SB"/>
                        </a:rPr>
                        <a:t>0</a:t>
                      </a:r>
                      <a:endParaRPr lang="zh-TW" altLang="en-US" sz="700" b="0" i="0" u="none" strike="noStrike" dirty="0">
                        <a:solidFill>
                          <a:srgbClr val="000000"/>
                        </a:solidFill>
                        <a:effectLst/>
                        <a:latin typeface="Candara" panose="020E0502030303020204" pitchFamily="34" charset="0"/>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CL" altLang="zh-TW" sz="700" b="0" i="0" u="none" strike="noStrike" dirty="0">
                          <a:solidFill>
                            <a:srgbClr val="000000"/>
                          </a:solidFill>
                          <a:effectLst/>
                          <a:latin typeface="Candara" panose="020E0502030303020204" pitchFamily="34" charset="0"/>
                          <a:ea typeface="DFKai-SB"/>
                        </a:rPr>
                        <a:t>0</a:t>
                      </a:r>
                      <a:endParaRPr lang="zh-TW" altLang="en-US" sz="700" b="0" i="0" u="none" strike="noStrike" dirty="0">
                        <a:solidFill>
                          <a:srgbClr val="000000"/>
                        </a:solidFill>
                        <a:effectLst/>
                        <a:latin typeface="Candara" panose="020E0502030303020204" pitchFamily="34" charset="0"/>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CL" altLang="zh-TW" sz="700" b="0" i="0" u="none" strike="noStrike" dirty="0">
                          <a:solidFill>
                            <a:srgbClr val="000000"/>
                          </a:solidFill>
                          <a:effectLst/>
                          <a:highlight>
                            <a:srgbClr val="FFFF00"/>
                          </a:highlight>
                          <a:latin typeface="Candara" panose="020E0502030303020204" pitchFamily="34" charset="0"/>
                          <a:ea typeface="DFKai-SB"/>
                        </a:rPr>
                        <a:t>0%</a:t>
                      </a:r>
                      <a:endParaRPr lang="zh-TW" altLang="en-US" sz="700" b="0" i="0" u="none" strike="noStrike" dirty="0">
                        <a:solidFill>
                          <a:srgbClr val="000000"/>
                        </a:solidFill>
                        <a:effectLst/>
                        <a:highlight>
                          <a:srgbClr val="FFFF00"/>
                        </a:highlight>
                        <a:latin typeface="Candara" panose="020E0502030303020204" pitchFamily="34" charset="0"/>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228600" indent="-228600" algn="l" fontAlgn="ctr">
                        <a:buAutoNum type="arabicPeriod"/>
                      </a:pPr>
                      <a:r>
                        <a:rPr lang="es-CL" altLang="zh-TW" sz="800" b="0" i="0" u="none" strike="noStrike" dirty="0">
                          <a:solidFill>
                            <a:schemeClr val="tx1"/>
                          </a:solidFill>
                          <a:effectLst/>
                          <a:latin typeface="Candara" panose="020E0502030303020204" pitchFamily="34" charset="0"/>
                          <a:ea typeface="DFKai-SB"/>
                        </a:rPr>
                        <a:t>DPW LQN </a:t>
                      </a:r>
                      <a:r>
                        <a:rPr lang="es-CL" altLang="zh-TW" sz="800" b="0" i="0" u="none" strike="noStrike" dirty="0" err="1">
                          <a:solidFill>
                            <a:schemeClr val="tx1"/>
                          </a:solidFill>
                          <a:effectLst/>
                          <a:latin typeface="Candara" panose="020E0502030303020204" pitchFamily="34" charset="0"/>
                          <a:ea typeface="DFKai-SB"/>
                        </a:rPr>
                        <a:t>depot</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provided</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the</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rates</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extension</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until</a:t>
                      </a:r>
                      <a:r>
                        <a:rPr lang="es-CL" altLang="zh-TW" sz="800" b="0" i="0" u="none" strike="noStrike" dirty="0">
                          <a:solidFill>
                            <a:schemeClr val="tx1"/>
                          </a:solidFill>
                          <a:effectLst/>
                          <a:latin typeface="Candara" panose="020E0502030303020204" pitchFamily="34" charset="0"/>
                          <a:ea typeface="DFKai-SB"/>
                        </a:rPr>
                        <a:t> at </a:t>
                      </a:r>
                      <a:r>
                        <a:rPr lang="es-CL" altLang="zh-TW" sz="800" b="0" i="0" u="none" strike="noStrike" dirty="0" err="1">
                          <a:solidFill>
                            <a:schemeClr val="tx1"/>
                          </a:solidFill>
                          <a:effectLst/>
                          <a:latin typeface="Candara" panose="020E0502030303020204" pitchFamily="34" charset="0"/>
                          <a:ea typeface="DFKai-SB"/>
                        </a:rPr>
                        <a:t>the</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end</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of</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year</a:t>
                      </a:r>
                      <a:r>
                        <a:rPr lang="es-CL" altLang="zh-TW" sz="800" b="0" i="0" u="none" strike="noStrike" dirty="0">
                          <a:solidFill>
                            <a:schemeClr val="tx1"/>
                          </a:solidFill>
                          <a:effectLst/>
                          <a:latin typeface="Candara" panose="020E0502030303020204" pitchFamily="34" charset="0"/>
                          <a:ea typeface="DFKai-SB"/>
                        </a:rPr>
                        <a:t>. </a:t>
                      </a:r>
                    </a:p>
                    <a:p>
                      <a:pPr marL="228600" indent="-228600" algn="l" fontAlgn="ctr">
                        <a:buAutoNum type="arabicPeriod"/>
                      </a:pPr>
                      <a:r>
                        <a:rPr lang="es-CL" altLang="zh-TW" sz="800" b="0" i="0" u="none" strike="noStrike" dirty="0" err="1">
                          <a:solidFill>
                            <a:schemeClr val="tx1"/>
                          </a:solidFill>
                          <a:effectLst/>
                          <a:latin typeface="Candara" panose="020E0502030303020204" pitchFamily="34" charset="0"/>
                          <a:ea typeface="DFKai-SB"/>
                        </a:rPr>
                        <a:t>Liventus</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services</a:t>
                      </a:r>
                      <a:r>
                        <a:rPr lang="es-CL" altLang="zh-TW" sz="800" b="0" i="0" u="none" strike="noStrike" dirty="0">
                          <a:solidFill>
                            <a:schemeClr val="tx1"/>
                          </a:solidFill>
                          <a:effectLst/>
                          <a:latin typeface="Candara" panose="020E0502030303020204" pitchFamily="34" charset="0"/>
                          <a:ea typeface="DFKai-SB"/>
                        </a:rPr>
                        <a:t> extended </a:t>
                      </a:r>
                      <a:r>
                        <a:rPr lang="es-CL" altLang="zh-TW" sz="800" b="0" i="0" u="none" strike="noStrike" dirty="0" err="1">
                          <a:solidFill>
                            <a:schemeClr val="tx1"/>
                          </a:solidFill>
                          <a:effectLst/>
                          <a:latin typeface="Candara" panose="020E0502030303020204" pitchFamily="34" charset="0"/>
                          <a:ea typeface="DFKai-SB"/>
                        </a:rPr>
                        <a:t>their</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rates</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one</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year</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without</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increase</a:t>
                      </a:r>
                      <a:r>
                        <a:rPr lang="es-CL" altLang="zh-TW" sz="800" b="0" i="0" u="none" strike="noStrike" dirty="0">
                          <a:solidFill>
                            <a:schemeClr val="tx1"/>
                          </a:solidFill>
                          <a:effectLst/>
                          <a:latin typeface="Candara" panose="020E0502030303020204" pitchFamily="34" charset="0"/>
                          <a:ea typeface="DFKai-SB"/>
                        </a:rPr>
                        <a:t>.</a:t>
                      </a:r>
                    </a:p>
                    <a:p>
                      <a:pPr marL="228600" indent="-228600" algn="l" fontAlgn="ctr">
                        <a:buAutoNum type="arabicPeriod"/>
                      </a:pPr>
                      <a:r>
                        <a:rPr lang="es-CL" altLang="zh-TW" sz="800" b="0" i="0" u="none" strike="noStrike" dirty="0">
                          <a:solidFill>
                            <a:schemeClr val="tx1"/>
                          </a:solidFill>
                          <a:effectLst/>
                          <a:latin typeface="Candara" panose="020E0502030303020204" pitchFamily="34" charset="0"/>
                          <a:ea typeface="DFKai-SB"/>
                        </a:rPr>
                        <a:t>CLSAI  </a:t>
                      </a:r>
                      <a:r>
                        <a:rPr lang="es-CL" altLang="zh-TW" sz="800" b="0" i="0" u="none" strike="noStrike" dirty="0" err="1">
                          <a:solidFill>
                            <a:schemeClr val="tx1"/>
                          </a:solidFill>
                          <a:effectLst/>
                          <a:latin typeface="Candara" panose="020E0502030303020204" pitchFamily="34" charset="0"/>
                          <a:ea typeface="DFKai-SB"/>
                        </a:rPr>
                        <a:t>depots</a:t>
                      </a:r>
                      <a:r>
                        <a:rPr lang="es-CL" altLang="zh-TW" sz="800" b="0" i="0" u="none" strike="noStrike" dirty="0">
                          <a:solidFill>
                            <a:schemeClr val="tx1"/>
                          </a:solidFill>
                          <a:effectLst/>
                          <a:latin typeface="Candara" panose="020E0502030303020204" pitchFamily="34" charset="0"/>
                          <a:ea typeface="DFKai-SB"/>
                        </a:rPr>
                        <a:t> ( Agunsa, Sitrans and DYC) </a:t>
                      </a:r>
                      <a:r>
                        <a:rPr lang="es-CL" altLang="zh-TW" sz="800" b="0" i="0" u="none" strike="noStrike" dirty="0" err="1">
                          <a:solidFill>
                            <a:schemeClr val="tx1"/>
                          </a:solidFill>
                          <a:effectLst/>
                          <a:latin typeface="Candara" panose="020E0502030303020204" pitchFamily="34" charset="0"/>
                          <a:ea typeface="DFKai-SB"/>
                        </a:rPr>
                        <a:t>maintain</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shunting</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rate</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without</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changes</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during</a:t>
                      </a:r>
                      <a:r>
                        <a:rPr lang="es-CL" altLang="zh-TW" sz="800" b="0" i="0" u="none" strike="noStrike" dirty="0">
                          <a:solidFill>
                            <a:schemeClr val="tx1"/>
                          </a:solidFill>
                          <a:effectLst/>
                          <a:latin typeface="Candara" panose="020E0502030303020204" pitchFamily="34" charset="0"/>
                          <a:ea typeface="DFKai-SB"/>
                        </a:rPr>
                        <a:t> </a:t>
                      </a:r>
                      <a:r>
                        <a:rPr lang="es-CL" altLang="zh-TW" sz="800" b="0" i="0" u="none" strike="noStrike" dirty="0" err="1">
                          <a:solidFill>
                            <a:schemeClr val="tx1"/>
                          </a:solidFill>
                          <a:effectLst/>
                          <a:latin typeface="Candara" panose="020E0502030303020204" pitchFamily="34" charset="0"/>
                          <a:ea typeface="DFKai-SB"/>
                        </a:rPr>
                        <a:t>all</a:t>
                      </a:r>
                      <a:r>
                        <a:rPr lang="es-CL" altLang="zh-TW" sz="800" b="0" i="0" u="none" strike="noStrike" dirty="0">
                          <a:solidFill>
                            <a:schemeClr val="tx1"/>
                          </a:solidFill>
                          <a:effectLst/>
                          <a:latin typeface="Candara" panose="020E0502030303020204" pitchFamily="34" charset="0"/>
                          <a:ea typeface="DFKai-SB"/>
                        </a:rPr>
                        <a:t> 2024. </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700" b="0" i="0" u="none" strike="noStrike" dirty="0">
                          <a:solidFill>
                            <a:srgbClr val="000000"/>
                          </a:solidFill>
                          <a:effectLst/>
                          <a:latin typeface="Candara" panose="020E0502030303020204" pitchFamily="34" charset="0"/>
                          <a:ea typeface="DFKai-SB"/>
                        </a:rPr>
                        <a:t>90% Onboard </a:t>
                      </a:r>
                    </a:p>
                    <a:p>
                      <a:pPr algn="ctr" fontAlgn="ctr"/>
                      <a:r>
                        <a:rPr lang="en-US" sz="700" b="0" i="0" u="none" strike="noStrike" dirty="0">
                          <a:solidFill>
                            <a:srgbClr val="000000"/>
                          </a:solidFill>
                          <a:effectLst/>
                          <a:latin typeface="Candara" panose="020E0502030303020204" pitchFamily="34" charset="0"/>
                          <a:ea typeface="DFKai-SB"/>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L" altLang="zh-TW" sz="700" b="0" i="0" u="none" strike="noStrike" dirty="0">
                          <a:solidFill>
                            <a:srgbClr val="000000"/>
                          </a:solidFill>
                          <a:effectLst/>
                          <a:latin typeface="Candara" panose="020E0502030303020204" pitchFamily="34" charset="0"/>
                          <a:ea typeface="DFKai-SB"/>
                        </a:rPr>
                        <a:t>0</a:t>
                      </a:r>
                      <a:endParaRPr lang="zh-TW" altLang="en-US" sz="700" b="0" i="0" u="none" strike="noStrike" dirty="0">
                        <a:solidFill>
                          <a:srgbClr val="000000"/>
                        </a:solidFill>
                        <a:effectLst/>
                        <a:latin typeface="Candara" panose="020E0502030303020204" pitchFamily="34" charset="0"/>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CL" altLang="zh-TW" sz="700" b="0" i="0" u="none" strike="noStrike" dirty="0">
                          <a:solidFill>
                            <a:srgbClr val="000000"/>
                          </a:solidFill>
                          <a:effectLst/>
                          <a:latin typeface="Candara" panose="020E0502030303020204" pitchFamily="34" charset="0"/>
                          <a:ea typeface="DFKai-SB"/>
                        </a:rPr>
                        <a:t>0</a:t>
                      </a:r>
                      <a:endParaRPr lang="zh-TW" altLang="en-US" sz="700" b="0" i="0" u="none" strike="noStrike" dirty="0">
                        <a:solidFill>
                          <a:srgbClr val="000000"/>
                        </a:solidFill>
                        <a:effectLst/>
                        <a:latin typeface="Candara" panose="020E0502030303020204" pitchFamily="34" charset="0"/>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CL" altLang="zh-TW" sz="700" b="0" i="0" u="none" strike="noStrike" dirty="0">
                          <a:solidFill>
                            <a:srgbClr val="000000"/>
                          </a:solidFill>
                          <a:effectLst/>
                          <a:highlight>
                            <a:srgbClr val="FFFF00"/>
                          </a:highlight>
                          <a:latin typeface="Candara" panose="020E0502030303020204" pitchFamily="34" charset="0"/>
                          <a:ea typeface="DFKai-SB"/>
                        </a:rPr>
                        <a:t>0%</a:t>
                      </a:r>
                      <a:endParaRPr lang="zh-TW" altLang="en-US" sz="700" b="0" i="0" u="none" strike="noStrike" dirty="0">
                        <a:solidFill>
                          <a:srgbClr val="000000"/>
                        </a:solidFill>
                        <a:effectLst/>
                        <a:highlight>
                          <a:srgbClr val="FFFF00"/>
                        </a:highlight>
                        <a:latin typeface="Candara" panose="020E0502030303020204" pitchFamily="34" charset="0"/>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CL" altLang="zh-TW" sz="600" b="0" i="0" u="none" strike="noStrike" dirty="0">
                          <a:solidFill>
                            <a:srgbClr val="000000"/>
                          </a:solidFill>
                          <a:effectLst/>
                          <a:latin typeface="Candara" panose="020E0502030303020204" pitchFamily="34" charset="0"/>
                          <a:ea typeface="DFKai-SB"/>
                        </a:rPr>
                        <a:t>NIL</a:t>
                      </a:r>
                      <a:endParaRPr lang="zh-TW" altLang="en-US" sz="600" b="0" i="0" u="none" strike="noStrike" dirty="0">
                        <a:solidFill>
                          <a:srgbClr val="000000"/>
                        </a:solidFill>
                        <a:effectLst/>
                        <a:latin typeface="Candara" panose="020E0502030303020204" pitchFamily="34" charset="0"/>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328538">
                <a:tc vMerge="1">
                  <a:txBody>
                    <a:bodyPr/>
                    <a:lstStyle/>
                    <a:p>
                      <a:endParaRPr lang="zh-TW" altLang="en-US"/>
                    </a:p>
                  </a:txBody>
                  <a:tcPr/>
                </a:tc>
                <a:tc>
                  <a:txBody>
                    <a:bodyPr/>
                    <a:lstStyle/>
                    <a:p>
                      <a:pPr algn="ctr" fontAlgn="ctr"/>
                      <a:r>
                        <a:rPr lang="en-US" sz="700" b="0" i="0" u="none" strike="noStrike" dirty="0">
                          <a:solidFill>
                            <a:srgbClr val="000000"/>
                          </a:solidFill>
                          <a:effectLst/>
                          <a:latin typeface="Candara" panose="020E0502030303020204" pitchFamily="34" charset="0"/>
                          <a:ea typeface="DFKai-SB"/>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L" altLang="zh-TW" sz="700" b="0" i="0" u="none" strike="noStrike" dirty="0">
                          <a:solidFill>
                            <a:srgbClr val="000000"/>
                          </a:solidFill>
                          <a:effectLst/>
                          <a:latin typeface="Candara" panose="020E0502030303020204" pitchFamily="34" charset="0"/>
                          <a:ea typeface="DFKai-SB"/>
                        </a:rPr>
                        <a:t>0</a:t>
                      </a:r>
                      <a:endParaRPr lang="zh-TW" altLang="en-US" sz="700" b="0" i="0" u="none" strike="noStrike" dirty="0">
                        <a:solidFill>
                          <a:srgbClr val="000000"/>
                        </a:solidFill>
                        <a:effectLst/>
                        <a:latin typeface="Candara" panose="020E0502030303020204" pitchFamily="34" charset="0"/>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CL" altLang="zh-TW" sz="700" b="0" i="0" u="none" strike="noStrike" dirty="0">
                          <a:solidFill>
                            <a:srgbClr val="000000"/>
                          </a:solidFill>
                          <a:effectLst/>
                          <a:latin typeface="Candara" panose="020E0502030303020204" pitchFamily="34" charset="0"/>
                          <a:ea typeface="DFKai-SB"/>
                        </a:rPr>
                        <a:t>0</a:t>
                      </a:r>
                      <a:endParaRPr lang="zh-TW" altLang="en-US" sz="700" b="0" i="0" u="none" strike="noStrike" dirty="0">
                        <a:solidFill>
                          <a:srgbClr val="000000"/>
                        </a:solidFill>
                        <a:effectLst/>
                        <a:latin typeface="Candara" panose="020E0502030303020204" pitchFamily="34" charset="0"/>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CL" altLang="zh-TW" sz="700" b="0" i="0" u="none" strike="noStrike" dirty="0">
                          <a:solidFill>
                            <a:srgbClr val="000000"/>
                          </a:solidFill>
                          <a:effectLst/>
                          <a:highlight>
                            <a:srgbClr val="FFFF00"/>
                          </a:highlight>
                          <a:latin typeface="Candara" panose="020E0502030303020204" pitchFamily="34" charset="0"/>
                          <a:ea typeface="DFKai-SB"/>
                        </a:rPr>
                        <a:t>0%</a:t>
                      </a:r>
                      <a:endParaRPr lang="zh-TW" altLang="en-US" sz="700" b="0" i="0" u="none" strike="noStrike" dirty="0">
                        <a:solidFill>
                          <a:srgbClr val="000000"/>
                        </a:solidFill>
                        <a:effectLst/>
                        <a:highlight>
                          <a:srgbClr val="FFFF00"/>
                        </a:highlight>
                        <a:latin typeface="Candara" panose="020E0502030303020204" pitchFamily="34" charset="0"/>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CL" altLang="zh-TW" sz="600" b="0" i="0" u="none" strike="noStrike" dirty="0">
                          <a:solidFill>
                            <a:srgbClr val="000000"/>
                          </a:solidFill>
                          <a:effectLst/>
                          <a:latin typeface="Candara" panose="020E0502030303020204" pitchFamily="34" charset="0"/>
                          <a:ea typeface="DFKai-SB"/>
                        </a:rPr>
                        <a:t>NIL</a:t>
                      </a:r>
                      <a:endParaRPr lang="zh-TW" altLang="en-US" sz="600" b="0" i="0" u="none" strike="noStrike" dirty="0">
                        <a:solidFill>
                          <a:srgbClr val="000000"/>
                        </a:solidFill>
                        <a:effectLst/>
                        <a:latin typeface="Candara" panose="020E0502030303020204" pitchFamily="34" charset="0"/>
                        <a:ea typeface="DFKai-SB"/>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Tree>
    <p:extLst>
      <p:ext uri="{BB962C8B-B14F-4D97-AF65-F5344CB8AC3E}">
        <p14:creationId xmlns:p14="http://schemas.microsoft.com/office/powerpoint/2010/main" val="3422698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15320</TotalTime>
  <Words>2087</Words>
  <Application>Microsoft Office PowerPoint</Application>
  <PresentationFormat>Presentación en pantalla (16:9)</PresentationFormat>
  <Paragraphs>293</Paragraphs>
  <Slides>11</Slides>
  <Notes>8</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11</vt:i4>
      </vt:variant>
    </vt:vector>
  </HeadingPairs>
  <TitlesOfParts>
    <vt:vector size="21" baseType="lpstr">
      <vt:lpstr>华文中宋</vt:lpstr>
      <vt:lpstr>Arial</vt:lpstr>
      <vt:lpstr>Calibri</vt:lpstr>
      <vt:lpstr>Candara</vt:lpstr>
      <vt:lpstr>DFKai-SB</vt:lpstr>
      <vt:lpstr>Symbol</vt:lpstr>
      <vt:lpstr>Times New Roman</vt:lpstr>
      <vt:lpstr>Vijaya</vt:lpstr>
      <vt:lpstr>Wingdings</vt:lpstr>
      <vt:lpstr>Office Theme</vt:lpstr>
      <vt:lpstr>Presentación de PowerPoint</vt:lpstr>
      <vt:lpstr>Presentación de PowerPoint</vt:lpstr>
      <vt:lpstr>Presentación de PowerPoint</vt:lpstr>
      <vt:lpstr>Presentación de PowerPoint</vt:lpstr>
      <vt:lpstr>Presentación de PowerPoint</vt:lpstr>
      <vt:lpstr>Topic discussion (CL)</vt:lpstr>
      <vt:lpstr>Topic discussion (CL)</vt:lpstr>
      <vt:lpstr>Topic discussion (CL)</vt:lpstr>
      <vt:lpstr>Presentación de PowerPoint</vt:lpstr>
      <vt:lpstr>Presentación de PowerPoint</vt:lpstr>
      <vt:lpstr>Presentación de PowerPoint</vt:lpstr>
    </vt:vector>
  </TitlesOfParts>
  <Company>EGA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Achievement for 2015 Goal/KPI  Set Up : XXX-XXX</dc:title>
  <dc:creator>036570</dc:creator>
  <cp:lastModifiedBy>Isidora Errazuriz</cp:lastModifiedBy>
  <cp:revision>2146</cp:revision>
  <cp:lastPrinted>2024-03-05T14:41:02Z</cp:lastPrinted>
  <dcterms:created xsi:type="dcterms:W3CDTF">2016-02-08T21:22:43Z</dcterms:created>
  <dcterms:modified xsi:type="dcterms:W3CDTF">2025-01-30T21:05:06Z</dcterms:modified>
  <dc:language>zh-TW</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17</vt:i4>
  </property>
  <property fmtid="{D5CDD505-2E9C-101B-9397-08002B2CF9AE}" pid="3" name="PresentationFormat">
    <vt:lpwstr>如螢幕大小 (16:9)</vt:lpwstr>
  </property>
  <property fmtid="{D5CDD505-2E9C-101B-9397-08002B2CF9AE}" pid="4" name="Slides">
    <vt:i4>27</vt:i4>
  </property>
</Properties>
</file>