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16"/>
  </p:notesMasterIdLst>
  <p:sldIdLst>
    <p:sldId id="625" r:id="rId5"/>
    <p:sldId id="626" r:id="rId6"/>
    <p:sldId id="387" r:id="rId7"/>
    <p:sldId id="542" r:id="rId8"/>
    <p:sldId id="637" r:id="rId9"/>
    <p:sldId id="645" r:id="rId10"/>
    <p:sldId id="638" r:id="rId11"/>
    <p:sldId id="641" r:id="rId12"/>
    <p:sldId id="643" r:id="rId13"/>
    <p:sldId id="644" r:id="rId14"/>
    <p:sldId id="514" r:id="rId1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2931B5B-7990-4782-BFA8-0CF167A7FA60}">
          <p14:sldIdLst>
            <p14:sldId id="625"/>
            <p14:sldId id="626"/>
            <p14:sldId id="387"/>
            <p14:sldId id="542"/>
            <p14:sldId id="637"/>
            <p14:sldId id="645"/>
            <p14:sldId id="638"/>
            <p14:sldId id="641"/>
            <p14:sldId id="643"/>
            <p14:sldId id="644"/>
            <p14:sldId id="514"/>
          </p14:sldIdLst>
        </p14:section>
        <p14:section name="未命名的章節" id="{4BE5824B-BF97-4A82-AC84-56645EB32F3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4F057-0805-41EB-9F34-A0D7784F3744}" v="2" dt="2025-02-13T19:49:49.67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912" autoAdjust="0"/>
  </p:normalViewPr>
  <p:slideViewPr>
    <p:cSldViewPr>
      <p:cViewPr varScale="1">
        <p:scale>
          <a:sx n="84" d="100"/>
          <a:sy n="84" d="100"/>
        </p:scale>
        <p:origin x="764"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Chiu" userId="95d5b754-bb95-4f61-8a54-66fcb1f6bd26" providerId="ADAL" clId="{E484F057-0805-41EB-9F34-A0D7784F3744}"/>
    <pc:docChg chg="undo custSel modSld">
      <pc:chgData name="Justin Chiu" userId="95d5b754-bb95-4f61-8a54-66fcb1f6bd26" providerId="ADAL" clId="{E484F057-0805-41EB-9F34-A0D7784F3744}" dt="2025-02-13T19:49:50.874" v="65" actId="21"/>
      <pc:docMkLst>
        <pc:docMk/>
      </pc:docMkLst>
      <pc:sldChg chg="modSp mod">
        <pc:chgData name="Justin Chiu" userId="95d5b754-bb95-4f61-8a54-66fcb1f6bd26" providerId="ADAL" clId="{E484F057-0805-41EB-9F34-A0D7784F3744}" dt="2025-02-13T19:45:26.547" v="56" actId="6549"/>
        <pc:sldMkLst>
          <pc:docMk/>
          <pc:sldMk cId="338419328" sldId="542"/>
        </pc:sldMkLst>
        <pc:graphicFrameChg chg="modGraphic">
          <ac:chgData name="Justin Chiu" userId="95d5b754-bb95-4f61-8a54-66fcb1f6bd26" providerId="ADAL" clId="{E484F057-0805-41EB-9F34-A0D7784F3744}" dt="2025-02-13T19:45:26.547" v="56" actId="6549"/>
          <ac:graphicFrameMkLst>
            <pc:docMk/>
            <pc:sldMk cId="338419328" sldId="542"/>
            <ac:graphicFrameMk id="5" creationId="{00000000-0000-0000-0000-000000000000}"/>
          </ac:graphicFrameMkLst>
        </pc:graphicFrameChg>
      </pc:sldChg>
      <pc:sldChg chg="modSp mod">
        <pc:chgData name="Justin Chiu" userId="95d5b754-bb95-4f61-8a54-66fcb1f6bd26" providerId="ADAL" clId="{E484F057-0805-41EB-9F34-A0D7784F3744}" dt="2025-02-13T19:49:50.874" v="65" actId="21"/>
        <pc:sldMkLst>
          <pc:docMk/>
          <pc:sldMk cId="624266956" sldId="638"/>
        </pc:sldMkLst>
        <pc:graphicFrameChg chg="mod modGraphic">
          <ac:chgData name="Justin Chiu" userId="95d5b754-bb95-4f61-8a54-66fcb1f6bd26" providerId="ADAL" clId="{E484F057-0805-41EB-9F34-A0D7784F3744}" dt="2025-02-13T19:49:50.874" v="65" actId="21"/>
          <ac:graphicFrameMkLst>
            <pc:docMk/>
            <pc:sldMk cId="624266956" sldId="638"/>
            <ac:graphicFrameMk id="2" creationId="{CCBC7E9A-61BC-900D-728C-F6B552387CFB}"/>
          </ac:graphicFrameMkLst>
        </pc:graphicFrameChg>
      </pc:sldChg>
      <pc:sldChg chg="modSp mod">
        <pc:chgData name="Justin Chiu" userId="95d5b754-bb95-4f61-8a54-66fcb1f6bd26" providerId="ADAL" clId="{E484F057-0805-41EB-9F34-A0D7784F3744}" dt="2025-02-13T12:48:53.685" v="21" actId="255"/>
        <pc:sldMkLst>
          <pc:docMk/>
          <pc:sldMk cId="1675312235" sldId="643"/>
        </pc:sldMkLst>
        <pc:graphicFrameChg chg="modGraphic">
          <ac:chgData name="Justin Chiu" userId="95d5b754-bb95-4f61-8a54-66fcb1f6bd26" providerId="ADAL" clId="{E484F057-0805-41EB-9F34-A0D7784F3744}" dt="2025-02-13T12:48:53.685" v="21" actId="255"/>
          <ac:graphicFrameMkLst>
            <pc:docMk/>
            <pc:sldMk cId="1675312235" sldId="643"/>
            <ac:graphicFrameMk id="2" creationId="{6C613EF8-6B1C-ED68-D05E-9FDC03EFC92F}"/>
          </ac:graphicFrameMkLst>
        </pc:graphicFrameChg>
      </pc:sldChg>
      <pc:sldChg chg="modSp mod">
        <pc:chgData name="Justin Chiu" userId="95d5b754-bb95-4f61-8a54-66fcb1f6bd26" providerId="ADAL" clId="{E484F057-0805-41EB-9F34-A0D7784F3744}" dt="2025-02-13T12:47:56.797" v="20" actId="20577"/>
        <pc:sldMkLst>
          <pc:docMk/>
          <pc:sldMk cId="3928324180" sldId="644"/>
        </pc:sldMkLst>
        <pc:spChg chg="mod">
          <ac:chgData name="Justin Chiu" userId="95d5b754-bb95-4f61-8a54-66fcb1f6bd26" providerId="ADAL" clId="{E484F057-0805-41EB-9F34-A0D7784F3744}" dt="2025-02-13T12:47:56.797" v="20" actId="20577"/>
          <ac:spMkLst>
            <pc:docMk/>
            <pc:sldMk cId="3928324180" sldId="644"/>
            <ac:spMk id="3" creationId="{F6F5C155-83DE-8493-0799-10AFCC44BFFF}"/>
          </ac:spMkLst>
        </pc:spChg>
        <pc:graphicFrameChg chg="modGraphic">
          <ac:chgData name="Justin Chiu" userId="95d5b754-bb95-4f61-8a54-66fcb1f6bd26" providerId="ADAL" clId="{E484F057-0805-41EB-9F34-A0D7784F3744}" dt="2025-02-13T12:47:11.325" v="0" actId="207"/>
          <ac:graphicFrameMkLst>
            <pc:docMk/>
            <pc:sldMk cId="3928324180" sldId="644"/>
            <ac:graphicFrameMk id="2" creationId="{421E1E34-6C5A-B53D-350B-45F145721BA5}"/>
          </ac:graphicFrameMkLst>
        </pc:graphicFrameChg>
      </pc:sldChg>
      <pc:sldChg chg="modSp mod">
        <pc:chgData name="Justin Chiu" userId="95d5b754-bb95-4f61-8a54-66fcb1f6bd26" providerId="ADAL" clId="{E484F057-0805-41EB-9F34-A0D7784F3744}" dt="2025-02-13T19:48:54.667" v="60" actId="113"/>
        <pc:sldMkLst>
          <pc:docMk/>
          <pc:sldMk cId="1988521637" sldId="645"/>
        </pc:sldMkLst>
        <pc:spChg chg="mod">
          <ac:chgData name="Justin Chiu" userId="95d5b754-bb95-4f61-8a54-66fcb1f6bd26" providerId="ADAL" clId="{E484F057-0805-41EB-9F34-A0D7784F3744}" dt="2025-02-13T19:48:54.667" v="60" actId="113"/>
          <ac:spMkLst>
            <pc:docMk/>
            <pc:sldMk cId="1988521637" sldId="645"/>
            <ac:spMk id="3" creationId="{6EAC917F-C19E-12DB-E070-7A2C91D1D1D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PlaceHolder 1"/>
          <p:cNvSpPr>
            <a:spLocks noGrp="1" noRot="1" noChangeAspect="1"/>
          </p:cNvSpPr>
          <p:nvPr>
            <p:ph type="sldImg"/>
          </p:nvPr>
        </p:nvSpPr>
        <p:spPr>
          <a:xfrm>
            <a:off x="558800" y="760413"/>
            <a:ext cx="6667500" cy="3749675"/>
          </a:xfrm>
          <a:prstGeom prst="rect">
            <a:avLst/>
          </a:prstGeom>
        </p:spPr>
        <p:txBody>
          <a:bodyPr lIns="0" tIns="0" rIns="0" bIns="0" anchor="ctr">
            <a:noAutofit/>
          </a:bodyPr>
          <a:lstStyle/>
          <a:p>
            <a:pPr algn="ctr"/>
            <a:r>
              <a:rPr lang="zh-TW" sz="4400" b="0" strike="noStrike" spc="-1">
                <a:latin typeface="Arial"/>
              </a:rPr>
              <a:t>請按這裡移動投影片</a:t>
            </a:r>
            <a:endParaRPr lang="en-US" sz="4400" b="0" strike="noStrike" spc="-1">
              <a:latin typeface="Arial"/>
            </a:endParaRPr>
          </a:p>
        </p:txBody>
      </p:sp>
      <p:sp>
        <p:nvSpPr>
          <p:cNvPr id="153" name="PlaceHolder 2"/>
          <p:cNvSpPr>
            <a:spLocks noGrp="1"/>
          </p:cNvSpPr>
          <p:nvPr>
            <p:ph type="body"/>
          </p:nvPr>
        </p:nvSpPr>
        <p:spPr>
          <a:xfrm>
            <a:off x="778567" y="4750010"/>
            <a:ext cx="6228167" cy="4499832"/>
          </a:xfrm>
          <a:prstGeom prst="rect">
            <a:avLst/>
          </a:prstGeom>
        </p:spPr>
        <p:txBody>
          <a:bodyPr lIns="0" tIns="0" rIns="0" bIns="0">
            <a:noAutofit/>
          </a:bodyPr>
          <a:lstStyle/>
          <a:p>
            <a:r>
              <a:rPr lang="zh-TW" sz="2000" b="0" strike="noStrike" spc="-1">
                <a:latin typeface="Arial"/>
              </a:rPr>
              <a:t>請按這裡編輯備註格式</a:t>
            </a:r>
            <a:endParaRPr lang="en-US" sz="2000" b="0" strike="noStrike" spc="-1">
              <a:latin typeface="Arial"/>
            </a:endParaRPr>
          </a:p>
        </p:txBody>
      </p:sp>
      <p:sp>
        <p:nvSpPr>
          <p:cNvPr id="154" name="PlaceHolder 3"/>
          <p:cNvSpPr>
            <a:spLocks noGrp="1"/>
          </p:cNvSpPr>
          <p:nvPr>
            <p:ph type="hdr"/>
          </p:nvPr>
        </p:nvSpPr>
        <p:spPr>
          <a:xfrm>
            <a:off x="0" y="0"/>
            <a:ext cx="3378611" cy="499682"/>
          </a:xfrm>
          <a:prstGeom prst="rect">
            <a:avLst/>
          </a:prstGeom>
        </p:spPr>
        <p:txBody>
          <a:bodyPr lIns="0" tIns="0" rIns="0" bIns="0">
            <a:noAutofit/>
          </a:bodyPr>
          <a:lstStyle/>
          <a:p>
            <a:r>
              <a:rPr lang="en-US" sz="1400" b="0" strike="noStrike" spc="-1">
                <a:latin typeface="Times New Roman"/>
              </a:rPr>
              <a:t>&lt;頁首&gt;</a:t>
            </a:r>
          </a:p>
        </p:txBody>
      </p:sp>
      <p:sp>
        <p:nvSpPr>
          <p:cNvPr id="155" name="PlaceHolder 4"/>
          <p:cNvSpPr>
            <a:spLocks noGrp="1"/>
          </p:cNvSpPr>
          <p:nvPr>
            <p:ph type="dt"/>
          </p:nvPr>
        </p:nvSpPr>
        <p:spPr>
          <a:xfrm>
            <a:off x="4406690" y="0"/>
            <a:ext cx="3378611" cy="499682"/>
          </a:xfrm>
          <a:prstGeom prst="rect">
            <a:avLst/>
          </a:prstGeom>
        </p:spPr>
        <p:txBody>
          <a:bodyPr lIns="0" tIns="0" rIns="0" bIns="0">
            <a:noAutofit/>
          </a:bodyPr>
          <a:lstStyle/>
          <a:p>
            <a:pPr algn="r"/>
            <a:r>
              <a:rPr lang="en-US" sz="1400" b="0" strike="noStrike" spc="-1">
                <a:latin typeface="Times New Roman"/>
              </a:rPr>
              <a:t>&lt;日期/時間&gt;</a:t>
            </a:r>
          </a:p>
        </p:txBody>
      </p:sp>
      <p:sp>
        <p:nvSpPr>
          <p:cNvPr id="156" name="PlaceHolder 5"/>
          <p:cNvSpPr>
            <a:spLocks noGrp="1"/>
          </p:cNvSpPr>
          <p:nvPr>
            <p:ph type="ftr"/>
          </p:nvPr>
        </p:nvSpPr>
        <p:spPr>
          <a:xfrm>
            <a:off x="0" y="9500356"/>
            <a:ext cx="3378611" cy="499682"/>
          </a:xfrm>
          <a:prstGeom prst="rect">
            <a:avLst/>
          </a:prstGeom>
        </p:spPr>
        <p:txBody>
          <a:bodyPr lIns="0" tIns="0" rIns="0" bIns="0" anchor="b">
            <a:noAutofit/>
          </a:bodyPr>
          <a:lstStyle/>
          <a:p>
            <a:r>
              <a:rPr lang="en-US" sz="1400" b="0" strike="noStrike" spc="-1">
                <a:latin typeface="Times New Roman"/>
              </a:rPr>
              <a:t>&lt;頁尾&gt;</a:t>
            </a:r>
          </a:p>
        </p:txBody>
      </p:sp>
      <p:sp>
        <p:nvSpPr>
          <p:cNvPr id="157" name="PlaceHolder 6"/>
          <p:cNvSpPr>
            <a:spLocks noGrp="1"/>
          </p:cNvSpPr>
          <p:nvPr>
            <p:ph type="sldNum"/>
          </p:nvPr>
        </p:nvSpPr>
        <p:spPr>
          <a:xfrm>
            <a:off x="4406690" y="9500356"/>
            <a:ext cx="3378611" cy="499682"/>
          </a:xfrm>
          <a:prstGeom prst="rect">
            <a:avLst/>
          </a:prstGeom>
        </p:spPr>
        <p:txBody>
          <a:bodyPr lIns="0" tIns="0" rIns="0" bIns="0" anchor="b">
            <a:noAutofit/>
          </a:bodyPr>
          <a:lstStyle/>
          <a:p>
            <a:pPr algn="r"/>
            <a:fld id="{E1E1358F-6BA0-4A20-BA4E-6E17B92D4418}" type="slidenum">
              <a:rPr lang="en-US" sz="1400" b="0" strike="noStrike" spc="-1">
                <a:latin typeface="Times New Roman"/>
              </a:rPr>
              <a:t>‹#›</a:t>
            </a:fld>
            <a:endParaRPr lang="en-US" sz="1400" b="0" strike="noStrike" spc="-1">
              <a:latin typeface="Times New Roman"/>
            </a:endParaRPr>
          </a:p>
        </p:txBody>
      </p:sp>
    </p:spTree>
    <p:extLst>
      <p:ext uri="{BB962C8B-B14F-4D97-AF65-F5344CB8AC3E}">
        <p14:creationId xmlns:p14="http://schemas.microsoft.com/office/powerpoint/2010/main" val="185654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16834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841376-7C62-40EE-B20F-19AF581AC742}"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9951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772B93F9-0430-4295-A60B-76228A639C3D}" type="slidenum">
              <a:rPr lang="en-US" smtClean="0"/>
              <a:pPr/>
              <a:t>4</a:t>
            </a:fld>
            <a:endParaRPr lang="en-US" dirty="0"/>
          </a:p>
        </p:txBody>
      </p:sp>
    </p:spTree>
    <p:extLst>
      <p:ext uri="{BB962C8B-B14F-4D97-AF65-F5344CB8AC3E}">
        <p14:creationId xmlns:p14="http://schemas.microsoft.com/office/powerpoint/2010/main" val="26963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26755-470F-4263-123F-079AB4393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B38A8-7224-11D1-77D5-CAB86680F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7D1C7F-B7C4-75F2-3854-9D6EA240B35C}"/>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B01E4DDD-CE29-4549-03DB-ECB850C3BEB1}"/>
              </a:ext>
            </a:extLst>
          </p:cNvPr>
          <p:cNvSpPr>
            <a:spLocks noGrp="1"/>
          </p:cNvSpPr>
          <p:nvPr>
            <p:ph type="sldNum" sz="quarter" idx="10"/>
          </p:nvPr>
        </p:nvSpPr>
        <p:spPr/>
        <p:txBody>
          <a:bodyPr/>
          <a:lstStyle/>
          <a:p>
            <a:fld id="{772B93F9-0430-4295-A60B-76228A639C3D}" type="slidenum">
              <a:rPr lang="en-US" smtClean="0"/>
              <a:pPr/>
              <a:t>5</a:t>
            </a:fld>
            <a:endParaRPr lang="en-US" dirty="0"/>
          </a:p>
        </p:txBody>
      </p:sp>
    </p:spTree>
    <p:extLst>
      <p:ext uri="{BB962C8B-B14F-4D97-AF65-F5344CB8AC3E}">
        <p14:creationId xmlns:p14="http://schemas.microsoft.com/office/powerpoint/2010/main" val="1133709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6D46-62B6-9829-431B-6CE09B4C87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CFCD5A-C24A-3BE9-F921-237B50A84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34669F-CB5F-E90A-6314-698BA591E476}"/>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D001DFF3-B04D-41C5-2D4F-646E0E26E6C7}"/>
              </a:ext>
            </a:extLst>
          </p:cNvPr>
          <p:cNvSpPr>
            <a:spLocks noGrp="1"/>
          </p:cNvSpPr>
          <p:nvPr>
            <p:ph type="sldNum" sz="quarter" idx="10"/>
          </p:nvPr>
        </p:nvSpPr>
        <p:spPr/>
        <p:txBody>
          <a:bodyPr/>
          <a:lstStyle/>
          <a:p>
            <a:fld id="{772B93F9-0430-4295-A60B-76228A639C3D}" type="slidenum">
              <a:rPr lang="en-US" smtClean="0"/>
              <a:pPr/>
              <a:t>6</a:t>
            </a:fld>
            <a:endParaRPr lang="en-US" dirty="0"/>
          </a:p>
        </p:txBody>
      </p:sp>
    </p:spTree>
    <p:extLst>
      <p:ext uri="{BB962C8B-B14F-4D97-AF65-F5344CB8AC3E}">
        <p14:creationId xmlns:p14="http://schemas.microsoft.com/office/powerpoint/2010/main" val="366293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8A2E8-A639-7E09-D921-E8BA4AE93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00DF2-F26A-842A-CA7C-75714284B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25FC0-883D-A838-A892-2A83EFEF7B58}"/>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8600AB5B-51E1-6501-7449-4CE6F7103961}"/>
              </a:ext>
            </a:extLst>
          </p:cNvPr>
          <p:cNvSpPr>
            <a:spLocks noGrp="1"/>
          </p:cNvSpPr>
          <p:nvPr>
            <p:ph type="sldNum" sz="quarter" idx="10"/>
          </p:nvPr>
        </p:nvSpPr>
        <p:spPr/>
        <p:txBody>
          <a:bodyPr/>
          <a:lstStyle/>
          <a:p>
            <a:fld id="{772B93F9-0430-4295-A60B-76228A639C3D}" type="slidenum">
              <a:rPr lang="en-US" smtClean="0"/>
              <a:pPr/>
              <a:t>7</a:t>
            </a:fld>
            <a:endParaRPr lang="en-US" dirty="0"/>
          </a:p>
        </p:txBody>
      </p:sp>
    </p:spTree>
    <p:extLst>
      <p:ext uri="{BB962C8B-B14F-4D97-AF65-F5344CB8AC3E}">
        <p14:creationId xmlns:p14="http://schemas.microsoft.com/office/powerpoint/2010/main" val="115682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CCB57-43BC-1F79-E5D3-E2A871512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6E54AF-CF41-B0B9-1C86-DB93E6A9FB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DFDE4-3140-D8A4-8D26-70C128239115}"/>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71C5417B-367F-A259-32C5-2759A7FA41BF}"/>
              </a:ext>
            </a:extLst>
          </p:cNvPr>
          <p:cNvSpPr>
            <a:spLocks noGrp="1"/>
          </p:cNvSpPr>
          <p:nvPr>
            <p:ph type="sldNum" sz="quarter" idx="10"/>
          </p:nvPr>
        </p:nvSpPr>
        <p:spPr/>
        <p:txBody>
          <a:bodyPr/>
          <a:lstStyle/>
          <a:p>
            <a:fld id="{772B93F9-0430-4295-A60B-76228A639C3D}" type="slidenum">
              <a:rPr lang="en-US" smtClean="0"/>
              <a:pPr/>
              <a:t>8</a:t>
            </a:fld>
            <a:endParaRPr lang="en-US" dirty="0"/>
          </a:p>
        </p:txBody>
      </p:sp>
    </p:spTree>
    <p:extLst>
      <p:ext uri="{BB962C8B-B14F-4D97-AF65-F5344CB8AC3E}">
        <p14:creationId xmlns:p14="http://schemas.microsoft.com/office/powerpoint/2010/main" val="352642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8:notes"/>
          <p:cNvSpPr>
            <a:spLocks noGrp="1" noRot="1" noChangeAspect="1"/>
          </p:cNvSpPr>
          <p:nvPr>
            <p:ph type="sldImg" idx="2"/>
          </p:nvPr>
        </p:nvSpPr>
        <p:spPr>
          <a:xfrm>
            <a:off x="409575" y="700088"/>
            <a:ext cx="6191250" cy="3482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8:notes"/>
          <p:cNvSpPr txBox="1">
            <a:spLocks noGrp="1"/>
          </p:cNvSpPr>
          <p:nvPr>
            <p:ph type="body" idx="1"/>
          </p:nvPr>
        </p:nvSpPr>
        <p:spPr>
          <a:xfrm>
            <a:off x="701042" y="4415789"/>
            <a:ext cx="5608246" cy="4183539"/>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448" name="Google Shape;448;p38:notes"/>
          <p:cNvSpPr txBox="1">
            <a:spLocks noGrp="1"/>
          </p:cNvSpPr>
          <p:nvPr>
            <p:ph type="sldNum" idx="12"/>
          </p:nvPr>
        </p:nvSpPr>
        <p:spPr>
          <a:xfrm>
            <a:off x="3970948" y="8829977"/>
            <a:ext cx="3037865" cy="464661"/>
          </a:xfrm>
          <a:prstGeom prst="rect">
            <a:avLst/>
          </a:prstGeom>
          <a:noFill/>
          <a:ln>
            <a:noFill/>
          </a:ln>
        </p:spPr>
        <p:txBody>
          <a:bodyPr spcFirstLastPara="1" wrap="square" lIns="91400" tIns="45700" rIns="91400"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16834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2" name="PlaceHolder 2"/>
          <p:cNvSpPr>
            <a:spLocks noGrp="1"/>
          </p:cNvSpPr>
          <p:nvPr>
            <p:ph type="body"/>
          </p:nvPr>
        </p:nvSpPr>
        <p:spPr>
          <a:xfrm>
            <a:off x="457200" y="1203480"/>
            <a:ext cx="8229240" cy="142272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70" name="PlaceHolder 2"/>
          <p:cNvSpPr>
            <a:spLocks noGrp="1"/>
          </p:cNvSpPr>
          <p:nvPr>
            <p:ph type="body"/>
          </p:nvPr>
        </p:nvSpPr>
        <p:spPr>
          <a:xfrm>
            <a:off x="457200" y="1203480"/>
            <a:ext cx="2649600" cy="142272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3239640" y="1203480"/>
            <a:ext cx="2649600" cy="142272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6022080" y="1203480"/>
            <a:ext cx="2649600" cy="142272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457200" y="2761920"/>
            <a:ext cx="2649600" cy="142272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3239640" y="2761920"/>
            <a:ext cx="2649600" cy="142272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6022080" y="2761920"/>
            <a:ext cx="26496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1"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3" name="PlaceHolder 2"/>
          <p:cNvSpPr>
            <a:spLocks noGrp="1"/>
          </p:cNvSpPr>
          <p:nvPr>
            <p:ph type="body"/>
          </p:nvPr>
        </p:nvSpPr>
        <p:spPr>
          <a:xfrm>
            <a:off x="457200" y="1203480"/>
            <a:ext cx="822924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45"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05200"/>
            <a:ext cx="8229240" cy="398124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0"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4674240" y="1203480"/>
            <a:ext cx="4015800" cy="298296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45720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4" name="PlaceHolder 2"/>
          <p:cNvSpPr>
            <a:spLocks noGrp="1"/>
          </p:cNvSpPr>
          <p:nvPr>
            <p:ph type="body"/>
          </p:nvPr>
        </p:nvSpPr>
        <p:spPr>
          <a:xfrm>
            <a:off x="457200" y="1203480"/>
            <a:ext cx="4015800" cy="298296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4674240" y="2761920"/>
            <a:ext cx="401580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58" name="PlaceHolder 2"/>
          <p:cNvSpPr>
            <a:spLocks noGrp="1"/>
          </p:cNvSpPr>
          <p:nvPr>
            <p:ph type="body"/>
          </p:nvPr>
        </p:nvSpPr>
        <p:spPr>
          <a:xfrm>
            <a:off x="457200" y="1203480"/>
            <a:ext cx="4015800" cy="142272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4674240" y="1203480"/>
            <a:ext cx="4015800" cy="142272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457200" y="2761920"/>
            <a:ext cx="8229240" cy="142272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r>
              <a:rPr lang="zh-TW" sz="4400" b="0" strike="noStrike" spc="-1">
                <a:latin typeface="Arial"/>
              </a:rPr>
              <a:t>請按這裡編輯題名文字格式</a:t>
            </a:r>
            <a:endParaRPr lang="en-US" sz="4400" b="0" strike="noStrike" spc="-1">
              <a:latin typeface="Arial"/>
            </a:endParaRPr>
          </a:p>
        </p:txBody>
      </p:sp>
      <p:sp>
        <p:nvSpPr>
          <p:cNvPr id="39" name="PlaceHolder 2"/>
          <p:cNvSpPr>
            <a:spLocks noGrp="1"/>
          </p:cNvSpPr>
          <p:nvPr>
            <p:ph type="body"/>
          </p:nvPr>
        </p:nvSpPr>
        <p:spPr>
          <a:xfrm>
            <a:off x="457200" y="1203480"/>
            <a:ext cx="8229240" cy="2982960"/>
          </a:xfrm>
          <a:prstGeom prst="rect">
            <a:avLst/>
          </a:prstGeom>
        </p:spPr>
        <p:txBody>
          <a:bodyPr lIns="0" tIns="0" rIns="0" bIns="0">
            <a:normAutofit fontScale="88000"/>
          </a:bodyPr>
          <a:lstStyle/>
          <a:p>
            <a:pPr marL="432000" indent="-324000">
              <a:spcBef>
                <a:spcPts val="1417"/>
              </a:spcBef>
              <a:buClr>
                <a:srgbClr val="000000"/>
              </a:buClr>
              <a:buSzPct val="45000"/>
              <a:buFont typeface="Wingdings" charset="2"/>
              <a:buChar char=""/>
            </a:pPr>
            <a:r>
              <a:rPr lang="zh-TW" sz="3200" b="0" strike="noStrike" spc="-1">
                <a:latin typeface="Arial"/>
              </a:rPr>
              <a:t>請按這裡編輯大綱文字格式</a:t>
            </a:r>
            <a:endParaRPr lang="en-US" sz="3200" b="0" strike="noStrike" spc="-1">
              <a:latin typeface="Arial"/>
            </a:endParaRPr>
          </a:p>
          <a:p>
            <a:pPr marL="864000" lvl="1" indent="-324000">
              <a:spcBef>
                <a:spcPts val="1134"/>
              </a:spcBef>
              <a:buClr>
                <a:srgbClr val="000000"/>
              </a:buClr>
              <a:buSzPct val="75000"/>
              <a:buFont typeface="Symbol" charset="2"/>
              <a:buChar char=""/>
            </a:pPr>
            <a:r>
              <a:rPr lang="zh-TW" sz="2800" b="0" strike="noStrike" spc="-1">
                <a:latin typeface="Arial"/>
              </a:rPr>
              <a:t>第二個大綱層次</a:t>
            </a:r>
            <a:endParaRPr lang="en-US" sz="2800" b="0" strike="noStrike" spc="-1">
              <a:latin typeface="Arial"/>
            </a:endParaRPr>
          </a:p>
          <a:p>
            <a:pPr marL="1296000" lvl="2" indent="-288000">
              <a:spcBef>
                <a:spcPts val="850"/>
              </a:spcBef>
              <a:buClr>
                <a:srgbClr val="000000"/>
              </a:buClr>
              <a:buSzPct val="45000"/>
              <a:buFont typeface="Wingdings" charset="2"/>
              <a:buChar char=""/>
            </a:pPr>
            <a:r>
              <a:rPr lang="zh-TW" sz="2400" b="0" strike="noStrike" spc="-1">
                <a:latin typeface="Arial"/>
              </a:rPr>
              <a:t>第三個大綱層次</a:t>
            </a:r>
            <a:endParaRPr lang="en-US" sz="2400" b="0" strike="noStrike" spc="-1">
              <a:latin typeface="Arial"/>
            </a:endParaRPr>
          </a:p>
          <a:p>
            <a:pPr marL="1728000" lvl="3" indent="-216000">
              <a:spcBef>
                <a:spcPts val="567"/>
              </a:spcBef>
              <a:buClr>
                <a:srgbClr val="000000"/>
              </a:buClr>
              <a:buSzPct val="75000"/>
              <a:buFont typeface="Symbol" charset="2"/>
              <a:buChar char=""/>
            </a:pPr>
            <a:r>
              <a:rPr lang="zh-TW" sz="2000" b="0" strike="noStrike" spc="-1">
                <a:latin typeface="Arial"/>
              </a:rPr>
              <a:t>第四個大綱層次</a:t>
            </a:r>
            <a:endParaRPr lang="en-US" sz="2000" b="0" strike="noStrike" spc="-1">
              <a:latin typeface="Arial"/>
            </a:endParaRPr>
          </a:p>
          <a:p>
            <a:pPr marL="2160000" lvl="4" indent="-216000">
              <a:spcBef>
                <a:spcPts val="283"/>
              </a:spcBef>
              <a:buClr>
                <a:srgbClr val="000000"/>
              </a:buClr>
              <a:buSzPct val="45000"/>
              <a:buFont typeface="Wingdings" charset="2"/>
              <a:buChar char=""/>
            </a:pPr>
            <a:r>
              <a:rPr lang="zh-TW" sz="2000" b="0" strike="noStrike" spc="-1">
                <a:latin typeface="Arial"/>
              </a:rPr>
              <a:t>第五個大綱層次</a:t>
            </a:r>
            <a:endParaRPr lang="en-US" sz="2000" b="0" strike="noStrike" spc="-1">
              <a:latin typeface="Arial"/>
            </a:endParaRPr>
          </a:p>
          <a:p>
            <a:pPr marL="2592000" lvl="5" indent="-216000">
              <a:spcBef>
                <a:spcPts val="283"/>
              </a:spcBef>
              <a:buClr>
                <a:srgbClr val="000000"/>
              </a:buClr>
              <a:buSzPct val="45000"/>
              <a:buFont typeface="Wingdings" charset="2"/>
              <a:buChar char=""/>
            </a:pPr>
            <a:r>
              <a:rPr lang="zh-TW" sz="2000" b="0" strike="noStrike" spc="-1">
                <a:latin typeface="Arial"/>
              </a:rPr>
              <a:t>第六個大綱層次</a:t>
            </a:r>
            <a:endParaRPr lang="en-US" sz="2000" b="0" strike="noStrike" spc="-1">
              <a:latin typeface="Arial"/>
            </a:endParaRPr>
          </a:p>
          <a:p>
            <a:pPr marL="3024000" lvl="6" indent="-216000">
              <a:spcBef>
                <a:spcPts val="283"/>
              </a:spcBef>
              <a:buClr>
                <a:srgbClr val="000000"/>
              </a:buClr>
              <a:buSzPct val="45000"/>
              <a:buFont typeface="Wingdings" charset="2"/>
              <a:buChar char=""/>
            </a:pPr>
            <a:r>
              <a:rPr lang="zh-TW" sz="2000" b="0" strike="noStrike" spc="-1">
                <a:latin typeface="Arial"/>
              </a:rPr>
              <a:t>第七個大綱層次</a:t>
            </a:r>
            <a:endParaRPr lang="en-US" sz="2000" b="0" strike="noStrike" spc="-1">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a:t>
            </a:fld>
            <a:endParaRPr sz="1000"/>
          </a:p>
        </p:txBody>
      </p:sp>
      <p:sp>
        <p:nvSpPr>
          <p:cNvPr id="455" name="Google Shape;455;p46"/>
          <p:cNvSpPr txBox="1"/>
          <p:nvPr/>
        </p:nvSpPr>
        <p:spPr>
          <a:xfrm>
            <a:off x="48245" y="3724729"/>
            <a:ext cx="9042602" cy="2216100"/>
          </a:xfrm>
          <a:prstGeom prst="rect">
            <a:avLst/>
          </a:prstGeom>
          <a:noFill/>
          <a:ln>
            <a:noFill/>
          </a:ln>
        </p:spPr>
        <p:txBody>
          <a:bodyPr spcFirstLastPara="1" wrap="square" lIns="91423" tIns="45699" rIns="91423" bIns="45699" anchor="t" anchorCtr="0">
            <a:noAutofit/>
          </a:bodyPr>
          <a:lstStyle/>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202</a:t>
            </a:r>
            <a:r>
              <a:rPr lang="en-US" altLang="zh-TW" sz="2800" b="1" dirty="0">
                <a:solidFill>
                  <a:srgbClr val="00B050"/>
                </a:solidFill>
                <a:latin typeface="Candara" panose="020E0502030303020204" pitchFamily="34" charset="0"/>
                <a:ea typeface="Candara"/>
                <a:cs typeface="Candara"/>
                <a:sym typeface="Candara"/>
              </a:rPr>
              <a:t>5</a:t>
            </a:r>
            <a:endParaRPr lang="en-US" sz="2800" b="1" dirty="0">
              <a:solidFill>
                <a:srgbClr val="00B050"/>
              </a:solidFill>
              <a:latin typeface="Candara" panose="020E0502030303020204" pitchFamily="34" charset="0"/>
              <a:ea typeface="Candara"/>
              <a:cs typeface="Candara"/>
              <a:sym typeface="Candara"/>
            </a:endParaRPr>
          </a:p>
          <a:p>
            <a:pPr>
              <a:buClr>
                <a:srgbClr val="000000"/>
              </a:buClr>
              <a:buSzPts val="4400"/>
            </a:pPr>
            <a:r>
              <a:rPr lang="en-US" sz="2800" b="1" dirty="0">
                <a:solidFill>
                  <a:srgbClr val="00B050"/>
                </a:solidFill>
                <a:latin typeface="Candara" panose="020E0502030303020204" pitchFamily="34" charset="0"/>
                <a:ea typeface="Candara"/>
                <a:cs typeface="Candara"/>
                <a:sym typeface="Candara"/>
              </a:rPr>
              <a:t>LAAM Meeting (ECSA) </a:t>
            </a:r>
            <a:endParaRPr sz="2800" dirty="0">
              <a:solidFill>
                <a:srgbClr val="000000"/>
              </a:solidFill>
              <a:latin typeface="Candara" panose="020E0502030303020204" pitchFamily="34" charset="0"/>
              <a:ea typeface="Arial"/>
              <a:cs typeface="Arial"/>
              <a:sym typeface="Arial"/>
            </a:endParaRPr>
          </a:p>
          <a:p>
            <a:pPr>
              <a:buClr>
                <a:srgbClr val="000000"/>
              </a:buClr>
              <a:buSzPts val="5400"/>
            </a:pPr>
            <a:r>
              <a:rPr lang="en-US" altLang="zh-TW" sz="3000" b="1" dirty="0">
                <a:solidFill>
                  <a:schemeClr val="lt1"/>
                </a:solidFill>
                <a:latin typeface="Candara"/>
                <a:ea typeface="Candara"/>
                <a:cs typeface="Candara"/>
                <a:sym typeface="Candara"/>
              </a:rPr>
              <a:t>By LAD/EGA/ELA                                                   </a:t>
            </a:r>
            <a:r>
              <a:rPr lang="en-US" altLang="zh-TW" sz="2100" b="1" dirty="0">
                <a:latin typeface="Candara"/>
                <a:ea typeface="Candara"/>
                <a:cs typeface="Candara"/>
                <a:sym typeface="Candara"/>
              </a:rPr>
              <a:t>2025.FEB.27~28</a:t>
            </a:r>
            <a:endParaRPr sz="600" dirty="0">
              <a:latin typeface="Arial"/>
              <a:ea typeface="Arial"/>
              <a:cs typeface="Arial"/>
              <a:sym typeface="Arial"/>
            </a:endParaRPr>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0" y="0"/>
            <a:ext cx="8504503" cy="3795886"/>
          </a:xfrm>
          <a:prstGeom prst="rect">
            <a:avLst/>
          </a:prstGeom>
          <a:effectLst>
            <a:softEdge rad="228600"/>
          </a:effectLst>
        </p:spPr>
      </p:pic>
    </p:spTree>
    <p:extLst>
      <p:ext uri="{BB962C8B-B14F-4D97-AF65-F5344CB8AC3E}">
        <p14:creationId xmlns:p14="http://schemas.microsoft.com/office/powerpoint/2010/main" val="264350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46150-E924-882B-4BEA-E0B59BC1DEBE}"/>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39243DAC-2CEE-643B-F897-2B5E5133B9D3}"/>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a:ln>
                  <a:noFill/>
                </a:ln>
                <a:solidFill>
                  <a:prstClr val="white"/>
                </a:solidFill>
                <a:effectLst/>
                <a:uLnTx/>
                <a:uFillTx/>
                <a:latin typeface="DFKai-SB" pitchFamily="65" charset="-120"/>
                <a:ea typeface="DFKai-SB" pitchFamily="65" charset="-120"/>
              </a:rPr>
              <a:t>OCD/OPD Topic discussion </a:t>
            </a:r>
            <a:r>
              <a:rPr kumimoji="0" lang="en-US" altLang="zh-TW" sz="2400" b="1" i="0" u="none" strike="noStrike" kern="0" cap="none" spc="0" normalizeH="0" baseline="0" noProof="0" dirty="0">
                <a:ln>
                  <a:noFill/>
                </a:ln>
                <a:solidFill>
                  <a:srgbClr val="FFFF00"/>
                </a:solidFill>
                <a:effectLst/>
                <a:uLnTx/>
                <a:uFillTx/>
                <a:latin typeface="DFKai-SB" pitchFamily="65" charset="-120"/>
                <a:ea typeface="DFKai-SB" pitchFamily="65" charset="-120"/>
              </a:rPr>
              <a:t>(UY)</a:t>
            </a:r>
            <a:endParaRPr kumimoji="0" lang="en-US" sz="2400" b="1" i="0" u="none" strike="noStrike" kern="0" cap="none" spc="0" normalizeH="0" baseline="0" noProof="0" dirty="0">
              <a:ln>
                <a:noFill/>
              </a:ln>
              <a:solidFill>
                <a:srgbClr val="FFFF00"/>
              </a:solidFill>
              <a:effectLst/>
              <a:uLnTx/>
              <a:uFillTx/>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421E1E34-6C5A-B53D-350B-45F145721BA5}"/>
              </a:ext>
            </a:extLst>
          </p:cNvPr>
          <p:cNvGraphicFramePr>
            <a:graphicFrameLocks noGrp="1"/>
          </p:cNvGraphicFramePr>
          <p:nvPr>
            <p:extLst>
              <p:ext uri="{D42A27DB-BD31-4B8C-83A1-F6EECF244321}">
                <p14:modId xmlns:p14="http://schemas.microsoft.com/office/powerpoint/2010/main" val="3930709575"/>
              </p:ext>
            </p:extLst>
          </p:nvPr>
        </p:nvGraphicFramePr>
        <p:xfrm>
          <a:off x="107503" y="786311"/>
          <a:ext cx="8928992" cy="2742134"/>
        </p:xfrm>
        <a:graphic>
          <a:graphicData uri="http://schemas.openxmlformats.org/drawingml/2006/table">
            <a:tbl>
              <a:tblPr>
                <a:tableStyleId>{5C22544A-7EE6-4342-B048-85BDC9FD1C3A}</a:tableStyleId>
              </a:tblPr>
              <a:tblGrid>
                <a:gridCol w="832827">
                  <a:extLst>
                    <a:ext uri="{9D8B030D-6E8A-4147-A177-3AD203B41FA5}">
                      <a16:colId xmlns:a16="http://schemas.microsoft.com/office/drawing/2014/main" val="1096605092"/>
                    </a:ext>
                  </a:extLst>
                </a:gridCol>
                <a:gridCol w="1310678">
                  <a:extLst>
                    <a:ext uri="{9D8B030D-6E8A-4147-A177-3AD203B41FA5}">
                      <a16:colId xmlns:a16="http://schemas.microsoft.com/office/drawing/2014/main" val="1714653431"/>
                    </a:ext>
                  </a:extLst>
                </a:gridCol>
                <a:gridCol w="737256">
                  <a:extLst>
                    <a:ext uri="{9D8B030D-6E8A-4147-A177-3AD203B41FA5}">
                      <a16:colId xmlns:a16="http://schemas.microsoft.com/office/drawing/2014/main" val="2905017876"/>
                    </a:ext>
                  </a:extLst>
                </a:gridCol>
                <a:gridCol w="737256">
                  <a:extLst>
                    <a:ext uri="{9D8B030D-6E8A-4147-A177-3AD203B41FA5}">
                      <a16:colId xmlns:a16="http://schemas.microsoft.com/office/drawing/2014/main" val="4291711140"/>
                    </a:ext>
                  </a:extLst>
                </a:gridCol>
                <a:gridCol w="702464">
                  <a:extLst>
                    <a:ext uri="{9D8B030D-6E8A-4147-A177-3AD203B41FA5}">
                      <a16:colId xmlns:a16="http://schemas.microsoft.com/office/drawing/2014/main" val="1668644550"/>
                    </a:ext>
                  </a:extLst>
                </a:gridCol>
                <a:gridCol w="4608511">
                  <a:extLst>
                    <a:ext uri="{9D8B030D-6E8A-4147-A177-3AD203B41FA5}">
                      <a16:colId xmlns:a16="http://schemas.microsoft.com/office/drawing/2014/main" val="3561485105"/>
                    </a:ext>
                  </a:extLst>
                </a:gridCol>
              </a:tblGrid>
              <a:tr h="47744">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u="none" strike="noStrike" dirty="0">
                          <a:effectLst/>
                          <a:latin typeface="Candara" panose="020E0502030303020204" pitchFamily="34" charset="0"/>
                        </a:rPr>
                        <a:t>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2023</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effectLst/>
                          <a:latin typeface="Candara" panose="020E0502030303020204" pitchFamily="34" charset="0"/>
                        </a:rPr>
                        <a:t>2024</a:t>
                      </a:r>
                      <a:endParaRPr lang="en-US" altLang="zh-TW"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effectLst/>
                          <a:latin typeface="Candara" panose="020E0502030303020204" pitchFamily="34" charset="0"/>
                        </a:rPr>
                        <a:t>Diff</a:t>
                      </a:r>
                      <a:endParaRPr lang="en-US" sz="800" b="1"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433643">
                <a:tc rowSpan="3">
                  <a:txBody>
                    <a:bodyPr/>
                    <a:lstStyle/>
                    <a:p>
                      <a:pPr algn="ctr" fontAlgn="ctr"/>
                      <a:r>
                        <a:rPr lang="en-US" sz="1050" b="0" u="none" strike="noStrike" dirty="0">
                          <a:effectLst/>
                          <a:latin typeface="Candara" panose="020E0502030303020204" pitchFamily="34" charset="0"/>
                        </a:rPr>
                        <a:t>OPD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BOA</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67%</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90%  </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700" b="0" i="0" u="none" strike="noStrike" dirty="0">
                          <a:solidFill>
                            <a:srgbClr val="000000"/>
                          </a:solidFill>
                          <a:effectLst/>
                          <a:highlight>
                            <a:srgbClr val="FFFF00"/>
                          </a:highlight>
                          <a:latin typeface="+mj-lt"/>
                          <a:ea typeface="新細明體" panose="02020500000000000000" pitchFamily="18" charset="-120"/>
                        </a:rPr>
                        <a:t>23%</a:t>
                      </a: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800" u="none" strike="noStrike" dirty="0">
                          <a:effectLst/>
                        </a:rPr>
                        <a:t>In 2024 55</a:t>
                      </a:r>
                      <a:r>
                        <a:rPr lang="es-MX" altLang="zh-TW" sz="800" u="none" strike="noStrike" dirty="0">
                          <a:effectLst/>
                        </a:rPr>
                        <a:t>% </a:t>
                      </a:r>
                      <a:r>
                        <a:rPr lang="es-MX" altLang="zh-TW" sz="800" u="none" strike="noStrike" dirty="0" err="1">
                          <a:effectLst/>
                        </a:rPr>
                        <a:t>of</a:t>
                      </a:r>
                      <a:r>
                        <a:rPr lang="es-MX" altLang="zh-TW" sz="800" u="none" strike="noStrike" dirty="0">
                          <a:effectLst/>
                        </a:rPr>
                        <a:t> </a:t>
                      </a:r>
                      <a:r>
                        <a:rPr lang="es-MX" altLang="zh-TW" sz="800" u="none" strike="noStrike" dirty="0" err="1">
                          <a:effectLst/>
                        </a:rPr>
                        <a:t>Evergreen´s</a:t>
                      </a:r>
                      <a:r>
                        <a:rPr lang="es-MX" altLang="zh-TW" sz="800" u="none" strike="noStrike" dirty="0">
                          <a:effectLst/>
                        </a:rPr>
                        <a:t> </a:t>
                      </a:r>
                      <a:r>
                        <a:rPr lang="es-MX" altLang="zh-TW" sz="800" u="none" strike="noStrike" dirty="0" err="1">
                          <a:effectLst/>
                        </a:rPr>
                        <a:t>vessels</a:t>
                      </a:r>
                      <a:r>
                        <a:rPr lang="es-MX" altLang="zh-TW" sz="800" u="none" strike="noStrike" dirty="0">
                          <a:effectLst/>
                        </a:rPr>
                        <a:t> </a:t>
                      </a:r>
                      <a:r>
                        <a:rPr lang="es-MX" altLang="zh-TW" sz="800" u="none" strike="noStrike" dirty="0" err="1">
                          <a:effectLst/>
                        </a:rPr>
                        <a:t>arrived</a:t>
                      </a:r>
                      <a:r>
                        <a:rPr lang="es-MX" altLang="zh-TW" sz="800" u="none" strike="noStrike" dirty="0">
                          <a:effectLst/>
                        </a:rPr>
                        <a:t> </a:t>
                      </a:r>
                      <a:r>
                        <a:rPr lang="es-MX" altLang="zh-TW" sz="800" u="none" strike="noStrike" dirty="0" err="1">
                          <a:effectLst/>
                        </a:rPr>
                        <a:t>out</a:t>
                      </a:r>
                      <a:r>
                        <a:rPr lang="es-MX" altLang="zh-TW" sz="800" u="none" strike="noStrike" dirty="0">
                          <a:effectLst/>
                        </a:rPr>
                        <a:t> </a:t>
                      </a:r>
                      <a:r>
                        <a:rPr lang="es-MX" altLang="zh-TW" sz="800" u="none" strike="noStrike" dirty="0" err="1">
                          <a:effectLst/>
                        </a:rPr>
                        <a:t>of</a:t>
                      </a:r>
                      <a:r>
                        <a:rPr lang="es-MX" altLang="zh-TW" sz="800" u="none" strike="noStrike" dirty="0">
                          <a:effectLst/>
                        </a:rPr>
                        <a:t> proforma</a:t>
                      </a:r>
                      <a:r>
                        <a:rPr lang="es-UY" altLang="zh-TW" sz="800" u="none" strike="noStrike" dirty="0">
                          <a:effectLst/>
                        </a:rPr>
                        <a:t>. MCN </a:t>
                      </a:r>
                      <a:r>
                        <a:rPr lang="es-UY" altLang="zh-TW" sz="800" u="none" strike="noStrike" dirty="0" err="1">
                          <a:effectLst/>
                        </a:rPr>
                        <a:t>don´t</a:t>
                      </a:r>
                      <a:r>
                        <a:rPr lang="es-UY" altLang="zh-TW" sz="800" u="none" strike="noStrike" dirty="0">
                          <a:effectLst/>
                        </a:rPr>
                        <a:t> </a:t>
                      </a:r>
                      <a:r>
                        <a:rPr lang="es-UY" altLang="zh-TW" sz="800" u="none" strike="noStrike" dirty="0" err="1">
                          <a:effectLst/>
                        </a:rPr>
                        <a:t>operate</a:t>
                      </a:r>
                      <a:r>
                        <a:rPr lang="es-UY" altLang="zh-TW" sz="800" u="none" strike="noStrike" dirty="0">
                          <a:effectLst/>
                        </a:rPr>
                        <a:t> more </a:t>
                      </a:r>
                      <a:r>
                        <a:rPr lang="es-UY" altLang="zh-TW" sz="800" u="none" strike="noStrike" dirty="0" err="1">
                          <a:effectLst/>
                        </a:rPr>
                        <a:t>than</a:t>
                      </a:r>
                      <a:r>
                        <a:rPr lang="es-UY" altLang="zh-TW" sz="800" u="none" strike="noStrike" dirty="0">
                          <a:effectLst/>
                        </a:rPr>
                        <a:t> </a:t>
                      </a:r>
                      <a:r>
                        <a:rPr lang="es-UY" altLang="zh-TW" sz="800" u="none" strike="noStrike" dirty="0" err="1">
                          <a:effectLst/>
                        </a:rPr>
                        <a:t>one</a:t>
                      </a:r>
                      <a:r>
                        <a:rPr lang="es-UY" altLang="zh-TW" sz="800" u="none" strike="noStrike" dirty="0">
                          <a:effectLst/>
                        </a:rPr>
                        <a:t> </a:t>
                      </a:r>
                      <a:r>
                        <a:rPr lang="es-UY" altLang="zh-TW" sz="800" u="none" strike="noStrike" dirty="0" err="1">
                          <a:effectLst/>
                        </a:rPr>
                        <a:t>vessel</a:t>
                      </a:r>
                      <a:r>
                        <a:rPr lang="es-UY" altLang="zh-TW" sz="800" u="none" strike="noStrike" dirty="0">
                          <a:effectLst/>
                        </a:rPr>
                        <a:t> at </a:t>
                      </a:r>
                      <a:r>
                        <a:rPr lang="es-UY" altLang="zh-TW" sz="800" u="none" strike="noStrike" dirty="0" err="1">
                          <a:effectLst/>
                        </a:rPr>
                        <a:t>the</a:t>
                      </a:r>
                      <a:r>
                        <a:rPr lang="es-UY" altLang="zh-TW" sz="800" u="none" strike="noStrike" dirty="0">
                          <a:effectLst/>
                        </a:rPr>
                        <a:t> </a:t>
                      </a:r>
                      <a:r>
                        <a:rPr lang="es-UY" altLang="zh-TW" sz="800" u="none" strike="noStrike" dirty="0" err="1">
                          <a:effectLst/>
                        </a:rPr>
                        <a:t>same</a:t>
                      </a:r>
                      <a:r>
                        <a:rPr lang="es-UY" altLang="zh-TW" sz="800" u="none" strike="noStrike" dirty="0">
                          <a:effectLst/>
                        </a:rPr>
                        <a:t> time. As </a:t>
                      </a:r>
                      <a:r>
                        <a:rPr lang="es-UY" altLang="zh-TW" sz="800" u="none" strike="noStrike" dirty="0" err="1">
                          <a:effectLst/>
                        </a:rPr>
                        <a:t>action</a:t>
                      </a:r>
                      <a:r>
                        <a:rPr lang="es-UY" altLang="zh-TW" sz="800" u="none" strike="noStrike" dirty="0">
                          <a:effectLst/>
                        </a:rPr>
                        <a:t> plan, at </a:t>
                      </a:r>
                      <a:r>
                        <a:rPr lang="es-UY" altLang="zh-TW" sz="800" u="none" strike="noStrike" dirty="0" err="1">
                          <a:effectLst/>
                        </a:rPr>
                        <a:t>the</a:t>
                      </a:r>
                      <a:r>
                        <a:rPr lang="es-UY" altLang="zh-TW" sz="800" u="none" strike="noStrike" dirty="0">
                          <a:effectLst/>
                        </a:rPr>
                        <a:t> </a:t>
                      </a:r>
                      <a:r>
                        <a:rPr lang="es-UY" altLang="zh-TW" sz="800" u="none" strike="noStrike" dirty="0" err="1">
                          <a:effectLst/>
                        </a:rPr>
                        <a:t>end</a:t>
                      </a:r>
                      <a:r>
                        <a:rPr lang="es-UY" altLang="zh-TW" sz="800" u="none" strike="noStrike" dirty="0">
                          <a:effectLst/>
                        </a:rPr>
                        <a:t> </a:t>
                      </a:r>
                      <a:r>
                        <a:rPr lang="es-UY" altLang="zh-TW" sz="800" u="none" strike="noStrike" dirty="0" err="1">
                          <a:effectLst/>
                        </a:rPr>
                        <a:t>of</a:t>
                      </a:r>
                      <a:r>
                        <a:rPr lang="es-UY" altLang="zh-TW" sz="800" u="none" strike="noStrike" dirty="0">
                          <a:effectLst/>
                        </a:rPr>
                        <a:t> 2024, a new </a:t>
                      </a:r>
                      <a:r>
                        <a:rPr lang="es-UY" altLang="zh-TW" sz="800" u="none" strike="noStrike" dirty="0" err="1">
                          <a:effectLst/>
                        </a:rPr>
                        <a:t>pier</a:t>
                      </a:r>
                      <a:r>
                        <a:rPr lang="es-UY" altLang="zh-TW" sz="800" u="none" strike="noStrike" dirty="0">
                          <a:effectLst/>
                        </a:rPr>
                        <a:t> </a:t>
                      </a:r>
                      <a:r>
                        <a:rPr lang="es-UY" altLang="zh-TW" sz="800" u="none" strike="noStrike" dirty="0" err="1">
                          <a:effectLst/>
                        </a:rPr>
                        <a:t>for</a:t>
                      </a:r>
                      <a:r>
                        <a:rPr lang="es-UY" altLang="zh-TW" sz="800" u="none" strike="noStrike" dirty="0">
                          <a:effectLst/>
                        </a:rPr>
                        <a:t> </a:t>
                      </a:r>
                      <a:r>
                        <a:rPr lang="es-UY" altLang="zh-TW" sz="800" u="none" strike="noStrike" dirty="0" err="1">
                          <a:effectLst/>
                        </a:rPr>
                        <a:t>fishing</a:t>
                      </a:r>
                      <a:r>
                        <a:rPr lang="es-UY" altLang="zh-TW" sz="800" u="none" strike="noStrike" dirty="0">
                          <a:effectLst/>
                        </a:rPr>
                        <a:t> </a:t>
                      </a:r>
                      <a:r>
                        <a:rPr lang="es-UY" altLang="zh-TW" sz="800" u="none" strike="noStrike" dirty="0" err="1">
                          <a:effectLst/>
                        </a:rPr>
                        <a:t>vessels</a:t>
                      </a:r>
                      <a:r>
                        <a:rPr lang="es-UY" altLang="zh-TW" sz="800" u="none" strike="noStrike" dirty="0">
                          <a:effectLst/>
                        </a:rPr>
                        <a:t> (Puerto Capurro) </a:t>
                      </a:r>
                      <a:r>
                        <a:rPr lang="es-UY" altLang="zh-TW" sz="800" u="none" strike="noStrike" dirty="0" err="1">
                          <a:effectLst/>
                        </a:rPr>
                        <a:t>was</a:t>
                      </a:r>
                      <a:r>
                        <a:rPr lang="es-UY" altLang="zh-TW" sz="800" u="none" strike="noStrike" dirty="0">
                          <a:effectLst/>
                        </a:rPr>
                        <a:t> </a:t>
                      </a:r>
                      <a:r>
                        <a:rPr lang="es-UY" altLang="zh-TW" sz="800" u="none" strike="noStrike" dirty="0" err="1">
                          <a:effectLst/>
                        </a:rPr>
                        <a:t>lunched</a:t>
                      </a:r>
                      <a:r>
                        <a:rPr lang="es-UY" altLang="zh-TW" sz="800" u="none" strike="noStrike" dirty="0">
                          <a:effectLst/>
                        </a:rPr>
                        <a:t> </a:t>
                      </a:r>
                      <a:r>
                        <a:rPr lang="es-UY" altLang="zh-TW" sz="800" u="none" strike="noStrike" dirty="0" err="1">
                          <a:effectLst/>
                        </a:rPr>
                        <a:t>to</a:t>
                      </a:r>
                      <a:r>
                        <a:rPr lang="es-UY" altLang="zh-TW" sz="800" u="none" strike="noStrike" dirty="0">
                          <a:effectLst/>
                        </a:rPr>
                        <a:t> </a:t>
                      </a:r>
                      <a:r>
                        <a:rPr lang="es-UY" altLang="zh-TW" sz="800" u="none" strike="noStrike" dirty="0" err="1">
                          <a:effectLst/>
                        </a:rPr>
                        <a:t>start</a:t>
                      </a:r>
                      <a:r>
                        <a:rPr lang="es-UY" altLang="zh-TW" sz="800" u="none" strike="noStrike" dirty="0">
                          <a:effectLst/>
                        </a:rPr>
                        <a:t> </a:t>
                      </a:r>
                      <a:r>
                        <a:rPr lang="es-UY" altLang="zh-TW" sz="800" u="none" strike="noStrike" dirty="0" err="1">
                          <a:effectLst/>
                        </a:rPr>
                        <a:t>operations</a:t>
                      </a:r>
                      <a:r>
                        <a:rPr lang="es-UY" altLang="zh-TW" sz="800" u="none" strike="noStrike" dirty="0">
                          <a:effectLst/>
                        </a:rPr>
                        <a:t>. </a:t>
                      </a:r>
                      <a:r>
                        <a:rPr lang="es-UY" altLang="zh-TW" sz="800" u="none" strike="noStrike" dirty="0" err="1">
                          <a:effectLst/>
                        </a:rPr>
                        <a:t>This</a:t>
                      </a:r>
                      <a:r>
                        <a:rPr lang="es-UY" altLang="zh-TW" sz="800" u="none" strike="noStrike" dirty="0">
                          <a:effectLst/>
                        </a:rPr>
                        <a:t> </a:t>
                      </a:r>
                      <a:r>
                        <a:rPr lang="es-UY" altLang="zh-TW" sz="800" u="none" strike="noStrike" dirty="0" err="1">
                          <a:effectLst/>
                        </a:rPr>
                        <a:t>will</a:t>
                      </a:r>
                      <a:r>
                        <a:rPr lang="es-UY" altLang="zh-TW" sz="800" u="none" strike="noStrike" dirty="0">
                          <a:effectLst/>
                        </a:rPr>
                        <a:t> </a:t>
                      </a:r>
                      <a:r>
                        <a:rPr lang="es-UY" altLang="zh-TW" sz="800" u="none" strike="noStrike" dirty="0" err="1">
                          <a:effectLst/>
                        </a:rPr>
                        <a:t>release</a:t>
                      </a:r>
                      <a:r>
                        <a:rPr lang="es-UY" altLang="zh-TW" sz="800" u="none" strike="noStrike" dirty="0">
                          <a:effectLst/>
                        </a:rPr>
                        <a:t> </a:t>
                      </a:r>
                      <a:r>
                        <a:rPr lang="es-UY" altLang="zh-TW" sz="800" u="none" strike="noStrike" dirty="0" err="1">
                          <a:effectLst/>
                        </a:rPr>
                        <a:t>current</a:t>
                      </a:r>
                      <a:r>
                        <a:rPr lang="es-UY" altLang="zh-TW" sz="800" u="none" strike="noStrike" dirty="0">
                          <a:effectLst/>
                        </a:rPr>
                        <a:t> </a:t>
                      </a:r>
                      <a:r>
                        <a:rPr lang="es-UY" altLang="zh-TW" sz="800" u="none" strike="noStrike" dirty="0" err="1">
                          <a:effectLst/>
                        </a:rPr>
                        <a:t>pier</a:t>
                      </a:r>
                      <a:r>
                        <a:rPr lang="es-UY" altLang="zh-TW" sz="800" u="none" strike="noStrike" dirty="0">
                          <a:effectLst/>
                        </a:rPr>
                        <a:t> (10-11) and </a:t>
                      </a:r>
                      <a:r>
                        <a:rPr lang="es-UY" altLang="zh-TW" sz="800" u="none" strike="noStrike" dirty="0" err="1">
                          <a:effectLst/>
                        </a:rPr>
                        <a:t>half</a:t>
                      </a:r>
                      <a:r>
                        <a:rPr lang="es-UY" altLang="zh-TW" sz="800" u="none" strike="noStrike" dirty="0">
                          <a:effectLst/>
                        </a:rPr>
                        <a:t> </a:t>
                      </a:r>
                      <a:r>
                        <a:rPr lang="es-UY" altLang="zh-TW" sz="800" u="none" strike="noStrike" dirty="0" err="1">
                          <a:effectLst/>
                        </a:rPr>
                        <a:t>of</a:t>
                      </a:r>
                      <a:r>
                        <a:rPr lang="es-UY" altLang="zh-TW" sz="800" u="none" strike="noStrike" dirty="0">
                          <a:effectLst/>
                        </a:rPr>
                        <a:t> Pier C . </a:t>
                      </a:r>
                      <a:r>
                        <a:rPr lang="es-UY" altLang="zh-TW" sz="800" u="none" strike="noStrike" dirty="0" err="1">
                          <a:effectLst/>
                        </a:rPr>
                        <a:t>During</a:t>
                      </a:r>
                      <a:r>
                        <a:rPr lang="es-UY" altLang="zh-TW" sz="800" u="none" strike="noStrike" dirty="0">
                          <a:effectLst/>
                        </a:rPr>
                        <a:t> </a:t>
                      </a:r>
                      <a:r>
                        <a:rPr lang="es-UY" altLang="zh-TW" sz="800" u="none" strike="noStrike" dirty="0" err="1">
                          <a:effectLst/>
                        </a:rPr>
                        <a:t>December</a:t>
                      </a:r>
                      <a:r>
                        <a:rPr lang="es-UY" altLang="zh-TW" sz="800" u="none" strike="noStrike" dirty="0">
                          <a:effectLst/>
                        </a:rPr>
                        <a:t> 2024 </a:t>
                      </a:r>
                      <a:r>
                        <a:rPr lang="es-UY" altLang="zh-TW" sz="800" u="none" strike="noStrike" dirty="0" err="1">
                          <a:effectLst/>
                        </a:rPr>
                        <a:t>the</a:t>
                      </a:r>
                      <a:r>
                        <a:rPr lang="es-UY" altLang="zh-TW" sz="800" u="none" strike="noStrike" dirty="0">
                          <a:effectLst/>
                        </a:rPr>
                        <a:t> Pier C has </a:t>
                      </a:r>
                      <a:r>
                        <a:rPr lang="es-UY" altLang="zh-TW" sz="800" u="none" strike="noStrike" dirty="0" err="1">
                          <a:effectLst/>
                        </a:rPr>
                        <a:t>begin</a:t>
                      </a:r>
                      <a:r>
                        <a:rPr lang="es-UY" altLang="zh-TW" sz="800" u="none" strike="noStrike" dirty="0">
                          <a:effectLst/>
                        </a:rPr>
                        <a:t> </a:t>
                      </a:r>
                      <a:r>
                        <a:rPr lang="es-UY" altLang="zh-TW" sz="800" u="none" strike="noStrike" dirty="0" err="1">
                          <a:effectLst/>
                        </a:rPr>
                        <a:t>to</a:t>
                      </a:r>
                      <a:r>
                        <a:rPr lang="es-UY" altLang="zh-TW" sz="800" u="none" strike="noStrike" dirty="0">
                          <a:effectLst/>
                        </a:rPr>
                        <a:t> </a:t>
                      </a:r>
                      <a:r>
                        <a:rPr lang="es-UY" altLang="zh-TW" sz="800" u="none" strike="noStrike" dirty="0" err="1">
                          <a:effectLst/>
                        </a:rPr>
                        <a:t>used</a:t>
                      </a:r>
                      <a:r>
                        <a:rPr lang="es-UY" altLang="zh-TW" sz="800" u="none" strike="noStrike" dirty="0">
                          <a:effectLst/>
                        </a:rPr>
                        <a:t> </a:t>
                      </a:r>
                      <a:r>
                        <a:rPr lang="es-UY" altLang="zh-TW" sz="800" u="none" strike="noStrike" dirty="0" err="1">
                          <a:effectLst/>
                        </a:rPr>
                        <a:t>for</a:t>
                      </a:r>
                      <a:r>
                        <a:rPr lang="es-UY" altLang="zh-TW" sz="800" u="none" strike="noStrike" dirty="0">
                          <a:effectLst/>
                        </a:rPr>
                        <a:t> </a:t>
                      </a:r>
                      <a:r>
                        <a:rPr lang="es-UY" altLang="zh-TW" sz="800" u="none" strike="noStrike" dirty="0" err="1">
                          <a:effectLst/>
                        </a:rPr>
                        <a:t>containers</a:t>
                      </a:r>
                      <a:r>
                        <a:rPr lang="es-UY" altLang="zh-TW" sz="800" u="none" strike="noStrike" dirty="0">
                          <a:effectLst/>
                        </a:rPr>
                        <a:t> </a:t>
                      </a:r>
                      <a:r>
                        <a:rPr lang="es-UY" altLang="zh-TW" sz="800" u="none" strike="noStrike" dirty="0" err="1">
                          <a:effectLst/>
                        </a:rPr>
                        <a:t>vessel</a:t>
                      </a:r>
                      <a:r>
                        <a:rPr lang="es-UY" altLang="zh-TW" sz="800" u="none" strike="noStrike" dirty="0">
                          <a:effectLst/>
                        </a:rPr>
                        <a:t> </a:t>
                      </a:r>
                      <a:r>
                        <a:rPr lang="es-UY" altLang="zh-TW" sz="800" u="none" strike="noStrike" dirty="0" err="1">
                          <a:effectLst/>
                        </a:rPr>
                        <a:t>due</a:t>
                      </a:r>
                      <a:r>
                        <a:rPr lang="es-UY" altLang="zh-TW" sz="800" u="none" strike="noStrike" dirty="0">
                          <a:effectLst/>
                        </a:rPr>
                        <a:t> </a:t>
                      </a:r>
                      <a:r>
                        <a:rPr lang="es-UY" altLang="zh-TW" sz="800" u="none" strike="noStrike" dirty="0" err="1">
                          <a:effectLst/>
                        </a:rPr>
                        <a:t>to</a:t>
                      </a:r>
                      <a:r>
                        <a:rPr lang="es-UY" altLang="zh-TW" sz="800" u="none" strike="noStrike" dirty="0">
                          <a:effectLst/>
                        </a:rPr>
                        <a:t> </a:t>
                      </a:r>
                      <a:r>
                        <a:rPr lang="es-UY" altLang="zh-TW" sz="800" u="none" strike="noStrike" dirty="0" err="1">
                          <a:effectLst/>
                        </a:rPr>
                        <a:t>Cruise</a:t>
                      </a:r>
                      <a:r>
                        <a:rPr lang="es-UY" altLang="zh-TW" sz="800" u="none" strike="noStrike" dirty="0">
                          <a:effectLst/>
                        </a:rPr>
                        <a:t> </a:t>
                      </a:r>
                      <a:r>
                        <a:rPr lang="es-UY" altLang="zh-TW" sz="800" u="none" strike="noStrike" dirty="0" err="1">
                          <a:effectLst/>
                        </a:rPr>
                        <a:t>seasons</a:t>
                      </a:r>
                      <a:r>
                        <a:rPr lang="es-UY" altLang="zh-TW" sz="800" u="none" strike="noStrike" dirty="0">
                          <a:effectLst/>
                        </a:rPr>
                        <a:t> so </a:t>
                      </a:r>
                      <a:r>
                        <a:rPr lang="es-UY" altLang="zh-TW" sz="800" u="none" strike="noStrike" dirty="0" err="1">
                          <a:effectLst/>
                        </a:rPr>
                        <a:t>it</a:t>
                      </a:r>
                      <a:r>
                        <a:rPr lang="es-UY" altLang="zh-TW" sz="800" u="none" strike="noStrike" dirty="0">
                          <a:effectLst/>
                        </a:rPr>
                        <a:t> </a:t>
                      </a:r>
                      <a:r>
                        <a:rPr lang="es-UY" altLang="zh-TW" sz="800" u="none" strike="noStrike" dirty="0" err="1">
                          <a:effectLst/>
                        </a:rPr>
                        <a:t>will</a:t>
                      </a:r>
                      <a:r>
                        <a:rPr lang="es-UY" altLang="zh-TW" sz="800" u="none" strike="noStrike" dirty="0">
                          <a:effectLst/>
                        </a:rPr>
                        <a:t> </a:t>
                      </a:r>
                      <a:r>
                        <a:rPr lang="es-UY" altLang="zh-TW" sz="800" u="none" strike="noStrike" dirty="0" err="1">
                          <a:effectLst/>
                        </a:rPr>
                        <a:t>decongest</a:t>
                      </a:r>
                      <a:r>
                        <a:rPr lang="es-UY" altLang="zh-TW" sz="800" u="none" strike="noStrike" dirty="0">
                          <a:effectLst/>
                        </a:rPr>
                        <a:t> and </a:t>
                      </a:r>
                      <a:r>
                        <a:rPr lang="es-UY" altLang="zh-TW" sz="800" u="none" strike="noStrike" dirty="0" err="1">
                          <a:effectLst/>
                        </a:rPr>
                        <a:t>provide</a:t>
                      </a:r>
                      <a:r>
                        <a:rPr lang="es-UY" altLang="zh-TW" sz="800" u="none" strike="noStrike" dirty="0">
                          <a:effectLst/>
                        </a:rPr>
                        <a:t> more </a:t>
                      </a:r>
                      <a:r>
                        <a:rPr lang="es-UY" altLang="zh-TW" sz="800" u="none" strike="noStrike" dirty="0" err="1">
                          <a:effectLst/>
                        </a:rPr>
                        <a:t>pier</a:t>
                      </a:r>
                      <a:r>
                        <a:rPr lang="es-UY" altLang="zh-TW" sz="800" u="none" strike="noStrike" dirty="0">
                          <a:effectLst/>
                        </a:rPr>
                        <a:t> </a:t>
                      </a:r>
                      <a:r>
                        <a:rPr lang="es-UY" altLang="zh-TW" sz="800" u="none" strike="noStrike" dirty="0" err="1">
                          <a:effectLst/>
                        </a:rPr>
                        <a:t>availability</a:t>
                      </a:r>
                      <a:r>
                        <a:rPr lang="es-UY" altLang="zh-TW" sz="800" u="none" strike="noStrike" dirty="0">
                          <a:effectLst/>
                        </a:rPr>
                        <a:t>.</a:t>
                      </a:r>
                      <a:r>
                        <a:rPr lang="zh-TW" altLang="en-US" sz="800" u="none" strike="noStrike" dirty="0">
                          <a:effectLst/>
                        </a:rPr>
                        <a:t>　</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390936">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Port Stay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75%</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80%</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700" b="0" i="0" u="none" strike="noStrike" dirty="0">
                          <a:solidFill>
                            <a:srgbClr val="000000"/>
                          </a:solidFill>
                          <a:effectLst/>
                          <a:highlight>
                            <a:srgbClr val="FFFF00"/>
                          </a:highlight>
                          <a:latin typeface="+mj-lt"/>
                          <a:ea typeface="新細明體" panose="02020500000000000000" pitchFamily="18" charset="-120"/>
                        </a:rPr>
                        <a:t>5%</a:t>
                      </a: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800" u="none" strike="noStrike" dirty="0" err="1">
                          <a:effectLst/>
                        </a:rPr>
                        <a:t>During</a:t>
                      </a:r>
                      <a:r>
                        <a:rPr lang="es-UY" altLang="zh-TW" sz="800" u="none" strike="noStrike" dirty="0">
                          <a:effectLst/>
                        </a:rPr>
                        <a:t> Jan </a:t>
                      </a:r>
                      <a:r>
                        <a:rPr lang="es-UY" altLang="zh-TW" sz="800" u="none" strike="noStrike" dirty="0" err="1">
                          <a:effectLst/>
                        </a:rPr>
                        <a:t>to</a:t>
                      </a:r>
                      <a:r>
                        <a:rPr lang="es-UY" altLang="zh-TW" sz="800" u="none" strike="noStrike" dirty="0">
                          <a:effectLst/>
                        </a:rPr>
                        <a:t> Mar </a:t>
                      </a:r>
                      <a:r>
                        <a:rPr lang="es-UY" altLang="zh-TW" sz="800" u="none" strike="noStrike" dirty="0" err="1">
                          <a:effectLst/>
                        </a:rPr>
                        <a:t>of</a:t>
                      </a:r>
                      <a:r>
                        <a:rPr lang="es-UY" altLang="zh-TW" sz="800" u="none" strike="noStrike" dirty="0">
                          <a:effectLst/>
                        </a:rPr>
                        <a:t> 2024 Terminal </a:t>
                      </a:r>
                      <a:r>
                        <a:rPr lang="es-UY" altLang="zh-TW" sz="800" u="none" strike="noStrike" dirty="0" err="1">
                          <a:effectLst/>
                        </a:rPr>
                        <a:t>had</a:t>
                      </a:r>
                      <a:r>
                        <a:rPr lang="es-UY" altLang="zh-TW" sz="800" u="none" strike="noStrike" dirty="0">
                          <a:effectLst/>
                        </a:rPr>
                        <a:t> </a:t>
                      </a:r>
                      <a:r>
                        <a:rPr lang="es-UY" altLang="zh-TW" sz="800" u="none" strike="noStrike" dirty="0" err="1">
                          <a:effectLst/>
                        </a:rPr>
                        <a:t>stuff</a:t>
                      </a:r>
                      <a:r>
                        <a:rPr lang="es-UY" altLang="zh-TW" sz="800" u="none" strike="noStrike" dirty="0">
                          <a:effectLst/>
                        </a:rPr>
                        <a:t> short </a:t>
                      </a:r>
                      <a:r>
                        <a:rPr lang="es-UY" altLang="zh-TW" sz="800" u="none" strike="noStrike" dirty="0" err="1">
                          <a:effectLst/>
                        </a:rPr>
                        <a:t>worker</a:t>
                      </a:r>
                      <a:r>
                        <a:rPr lang="es-UY" altLang="zh-TW" sz="800" u="none" strike="noStrike" dirty="0">
                          <a:effectLst/>
                        </a:rPr>
                        <a:t> </a:t>
                      </a:r>
                      <a:r>
                        <a:rPr lang="es-UY" altLang="zh-TW" sz="800" u="none" strike="noStrike" dirty="0" err="1">
                          <a:effectLst/>
                        </a:rPr>
                        <a:t>affected</a:t>
                      </a:r>
                      <a:r>
                        <a:rPr lang="es-UY" altLang="zh-TW" sz="800" u="none" strike="noStrike" dirty="0">
                          <a:effectLst/>
                        </a:rPr>
                        <a:t> </a:t>
                      </a:r>
                      <a:r>
                        <a:rPr lang="es-UY" altLang="zh-TW" sz="800" u="none" strike="noStrike" dirty="0" err="1">
                          <a:effectLst/>
                        </a:rPr>
                        <a:t>the</a:t>
                      </a:r>
                      <a:r>
                        <a:rPr lang="es-UY" altLang="zh-TW" sz="800" u="none" strike="noStrike" dirty="0">
                          <a:effectLst/>
                        </a:rPr>
                        <a:t> Port </a:t>
                      </a:r>
                      <a:r>
                        <a:rPr lang="es-UY" altLang="zh-TW" sz="800" u="none" strike="noStrike" dirty="0" err="1">
                          <a:effectLst/>
                        </a:rPr>
                        <a:t>Stay</a:t>
                      </a:r>
                      <a:r>
                        <a:rPr lang="es-UY" altLang="zh-TW" sz="800" u="none" strike="noStrike" dirty="0">
                          <a:effectLst/>
                        </a:rPr>
                        <a:t> </a:t>
                      </a:r>
                      <a:r>
                        <a:rPr lang="es-UY" altLang="zh-TW" sz="800" u="none" strike="noStrike" dirty="0" err="1">
                          <a:effectLst/>
                        </a:rPr>
                        <a:t>but</a:t>
                      </a:r>
                      <a:r>
                        <a:rPr lang="es-UY" altLang="zh-TW" sz="800" u="none" strike="noStrike" dirty="0">
                          <a:effectLst/>
                        </a:rPr>
                        <a:t> </a:t>
                      </a:r>
                      <a:r>
                        <a:rPr lang="es-UY" altLang="zh-TW" sz="800" u="none" strike="noStrike" dirty="0" err="1">
                          <a:effectLst/>
                        </a:rPr>
                        <a:t>since</a:t>
                      </a:r>
                      <a:r>
                        <a:rPr lang="es-UY" altLang="zh-TW" sz="800" u="none" strike="noStrike" dirty="0">
                          <a:effectLst/>
                        </a:rPr>
                        <a:t> April </a:t>
                      </a:r>
                      <a:r>
                        <a:rPr lang="es-UY" altLang="zh-TW" sz="800" u="none" strike="noStrike" dirty="0" err="1">
                          <a:effectLst/>
                        </a:rPr>
                        <a:t>we</a:t>
                      </a:r>
                      <a:r>
                        <a:rPr lang="es-UY" altLang="zh-TW" sz="800" u="none" strike="noStrike" dirty="0">
                          <a:effectLst/>
                        </a:rPr>
                        <a:t> </a:t>
                      </a:r>
                      <a:r>
                        <a:rPr lang="es-UY" altLang="zh-TW" sz="800" u="none" strike="noStrike" dirty="0" err="1">
                          <a:effectLst/>
                        </a:rPr>
                        <a:t>work</a:t>
                      </a:r>
                      <a:r>
                        <a:rPr lang="es-UY" altLang="zh-TW" sz="800" u="none" strike="noStrike" dirty="0">
                          <a:effectLst/>
                        </a:rPr>
                        <a:t> </a:t>
                      </a:r>
                      <a:r>
                        <a:rPr lang="es-UY" altLang="zh-TW" sz="800" u="none" strike="noStrike" dirty="0" err="1">
                          <a:effectLst/>
                        </a:rPr>
                        <a:t>closely</a:t>
                      </a:r>
                      <a:r>
                        <a:rPr lang="es-UY" altLang="zh-TW" sz="800" u="none" strike="noStrike" dirty="0">
                          <a:effectLst/>
                        </a:rPr>
                        <a:t> </a:t>
                      </a:r>
                      <a:r>
                        <a:rPr lang="es-UY" altLang="zh-TW" sz="800" u="none" strike="noStrike" dirty="0" err="1">
                          <a:effectLst/>
                        </a:rPr>
                        <a:t>with</a:t>
                      </a:r>
                      <a:r>
                        <a:rPr lang="es-UY" altLang="zh-TW" sz="800" u="none" strike="noStrike" dirty="0">
                          <a:effectLst/>
                        </a:rPr>
                        <a:t> Terminal </a:t>
                      </a:r>
                      <a:r>
                        <a:rPr lang="es-UY" altLang="zh-TW" sz="800" u="none" strike="noStrike" dirty="0" err="1">
                          <a:effectLst/>
                        </a:rPr>
                        <a:t>to</a:t>
                      </a:r>
                      <a:r>
                        <a:rPr lang="es-UY" altLang="zh-TW" sz="800" u="none" strike="noStrike" dirty="0">
                          <a:effectLst/>
                        </a:rPr>
                        <a:t> </a:t>
                      </a:r>
                      <a:r>
                        <a:rPr lang="es-UY" altLang="zh-TW" sz="800" u="none" strike="noStrike" dirty="0" err="1">
                          <a:effectLst/>
                        </a:rPr>
                        <a:t>improve</a:t>
                      </a:r>
                      <a:r>
                        <a:rPr lang="es-UY" altLang="zh-TW" sz="800" u="none" strike="noStrike" dirty="0">
                          <a:effectLst/>
                        </a:rPr>
                        <a:t> </a:t>
                      </a:r>
                      <a:r>
                        <a:rPr lang="es-UY" altLang="zh-TW" sz="800" u="none" strike="noStrike" dirty="0" err="1">
                          <a:effectLst/>
                        </a:rPr>
                        <a:t>the</a:t>
                      </a:r>
                      <a:r>
                        <a:rPr lang="es-UY" altLang="zh-TW" sz="800" u="none" strike="noStrike" dirty="0">
                          <a:effectLst/>
                        </a:rPr>
                        <a:t> KPI and </a:t>
                      </a:r>
                      <a:r>
                        <a:rPr lang="es-UY" altLang="zh-TW" sz="800" u="none" strike="noStrike" dirty="0" err="1">
                          <a:effectLst/>
                        </a:rPr>
                        <a:t>they</a:t>
                      </a:r>
                      <a:r>
                        <a:rPr lang="es-UY" altLang="zh-TW" sz="800" u="none" strike="noStrike" dirty="0">
                          <a:effectLst/>
                        </a:rPr>
                        <a:t> </a:t>
                      </a:r>
                      <a:r>
                        <a:rPr lang="es-UY" altLang="zh-TW" sz="800" u="none" strike="noStrike" dirty="0" err="1">
                          <a:effectLst/>
                        </a:rPr>
                        <a:t>followed</a:t>
                      </a:r>
                      <a:r>
                        <a:rPr lang="es-UY" altLang="zh-TW" sz="800" u="none" strike="noStrike" dirty="0">
                          <a:effectLst/>
                        </a:rPr>
                        <a:t> concrete </a:t>
                      </a:r>
                      <a:r>
                        <a:rPr lang="es-UY" altLang="zh-TW" sz="800" u="none" strike="noStrike" dirty="0" err="1">
                          <a:effectLst/>
                        </a:rPr>
                        <a:t>acctions</a:t>
                      </a:r>
                      <a:r>
                        <a:rPr lang="es-UY" altLang="zh-TW" sz="800" u="none" strike="noStrike" dirty="0">
                          <a:effectLst/>
                        </a:rPr>
                        <a:t> </a:t>
                      </a:r>
                      <a:r>
                        <a:rPr lang="es-UY" altLang="zh-TW" sz="800" u="none" strike="noStrike" dirty="0" err="1">
                          <a:effectLst/>
                        </a:rPr>
                        <a:t>which</a:t>
                      </a:r>
                      <a:r>
                        <a:rPr lang="es-UY" altLang="zh-TW" sz="800" u="none" strike="noStrike" dirty="0">
                          <a:effectLst/>
                        </a:rPr>
                        <a:t> </a:t>
                      </a:r>
                      <a:r>
                        <a:rPr lang="es-UY" altLang="zh-TW" sz="800" u="none" strike="noStrike" dirty="0" err="1">
                          <a:effectLst/>
                        </a:rPr>
                        <a:t>have</a:t>
                      </a:r>
                      <a:r>
                        <a:rPr lang="es-UY" altLang="zh-TW" sz="800" u="none" strike="noStrike" dirty="0">
                          <a:effectLst/>
                        </a:rPr>
                        <a:t> a </a:t>
                      </a:r>
                      <a:r>
                        <a:rPr lang="es-UY" altLang="zh-TW" sz="800" u="none" strike="noStrike" dirty="0" err="1">
                          <a:effectLst/>
                        </a:rPr>
                        <a:t>possitive</a:t>
                      </a:r>
                      <a:r>
                        <a:rPr lang="es-UY" altLang="zh-TW" sz="800" u="none" strike="noStrike" dirty="0">
                          <a:effectLst/>
                        </a:rPr>
                        <a:t> </a:t>
                      </a:r>
                      <a:r>
                        <a:rPr lang="es-UY" altLang="zh-TW" sz="800" u="none" strike="noStrike" dirty="0" err="1">
                          <a:effectLst/>
                        </a:rPr>
                        <a:t>impact</a:t>
                      </a:r>
                      <a:r>
                        <a:rPr lang="es-UY" altLang="zh-TW" sz="800" u="none" strike="noStrike" dirty="0">
                          <a:effectLst/>
                        </a:rPr>
                        <a:t> </a:t>
                      </a:r>
                      <a:r>
                        <a:rPr lang="es-UY" altLang="zh-TW" sz="800" u="none" strike="noStrike" dirty="0" err="1">
                          <a:effectLst/>
                        </a:rPr>
                        <a:t>reducing</a:t>
                      </a:r>
                      <a:r>
                        <a:rPr lang="es-UY" altLang="zh-TW" sz="800" u="none" strike="noStrike" dirty="0">
                          <a:effectLst/>
                        </a:rPr>
                        <a:t> </a:t>
                      </a:r>
                      <a:r>
                        <a:rPr lang="es-UY" altLang="zh-TW" sz="800" u="none" strike="noStrike" dirty="0" err="1">
                          <a:effectLst/>
                        </a:rPr>
                        <a:t>about</a:t>
                      </a:r>
                      <a:r>
                        <a:rPr lang="es-UY" altLang="zh-TW" sz="800" u="none" strike="noStrike" dirty="0">
                          <a:effectLst/>
                        </a:rPr>
                        <a:t> 6% </a:t>
                      </a:r>
                      <a:r>
                        <a:rPr lang="es-UY" altLang="zh-TW" sz="800" u="none" strike="noStrike" dirty="0" err="1">
                          <a:effectLst/>
                        </a:rPr>
                        <a:t>of</a:t>
                      </a:r>
                      <a:r>
                        <a:rPr lang="es-UY" altLang="zh-TW" sz="800" u="none" strike="noStrike" dirty="0">
                          <a:effectLst/>
                        </a:rPr>
                        <a:t> Port </a:t>
                      </a:r>
                      <a:r>
                        <a:rPr lang="es-UY" altLang="zh-TW" sz="800" u="none" strike="noStrike" dirty="0" err="1">
                          <a:effectLst/>
                        </a:rPr>
                        <a:t>Stay</a:t>
                      </a:r>
                      <a:r>
                        <a:rPr lang="es-UY" altLang="zh-TW" sz="800" u="none" strike="noStrike" dirty="0">
                          <a:effectLst/>
                        </a:rPr>
                        <a:t> </a:t>
                      </a:r>
                      <a:r>
                        <a:rPr lang="es-UY" altLang="zh-TW" sz="800" u="none" strike="noStrike" dirty="0" err="1">
                          <a:effectLst/>
                        </a:rPr>
                        <a:t>for</a:t>
                      </a:r>
                      <a:r>
                        <a:rPr lang="es-UY" altLang="zh-TW" sz="800" u="none" strike="noStrike" dirty="0">
                          <a:effectLst/>
                        </a:rPr>
                        <a:t> </a:t>
                      </a:r>
                      <a:r>
                        <a:rPr lang="es-UY" altLang="zh-TW" sz="800" u="none" strike="noStrike" dirty="0" err="1">
                          <a:effectLst/>
                        </a:rPr>
                        <a:t>Evergreen’s</a:t>
                      </a:r>
                      <a:r>
                        <a:rPr lang="es-UY" altLang="zh-TW" sz="800" u="none" strike="noStrike" dirty="0">
                          <a:effectLst/>
                        </a:rPr>
                        <a:t> </a:t>
                      </a:r>
                      <a:r>
                        <a:rPr lang="es-UY" altLang="zh-TW" sz="800" u="none" strike="noStrike" dirty="0" err="1">
                          <a:effectLst/>
                        </a:rPr>
                        <a:t>vessel</a:t>
                      </a:r>
                      <a:r>
                        <a:rPr lang="es-UY" altLang="zh-TW" sz="800" u="none" strike="noStrike" dirty="0">
                          <a:effectLst/>
                        </a:rPr>
                        <a:t> . As </a:t>
                      </a:r>
                      <a:r>
                        <a:rPr lang="es-UY" altLang="zh-TW" sz="800" u="none" strike="noStrike" dirty="0" err="1">
                          <a:effectLst/>
                        </a:rPr>
                        <a:t>action</a:t>
                      </a:r>
                      <a:r>
                        <a:rPr lang="es-UY" altLang="zh-TW" sz="800" u="none" strike="noStrike" dirty="0">
                          <a:effectLst/>
                        </a:rPr>
                        <a:t> plan </a:t>
                      </a:r>
                      <a:r>
                        <a:rPr lang="es-UY" altLang="zh-TW" sz="800" u="none" strike="noStrike" dirty="0" err="1">
                          <a:effectLst/>
                        </a:rPr>
                        <a:t>for</a:t>
                      </a:r>
                      <a:r>
                        <a:rPr lang="es-UY" altLang="zh-TW" sz="800" u="none" strike="noStrike" dirty="0">
                          <a:effectLst/>
                        </a:rPr>
                        <a:t> 2025 Will be </a:t>
                      </a:r>
                      <a:r>
                        <a:rPr lang="es-UY" altLang="zh-TW" sz="800" u="none" strike="noStrike" dirty="0" err="1">
                          <a:effectLst/>
                        </a:rPr>
                        <a:t>that</a:t>
                      </a:r>
                      <a:r>
                        <a:rPr lang="es-UY" altLang="zh-TW" sz="800" u="none" strike="noStrike" dirty="0">
                          <a:effectLst/>
                        </a:rPr>
                        <a:t>  MCN continue </a:t>
                      </a:r>
                      <a:r>
                        <a:rPr lang="es-UY" altLang="zh-TW" sz="800" u="none" strike="noStrike" dirty="0" err="1">
                          <a:effectLst/>
                        </a:rPr>
                        <a:t>working</a:t>
                      </a:r>
                      <a:r>
                        <a:rPr lang="es-UY" altLang="zh-TW" sz="800" u="none" strike="noStrike" dirty="0">
                          <a:effectLst/>
                        </a:rPr>
                        <a:t> </a:t>
                      </a:r>
                      <a:r>
                        <a:rPr lang="es-UY" altLang="zh-TW" sz="800" u="none" strike="noStrike" dirty="0" err="1">
                          <a:effectLst/>
                        </a:rPr>
                        <a:t>to</a:t>
                      </a:r>
                      <a:r>
                        <a:rPr lang="es-UY" altLang="zh-TW" sz="800" u="none" strike="noStrike" dirty="0">
                          <a:effectLst/>
                        </a:rPr>
                        <a:t> </a:t>
                      </a:r>
                      <a:r>
                        <a:rPr lang="es-UY" altLang="zh-TW" sz="800" u="none" strike="noStrike" dirty="0" err="1">
                          <a:effectLst/>
                        </a:rPr>
                        <a:t>reducing</a:t>
                      </a:r>
                      <a:r>
                        <a:rPr lang="es-UY" altLang="zh-TW" sz="800" u="none" strike="noStrike" dirty="0">
                          <a:effectLst/>
                        </a:rPr>
                        <a:t> </a:t>
                      </a:r>
                      <a:r>
                        <a:rPr lang="es-UY" altLang="zh-TW" sz="800" u="none" strike="noStrike" dirty="0" err="1">
                          <a:effectLst/>
                        </a:rPr>
                        <a:t>dead</a:t>
                      </a:r>
                      <a:r>
                        <a:rPr lang="es-UY" altLang="zh-TW" sz="800" u="none" strike="noStrike" dirty="0">
                          <a:effectLst/>
                        </a:rPr>
                        <a:t> </a:t>
                      </a:r>
                      <a:r>
                        <a:rPr lang="es-UY" altLang="zh-TW" sz="800" u="none" strike="noStrike" dirty="0" err="1">
                          <a:effectLst/>
                        </a:rPr>
                        <a:t>hours</a:t>
                      </a:r>
                      <a:r>
                        <a:rPr lang="es-UY" altLang="zh-TW" sz="800" u="none" strike="noStrike" dirty="0">
                          <a:effectLst/>
                        </a:rPr>
                        <a:t>.</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251448">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Productivity</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89%</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120%</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700" b="0" i="0" u="none" strike="noStrike" dirty="0">
                          <a:solidFill>
                            <a:srgbClr val="000000"/>
                          </a:solidFill>
                          <a:effectLst/>
                          <a:highlight>
                            <a:srgbClr val="FFFF00"/>
                          </a:highlight>
                          <a:latin typeface="+mj-lt"/>
                          <a:ea typeface="新細明體" panose="02020500000000000000" pitchFamily="18" charset="-120"/>
                        </a:rPr>
                        <a:t>31%</a:t>
                      </a: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We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are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constantly</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pushing</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to</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MCN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to</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improve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produtivity</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and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they</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have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made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changed</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in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the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operative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structue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with</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possitve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result</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improve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about</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13%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for</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Evergreen’s</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vessels</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It</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is</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expected</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to</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continue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work</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to</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improve</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in 2025</a:t>
                      </a:r>
                      <a:endParaRPr lang="zh-TW" altLang="en-US" sz="8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220108">
                <a:tc rowSpan="3">
                  <a:txBody>
                    <a:bodyPr/>
                    <a:lstStyle/>
                    <a:p>
                      <a:pPr algn="ctr" fontAlgn="ctr"/>
                      <a:r>
                        <a:rPr lang="en-US" sz="1050" b="0" u="none" strike="noStrike">
                          <a:effectLst/>
                          <a:latin typeface="Candara" panose="020E0502030303020204" pitchFamily="34" charset="0"/>
                        </a:rPr>
                        <a:t>OCD KPI</a:t>
                      </a:r>
                      <a:endParaRPr lang="en-US" sz="1050" b="0" i="0" u="none" strike="noStrike">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u="none" strike="noStrike" dirty="0">
                          <a:effectLst/>
                          <a:latin typeface="Candara" panose="020E0502030303020204" pitchFamily="34" charset="0"/>
                        </a:rPr>
                        <a:t>Incentive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800" u="none" strike="noStrike" dirty="0">
                          <a:effectLst/>
                        </a:rPr>
                        <a:t>300,000</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800" u="none" strike="noStrike" dirty="0">
                          <a:effectLst/>
                        </a:rPr>
                        <a:t>300,000</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800" b="0" i="0" u="none" strike="noStrike" dirty="0">
                          <a:solidFill>
                            <a:schemeClr val="tx1"/>
                          </a:solidFill>
                          <a:effectLst/>
                          <a:latin typeface="Arial" panose="020B0604020202020204" pitchFamily="34" charset="0"/>
                          <a:ea typeface="新細明體" panose="02020500000000000000" pitchFamily="18" charset="-120"/>
                          <a:cs typeface="+mn-cs"/>
                        </a:rPr>
                        <a:t>It was accomplished in 2023 &amp; 2024. We are trying to keep working to reach the requirement and receive incentive in 2025 again.</a:t>
                      </a:r>
                      <a:endParaRPr lang="zh-TW" altLang="en-US" sz="800" b="0" i="0" u="none" strike="noStrike" dirty="0">
                        <a:solidFill>
                          <a:schemeClr val="tx1"/>
                        </a:solidFill>
                        <a:effectLst/>
                        <a:latin typeface="Arial" panose="020B0604020202020204" pitchFamily="34" charset="0"/>
                        <a:ea typeface="新細明體" panose="02020500000000000000" pitchFamily="18" charset="-120"/>
                        <a:cs typeface="+mn-cs"/>
                      </a:endParaRPr>
                    </a:p>
                  </a:txBody>
                  <a:tcPr marL="6985" marR="6985" marT="69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368239">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Empty Storage</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19667</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700" b="0" i="0" u="none" strike="noStrike" dirty="0">
                          <a:solidFill>
                            <a:srgbClr val="000000"/>
                          </a:solidFill>
                          <a:effectLst/>
                          <a:latin typeface="+mj-lt"/>
                          <a:ea typeface="新細明體" panose="02020500000000000000" pitchFamily="18" charset="-120"/>
                        </a:rPr>
                        <a:t>28140</a:t>
                      </a: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s-ES" altLang="zh-TW" sz="700" b="0" i="0" u="none" strike="noStrike" dirty="0">
                          <a:solidFill>
                            <a:srgbClr val="000000"/>
                          </a:solidFill>
                          <a:effectLst/>
                          <a:highlight>
                            <a:srgbClr val="FFFF00"/>
                          </a:highlight>
                          <a:latin typeface="+mj-lt"/>
                          <a:ea typeface="新細明體" panose="02020500000000000000" pitchFamily="18" charset="-120"/>
                        </a:rPr>
                        <a:t>8473 (30%)</a:t>
                      </a: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Explanation</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storage</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of</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empties</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due</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to</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vessel´s</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schedules</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delays</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and roll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overs</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As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Action</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Plan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we</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will</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work</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with</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MCN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to</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request</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cost</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reductions</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when</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these</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 cases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cs typeface="+mn-cs"/>
                        </a:rPr>
                        <a:t>occur</a:t>
                      </a:r>
                      <a:r>
                        <a:rPr lang="es-UY" altLang="zh-TW" sz="800" b="0" i="0" u="none" strike="noStrike" dirty="0">
                          <a:solidFill>
                            <a:srgbClr val="000000"/>
                          </a:solidFill>
                          <a:effectLst/>
                          <a:latin typeface="Arial" panose="020B0604020202020204" pitchFamily="34" charset="0"/>
                          <a:ea typeface="新細明體" panose="02020500000000000000" pitchFamily="18" charset="-120"/>
                          <a:cs typeface="+mn-cs"/>
                        </a:rPr>
                        <a:t>.</a:t>
                      </a:r>
                      <a:r>
                        <a:rPr lang="zh-TW" altLang="en-US" sz="800" b="0" i="0" u="none" strike="noStrike" dirty="0">
                          <a:solidFill>
                            <a:srgbClr val="000000"/>
                          </a:solidFill>
                          <a:effectLst/>
                          <a:latin typeface="Arial" panose="020B0604020202020204" pitchFamily="34" charset="0"/>
                          <a:ea typeface="新細明體" panose="02020500000000000000" pitchFamily="18" charset="-120"/>
                          <a:cs typeface="+mn-cs"/>
                        </a:rPr>
                        <a:t>　</a:t>
                      </a:r>
                      <a:endParaRPr lang="zh-TW" altLang="en-US" sz="800" b="0" i="0" u="none" strike="noStrike" noProof="0" dirty="0">
                        <a:solidFill>
                          <a:srgbClr val="000000"/>
                        </a:solidFill>
                        <a:effectLst/>
                        <a:latin typeface="Arial" panose="020B0604020202020204" pitchFamily="34" charset="0"/>
                        <a:ea typeface="新細明體" panose="02020500000000000000" pitchFamily="18" charset="-120"/>
                        <a:cs typeface="+mn-cs"/>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01557">
                <a:tc vMerge="1">
                  <a:txBody>
                    <a:bodyPr/>
                    <a:lstStyle/>
                    <a:p>
                      <a:endParaRPr lang="zh-TW" altLang="en-US"/>
                    </a:p>
                  </a:txBody>
                  <a:tcPr/>
                </a:tc>
                <a:tc>
                  <a:txBody>
                    <a:bodyPr/>
                    <a:lstStyle/>
                    <a:p>
                      <a:pPr algn="ctr" fontAlgn="ctr"/>
                      <a:r>
                        <a:rPr lang="en-US" sz="1050" b="0" u="none" strike="noStrike" dirty="0">
                          <a:effectLst/>
                          <a:latin typeface="Candara" panose="020E0502030303020204" pitchFamily="34" charset="0"/>
                        </a:rPr>
                        <a:t>Rate Reduction</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endParaRPr lang="zh-TW" altLang="en-US" sz="700" b="0" i="0" u="none" strike="noStrike" dirty="0">
                        <a:solidFill>
                          <a:srgbClr val="000000"/>
                        </a:solidFill>
                        <a:effectLs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endParaRPr lang="zh-TW" altLang="en-US" sz="700" b="0" i="0" u="none" strike="noStrike" dirty="0">
                        <a:solidFill>
                          <a:srgbClr val="000000"/>
                        </a:solidFill>
                        <a:effectLst/>
                        <a:highlight>
                          <a:srgbClr val="FFFF00"/>
                        </a:highlight>
                        <a:latin typeface="+mj-lt"/>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Signed</a:t>
                      </a:r>
                      <a:r>
                        <a:rPr lang="zh-TW" altLang="es-UY" sz="800" b="0" i="0" u="none" strike="noStrike" dirty="0">
                          <a:solidFill>
                            <a:srgbClr val="000000"/>
                          </a:solidFill>
                          <a:effectLst/>
                          <a:latin typeface="Arial" panose="020B0604020202020204" pitchFamily="34" charset="0"/>
                          <a:ea typeface="新細明體" panose="02020500000000000000" pitchFamily="18" charset="-120"/>
                        </a:rPr>
                        <a:t> </a:t>
                      </a:r>
                      <a:r>
                        <a:rPr lang="es-ES" altLang="zh-TW" sz="800" b="0" i="0" u="none" strike="noStrike" dirty="0">
                          <a:solidFill>
                            <a:srgbClr val="000000"/>
                          </a:solidFill>
                          <a:effectLst/>
                          <a:latin typeface="Arial" panose="020B0604020202020204" pitchFamily="34" charset="0"/>
                          <a:ea typeface="新細明體" panose="02020500000000000000" pitchFamily="18" charset="-120"/>
                        </a:rPr>
                        <a:t>c</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ontract</a:t>
                      </a:r>
                      <a:r>
                        <a:rPr lang="zh-TW" altLang="es-UY"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with</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both</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Empty</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Depot</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and Terminal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was</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carry</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out</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on</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Jan /2025, Montecon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offer</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50 </a:t>
                      </a:r>
                      <a:r>
                        <a:rPr lang="es-UY" altLang="zh-TW" sz="800" b="0" i="0" u="none" strike="noStrike" dirty="0" err="1">
                          <a:solidFill>
                            <a:srgbClr val="000000"/>
                          </a:solidFill>
                          <a:effectLst/>
                          <a:latin typeface="Arial" panose="020B0604020202020204" pitchFamily="34" charset="0"/>
                          <a:ea typeface="新細明體" panose="02020500000000000000" pitchFamily="18" charset="-120"/>
                        </a:rPr>
                        <a:t>units</a:t>
                      </a:r>
                      <a:r>
                        <a:rPr lang="es-UY" altLang="zh-TW" sz="8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entrance</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tot</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the</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Terminal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for</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repo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out</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in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order</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to</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reduce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trucking</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cost</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 As TW/EQD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suggest</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the</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issue</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of</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repairing</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washing</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EUY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is</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further</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discussing</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with</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MONTECON/relative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parties</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to</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seek</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the</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way</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to</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 </a:t>
                      </a:r>
                      <a:r>
                        <a:rPr lang="es-UY" altLang="zh-TW" sz="800" b="0" i="0" u="none" strike="noStrike" dirty="0" err="1">
                          <a:solidFill>
                            <a:schemeClr val="tx1"/>
                          </a:solidFill>
                          <a:effectLst/>
                          <a:latin typeface="Arial" panose="020B0604020202020204" pitchFamily="34" charset="0"/>
                          <a:ea typeface="新細明體" panose="02020500000000000000" pitchFamily="18" charset="-120"/>
                        </a:rPr>
                        <a:t>process</a:t>
                      </a:r>
                      <a:r>
                        <a:rPr lang="es-UY" altLang="zh-TW" sz="800" b="0" i="0" u="none" strike="noStrike" dirty="0">
                          <a:solidFill>
                            <a:schemeClr val="tx1"/>
                          </a:solidFill>
                          <a:effectLst/>
                          <a:latin typeface="Arial" panose="020B0604020202020204" pitchFamily="34" charset="0"/>
                          <a:ea typeface="新細明體" panose="02020500000000000000" pitchFamily="18" charset="-120"/>
                        </a:rPr>
                        <a:t>.</a:t>
                      </a:r>
                      <a:endParaRPr kumimoji="0" lang="zh-TW" altLang="en-US" sz="800" b="0" i="0" u="none" strike="noStrike" kern="0" cap="none" spc="0" normalizeH="0" baseline="0" noProof="0" dirty="0">
                        <a:ln>
                          <a:noFill/>
                        </a:ln>
                        <a:solidFill>
                          <a:schemeClr val="tx1"/>
                        </a:solidFill>
                        <a:effectLst/>
                        <a:uLnTx/>
                        <a:uFillTx/>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F6F5C155-83DE-8493-0799-10AFCC44BFFF}"/>
              </a:ext>
            </a:extLst>
          </p:cNvPr>
          <p:cNvSpPr txBox="1"/>
          <p:nvPr/>
        </p:nvSpPr>
        <p:spPr>
          <a:xfrm>
            <a:off x="26405" y="3528445"/>
            <a:ext cx="9091187"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1" i="0" u="none" strike="noStrike" kern="1200" cap="none" spc="0" normalizeH="0" baseline="0" noProof="0" dirty="0">
                <a:ln>
                  <a:noFill/>
                </a:ln>
                <a:solidFill>
                  <a:prstClr val="black"/>
                </a:solidFill>
                <a:effectLst/>
                <a:uLnTx/>
                <a:uFillTx/>
                <a:latin typeface="Arial"/>
              </a:rPr>
              <a:t>Topic</a:t>
            </a:r>
            <a:r>
              <a:rPr kumimoji="0" lang="en-US" altLang="zh-TW" sz="800" b="0" i="0" u="none" strike="noStrike" kern="1200" cap="none" spc="0" normalizeH="0" baseline="0" noProof="0" dirty="0">
                <a:ln>
                  <a:noFill/>
                </a:ln>
                <a:solidFill>
                  <a:prstClr val="black"/>
                </a:solidFill>
                <a:effectLst/>
                <a:uLnTx/>
                <a:uFillTx/>
                <a:latin typeface="Arial"/>
              </a:rPr>
              <a:t> </a:t>
            </a:r>
            <a:r>
              <a:rPr kumimoji="0" lang="en-US" altLang="zh-TW" sz="800" b="1" i="0" u="none" strike="noStrike" kern="1200" cap="none" spc="0" normalizeH="0" baseline="0" noProof="0" dirty="0">
                <a:ln>
                  <a:noFill/>
                </a:ln>
                <a:solidFill>
                  <a:prstClr val="black"/>
                </a:solidFill>
                <a:effectLst/>
                <a:uLnTx/>
                <a:uFillTx/>
                <a:latin typeface="Arial"/>
              </a:rPr>
              <a:t>Boa and Port Stay</a:t>
            </a:r>
            <a:r>
              <a:rPr kumimoji="0" lang="en-US" altLang="zh-TW" sz="800" b="0" i="0" u="none" strike="noStrike" kern="1200" cap="none" spc="0" normalizeH="0" baseline="0" noProof="0" dirty="0">
                <a:ln>
                  <a:noFill/>
                </a:ln>
                <a:solidFill>
                  <a:prstClr val="black"/>
                </a:solidFill>
                <a:effectLst/>
                <a:uLnTx/>
                <a:uFillTx/>
                <a:latin typeface="Arial"/>
              </a:rPr>
              <a:t>: Considered in the figures 20 calls during 2024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800" b="0" i="0" u="none" strike="noStrike" kern="1200" cap="none" spc="0" normalizeH="0" baseline="0" noProof="0" dirty="0">
                <a:ln>
                  <a:noFill/>
                </a:ln>
                <a:solidFill>
                  <a:prstClr val="black"/>
                </a:solidFill>
                <a:effectLst/>
                <a:uLnTx/>
                <a:uFillTx/>
                <a:latin typeface="Arial"/>
              </a:rPr>
              <a:t>Terminal info update: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Y" sz="800" b="0" i="0" u="none" strike="noStrike" kern="1200" cap="none" spc="0" normalizeH="0" baseline="0" noProof="0" dirty="0">
                <a:ln>
                  <a:noFill/>
                </a:ln>
                <a:solidFill>
                  <a:prstClr val="black"/>
                </a:solidFill>
                <a:effectLst/>
                <a:uLnTx/>
                <a:uFillTx/>
                <a:latin typeface="Arial"/>
              </a:rPr>
              <a:t>-1) </a:t>
            </a:r>
            <a:r>
              <a:rPr kumimoji="0" lang="es-UY" sz="800" b="0" i="0" u="none" strike="noStrike" kern="1200" cap="none" spc="0" normalizeH="0" baseline="0" noProof="0" dirty="0" err="1">
                <a:ln>
                  <a:noFill/>
                </a:ln>
                <a:solidFill>
                  <a:prstClr val="black"/>
                </a:solidFill>
                <a:effectLst/>
                <a:uLnTx/>
                <a:uFillTx/>
                <a:latin typeface="Arial"/>
              </a:rPr>
              <a:t>The</a:t>
            </a:r>
            <a:r>
              <a:rPr kumimoji="0" lang="es-UY" sz="800" b="0" i="0" u="none" strike="noStrike" kern="1200" cap="none" spc="0" normalizeH="0" baseline="0" noProof="0" dirty="0">
                <a:ln>
                  <a:noFill/>
                </a:ln>
                <a:solidFill>
                  <a:prstClr val="black"/>
                </a:solidFill>
                <a:effectLst/>
                <a:uLnTx/>
                <a:uFillTx/>
                <a:latin typeface="Arial"/>
              </a:rPr>
              <a:t> Access </a:t>
            </a:r>
            <a:r>
              <a:rPr kumimoji="0" lang="es-UY" sz="800" b="0" i="0" u="none" strike="noStrike" kern="1200" cap="none" spc="0" normalizeH="0" baseline="0" noProof="0" dirty="0" err="1">
                <a:ln>
                  <a:noFill/>
                </a:ln>
                <a:solidFill>
                  <a:prstClr val="black"/>
                </a:solidFill>
                <a:effectLst/>
                <a:uLnTx/>
                <a:uFillTx/>
                <a:latin typeface="Arial"/>
              </a:rPr>
              <a:t>Channel</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dredging</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to</a:t>
            </a:r>
            <a:r>
              <a:rPr kumimoji="0" lang="es-UY" sz="800" b="0" i="0" u="none" strike="noStrike" kern="1200" cap="none" spc="0" normalizeH="0" baseline="0" noProof="0" dirty="0">
                <a:ln>
                  <a:noFill/>
                </a:ln>
                <a:solidFill>
                  <a:prstClr val="black"/>
                </a:solidFill>
                <a:effectLst/>
                <a:uLnTx/>
                <a:uFillTx/>
                <a:latin typeface="Arial"/>
              </a:rPr>
              <a:t> 14 </a:t>
            </a:r>
            <a:r>
              <a:rPr kumimoji="0" lang="es-UY" sz="800" b="0" i="0" u="none" strike="noStrike" kern="1200" cap="none" spc="0" normalizeH="0" baseline="0" noProof="0" dirty="0" err="1">
                <a:ln>
                  <a:noFill/>
                </a:ln>
                <a:solidFill>
                  <a:prstClr val="black"/>
                </a:solidFill>
                <a:effectLst/>
                <a:uLnTx/>
                <a:uFillTx/>
                <a:latin typeface="Arial"/>
              </a:rPr>
              <a:t>meters</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already</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started</a:t>
            </a:r>
            <a:r>
              <a:rPr kumimoji="0" lang="es-UY" sz="800" b="0" i="0" u="none" strike="noStrike" kern="1200" cap="none" spc="0" normalizeH="0" baseline="0" noProof="0" dirty="0">
                <a:ln>
                  <a:noFill/>
                </a:ln>
                <a:solidFill>
                  <a:prstClr val="black"/>
                </a:solidFill>
                <a:effectLst/>
                <a:uLnTx/>
                <a:uFillTx/>
                <a:latin typeface="Arial"/>
              </a:rPr>
              <a:t> in 2024/2025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Y" sz="800" b="0" i="0" u="none" strike="noStrike" kern="1200" cap="none" spc="0" normalizeH="0" baseline="0" noProof="0" dirty="0">
                <a:ln>
                  <a:noFill/>
                </a:ln>
                <a:solidFill>
                  <a:prstClr val="black"/>
                </a:solidFill>
                <a:effectLst/>
                <a:uLnTx/>
                <a:uFillTx/>
                <a:latin typeface="Arial"/>
              </a:rPr>
              <a:t>-2) in 2024 </a:t>
            </a:r>
            <a:r>
              <a:rPr kumimoji="0" lang="es-UY" sz="800" b="0" i="0" u="none" strike="noStrike" kern="1200" cap="none" spc="0" normalizeH="0" baseline="0" noProof="0" dirty="0" err="1">
                <a:ln>
                  <a:noFill/>
                </a:ln>
                <a:solidFill>
                  <a:prstClr val="black"/>
                </a:solidFill>
                <a:effectLst/>
                <a:uLnTx/>
                <a:uFillTx/>
                <a:latin typeface="Arial"/>
              </a:rPr>
              <a:t>the</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National</a:t>
            </a:r>
            <a:r>
              <a:rPr kumimoji="0" lang="es-UY" sz="800" b="0" i="0" u="none" strike="noStrike" kern="1200" cap="none" spc="0" normalizeH="0" baseline="0" noProof="0" dirty="0">
                <a:ln>
                  <a:noFill/>
                </a:ln>
                <a:solidFill>
                  <a:prstClr val="black"/>
                </a:solidFill>
                <a:effectLst/>
                <a:uLnTx/>
                <a:uFillTx/>
                <a:latin typeface="Arial"/>
              </a:rPr>
              <a:t> Port </a:t>
            </a:r>
            <a:r>
              <a:rPr kumimoji="0" lang="es-UY" sz="800" b="0" i="0" u="none" strike="noStrike" kern="1200" cap="none" spc="0" normalizeH="0" baseline="0" noProof="0" dirty="0" err="1">
                <a:ln>
                  <a:noFill/>
                </a:ln>
                <a:solidFill>
                  <a:prstClr val="black"/>
                </a:solidFill>
                <a:effectLst/>
                <a:uLnTx/>
                <a:uFillTx/>
                <a:latin typeface="Arial"/>
              </a:rPr>
              <a:t>Authorities</a:t>
            </a:r>
            <a:r>
              <a:rPr kumimoji="0" lang="es-UY" sz="800" b="0" i="0" u="none" strike="noStrike" kern="1200" cap="none" spc="0" normalizeH="0" baseline="0" noProof="0" dirty="0">
                <a:ln>
                  <a:noFill/>
                </a:ln>
                <a:solidFill>
                  <a:prstClr val="black"/>
                </a:solidFill>
                <a:effectLst/>
                <a:uLnTx/>
                <a:uFillTx/>
                <a:latin typeface="Arial"/>
              </a:rPr>
              <a:t> ( ANP ) </a:t>
            </a:r>
            <a:r>
              <a:rPr kumimoji="0" lang="es-UY" sz="800" b="0" i="0" u="none" strike="noStrike" kern="1200" cap="none" spc="0" normalizeH="0" baseline="0" noProof="0" dirty="0" err="1">
                <a:ln>
                  <a:noFill/>
                </a:ln>
                <a:solidFill>
                  <a:prstClr val="black"/>
                </a:solidFill>
                <a:effectLst/>
                <a:uLnTx/>
                <a:uFillTx/>
                <a:latin typeface="Arial"/>
              </a:rPr>
              <a:t>anounced</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that</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vessel</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with</a:t>
            </a:r>
            <a:r>
              <a:rPr kumimoji="0" lang="es-UY" sz="800" b="0" i="0" u="none" strike="noStrike" kern="1200" cap="none" spc="0" normalizeH="0" baseline="0" noProof="0" dirty="0">
                <a:ln>
                  <a:noFill/>
                </a:ln>
                <a:solidFill>
                  <a:prstClr val="black"/>
                </a:solidFill>
                <a:effectLst/>
                <a:uLnTx/>
                <a:uFillTx/>
                <a:latin typeface="Arial"/>
              </a:rPr>
              <a:t> 51meters </a:t>
            </a:r>
            <a:r>
              <a:rPr kumimoji="0" lang="es-UY" sz="800" b="0" i="0" u="none" strike="noStrike" kern="1200" cap="none" spc="0" normalizeH="0" baseline="0" noProof="0" dirty="0" err="1">
                <a:ln>
                  <a:noFill/>
                </a:ln>
                <a:solidFill>
                  <a:prstClr val="black"/>
                </a:solidFill>
                <a:effectLst/>
                <a:uLnTx/>
                <a:uFillTx/>
                <a:latin typeface="Arial"/>
              </a:rPr>
              <a:t>of</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breath</a:t>
            </a:r>
            <a:r>
              <a:rPr kumimoji="0" lang="es-UY" sz="800" b="0" i="0" u="none" strike="noStrike" kern="1200" cap="none" spc="0" normalizeH="0" baseline="0" noProof="0" dirty="0">
                <a:ln>
                  <a:noFill/>
                </a:ln>
                <a:solidFill>
                  <a:prstClr val="black"/>
                </a:solidFill>
                <a:effectLst/>
                <a:uLnTx/>
                <a:uFillTx/>
                <a:latin typeface="Arial"/>
              </a:rPr>
              <a:t> and 336m </a:t>
            </a:r>
            <a:r>
              <a:rPr kumimoji="0" lang="es-UY" sz="800" b="0" i="0" u="none" strike="noStrike" kern="1200" cap="none" spc="0" normalizeH="0" baseline="0" noProof="0" dirty="0" err="1">
                <a:ln>
                  <a:noFill/>
                </a:ln>
                <a:solidFill>
                  <a:prstClr val="black"/>
                </a:solidFill>
                <a:effectLst/>
                <a:uLnTx/>
                <a:uFillTx/>
                <a:latin typeface="Arial"/>
              </a:rPr>
              <a:t>of</a:t>
            </a:r>
            <a:r>
              <a:rPr kumimoji="0" lang="es-UY" sz="800" b="0" i="0" u="none" strike="noStrike" kern="1200" cap="none" spc="0" normalizeH="0" baseline="0" noProof="0" dirty="0">
                <a:ln>
                  <a:noFill/>
                </a:ln>
                <a:solidFill>
                  <a:prstClr val="black"/>
                </a:solidFill>
                <a:effectLst/>
                <a:uLnTx/>
                <a:uFillTx/>
                <a:latin typeface="Arial"/>
              </a:rPr>
              <a:t> Loa can be </a:t>
            </a:r>
            <a:r>
              <a:rPr kumimoji="0" lang="es-UY" sz="800" b="0" i="0" u="none" strike="noStrike" kern="1200" cap="none" spc="0" normalizeH="0" baseline="0" noProof="0" dirty="0" err="1">
                <a:ln>
                  <a:noFill/>
                </a:ln>
                <a:solidFill>
                  <a:prstClr val="black"/>
                </a:solidFill>
                <a:effectLst/>
                <a:uLnTx/>
                <a:uFillTx/>
                <a:latin typeface="Arial"/>
              </a:rPr>
              <a:t>operated</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by</a:t>
            </a:r>
            <a:r>
              <a:rPr kumimoji="0" lang="es-UY" sz="800" b="0" i="0" u="none" strike="noStrike" kern="1200" cap="none" spc="0" normalizeH="0" baseline="0" noProof="0" dirty="0">
                <a:ln>
                  <a:noFill/>
                </a:ln>
                <a:solidFill>
                  <a:prstClr val="black"/>
                </a:solidFill>
                <a:effectLst/>
                <a:uLnTx/>
                <a:uFillTx/>
                <a:latin typeface="Arial"/>
              </a:rPr>
              <a:t> Montecon in Pier “C”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Y" sz="800" b="0" i="0" u="none" strike="noStrike" kern="1200" cap="none" spc="0" normalizeH="0" baseline="0" noProof="0" dirty="0">
                <a:ln>
                  <a:noFill/>
                </a:ln>
                <a:solidFill>
                  <a:prstClr val="black"/>
                </a:solidFill>
                <a:effectLst/>
                <a:uLnTx/>
                <a:uFillTx/>
                <a:latin typeface="Arial"/>
              </a:rPr>
              <a:t>-3) </a:t>
            </a:r>
            <a:r>
              <a:rPr kumimoji="0" lang="es-UY" sz="800" b="0" i="0" u="none" strike="noStrike" kern="1200" cap="none" spc="0" normalizeH="0" baseline="0" noProof="0" dirty="0" err="1">
                <a:ln>
                  <a:noFill/>
                </a:ln>
                <a:solidFill>
                  <a:prstClr val="black"/>
                </a:solidFill>
                <a:effectLst/>
                <a:uLnTx/>
                <a:uFillTx/>
                <a:latin typeface="Arial"/>
              </a:rPr>
              <a:t>The</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work</a:t>
            </a:r>
            <a:r>
              <a:rPr kumimoji="0" lang="es-UY" sz="800" b="0" i="0" u="none" strike="noStrike" kern="1200" cap="none" spc="0" normalizeH="0" baseline="0" noProof="0" dirty="0">
                <a:ln>
                  <a:noFill/>
                </a:ln>
                <a:solidFill>
                  <a:prstClr val="black"/>
                </a:solidFill>
                <a:effectLst/>
                <a:uLnTx/>
                <a:uFillTx/>
                <a:latin typeface="Arial"/>
              </a:rPr>
              <a:t> in TCP are </a:t>
            </a:r>
            <a:r>
              <a:rPr kumimoji="0" lang="es-UY" sz="800" b="0" i="0" u="none" strike="noStrike" kern="1200" cap="none" spc="0" normalizeH="0" baseline="0" noProof="0" dirty="0" err="1">
                <a:ln>
                  <a:noFill/>
                </a:ln>
                <a:solidFill>
                  <a:prstClr val="black"/>
                </a:solidFill>
                <a:effectLst/>
                <a:uLnTx/>
                <a:uFillTx/>
                <a:latin typeface="Arial"/>
              </a:rPr>
              <a:t>delayed</a:t>
            </a:r>
            <a:r>
              <a:rPr kumimoji="0" lang="es-UY" sz="800" b="0" i="0" u="none" strike="noStrike" kern="1200" cap="none" spc="0" normalizeH="0" baseline="0" noProof="0" dirty="0">
                <a:ln>
                  <a:noFill/>
                </a:ln>
                <a:solidFill>
                  <a:prstClr val="black"/>
                </a:solidFill>
                <a:effectLst/>
                <a:uLnTx/>
                <a:uFillTx/>
                <a:latin typeface="Arial"/>
              </a:rPr>
              <a:t> so </a:t>
            </a:r>
            <a:r>
              <a:rPr kumimoji="0" lang="es-UY" sz="800" b="0" i="0" u="none" strike="noStrike" kern="1200" cap="none" spc="0" normalizeH="0" baseline="0" noProof="0" dirty="0" err="1">
                <a:ln>
                  <a:noFill/>
                </a:ln>
                <a:solidFill>
                  <a:prstClr val="black"/>
                </a:solidFill>
                <a:effectLst/>
                <a:uLnTx/>
                <a:uFillTx/>
                <a:latin typeface="Arial"/>
              </a:rPr>
              <a:t>we</a:t>
            </a:r>
            <a:r>
              <a:rPr kumimoji="0" lang="es-UY" sz="800" b="0" i="0" u="none" strike="noStrike" kern="1200" cap="none" spc="0" normalizeH="0" baseline="0" noProof="0" dirty="0">
                <a:ln>
                  <a:noFill/>
                </a:ln>
                <a:solidFill>
                  <a:prstClr val="black"/>
                </a:solidFill>
                <a:effectLst/>
                <a:uLnTx/>
                <a:uFillTx/>
                <a:latin typeface="Arial"/>
              </a:rPr>
              <a:t> can </a:t>
            </a:r>
            <a:r>
              <a:rPr kumimoji="0" lang="es-UY" sz="800" b="0" i="0" u="none" strike="noStrike" kern="1200" cap="none" spc="0" normalizeH="0" baseline="0" noProof="0" dirty="0" err="1">
                <a:ln>
                  <a:noFill/>
                </a:ln>
                <a:solidFill>
                  <a:prstClr val="black"/>
                </a:solidFill>
                <a:effectLst/>
                <a:uLnTx/>
                <a:uFillTx/>
                <a:latin typeface="Arial"/>
              </a:rPr>
              <a:t>think</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first</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part</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expected</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to</a:t>
            </a:r>
            <a:r>
              <a:rPr kumimoji="0" lang="es-UY" sz="800" b="0" i="0" u="none" strike="noStrike" kern="1200" cap="none" spc="0" normalizeH="0" baseline="0" noProof="0" dirty="0">
                <a:ln>
                  <a:noFill/>
                </a:ln>
                <a:solidFill>
                  <a:prstClr val="black"/>
                </a:solidFill>
                <a:effectLst/>
                <a:uLnTx/>
                <a:uFillTx/>
                <a:latin typeface="Arial"/>
              </a:rPr>
              <a:t> be </a:t>
            </a:r>
            <a:r>
              <a:rPr kumimoji="0" lang="es-UY" sz="800" b="0" i="0" u="none" strike="noStrike" kern="1200" cap="none" spc="0" normalizeH="0" baseline="0" noProof="0" dirty="0" err="1">
                <a:ln>
                  <a:noFill/>
                </a:ln>
                <a:solidFill>
                  <a:prstClr val="black"/>
                </a:solidFill>
                <a:effectLst/>
                <a:uLnTx/>
                <a:uFillTx/>
                <a:latin typeface="Arial"/>
              </a:rPr>
              <a:t>ready</a:t>
            </a:r>
            <a:r>
              <a:rPr kumimoji="0" lang="es-UY" sz="800" b="0" i="0" u="none" strike="noStrike" kern="1200" cap="none" spc="0" normalizeH="0" baseline="0" noProof="0" dirty="0">
                <a:ln>
                  <a:noFill/>
                </a:ln>
                <a:solidFill>
                  <a:prstClr val="black"/>
                </a:solidFill>
                <a:effectLst/>
                <a:uLnTx/>
                <a:uFillTx/>
                <a:latin typeface="Arial"/>
              </a:rPr>
              <a:t> in 2025 ( Q3) </a:t>
            </a:r>
            <a:r>
              <a:rPr kumimoji="0" lang="es-UY" sz="800" b="0" i="0" u="none" strike="noStrike" kern="1200" cap="none" spc="0" normalizeH="0" baseline="0" noProof="0" dirty="0" err="1">
                <a:ln>
                  <a:noFill/>
                </a:ln>
                <a:solidFill>
                  <a:prstClr val="black"/>
                </a:solidFill>
                <a:effectLst/>
                <a:uLnTx/>
                <a:uFillTx/>
                <a:latin typeface="Arial"/>
              </a:rPr>
              <a:t>but</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it</a:t>
            </a:r>
            <a:r>
              <a:rPr kumimoji="0" lang="es-UY" sz="800" b="0" i="0" u="none" strike="noStrike" kern="1200" cap="none" spc="0" normalizeH="0" baseline="0" noProof="0" dirty="0">
                <a:ln>
                  <a:noFill/>
                </a:ln>
                <a:solidFill>
                  <a:prstClr val="black"/>
                </a:solidFill>
                <a:effectLst/>
                <a:uLnTx/>
                <a:uFillTx/>
                <a:latin typeface="Arial"/>
              </a:rPr>
              <a:t> </a:t>
            </a:r>
            <a:r>
              <a:rPr lang="es-UY" sz="800" dirty="0" err="1">
                <a:solidFill>
                  <a:prstClr val="black"/>
                </a:solidFill>
                <a:latin typeface="Arial"/>
              </a:rPr>
              <a:t>would</a:t>
            </a:r>
            <a:r>
              <a:rPr lang="es-UY" sz="800" dirty="0">
                <a:solidFill>
                  <a:prstClr val="black"/>
                </a:solidFill>
                <a:latin typeface="Arial"/>
              </a:rPr>
              <a:t> </a:t>
            </a:r>
            <a:r>
              <a:rPr lang="es-UY" sz="800" dirty="0" err="1">
                <a:solidFill>
                  <a:prstClr val="black"/>
                </a:solidFill>
                <a:latin typeface="Arial"/>
              </a:rPr>
              <a:t>not</a:t>
            </a:r>
            <a:r>
              <a:rPr kumimoji="0" lang="es-UY" sz="800" b="0" i="0" u="none" strike="noStrike" kern="1200" cap="none" spc="0" normalizeH="0" baseline="0" noProof="0" dirty="0">
                <a:ln>
                  <a:noFill/>
                </a:ln>
                <a:solidFill>
                  <a:prstClr val="black"/>
                </a:solidFill>
                <a:effectLst/>
                <a:uLnTx/>
                <a:uFillTx/>
                <a:latin typeface="Arial"/>
              </a:rPr>
              <a:t> be.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UY" sz="800" b="0" i="0" u="none" strike="noStrike" kern="1200" cap="none" spc="0" normalizeH="0" baseline="0" noProof="0" dirty="0">
                <a:ln>
                  <a:noFill/>
                </a:ln>
                <a:solidFill>
                  <a:prstClr val="black"/>
                </a:solidFill>
                <a:effectLst/>
                <a:uLnTx/>
                <a:uFillTx/>
                <a:latin typeface="Arial"/>
              </a:rPr>
              <a:t>Jan De </a:t>
            </a:r>
            <a:r>
              <a:rPr kumimoji="0" lang="es-UY" sz="800" b="0" i="0" u="none" strike="noStrike" kern="1200" cap="none" spc="0" normalizeH="0" baseline="0" noProof="0" dirty="0" err="1">
                <a:ln>
                  <a:noFill/>
                </a:ln>
                <a:solidFill>
                  <a:prstClr val="black"/>
                </a:solidFill>
                <a:effectLst/>
                <a:uLnTx/>
                <a:uFillTx/>
                <a:latin typeface="Arial"/>
              </a:rPr>
              <a:t>Nul</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is</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the</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company</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designated</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to</a:t>
            </a:r>
            <a:r>
              <a:rPr kumimoji="0" lang="es-UY" sz="800" b="0" i="0" u="none" strike="noStrike" kern="1200" cap="none" spc="0" normalizeH="0" baseline="0" noProof="0" dirty="0">
                <a:ln>
                  <a:noFill/>
                </a:ln>
                <a:solidFill>
                  <a:prstClr val="black"/>
                </a:solidFill>
                <a:effectLst/>
                <a:uLnTx/>
                <a:uFillTx/>
                <a:latin typeface="Arial"/>
              </a:rPr>
              <a:t> do </a:t>
            </a:r>
            <a:r>
              <a:rPr kumimoji="0" lang="es-UY" sz="800" b="0" i="0" u="none" strike="noStrike" kern="1200" cap="none" spc="0" normalizeH="0" baseline="0" noProof="0" dirty="0" err="1">
                <a:ln>
                  <a:noFill/>
                </a:ln>
                <a:solidFill>
                  <a:prstClr val="black"/>
                </a:solidFill>
                <a:effectLst/>
                <a:uLnTx/>
                <a:uFillTx/>
                <a:latin typeface="Arial"/>
              </a:rPr>
              <a:t>the</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expansion</a:t>
            </a:r>
            <a:r>
              <a:rPr kumimoji="0" lang="es-UY" sz="800" b="0" i="0" u="none" strike="noStrike" kern="1200" cap="none" spc="0" normalizeH="0" baseline="0" noProof="0" dirty="0">
                <a:ln>
                  <a:noFill/>
                </a:ln>
                <a:solidFill>
                  <a:prstClr val="black"/>
                </a:solidFill>
                <a:effectLst/>
                <a:uLnTx/>
                <a:uFillTx/>
                <a:latin typeface="Arial"/>
              </a:rPr>
              <a:t> Works </a:t>
            </a:r>
            <a:r>
              <a:rPr kumimoji="0" lang="es-UY" sz="800" b="0" i="0" u="none" strike="noStrike" kern="1200" cap="none" spc="0" normalizeH="0" baseline="0" noProof="0" dirty="0" err="1">
                <a:ln>
                  <a:noFill/>
                </a:ln>
                <a:solidFill>
                  <a:prstClr val="black"/>
                </a:solidFill>
                <a:effectLst/>
                <a:uLnTx/>
                <a:uFillTx/>
                <a:latin typeface="Arial"/>
              </a:rPr>
              <a:t>which</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started</a:t>
            </a:r>
            <a:r>
              <a:rPr kumimoji="0" lang="es-UY" sz="800" b="0" i="0" u="none" strike="noStrike" kern="1200" cap="none" spc="0" normalizeH="0" baseline="0" noProof="0" dirty="0">
                <a:ln>
                  <a:noFill/>
                </a:ln>
                <a:solidFill>
                  <a:prstClr val="black"/>
                </a:solidFill>
                <a:effectLst/>
                <a:uLnTx/>
                <a:uFillTx/>
                <a:latin typeface="Arial"/>
              </a:rPr>
              <a:t> in 2022 and are </a:t>
            </a:r>
            <a:r>
              <a:rPr kumimoji="0" lang="es-UY" sz="800" b="0" i="0" u="none" strike="noStrike" kern="1200" cap="none" spc="0" normalizeH="0" baseline="0" noProof="0" dirty="0" err="1">
                <a:ln>
                  <a:noFill/>
                </a:ln>
                <a:solidFill>
                  <a:prstClr val="black"/>
                </a:solidFill>
                <a:effectLst/>
                <a:uLnTx/>
                <a:uFillTx/>
                <a:latin typeface="Arial"/>
              </a:rPr>
              <a:t>supposed</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to</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finish</a:t>
            </a:r>
            <a:r>
              <a:rPr kumimoji="0" lang="es-UY" sz="800" b="0" i="0" u="none" strike="noStrike" kern="1200" cap="none" spc="0" normalizeH="0" baseline="0" noProof="0" dirty="0">
                <a:ln>
                  <a:noFill/>
                </a:ln>
                <a:solidFill>
                  <a:prstClr val="black"/>
                </a:solidFill>
                <a:effectLst/>
                <a:uLnTx/>
                <a:uFillTx/>
                <a:latin typeface="Arial"/>
              </a:rPr>
              <a:t> in 2025 ( </a:t>
            </a:r>
            <a:r>
              <a:rPr kumimoji="0" lang="es-UY" sz="800" b="0" i="0" u="none" strike="noStrike" kern="1200" cap="none" spc="0" normalizeH="0" baseline="0" noProof="0" dirty="0" err="1">
                <a:ln>
                  <a:noFill/>
                </a:ln>
                <a:solidFill>
                  <a:prstClr val="black"/>
                </a:solidFill>
                <a:effectLst/>
                <a:uLnTx/>
                <a:uFillTx/>
                <a:latin typeface="Arial"/>
              </a:rPr>
              <a:t>second</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semester</a:t>
            </a:r>
            <a:r>
              <a:rPr kumimoji="0" lang="es-UY" sz="800" b="0" i="0" u="none" strike="noStrike" kern="1200" cap="none" spc="0" normalizeH="0" baseline="0" noProof="0" dirty="0">
                <a:ln>
                  <a:noFill/>
                </a:ln>
                <a:solidFill>
                  <a:prstClr val="black"/>
                </a:solidFill>
                <a:effectLst/>
                <a:uLnTx/>
                <a:uFillTx/>
                <a:latin typeface="Arial"/>
              </a:rPr>
              <a:t> ) </a:t>
            </a:r>
            <a:r>
              <a:rPr kumimoji="0" lang="es-UY" sz="800" b="0" i="0" u="none" strike="noStrike" kern="1200" cap="none" spc="0" normalizeH="0" baseline="0" noProof="0" dirty="0" err="1">
                <a:ln>
                  <a:noFill/>
                </a:ln>
                <a:solidFill>
                  <a:prstClr val="black"/>
                </a:solidFill>
                <a:effectLst/>
                <a:uLnTx/>
                <a:uFillTx/>
                <a:latin typeface="Arial"/>
              </a:rPr>
              <a:t>but</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that</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presently</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situation</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is</a:t>
            </a:r>
            <a:r>
              <a:rPr kumimoji="0" lang="es-UY" sz="800" b="0" i="0" u="none" strike="noStrike" kern="1200" cap="none" spc="0" normalizeH="0" baseline="0" noProof="0" dirty="0">
                <a:ln>
                  <a:noFill/>
                </a:ln>
                <a:solidFill>
                  <a:prstClr val="black"/>
                </a:solidFill>
                <a:effectLst/>
                <a:uLnTx/>
                <a:uFillTx/>
                <a:latin typeface="Arial"/>
              </a:rPr>
              <a:t> </a:t>
            </a:r>
            <a:r>
              <a:rPr kumimoji="0" lang="es-UY" sz="800" b="0" i="0" u="none" strike="noStrike" kern="1200" cap="none" spc="0" normalizeH="0" baseline="0" noProof="0" dirty="0" err="1">
                <a:ln>
                  <a:noFill/>
                </a:ln>
                <a:solidFill>
                  <a:prstClr val="black"/>
                </a:solidFill>
                <a:effectLst/>
                <a:uLnTx/>
                <a:uFillTx/>
                <a:latin typeface="Arial"/>
              </a:rPr>
              <a:t>that</a:t>
            </a:r>
            <a:r>
              <a:rPr kumimoji="0" lang="es-UY" sz="800" b="0" i="0" u="none" strike="noStrike" kern="1200" cap="none" spc="0" normalizeH="0" baseline="0" noProof="0" dirty="0">
                <a:ln>
                  <a:noFill/>
                </a:ln>
                <a:solidFill>
                  <a:prstClr val="black"/>
                </a:solidFill>
                <a:effectLst/>
                <a:uLnTx/>
                <a:uFillTx/>
                <a:latin typeface="Arial"/>
              </a:rPr>
              <a:t>  </a:t>
            </a:r>
            <a:r>
              <a:rPr kumimoji="0" lang="en-US" sz="800" b="0" i="0" u="none" strike="noStrike" kern="1200" cap="none" spc="0" normalizeH="0" baseline="0" noProof="0" dirty="0">
                <a:ln>
                  <a:noFill/>
                </a:ln>
                <a:solidFill>
                  <a:prstClr val="black"/>
                </a:solidFill>
                <a:effectLst/>
                <a:uLnTx/>
                <a:uFillTx/>
                <a:latin typeface="Arial"/>
              </a:rPr>
              <a:t>The works are delayed due to claims between the Jan De </a:t>
            </a:r>
            <a:r>
              <a:rPr kumimoji="0" lang="en-US" sz="800" b="0" i="0" u="none" strike="noStrike" kern="1200" cap="none" spc="0" normalizeH="0" baseline="0" noProof="0" dirty="0" err="1">
                <a:ln>
                  <a:noFill/>
                </a:ln>
                <a:solidFill>
                  <a:prstClr val="black"/>
                </a:solidFill>
                <a:effectLst/>
                <a:uLnTx/>
                <a:uFillTx/>
                <a:latin typeface="Arial"/>
              </a:rPr>
              <a:t>Nul</a:t>
            </a:r>
            <a:r>
              <a:rPr kumimoji="0" lang="en-US" sz="800" b="0" i="0" u="none" strike="noStrike" kern="1200" cap="none" spc="0" normalizeH="0" baseline="0" noProof="0" dirty="0">
                <a:ln>
                  <a:noFill/>
                </a:ln>
                <a:solidFill>
                  <a:prstClr val="black"/>
                </a:solidFill>
                <a:effectLst/>
                <a:uLnTx/>
                <a:uFillTx/>
                <a:latin typeface="Arial"/>
              </a:rPr>
              <a:t> companies and their outsourced, which is causing delay the completion of the work. In addition, due to the change of the government, the new administration was against the project of the expansion, which could further delay more the completion of the work. We are monitor closer the developments.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a:rPr>
              <a:t>-4) Presently Evergreen has signed a Contract with Montecon for 3 years (20250101~20271231). </a:t>
            </a:r>
            <a:endParaRPr kumimoji="0" lang="es-UY" sz="800" b="0" i="0" u="none" strike="noStrike" kern="1200" cap="none" spc="0" normalizeH="0" baseline="0" noProof="0" dirty="0">
              <a:ln>
                <a:noFill/>
              </a:ln>
              <a:solidFill>
                <a:prstClr val="black"/>
              </a:solidFill>
              <a:effectLst/>
              <a:uLnTx/>
              <a:uFillTx/>
              <a:latin typeface="Arial"/>
            </a:endParaRPr>
          </a:p>
          <a:p>
            <a:r>
              <a:rPr kumimoji="0" lang="es-UY" sz="800" b="0" i="0" u="none" strike="noStrike" kern="1200" cap="none" spc="0" normalizeH="0" baseline="0" noProof="0" dirty="0">
                <a:ln>
                  <a:noFill/>
                </a:ln>
                <a:solidFill>
                  <a:prstClr val="black"/>
                </a:solidFill>
                <a:effectLst/>
                <a:uLnTx/>
                <a:uFillTx/>
                <a:latin typeface="Arial"/>
              </a:rPr>
              <a:t>-5) </a:t>
            </a:r>
            <a:r>
              <a:rPr lang="es-UY" sz="800" dirty="0" err="1"/>
              <a:t>Another</a:t>
            </a:r>
            <a:r>
              <a:rPr lang="es-UY" sz="800" dirty="0"/>
              <a:t> </a:t>
            </a:r>
            <a:r>
              <a:rPr lang="es-UY" sz="800" dirty="0" err="1"/>
              <a:t>topic</a:t>
            </a:r>
            <a:r>
              <a:rPr lang="es-UY" sz="800" dirty="0"/>
              <a:t> </a:t>
            </a:r>
            <a:r>
              <a:rPr lang="es-UY" sz="800" dirty="0" err="1"/>
              <a:t>is</a:t>
            </a:r>
            <a:r>
              <a:rPr lang="es-UY" sz="800" dirty="0"/>
              <a:t> </a:t>
            </a:r>
            <a:r>
              <a:rPr lang="es-UY" sz="800" dirty="0" err="1"/>
              <a:t>situation</a:t>
            </a:r>
            <a:r>
              <a:rPr lang="es-UY" sz="800" dirty="0"/>
              <a:t> </a:t>
            </a:r>
            <a:r>
              <a:rPr lang="es-UY" sz="800" dirty="0" err="1"/>
              <a:t>about</a:t>
            </a:r>
            <a:r>
              <a:rPr lang="es-UY" sz="800" dirty="0"/>
              <a:t> </a:t>
            </a:r>
            <a:r>
              <a:rPr lang="es-UY" sz="800" dirty="0" err="1"/>
              <a:t>of</a:t>
            </a:r>
            <a:r>
              <a:rPr lang="es-UY" sz="800" dirty="0"/>
              <a:t> </a:t>
            </a:r>
            <a:r>
              <a:rPr lang="es-UY" sz="800" dirty="0" err="1"/>
              <a:t>the</a:t>
            </a:r>
            <a:r>
              <a:rPr lang="es-UY" sz="800" dirty="0"/>
              <a:t> </a:t>
            </a:r>
            <a:r>
              <a:rPr lang="es-UY" sz="800" dirty="0" err="1"/>
              <a:t>vessels</a:t>
            </a:r>
            <a:r>
              <a:rPr lang="es-UY" sz="800" dirty="0"/>
              <a:t> </a:t>
            </a:r>
            <a:r>
              <a:rPr lang="es-UY" sz="800" dirty="0" err="1"/>
              <a:t>with</a:t>
            </a:r>
            <a:r>
              <a:rPr lang="es-UY" sz="800" dirty="0"/>
              <a:t> 336mtx51mtrs  . </a:t>
            </a:r>
            <a:r>
              <a:rPr lang="es-UY" sz="800" dirty="0" err="1"/>
              <a:t>According</a:t>
            </a:r>
            <a:r>
              <a:rPr lang="es-UY" sz="800" dirty="0"/>
              <a:t> </a:t>
            </a:r>
            <a:r>
              <a:rPr lang="es-UY" sz="800" dirty="0" err="1"/>
              <a:t>to</a:t>
            </a:r>
            <a:r>
              <a:rPr lang="es-UY" sz="800" dirty="0"/>
              <a:t> new </a:t>
            </a:r>
            <a:r>
              <a:rPr lang="es-UY" sz="800" dirty="0" err="1"/>
              <a:t>information</a:t>
            </a:r>
            <a:r>
              <a:rPr lang="es-UY" sz="800" dirty="0"/>
              <a:t> </a:t>
            </a:r>
            <a:r>
              <a:rPr lang="es-UY" sz="800" dirty="0" err="1"/>
              <a:t>received</a:t>
            </a:r>
            <a:r>
              <a:rPr lang="es-UY" sz="800" dirty="0"/>
              <a:t> </a:t>
            </a:r>
            <a:r>
              <a:rPr lang="es-UY" sz="800" dirty="0" err="1"/>
              <a:t>it</a:t>
            </a:r>
            <a:r>
              <a:rPr lang="es-UY" sz="800" dirty="0"/>
              <a:t> </a:t>
            </a:r>
            <a:r>
              <a:rPr lang="es-UY" sz="800" dirty="0" err="1"/>
              <a:t>seems</a:t>
            </a:r>
            <a:r>
              <a:rPr lang="es-UY" sz="800" dirty="0"/>
              <a:t> PIL </a:t>
            </a:r>
            <a:r>
              <a:rPr lang="es-UY" sz="800" dirty="0" err="1"/>
              <a:t>is</a:t>
            </a:r>
            <a:r>
              <a:rPr lang="es-UY" sz="800" dirty="0"/>
              <a:t> </a:t>
            </a:r>
            <a:r>
              <a:rPr lang="es-UY" sz="800" dirty="0" err="1"/>
              <a:t>planned</a:t>
            </a:r>
            <a:r>
              <a:rPr lang="es-UY" sz="800" dirty="0"/>
              <a:t> </a:t>
            </a:r>
            <a:r>
              <a:rPr lang="es-UY" sz="800" dirty="0" err="1"/>
              <a:t>to</a:t>
            </a:r>
            <a:r>
              <a:rPr lang="es-UY" sz="800" dirty="0"/>
              <a:t> </a:t>
            </a:r>
            <a:r>
              <a:rPr lang="es-UY" sz="800" dirty="0" err="1"/>
              <a:t>deploy</a:t>
            </a:r>
            <a:r>
              <a:rPr lang="es-UY" sz="800" dirty="0"/>
              <a:t> </a:t>
            </a:r>
            <a:r>
              <a:rPr lang="es-UY" sz="800" dirty="0" err="1"/>
              <a:t>one</a:t>
            </a:r>
            <a:r>
              <a:rPr lang="es-UY" sz="800" dirty="0"/>
              <a:t> </a:t>
            </a:r>
            <a:r>
              <a:rPr lang="es-UY" sz="800" dirty="0" err="1"/>
              <a:t>vessel</a:t>
            </a:r>
            <a:r>
              <a:rPr lang="es-UY" sz="800" dirty="0"/>
              <a:t> </a:t>
            </a:r>
            <a:r>
              <a:rPr lang="es-UY" sz="800" dirty="0" err="1"/>
              <a:t>with</a:t>
            </a:r>
            <a:r>
              <a:rPr lang="es-UY" sz="800" dirty="0"/>
              <a:t> </a:t>
            </a:r>
            <a:r>
              <a:rPr lang="es-UY" sz="800" dirty="0" err="1"/>
              <a:t>such</a:t>
            </a:r>
            <a:r>
              <a:rPr lang="es-UY" sz="800" dirty="0"/>
              <a:t> </a:t>
            </a:r>
            <a:r>
              <a:rPr lang="es-UY" sz="800" dirty="0" err="1"/>
              <a:t>dimensions</a:t>
            </a:r>
            <a:r>
              <a:rPr lang="es-UY" sz="800" dirty="0"/>
              <a:t> “ KOTA EBONY </a:t>
            </a:r>
            <a:r>
              <a:rPr lang="es-UY" sz="800" dirty="0" err="1"/>
              <a:t>Phase</a:t>
            </a:r>
            <a:r>
              <a:rPr lang="es-UY" sz="800" dirty="0"/>
              <a:t> in SHG </a:t>
            </a:r>
            <a:r>
              <a:rPr lang="es-UY" sz="800" dirty="0" err="1"/>
              <a:t>on</a:t>
            </a:r>
            <a:r>
              <a:rPr lang="es-UY" sz="800" dirty="0"/>
              <a:t> Feb/28 and </a:t>
            </a:r>
            <a:r>
              <a:rPr lang="es-UY" sz="800" dirty="0" err="1"/>
              <a:t>expecting</a:t>
            </a:r>
            <a:r>
              <a:rPr lang="es-UY" sz="800" dirty="0"/>
              <a:t> </a:t>
            </a:r>
            <a:r>
              <a:rPr lang="es-UY" sz="800" dirty="0" err="1"/>
              <a:t>to</a:t>
            </a:r>
            <a:r>
              <a:rPr lang="es-UY" sz="800" dirty="0"/>
              <a:t> </a:t>
            </a:r>
            <a:r>
              <a:rPr lang="es-UY" sz="800" dirty="0" err="1"/>
              <a:t>arrives</a:t>
            </a:r>
            <a:r>
              <a:rPr lang="es-UY" sz="800" dirty="0"/>
              <a:t> </a:t>
            </a:r>
            <a:r>
              <a:rPr lang="es-UY" sz="800" dirty="0" err="1"/>
              <a:t>to</a:t>
            </a:r>
            <a:r>
              <a:rPr lang="es-UY" sz="800" dirty="0"/>
              <a:t> MVD </a:t>
            </a:r>
            <a:r>
              <a:rPr lang="es-UY" sz="800" dirty="0" err="1"/>
              <a:t>on</a:t>
            </a:r>
            <a:r>
              <a:rPr lang="es-UY" sz="800" dirty="0"/>
              <a:t> </a:t>
            </a:r>
            <a:r>
              <a:rPr lang="es-UY" sz="800" dirty="0" err="1"/>
              <a:t>Apr</a:t>
            </a:r>
            <a:r>
              <a:rPr lang="es-UY" sz="800" dirty="0"/>
              <a:t>/10ht. </a:t>
            </a:r>
            <a:r>
              <a:rPr lang="es-UY" sz="800" dirty="0" err="1"/>
              <a:t>This</a:t>
            </a:r>
            <a:r>
              <a:rPr lang="es-UY" sz="800" dirty="0"/>
              <a:t> </a:t>
            </a:r>
            <a:r>
              <a:rPr lang="es-UY" sz="800" dirty="0" err="1"/>
              <a:t>is</a:t>
            </a:r>
            <a:r>
              <a:rPr lang="es-UY" sz="800" dirty="0"/>
              <a:t> Good </a:t>
            </a:r>
            <a:r>
              <a:rPr lang="es-UY" sz="800" dirty="0" err="1"/>
              <a:t>news</a:t>
            </a:r>
            <a:r>
              <a:rPr lang="es-UY" sz="800" dirty="0"/>
              <a:t> </a:t>
            </a:r>
            <a:r>
              <a:rPr lang="es-UY" sz="800" dirty="0" err="1"/>
              <a:t>about</a:t>
            </a:r>
            <a:r>
              <a:rPr lang="es-UY" sz="800" dirty="0"/>
              <a:t> </a:t>
            </a:r>
            <a:r>
              <a:rPr lang="es-UY" sz="800" dirty="0" err="1"/>
              <a:t>the</a:t>
            </a:r>
            <a:r>
              <a:rPr lang="es-UY" sz="800" dirty="0"/>
              <a:t> </a:t>
            </a:r>
            <a:r>
              <a:rPr lang="es-UY" sz="800" dirty="0" err="1"/>
              <a:t>possiblity</a:t>
            </a:r>
            <a:r>
              <a:rPr lang="es-UY" sz="800" dirty="0"/>
              <a:t> </a:t>
            </a:r>
            <a:r>
              <a:rPr lang="es-UY" sz="800" dirty="0" err="1"/>
              <a:t>this</a:t>
            </a:r>
            <a:r>
              <a:rPr lang="es-UY" sz="800" dirty="0"/>
              <a:t> </a:t>
            </a:r>
            <a:r>
              <a:rPr lang="es-UY" sz="800" dirty="0" err="1"/>
              <a:t>type</a:t>
            </a:r>
            <a:r>
              <a:rPr lang="es-UY" sz="800" dirty="0"/>
              <a:t> </a:t>
            </a:r>
            <a:r>
              <a:rPr lang="es-UY" sz="800" dirty="0" err="1"/>
              <a:t>of</a:t>
            </a:r>
            <a:r>
              <a:rPr lang="es-UY" sz="800" dirty="0"/>
              <a:t> </a:t>
            </a:r>
            <a:r>
              <a:rPr lang="es-UY" sz="800" dirty="0" err="1"/>
              <a:t>vessel</a:t>
            </a:r>
            <a:r>
              <a:rPr lang="es-UY" sz="800" dirty="0"/>
              <a:t> can opérate in MVD. </a:t>
            </a:r>
            <a:r>
              <a:rPr lang="es-UY" sz="800" dirty="0" err="1"/>
              <a:t>We</a:t>
            </a:r>
            <a:r>
              <a:rPr lang="es-UY" sz="800" dirty="0"/>
              <a:t> </a:t>
            </a:r>
            <a:r>
              <a:rPr lang="es-UY" sz="800" dirty="0" err="1"/>
              <a:t>would</a:t>
            </a:r>
            <a:r>
              <a:rPr lang="es-UY" sz="800" dirty="0"/>
              <a:t> </a:t>
            </a:r>
            <a:r>
              <a:rPr lang="es-UY" sz="800" dirty="0" err="1"/>
              <a:t>like</a:t>
            </a:r>
            <a:r>
              <a:rPr lang="es-UY" sz="800" dirty="0"/>
              <a:t> </a:t>
            </a:r>
            <a:r>
              <a:rPr lang="es-UY" sz="800" dirty="0" err="1"/>
              <a:t>to</a:t>
            </a:r>
            <a:r>
              <a:rPr lang="es-UY" sz="800" dirty="0"/>
              <a:t> </a:t>
            </a:r>
            <a:r>
              <a:rPr lang="es-UY" sz="800" dirty="0" err="1"/>
              <a:t>know</a:t>
            </a:r>
            <a:r>
              <a:rPr lang="es-UY" sz="800" dirty="0"/>
              <a:t> </a:t>
            </a:r>
            <a:r>
              <a:rPr lang="es-UY" sz="800" dirty="0" err="1"/>
              <a:t>if</a:t>
            </a:r>
            <a:r>
              <a:rPr lang="es-UY" sz="800" dirty="0"/>
              <a:t> </a:t>
            </a:r>
            <a:r>
              <a:rPr lang="es-UY" sz="800" dirty="0" err="1"/>
              <a:t>you</a:t>
            </a:r>
            <a:r>
              <a:rPr lang="es-UY" sz="800" dirty="0"/>
              <a:t> </a:t>
            </a:r>
            <a:r>
              <a:rPr lang="es-UY" sz="800" dirty="0" err="1"/>
              <a:t>have</a:t>
            </a:r>
            <a:r>
              <a:rPr lang="es-UY" sz="800" dirty="0"/>
              <a:t> </a:t>
            </a:r>
            <a:r>
              <a:rPr lang="es-UY" sz="800" dirty="0" err="1"/>
              <a:t>any</a:t>
            </a:r>
            <a:r>
              <a:rPr lang="es-UY" sz="800" dirty="0"/>
              <a:t> </a:t>
            </a:r>
            <a:r>
              <a:rPr lang="es-UY" sz="800" dirty="0" err="1"/>
              <a:t>information</a:t>
            </a:r>
            <a:r>
              <a:rPr lang="es-UY" sz="800" dirty="0"/>
              <a:t> </a:t>
            </a:r>
            <a:r>
              <a:rPr lang="es-UY" sz="800" dirty="0" err="1"/>
              <a:t>about</a:t>
            </a:r>
            <a:r>
              <a:rPr lang="es-UY" sz="800" dirty="0"/>
              <a:t> </a:t>
            </a:r>
            <a:r>
              <a:rPr lang="es-UY" sz="800" dirty="0" err="1"/>
              <a:t>it</a:t>
            </a:r>
            <a:r>
              <a:rPr lang="es-UY" sz="800" dirty="0"/>
              <a:t> and share </a:t>
            </a:r>
            <a:r>
              <a:rPr lang="es-UY" sz="800" dirty="0" err="1"/>
              <a:t>with</a:t>
            </a:r>
            <a:r>
              <a:rPr lang="es-UY" sz="800" dirty="0"/>
              <a:t> </a:t>
            </a:r>
            <a:r>
              <a:rPr lang="es-UY" sz="800" dirty="0" err="1"/>
              <a:t>us</a:t>
            </a:r>
            <a:r>
              <a:rPr lang="es-UY" sz="800" dirty="0"/>
              <a:t>. </a:t>
            </a:r>
            <a:endParaRPr lang="en-US" altLang="zh-TW"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1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Arial"/>
            </a:endParaRPr>
          </a:p>
        </p:txBody>
      </p:sp>
      <p:sp>
        <p:nvSpPr>
          <p:cNvPr id="5" name="Google Shape;452;p46">
            <a:extLst>
              <a:ext uri="{FF2B5EF4-FFF2-40B4-BE49-F238E27FC236}">
                <a16:creationId xmlns:a16="http://schemas.microsoft.com/office/drawing/2014/main" id="{95FCAA58-1020-037F-BCB9-D9983E55E62B}"/>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1100"/>
              <a:buFontTx/>
              <a:buNone/>
              <a:tabLst/>
              <a:defRPr/>
            </a:pPr>
            <a:fld id="{00000000-1234-1234-1234-123412341234}" type="slidenum">
              <a:rPr kumimoji="0" lang="en-US" sz="1000" b="0" i="0" u="none" strike="noStrike" kern="1200" cap="none" spc="0" normalizeH="0" baseline="0" noProof="0" smtClean="0">
                <a:ln>
                  <a:noFill/>
                </a:ln>
                <a:solidFill>
                  <a:prstClr val="black"/>
                </a:solidFill>
                <a:effectLst/>
                <a:uLnTx/>
                <a:uFillTx/>
                <a:latin typeface="Arial"/>
              </a:rPr>
              <a:pPr marL="0" marR="0" lvl="0" indent="0" algn="l" defTabSz="914400" rtl="0" eaLnBrk="1" fontAlgn="auto" latinLnBrk="0" hangingPunct="1">
                <a:lnSpc>
                  <a:spcPct val="100000"/>
                </a:lnSpc>
                <a:spcBef>
                  <a:spcPts val="0"/>
                </a:spcBef>
                <a:spcAft>
                  <a:spcPts val="0"/>
                </a:spcAft>
                <a:buClrTx/>
                <a:buSzPts val="1100"/>
                <a:buFontTx/>
                <a:buNone/>
                <a:tabLst/>
                <a:defRPr/>
              </a:pPr>
              <a:t>10</a:t>
            </a:fld>
            <a:endParaRPr kumimoji="0" lang="en-US" sz="1000" b="0" i="0" u="none" strike="noStrike" kern="1200" cap="none" spc="0"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92832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2" name="Google Shape;452;p46"/>
          <p:cNvSpPr txBox="1">
            <a:spLocks noGrp="1"/>
          </p:cNvSpPr>
          <p:nvPr>
            <p:ph type="sldNum" idx="4294967295"/>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p>
            <a:pPr>
              <a:buSzPts val="1100"/>
            </a:pPr>
            <a:fld id="{00000000-1234-1234-1234-123412341234}" type="slidenum">
              <a:rPr lang="en-US" sz="1000"/>
              <a:pPr>
                <a:buSzPts val="1100"/>
              </a:pPr>
              <a:t>11</a:t>
            </a:fld>
            <a:endParaRPr sz="1000"/>
          </a:p>
        </p:txBody>
      </p:sp>
      <p:pic>
        <p:nvPicPr>
          <p:cNvPr id="3" name="圖片 2">
            <a:extLst>
              <a:ext uri="{FF2B5EF4-FFF2-40B4-BE49-F238E27FC236}">
                <a16:creationId xmlns:a16="http://schemas.microsoft.com/office/drawing/2014/main" id="{F53C097D-14D5-747C-43D8-AE3128F35CB7}"/>
              </a:ext>
            </a:extLst>
          </p:cNvPr>
          <p:cNvPicPr>
            <a:picLocks noChangeAspect="1"/>
          </p:cNvPicPr>
          <p:nvPr/>
        </p:nvPicPr>
        <p:blipFill>
          <a:blip r:embed="rId3"/>
          <a:stretch>
            <a:fillRect/>
          </a:stretch>
        </p:blipFill>
        <p:spPr>
          <a:xfrm>
            <a:off x="2448971" y="306494"/>
            <a:ext cx="6444208" cy="2876297"/>
          </a:xfrm>
          <a:prstGeom prst="rect">
            <a:avLst/>
          </a:prstGeom>
          <a:effectLst>
            <a:softEdge rad="228600"/>
          </a:effectLst>
        </p:spPr>
      </p:pic>
      <p:pic>
        <p:nvPicPr>
          <p:cNvPr id="2" name="圖片 1">
            <a:extLst>
              <a:ext uri="{FF2B5EF4-FFF2-40B4-BE49-F238E27FC236}">
                <a16:creationId xmlns:a16="http://schemas.microsoft.com/office/drawing/2014/main" id="{41645878-BBD3-75C9-B7CC-91F2ACDD5A31}"/>
              </a:ext>
            </a:extLst>
          </p:cNvPr>
          <p:cNvPicPr>
            <a:picLocks noChangeAspect="1"/>
          </p:cNvPicPr>
          <p:nvPr/>
        </p:nvPicPr>
        <p:blipFill>
          <a:blip r:embed="rId4"/>
          <a:stretch>
            <a:fillRect/>
          </a:stretch>
        </p:blipFill>
        <p:spPr>
          <a:xfrm>
            <a:off x="323528" y="3398857"/>
            <a:ext cx="4543640" cy="1635710"/>
          </a:xfrm>
          <a:prstGeom prst="rect">
            <a:avLst/>
          </a:prstGeom>
        </p:spPr>
      </p:pic>
    </p:spTree>
    <p:extLst>
      <p:ext uri="{BB962C8B-B14F-4D97-AF65-F5344CB8AC3E}">
        <p14:creationId xmlns:p14="http://schemas.microsoft.com/office/powerpoint/2010/main" val="309849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452;p46">
            <a:extLst>
              <a:ext uri="{FF2B5EF4-FFF2-40B4-BE49-F238E27FC236}">
                <a16:creationId xmlns:a16="http://schemas.microsoft.com/office/drawing/2014/main" id="{D61CFB26-7AD5-25B1-D99F-A6E34328F74A}"/>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SzPts val="1100"/>
            </a:pPr>
            <a:fld id="{00000000-1234-1234-1234-123412341234}" type="slidenum">
              <a:rPr lang="en-US" sz="1000" smtClean="0"/>
              <a:pPr>
                <a:buSzPts val="1100"/>
              </a:pPr>
              <a:t>2</a:t>
            </a:fld>
            <a:endParaRPr lang="en-US" sz="1000" dirty="0"/>
          </a:p>
        </p:txBody>
      </p:sp>
      <p:pic>
        <p:nvPicPr>
          <p:cNvPr id="3" name="圖片 2">
            <a:extLst>
              <a:ext uri="{FF2B5EF4-FFF2-40B4-BE49-F238E27FC236}">
                <a16:creationId xmlns:a16="http://schemas.microsoft.com/office/drawing/2014/main" id="{68833DAC-7F00-7A66-F48C-28BEBB80C87C}"/>
              </a:ext>
            </a:extLst>
          </p:cNvPr>
          <p:cNvPicPr>
            <a:picLocks noChangeAspect="1"/>
          </p:cNvPicPr>
          <p:nvPr/>
        </p:nvPicPr>
        <p:blipFill>
          <a:blip r:embed="rId2"/>
          <a:stretch>
            <a:fillRect/>
          </a:stretch>
        </p:blipFill>
        <p:spPr>
          <a:xfrm>
            <a:off x="0" y="343131"/>
            <a:ext cx="9144000" cy="4457237"/>
          </a:xfrm>
          <a:prstGeom prst="rect">
            <a:avLst/>
          </a:prstGeom>
        </p:spPr>
      </p:pic>
    </p:spTree>
    <p:extLst>
      <p:ext uri="{BB962C8B-B14F-4D97-AF65-F5344CB8AC3E}">
        <p14:creationId xmlns:p14="http://schemas.microsoft.com/office/powerpoint/2010/main" val="307195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solidFill>
            <a:srgbClr val="007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 name="梯形 2"/>
          <p:cNvSpPr/>
          <p:nvPr/>
        </p:nvSpPr>
        <p:spPr>
          <a:xfrm>
            <a:off x="2674800" y="1707654"/>
            <a:ext cx="1170000" cy="216024"/>
          </a:xfrm>
          <a:prstGeom prst="trapezoid">
            <a:avLst>
              <a:gd name="adj" fmla="val 4043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 name="矩形 3"/>
          <p:cNvSpPr/>
          <p:nvPr/>
        </p:nvSpPr>
        <p:spPr>
          <a:xfrm>
            <a:off x="2209800" y="1838821"/>
            <a:ext cx="6934200" cy="1257117"/>
          </a:xfrm>
          <a:prstGeom prst="rect">
            <a:avLst/>
          </a:prstGeom>
          <a:solidFill>
            <a:schemeClr val="bg1"/>
          </a:solidFill>
          <a:ln w="12700" cap="flat" cmpd="sng" algn="ctr">
            <a:noFill/>
            <a:prstDash val="solid"/>
            <a:miter lim="800000"/>
          </a:ln>
          <a:effectLst/>
        </p:spPr>
        <p:txBody>
          <a:bodyPr lIns="1116000" tIns="0" bIns="36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600" b="1" i="0" u="none" strike="noStrike" kern="1200" cap="none" spc="0" normalizeH="0" baseline="0" noProof="0" dirty="0">
              <a:ln>
                <a:noFill/>
              </a:ln>
              <a:solidFill>
                <a:srgbClr val="00A28B"/>
              </a:solidFill>
              <a:effectLst/>
              <a:uLnTx/>
              <a:uFillTx/>
              <a:latin typeface="华文中宋" panose="02010600040101010101" pitchFamily="2" charset="-122"/>
              <a:ea typeface="华文中宋" panose="02010600040101010101" pitchFamily="2" charset="-122"/>
              <a:cs typeface="+mn-cs"/>
            </a:endParaRPr>
          </a:p>
        </p:txBody>
      </p:sp>
      <p:sp>
        <p:nvSpPr>
          <p:cNvPr id="5" name="任意多边形 8"/>
          <p:cNvSpPr>
            <a:spLocks/>
          </p:cNvSpPr>
          <p:nvPr/>
        </p:nvSpPr>
        <p:spPr bwMode="auto">
          <a:xfrm>
            <a:off x="2763666" y="1707655"/>
            <a:ext cx="993775" cy="1011237"/>
          </a:xfrm>
          <a:custGeom>
            <a:avLst/>
            <a:gdLst>
              <a:gd name="T0" fmla="*/ 0 w 993531"/>
              <a:gd name="T1" fmla="*/ 0 h 1011115"/>
              <a:gd name="T2" fmla="*/ 993775 w 993531"/>
              <a:gd name="T3" fmla="*/ 0 h 1011115"/>
              <a:gd name="T4" fmla="*/ 496888 w 993531"/>
              <a:gd name="T5" fmla="*/ 1011237 h 1011115"/>
              <a:gd name="T6" fmla="*/ 0 60000 65536"/>
              <a:gd name="T7" fmla="*/ 0 60000 65536"/>
              <a:gd name="T8" fmla="*/ 0 60000 65536"/>
              <a:gd name="T9" fmla="*/ 0 w 993531"/>
              <a:gd name="T10" fmla="*/ 0 h 1011115"/>
              <a:gd name="T11" fmla="*/ 993531 w 993531"/>
              <a:gd name="T12" fmla="*/ 1011115 h 1011115"/>
            </a:gdLst>
            <a:ahLst/>
            <a:cxnLst>
              <a:cxn ang="T6">
                <a:pos x="T0" y="T1"/>
              </a:cxn>
              <a:cxn ang="T7">
                <a:pos x="T2" y="T3"/>
              </a:cxn>
              <a:cxn ang="T8">
                <a:pos x="T4" y="T5"/>
              </a:cxn>
            </a:cxnLst>
            <a:rect l="T9" t="T10" r="T11" b="T12"/>
            <a:pathLst>
              <a:path w="993531" h="1011115">
                <a:moveTo>
                  <a:pt x="0" y="0"/>
                </a:moveTo>
                <a:lnTo>
                  <a:pt x="993531" y="0"/>
                </a:lnTo>
                <a:lnTo>
                  <a:pt x="496766" y="1011115"/>
                </a:lnTo>
                <a:lnTo>
                  <a:pt x="0" y="0"/>
                </a:lnTo>
                <a:close/>
              </a:path>
            </a:pathLst>
          </a:custGeom>
          <a:solidFill>
            <a:schemeClr val="accent6">
              <a:lumMod val="75000"/>
            </a:schemeClr>
          </a:solidFill>
          <a:ln w="12700" algn="ctr">
            <a:noFill/>
            <a:miter lim="800000"/>
            <a:headEnd/>
            <a:tailEnd/>
          </a:ln>
        </p:spPr>
        <p:txBody>
          <a:bodyPr tIns="0" bIns="360000" anchor="ctr"/>
          <a:lstStyle/>
          <a:p>
            <a:pPr marL="0" marR="0" lvl="0" indent="0" algn="ctr" defTabSz="914400" rtl="0" eaLnBrk="1" fontAlgn="auto" latinLnBrk="0" hangingPunct="1">
              <a:lnSpc>
                <a:spcPct val="100000"/>
              </a:lnSpc>
              <a:spcBef>
                <a:spcPts val="2400"/>
              </a:spcBef>
              <a:spcAft>
                <a:spcPts val="0"/>
              </a:spcAft>
              <a:buClr>
                <a:srgbClr val="4F81BD"/>
              </a:buClr>
              <a:buSzPct val="60000"/>
              <a:buFontTx/>
              <a:buNone/>
              <a:tabLst/>
              <a:defRPr/>
            </a:pPr>
            <a:r>
              <a:rPr kumimoji="0" lang="en-US" altLang="zh-CN"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rPr>
              <a:t>13</a:t>
            </a:r>
            <a:endParaRPr kumimoji="0" lang="zh-CN" altLang="en-US" sz="4400" b="1" i="0" u="none" strike="noStrike" kern="1200" cap="none" spc="0" normalizeH="0" baseline="0" noProof="0" dirty="0">
              <a:ln>
                <a:noFill/>
              </a:ln>
              <a:solidFill>
                <a:prstClr val="white"/>
              </a:solidFill>
              <a:effectLst/>
              <a:uLnTx/>
              <a:uFillTx/>
              <a:latin typeface="Vijaya" pitchFamily="34" charset="0"/>
              <a:ea typeface="华文中宋" pitchFamily="2" charset="-122"/>
              <a:cs typeface="Vijaya" pitchFamily="34" charset="0"/>
            </a:endParaRPr>
          </a:p>
        </p:txBody>
      </p:sp>
      <p:sp>
        <p:nvSpPr>
          <p:cNvPr id="7" name="矩形 6"/>
          <p:cNvSpPr/>
          <p:nvPr/>
        </p:nvSpPr>
        <p:spPr>
          <a:xfrm>
            <a:off x="3867392" y="2051880"/>
            <a:ext cx="5097096" cy="89255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dirty="0">
                <a:solidFill>
                  <a:prstClr val="black">
                    <a:lumMod val="85000"/>
                    <a:lumOff val="15000"/>
                  </a:prstClr>
                </a:solidFill>
                <a:latin typeface="DFKai-SB" pitchFamily="65" charset="-120"/>
                <a:ea typeface="DFKai-SB" pitchFamily="65" charset="-120"/>
              </a:rPr>
              <a:t>EUY</a:t>
            </a:r>
          </a:p>
          <a:p>
            <a:pPr lvl="0" algn="ctr">
              <a:defRPr/>
            </a:pPr>
            <a:r>
              <a:rPr lang="en-US" altLang="zh-CN" sz="2400" b="1" dirty="0">
                <a:solidFill>
                  <a:prstClr val="black">
                    <a:lumMod val="85000"/>
                    <a:lumOff val="15000"/>
                  </a:prstClr>
                </a:solidFill>
                <a:latin typeface="DFKai-SB" pitchFamily="65" charset="-120"/>
                <a:ea typeface="DFKai-SB" pitchFamily="65" charset="-120"/>
              </a:rPr>
              <a:t>(URUGUAY)</a:t>
            </a:r>
            <a:endParaRPr kumimoji="0" lang="zh-CN" altLang="en-US" sz="2400" b="0" i="0" u="none" strike="noStrike" kern="1200" cap="none" spc="0" normalizeH="0" baseline="0" noProof="0" dirty="0">
              <a:ln>
                <a:noFill/>
              </a:ln>
              <a:solidFill>
                <a:prstClr val="black">
                  <a:lumMod val="85000"/>
                  <a:lumOff val="15000"/>
                </a:prstClr>
              </a:solidFill>
              <a:effectLst/>
              <a:uLnTx/>
              <a:uFillTx/>
              <a:latin typeface="DFKai-SB" pitchFamily="65" charset="-120"/>
              <a:ea typeface="DFKai-SB" pitchFamily="65" charset="-120"/>
            </a:endParaRPr>
          </a:p>
        </p:txBody>
      </p:sp>
      <p:sp>
        <p:nvSpPr>
          <p:cNvPr id="2" name="Slide Number Placeholder 1"/>
          <p:cNvSpPr>
            <a:spLocks noGrp="1"/>
          </p:cNvSpPr>
          <p:nvPr>
            <p:ph type="sldNum" sz="quarter" idx="4294967295"/>
          </p:nvPr>
        </p:nvSpPr>
        <p:spPr>
          <a:xfrm>
            <a:off x="7010400" y="4883720"/>
            <a:ext cx="2133600" cy="273844"/>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36D82E-CE9F-4850-9751-B326B49AD240}" type="slidenum">
              <a:rPr kumimoji="0" lang="en-US" sz="1200" b="0" i="0" u="none" strike="noStrike" kern="1200" cap="none" spc="0" normalizeH="0" baseline="0" noProof="0" smtClean="0">
                <a:ln>
                  <a:noFill/>
                </a:ln>
                <a:solidFill>
                  <a:schemeClr val="bg1"/>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15739092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29334178"/>
              </p:ext>
            </p:extLst>
          </p:nvPr>
        </p:nvGraphicFramePr>
        <p:xfrm>
          <a:off x="104257" y="621147"/>
          <a:ext cx="8964485" cy="4509807"/>
        </p:xfrm>
        <a:graphic>
          <a:graphicData uri="http://schemas.openxmlformats.org/drawingml/2006/table">
            <a:tbl>
              <a:tblPr/>
              <a:tblGrid>
                <a:gridCol w="556259">
                  <a:extLst>
                    <a:ext uri="{9D8B030D-6E8A-4147-A177-3AD203B41FA5}">
                      <a16:colId xmlns:a16="http://schemas.microsoft.com/office/drawing/2014/main" val="20000"/>
                    </a:ext>
                  </a:extLst>
                </a:gridCol>
                <a:gridCol w="1089926">
                  <a:extLst>
                    <a:ext uri="{9D8B030D-6E8A-4147-A177-3AD203B41FA5}">
                      <a16:colId xmlns:a16="http://schemas.microsoft.com/office/drawing/2014/main" val="20001"/>
                    </a:ext>
                  </a:extLst>
                </a:gridCol>
                <a:gridCol w="435970">
                  <a:extLst>
                    <a:ext uri="{9D8B030D-6E8A-4147-A177-3AD203B41FA5}">
                      <a16:colId xmlns:a16="http://schemas.microsoft.com/office/drawing/2014/main" val="20006"/>
                    </a:ext>
                  </a:extLst>
                </a:gridCol>
                <a:gridCol w="871941">
                  <a:extLst>
                    <a:ext uri="{9D8B030D-6E8A-4147-A177-3AD203B41FA5}">
                      <a16:colId xmlns:a16="http://schemas.microsoft.com/office/drawing/2014/main" val="20002"/>
                    </a:ext>
                  </a:extLst>
                </a:gridCol>
                <a:gridCol w="871941">
                  <a:extLst>
                    <a:ext uri="{9D8B030D-6E8A-4147-A177-3AD203B41FA5}">
                      <a16:colId xmlns:a16="http://schemas.microsoft.com/office/drawing/2014/main" val="20003"/>
                    </a:ext>
                  </a:extLst>
                </a:gridCol>
                <a:gridCol w="653956">
                  <a:extLst>
                    <a:ext uri="{9D8B030D-6E8A-4147-A177-3AD203B41FA5}">
                      <a16:colId xmlns:a16="http://schemas.microsoft.com/office/drawing/2014/main" val="20004"/>
                    </a:ext>
                  </a:extLst>
                </a:gridCol>
                <a:gridCol w="871941">
                  <a:extLst>
                    <a:ext uri="{9D8B030D-6E8A-4147-A177-3AD203B41FA5}">
                      <a16:colId xmlns:a16="http://schemas.microsoft.com/office/drawing/2014/main" val="2045207659"/>
                    </a:ext>
                  </a:extLst>
                </a:gridCol>
                <a:gridCol w="3612551">
                  <a:extLst>
                    <a:ext uri="{9D8B030D-6E8A-4147-A177-3AD203B41FA5}">
                      <a16:colId xmlns:a16="http://schemas.microsoft.com/office/drawing/2014/main" val="20005"/>
                    </a:ext>
                  </a:extLst>
                </a:gridCol>
              </a:tblGrid>
              <a:tr h="427240">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Subject</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Segments</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BCC</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a:t>
                      </a:r>
                      <a:r>
                        <a:rPr lang="en-US" altLang="zh-TW" sz="1000" b="0" i="0" u="none" strike="noStrike" dirty="0">
                          <a:solidFill>
                            <a:schemeClr val="tx1"/>
                          </a:solidFill>
                          <a:effectLst/>
                          <a:latin typeface="DFKai-SB" pitchFamily="65" charset="-120"/>
                          <a:ea typeface="DFKai-SB" pitchFamily="65" charset="-120"/>
                        </a:rPr>
                        <a:t>4</a:t>
                      </a:r>
                      <a:r>
                        <a:rPr lang="de-DE" altLang="zh-TW" sz="1000" b="0" i="0" u="none" strike="noStrike" dirty="0">
                          <a:solidFill>
                            <a:schemeClr val="tx1"/>
                          </a:solidFill>
                          <a:effectLst/>
                          <a:latin typeface="DFKai-SB" pitchFamily="65" charset="-120"/>
                          <a:ea typeface="DFKai-SB" pitchFamily="65" charset="-120"/>
                        </a:rPr>
                        <a:t> Target</a:t>
                      </a:r>
                    </a:p>
                    <a:p>
                      <a:pPr algn="ctr" rtl="0" fontAlgn="ct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2024 JAN~DEC</a:t>
                      </a:r>
                    </a:p>
                    <a:p>
                      <a:pPr marL="0" marR="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a:t>
                      </a:r>
                      <a:r>
                        <a:rPr lang="de-DE" altLang="zh-TW" sz="800" b="0" i="0" u="none" strike="noStrike" baseline="0" dirty="0">
                          <a:solidFill>
                            <a:schemeClr val="tx1"/>
                          </a:solidFill>
                          <a:effectLst/>
                          <a:latin typeface="DFKai-SB" pitchFamily="65" charset="-120"/>
                          <a:ea typeface="DFKai-SB" pitchFamily="65" charset="-120"/>
                        </a:rPr>
                        <a:t> </a:t>
                      </a:r>
                      <a:r>
                        <a:rPr lang="de-DE" altLang="zh-TW" sz="800" b="0" i="0" u="none" strike="noStrike" dirty="0">
                          <a:solidFill>
                            <a:schemeClr val="tx1"/>
                          </a:solidFill>
                          <a:effectLst/>
                          <a:latin typeface="DFKai-SB" pitchFamily="65" charset="-120"/>
                          <a:ea typeface="DFKai-SB" pitchFamily="65" charset="-120"/>
                        </a:rPr>
                        <a:t>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800" b="0" i="0" u="none" strike="noStrike" dirty="0">
                          <a:solidFill>
                            <a:schemeClr val="tx1"/>
                          </a:solidFill>
                          <a:effectLst/>
                          <a:latin typeface="DFKai-SB" pitchFamily="65" charset="-120"/>
                          <a:ea typeface="DFKai-SB" pitchFamily="65" charset="-120"/>
                        </a:rPr>
                        <a:t>Achievement</a:t>
                      </a:r>
                    </a:p>
                    <a:p>
                      <a:pPr algn="ctr" rtl="0" fontAlgn="ctr"/>
                      <a:r>
                        <a:rPr lang="de-DE" altLang="zh-TW" sz="1000" b="0" i="0" u="none" strike="noStrike" dirty="0">
                          <a:solidFill>
                            <a:schemeClr val="tx1"/>
                          </a:solidFill>
                          <a:effectLst/>
                          <a:latin typeface="DFKai-SB" pitchFamily="65" charset="-120"/>
                          <a:ea typeface="DFKai-SB" pitchFamily="65" charset="-120"/>
                        </a:rPr>
                        <a: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altLang="zh-TW" sz="1000" b="0" i="0" u="none" strike="noStrike" dirty="0">
                          <a:solidFill>
                            <a:schemeClr val="tx1"/>
                          </a:solidFill>
                          <a:effectLst/>
                          <a:latin typeface="DFKai-SB" pitchFamily="65" charset="-120"/>
                          <a:ea typeface="DFKai-SB" pitchFamily="65" charset="-120"/>
                        </a:rPr>
                        <a:t>2025 JAN~DEC</a:t>
                      </a:r>
                    </a:p>
                    <a:p>
                      <a:pPr marL="0" marR="0" lvl="0" indent="0" algn="ctr" defTabSz="914400" rtl="0" eaLnBrk="1" fontAlgn="ctr" latinLnBrk="0" hangingPunct="1">
                        <a:lnSpc>
                          <a:spcPct val="100000"/>
                        </a:lnSpc>
                        <a:spcBef>
                          <a:spcPts val="0"/>
                        </a:spcBef>
                        <a:spcAft>
                          <a:spcPts val="0"/>
                        </a:spcAft>
                        <a:buClrTx/>
                        <a:buSzTx/>
                        <a:buFontTx/>
                        <a:buNone/>
                        <a:tabLst/>
                        <a:defRPr/>
                      </a:pPr>
                      <a:r>
                        <a:rPr lang="de-DE" altLang="zh-TW" sz="800" b="0" i="0" u="none" strike="noStrike" dirty="0">
                          <a:solidFill>
                            <a:schemeClr val="tx1"/>
                          </a:solidFill>
                          <a:effectLst/>
                          <a:latin typeface="DFKai-SB" pitchFamily="65" charset="-120"/>
                          <a:ea typeface="DFKai-SB" pitchFamily="65" charset="-120"/>
                        </a:rPr>
                        <a:t>TTL Loading(</a:t>
                      </a:r>
                      <a:r>
                        <a:rPr lang="de-DE" altLang="zh-TW" sz="800" b="0" i="0" u="none" strike="noStrike" baseline="0" dirty="0">
                          <a:solidFill>
                            <a:schemeClr val="tx1"/>
                          </a:solidFill>
                          <a:effectLst/>
                          <a:latin typeface="DFKai-SB" pitchFamily="65" charset="-120"/>
                          <a:ea typeface="DFKai-SB" pitchFamily="65" charset="-120"/>
                        </a:rPr>
                        <a:t>TEU)</a:t>
                      </a:r>
                      <a:endParaRPr lang="de-DE" altLang="zh-TW" sz="8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rowSpan="2">
                  <a:txBody>
                    <a:bodyPr/>
                    <a:lstStyle/>
                    <a:p>
                      <a:pPr algn="ctr" rtl="0" fontAlgn="ctr"/>
                      <a:r>
                        <a:rPr lang="de-DE" sz="1000" b="0" i="0" u="none" strike="noStrike" dirty="0">
                          <a:solidFill>
                            <a:srgbClr val="000000"/>
                          </a:solidFill>
                          <a:effectLst/>
                          <a:latin typeface="DFKai-SB" pitchFamily="65" charset="-120"/>
                          <a:ea typeface="DFKai-SB" pitchFamily="65" charset="-120"/>
                        </a:rPr>
                        <a:t>Market</a:t>
                      </a:r>
                      <a:r>
                        <a:rPr lang="de-DE" sz="1000" b="0" i="0" u="none" strike="noStrike" baseline="0" dirty="0">
                          <a:solidFill>
                            <a:srgbClr val="000000"/>
                          </a:solidFill>
                          <a:effectLst/>
                          <a:latin typeface="DFKai-SB" pitchFamily="65" charset="-120"/>
                          <a:ea typeface="DFKai-SB" pitchFamily="65" charset="-120"/>
                        </a:rPr>
                        <a:t> Review</a:t>
                      </a:r>
                      <a:r>
                        <a:rPr lang="de-DE" sz="1000" b="0" i="0" u="none" strike="noStrike" dirty="0">
                          <a:solidFill>
                            <a:srgbClr val="000000"/>
                          </a:solidFill>
                          <a:effectLst/>
                          <a:latin typeface="DFKai-SB" pitchFamily="65" charset="-120"/>
                          <a:ea typeface="DFKai-SB" pitchFamily="65" charset="-120"/>
                        </a:rPr>
                        <a:t> &amp; Action</a:t>
                      </a:r>
                      <a:r>
                        <a:rPr lang="de-DE" sz="1000" b="0" i="0" u="none" strike="noStrike" baseline="0" dirty="0">
                          <a:solidFill>
                            <a:srgbClr val="000000"/>
                          </a:solidFill>
                          <a:effectLst/>
                          <a:latin typeface="DFKai-SB" pitchFamily="65" charset="-120"/>
                          <a:ea typeface="DFKai-SB" pitchFamily="65" charset="-120"/>
                        </a:rPr>
                        <a:t> Plan</a:t>
                      </a:r>
                    </a:p>
                    <a:p>
                      <a:pPr algn="ctr" rtl="0" fontAlgn="ctr"/>
                      <a:r>
                        <a:rPr lang="de-DE" sz="1000" b="0" i="0" u="none" strike="noStrike" baseline="0" dirty="0">
                          <a:solidFill>
                            <a:srgbClr val="000000"/>
                          </a:solidFill>
                          <a:effectLst/>
                          <a:latin typeface="DFKai-SB" pitchFamily="65" charset="-120"/>
                          <a:ea typeface="DFKai-SB" pitchFamily="65" charset="-120"/>
                        </a:rPr>
                        <a:t>(How to achieve 2025 target?)</a:t>
                      </a: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extLst>
                  <a:ext uri="{0D108BD9-81ED-4DB2-BD59-A6C34878D82A}">
                    <a16:rowId xmlns:a16="http://schemas.microsoft.com/office/drawing/2014/main" val="10000"/>
                  </a:ext>
                </a:extLst>
              </a:tr>
              <a:tr h="228720">
                <a:tc vMerge="1">
                  <a:txBody>
                    <a:bodyPr/>
                    <a:lstStyle/>
                    <a:p>
                      <a:endParaRPr lang="de-DE"/>
                    </a:p>
                  </a:txBody>
                  <a:tcPr/>
                </a:tc>
                <a:tc vMerge="1">
                  <a:txBody>
                    <a:bodyPr/>
                    <a:lstStyle/>
                    <a:p>
                      <a:endParaRPr lang="de-DE"/>
                    </a:p>
                  </a:txBody>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de-DE" sz="1000" b="0" i="0" u="none" strike="noStrike" dirty="0">
                          <a:solidFill>
                            <a:srgbClr val="000000"/>
                          </a:solidFill>
                          <a:effectLst/>
                          <a:latin typeface="DFKai-SB" pitchFamily="65" charset="-120"/>
                          <a:ea typeface="DFKai-SB" pitchFamily="65" charset="-120"/>
                        </a:rPr>
                        <a:t>(B)</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(B)/(A)</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srgbClr val="000000"/>
                          </a:solidFill>
                          <a:effectLst/>
                          <a:uLnTx/>
                          <a:uFillTx/>
                          <a:latin typeface="DFKai-SB" pitchFamily="65" charset="-120"/>
                          <a:ea typeface="DFKai-SB" pitchFamily="65" charset="-120"/>
                          <a:cs typeface="+mn-cs"/>
                        </a:rPr>
                        <a:t>Target</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vMerge="1">
                  <a:txBody>
                    <a:bodyPr/>
                    <a:lstStyle/>
                    <a:p>
                      <a:pPr algn="ctr" rtl="0" fontAlgn="ctr"/>
                      <a:endParaRPr lang="de-DE" sz="1000" b="0" i="0" u="none" strike="noStrike" dirty="0">
                        <a:solidFill>
                          <a:srgbClr val="000000"/>
                        </a:solidFill>
                        <a:effectLst/>
                        <a:latin typeface="DFKai-SB" pitchFamily="65" charset="-120"/>
                        <a:ea typeface="DFKai-SB" pitchFamily="65" charset="-12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2E088"/>
                    </a:solidFill>
                  </a:tcPr>
                </a:tc>
                <a:extLst>
                  <a:ext uri="{0D108BD9-81ED-4DB2-BD59-A6C34878D82A}">
                    <a16:rowId xmlns:a16="http://schemas.microsoft.com/office/drawing/2014/main" val="10001"/>
                  </a:ext>
                </a:extLst>
              </a:tr>
              <a:tr h="1286383">
                <a:tc rowSpan="2">
                  <a:txBody>
                    <a:bodyPr/>
                    <a:lstStyle/>
                    <a:p>
                      <a:pPr algn="ctr" rtl="0" fontAlgn="ctr"/>
                      <a:r>
                        <a:rPr lang="en-US" altLang="zh-TW" sz="1000" b="0" i="0" u="none" strike="noStrike" dirty="0">
                          <a:solidFill>
                            <a:srgbClr val="000000"/>
                          </a:solidFill>
                          <a:effectLst/>
                          <a:latin typeface="DFKai-SB" pitchFamily="65" charset="-120"/>
                          <a:ea typeface="DFKai-SB" pitchFamily="65" charset="-120"/>
                        </a:rPr>
                        <a:t>Trade</a:t>
                      </a:r>
                      <a:r>
                        <a:rPr lang="en-US" altLang="zh-TW" sz="1000" b="0" i="0" u="none" strike="noStrike" baseline="0" dirty="0">
                          <a:solidFill>
                            <a:srgbClr val="000000"/>
                          </a:solidFill>
                          <a:effectLst/>
                          <a:latin typeface="DFKai-SB" pitchFamily="65" charset="-120"/>
                          <a:ea typeface="DFKai-SB" pitchFamily="65" charset="-120"/>
                        </a:rPr>
                        <a:t> Lane</a:t>
                      </a:r>
                      <a:endParaRPr lang="zh-TW" altLang="de-DE" sz="1000" b="0" i="0" u="none" strike="noStrike" dirty="0">
                        <a:solidFill>
                          <a:srgbClr val="000000"/>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E088"/>
                    </a:solidFill>
                  </a:tcPr>
                </a:tc>
                <a:tc>
                  <a:txBody>
                    <a:bodyPr/>
                    <a:lstStyle/>
                    <a:p>
                      <a:pPr algn="ctr" rtl="0" fontAlgn="ctr"/>
                      <a:r>
                        <a:rPr lang="en-US" altLang="zh-TW" sz="1000" b="1" i="0" u="none" strike="noStrike" dirty="0">
                          <a:solidFill>
                            <a:schemeClr val="tx1"/>
                          </a:solidFill>
                          <a:effectLst/>
                          <a:latin typeface="DFKai-SB" pitchFamily="65" charset="-120"/>
                          <a:ea typeface="DFKai-SB" pitchFamily="65" charset="-120"/>
                        </a:rPr>
                        <a:t>F.E. =&gt; </a:t>
                      </a:r>
                      <a:r>
                        <a:rPr lang="en-US" altLang="zh-TW" sz="1000" b="1" i="0" u="none" strike="noStrike" dirty="0">
                          <a:solidFill>
                            <a:srgbClr val="FF0000"/>
                          </a:solidFill>
                          <a:effectLst/>
                          <a:latin typeface="DFKai-SB" pitchFamily="65" charset="-120"/>
                          <a:ea typeface="DFKai-SB" pitchFamily="65" charset="-120"/>
                        </a:rPr>
                        <a:t>UY</a:t>
                      </a:r>
                      <a:r>
                        <a:rPr lang="en-US" altLang="zh-TW" sz="1000" b="1" i="0" u="none" strike="noStrike" baseline="0" dirty="0">
                          <a:solidFill>
                            <a:schemeClr val="tx1"/>
                          </a:solidFill>
                          <a:effectLst/>
                          <a:latin typeface="DFKai-SB" pitchFamily="65" charset="-120"/>
                          <a:ea typeface="DFKai-SB" pitchFamily="65" charset="-120"/>
                        </a:rPr>
                        <a:t> IMP.</a:t>
                      </a:r>
                    </a:p>
                    <a:p>
                      <a:pPr algn="ctr" rtl="0" fontAlgn="ctr"/>
                      <a:r>
                        <a:rPr lang="en-US" altLang="zh-TW" sz="1000" b="0" i="0" u="none" strike="noStrike" baseline="0" dirty="0">
                          <a:solidFill>
                            <a:schemeClr val="tx1"/>
                          </a:solidFill>
                          <a:effectLst/>
                          <a:latin typeface="DFKai-SB" pitchFamily="65" charset="-120"/>
                          <a:ea typeface="DFKai-SB" pitchFamily="65" charset="-120"/>
                        </a:rPr>
                        <a:t>(5</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altLang="zh-TW" sz="1000" b="0" i="0" u="none" strike="noStrike" dirty="0">
                          <a:solidFill>
                            <a:schemeClr val="dk1"/>
                          </a:solidFill>
                          <a:latin typeface="DFKai-SB"/>
                          <a:ea typeface="DFKai-SB"/>
                          <a:cs typeface="DFKai-SB"/>
                          <a:sym typeface="DFKai-SB"/>
                        </a:rPr>
                        <a:t>1,907</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1978</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104%</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2,700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n-lt"/>
                          <a:ea typeface="DFKai-SB"/>
                          <a:cs typeface="+mn-cs"/>
                        </a:rPr>
                        <a:t>1.Target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11.149 </a:t>
                      </a:r>
                      <a:r>
                        <a:rPr lang="es-UY" sz="800" b="0" i="0" u="none" strike="noStrike" dirty="0" err="1">
                          <a:solidFill>
                            <a:schemeClr val="dk1"/>
                          </a:solidFill>
                          <a:latin typeface="+mn-lt"/>
                          <a:ea typeface="DFKai-SB"/>
                          <a:cs typeface="+mn-cs"/>
                        </a:rPr>
                        <a:t>teus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with</a:t>
                      </a:r>
                      <a:r>
                        <a:rPr lang="es-UY" sz="800" b="0" i="0" u="none" strike="noStrike" dirty="0">
                          <a:solidFill>
                            <a:schemeClr val="dk1"/>
                          </a:solidFill>
                          <a:latin typeface="+mn-lt"/>
                          <a:ea typeface="DFKai-SB"/>
                          <a:cs typeface="+mn-cs"/>
                        </a:rPr>
                        <a:t> 49 </a:t>
                      </a:r>
                      <a:r>
                        <a:rPr lang="es-UY" sz="800" b="0" i="0" u="none" strike="noStrike" dirty="0" err="1">
                          <a:solidFill>
                            <a:schemeClr val="dk1"/>
                          </a:solidFill>
                          <a:latin typeface="+mn-lt"/>
                          <a:ea typeface="DFKai-SB"/>
                          <a:cs typeface="+mn-cs"/>
                        </a:rPr>
                        <a:t>vessels</a:t>
                      </a:r>
                      <a:r>
                        <a:rPr lang="es-UY" sz="800" b="0" i="0" u="none" strike="noStrike" dirty="0">
                          <a:solidFill>
                            <a:schemeClr val="dk1"/>
                          </a:solidFill>
                          <a:latin typeface="+mn-lt"/>
                          <a:ea typeface="DFKai-SB"/>
                          <a:cs typeface="+mn-cs"/>
                        </a:rPr>
                        <a:t> (Budget).</a:t>
                      </a:r>
                    </a:p>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n-lt"/>
                          <a:ea typeface="DFKai-SB"/>
                          <a:cs typeface="+mn-cs"/>
                        </a:rPr>
                        <a:t>2.Own SQ Target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54 </a:t>
                      </a:r>
                      <a:r>
                        <a:rPr lang="es-UY" sz="800" b="0" i="0" u="none" strike="noStrike" dirty="0" err="1">
                          <a:solidFill>
                            <a:schemeClr val="dk1"/>
                          </a:solidFill>
                          <a:latin typeface="+mn-lt"/>
                          <a:ea typeface="DFKai-SB"/>
                          <a:cs typeface="+mn-cs"/>
                        </a:rPr>
                        <a:t>teus</a:t>
                      </a:r>
                      <a:r>
                        <a:rPr lang="es-UY" sz="800" b="0" i="0" u="none" strike="noStrike" dirty="0">
                          <a:solidFill>
                            <a:schemeClr val="dk1"/>
                          </a:solidFill>
                          <a:latin typeface="+mn-lt"/>
                          <a:ea typeface="DFKai-SB"/>
                          <a:cs typeface="+mn-cs"/>
                        </a:rPr>
                        <a:t>/</a:t>
                      </a:r>
                      <a:r>
                        <a:rPr lang="es-UY" sz="800" b="0" i="0" u="none" strike="noStrike" dirty="0" err="1">
                          <a:solidFill>
                            <a:schemeClr val="dk1"/>
                          </a:solidFill>
                          <a:latin typeface="+mn-lt"/>
                          <a:ea typeface="DFKai-SB"/>
                          <a:cs typeface="+mn-cs"/>
                        </a:rPr>
                        <a:t>wk</a:t>
                      </a:r>
                      <a:r>
                        <a:rPr lang="es-UY" sz="800" b="0" i="0" u="none" strike="noStrike" dirty="0">
                          <a:solidFill>
                            <a:schemeClr val="dk1"/>
                          </a:solidFill>
                          <a:latin typeface="+mn-lt"/>
                          <a:ea typeface="DFKai-SB"/>
                          <a:cs typeface="+mn-cs"/>
                        </a:rPr>
                        <a:t> (2700 </a:t>
                      </a:r>
                      <a:r>
                        <a:rPr lang="es-UY" sz="800" b="0" i="0" u="none" strike="noStrike" dirty="0" err="1">
                          <a:solidFill>
                            <a:schemeClr val="dk1"/>
                          </a:solidFill>
                          <a:latin typeface="+mn-lt"/>
                          <a:ea typeface="DFKai-SB"/>
                          <a:cs typeface="+mn-cs"/>
                        </a:rPr>
                        <a:t>teus</a:t>
                      </a:r>
                      <a:r>
                        <a:rPr lang="es-UY" sz="800" b="0" i="0" u="none" strike="noStrike" dirty="0">
                          <a:solidFill>
                            <a:schemeClr val="dk1"/>
                          </a:solidFill>
                          <a:latin typeface="+mn-lt"/>
                          <a:ea typeface="DFKai-SB"/>
                          <a:cs typeface="+mn-cs"/>
                        </a:rPr>
                        <a:t> in 50 </a:t>
                      </a:r>
                      <a:r>
                        <a:rPr lang="es-UY" sz="800" b="0" i="0" u="none" strike="noStrike" dirty="0" err="1">
                          <a:solidFill>
                            <a:schemeClr val="dk1"/>
                          </a:solidFill>
                          <a:latin typeface="+mn-lt"/>
                          <a:ea typeface="DFKai-SB"/>
                          <a:cs typeface="+mn-cs"/>
                        </a:rPr>
                        <a:t>weeks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considered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by</a:t>
                      </a:r>
                      <a:r>
                        <a:rPr lang="es-UY" sz="800" b="0" i="0" u="none" strike="noStrike" dirty="0">
                          <a:solidFill>
                            <a:schemeClr val="dk1"/>
                          </a:solidFill>
                          <a:latin typeface="+mn-lt"/>
                          <a:ea typeface="DFKai-SB"/>
                          <a:cs typeface="+mn-cs"/>
                        </a:rPr>
                        <a:t> BCC).</a:t>
                      </a:r>
                    </a:p>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n-lt"/>
                          <a:ea typeface="DFKai-SB"/>
                          <a:cs typeface="+mn-cs"/>
                        </a:rPr>
                        <a:t>3.Recover Repremar and Central Cargo. Target </a:t>
                      </a:r>
                      <a:r>
                        <a:rPr lang="es-UY" sz="800" b="0" i="0" u="none" strike="noStrike" dirty="0" err="1">
                          <a:solidFill>
                            <a:schemeClr val="dk1"/>
                          </a:solidFill>
                          <a:latin typeface="+mn-lt"/>
                          <a:ea typeface="DFKai-SB"/>
                          <a:cs typeface="+mn-cs"/>
                        </a:rPr>
                        <a:t>accounts</a:t>
                      </a:r>
                      <a:r>
                        <a:rPr lang="es-UY" sz="800" b="0" i="0" u="none" strike="noStrike" dirty="0">
                          <a:solidFill>
                            <a:schemeClr val="dk1"/>
                          </a:solidFill>
                          <a:latin typeface="+mn-lt"/>
                          <a:ea typeface="DFKai-SB"/>
                          <a:cs typeface="+mn-cs"/>
                        </a:rPr>
                        <a:t>: Ceva, </a:t>
                      </a:r>
                      <a:r>
                        <a:rPr lang="es-UY" sz="800" b="0" i="0" u="none" strike="noStrike" dirty="0" err="1">
                          <a:solidFill>
                            <a:schemeClr val="dk1"/>
                          </a:solidFill>
                          <a:latin typeface="+mn-lt"/>
                          <a:ea typeface="DFKai-SB"/>
                          <a:cs typeface="+mn-cs"/>
                        </a:rPr>
                        <a:t>Pluscargo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Terramar</a:t>
                      </a:r>
                      <a:r>
                        <a:rPr lang="es-UY" sz="800" b="0" i="0" u="none" strike="noStrike" dirty="0">
                          <a:solidFill>
                            <a:schemeClr val="dk1"/>
                          </a:solidFill>
                          <a:latin typeface="+mn-lt"/>
                          <a:ea typeface="DFKai-SB"/>
                          <a:cs typeface="+mn-cs"/>
                        </a:rPr>
                        <a:t>, Enza y </a:t>
                      </a:r>
                      <a:r>
                        <a:rPr lang="es-UY" sz="800" b="0" i="0" u="none" strike="noStrike" dirty="0" err="1">
                          <a:solidFill>
                            <a:schemeClr val="dk1"/>
                          </a:solidFill>
                          <a:latin typeface="+mn-lt"/>
                          <a:ea typeface="DFKai-SB"/>
                          <a:cs typeface="+mn-cs"/>
                        </a:rPr>
                        <a:t>Belya</a:t>
                      </a:r>
                      <a:r>
                        <a:rPr lang="es-UY" sz="800" b="0" i="0" u="none" strike="noStrike" dirty="0">
                          <a:solidFill>
                            <a:schemeClr val="dk1"/>
                          </a:solidFill>
                          <a:latin typeface="+mn-lt"/>
                          <a:ea typeface="DFKai-SB"/>
                          <a:cs typeface="+mn-cs"/>
                        </a:rPr>
                        <a:t>, Santa Rosa. </a:t>
                      </a:r>
                      <a:r>
                        <a:rPr lang="es-UY" sz="800" b="0" i="0" u="none" strike="noStrike" dirty="0" err="1">
                          <a:solidFill>
                            <a:schemeClr val="dk1"/>
                          </a:solidFill>
                          <a:latin typeface="+mn-lt"/>
                          <a:ea typeface="DFKai-SB"/>
                          <a:cs typeface="+mn-cs"/>
                        </a:rPr>
                        <a:t>Enhance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Tradeline</a:t>
                      </a:r>
                      <a:r>
                        <a:rPr lang="es-UY" sz="800" b="0" i="0" u="none" strike="noStrike" dirty="0">
                          <a:solidFill>
                            <a:schemeClr val="dk1"/>
                          </a:solidFill>
                          <a:latin typeface="+mn-lt"/>
                          <a:ea typeface="DFKai-SB"/>
                          <a:cs typeface="+mn-cs"/>
                        </a:rPr>
                        <a:t>.</a:t>
                      </a:r>
                    </a:p>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n-lt"/>
                          <a:ea typeface="DFKai-SB"/>
                          <a:cs typeface="+mn-cs"/>
                        </a:rPr>
                        <a:t>4.Win </a:t>
                      </a:r>
                      <a:r>
                        <a:rPr lang="es-UY" sz="800" b="0" i="0" u="none" strike="noStrike" dirty="0" err="1">
                          <a:solidFill>
                            <a:schemeClr val="dk1"/>
                          </a:solidFill>
                          <a:latin typeface="+mn-lt"/>
                          <a:ea typeface="DFKai-SB"/>
                          <a:cs typeface="+mn-cs"/>
                        </a:rPr>
                        <a:t>KIA´s</a:t>
                      </a:r>
                      <a:r>
                        <a:rPr lang="es-UY" sz="800" b="0" i="0" u="none" strike="noStrike" dirty="0">
                          <a:solidFill>
                            <a:schemeClr val="dk1"/>
                          </a:solidFill>
                          <a:latin typeface="+mn-lt"/>
                          <a:ea typeface="DFKai-SB"/>
                          <a:cs typeface="+mn-cs"/>
                        </a:rPr>
                        <a:t> tender, </a:t>
                      </a:r>
                      <a:r>
                        <a:rPr lang="es-UY" sz="800" b="0" i="0" u="none" strike="noStrike" dirty="0" err="1">
                          <a:solidFill>
                            <a:schemeClr val="dk1"/>
                          </a:solidFill>
                          <a:latin typeface="+mn-lt"/>
                          <a:ea typeface="DFKai-SB"/>
                          <a:cs typeface="+mn-cs"/>
                        </a:rPr>
                        <a:t>which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announced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have</a:t>
                      </a:r>
                      <a:r>
                        <a:rPr lang="es-UY" sz="800" b="0" i="0" u="none" strike="noStrike" dirty="0">
                          <a:solidFill>
                            <a:schemeClr val="dk1"/>
                          </a:solidFill>
                          <a:latin typeface="+mn-lt"/>
                          <a:ea typeface="DFKai-SB"/>
                          <a:cs typeface="+mn-cs"/>
                        </a:rPr>
                        <a:t> a volumen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35% </a:t>
                      </a:r>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in </a:t>
                      </a:r>
                      <a:r>
                        <a:rPr lang="es-UY" sz="800" b="0" i="0" u="none" strike="noStrike" dirty="0" err="1">
                          <a:solidFill>
                            <a:schemeClr val="dk1"/>
                          </a:solidFill>
                          <a:latin typeface="+mn-lt"/>
                          <a:ea typeface="DFKai-SB"/>
                          <a:cs typeface="+mn-cs"/>
                        </a:rPr>
                        <a:t>comparison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with</a:t>
                      </a:r>
                      <a:r>
                        <a:rPr lang="es-UY" sz="800" b="0" i="0" u="none" strike="noStrike" dirty="0">
                          <a:solidFill>
                            <a:schemeClr val="dk1"/>
                          </a:solidFill>
                          <a:latin typeface="+mn-lt"/>
                          <a:ea typeface="DFKai-SB"/>
                          <a:cs typeface="+mn-cs"/>
                        </a:rPr>
                        <a:t> 2024.</a:t>
                      </a:r>
                    </a:p>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n-lt"/>
                          <a:ea typeface="DFKai-SB"/>
                          <a:cs typeface="+mn-cs"/>
                        </a:rPr>
                        <a:t>5.To </a:t>
                      </a:r>
                      <a:r>
                        <a:rPr lang="es-UY" sz="800" b="0" i="0" u="none" strike="noStrike" dirty="0" err="1">
                          <a:solidFill>
                            <a:schemeClr val="dk1"/>
                          </a:solidFill>
                          <a:latin typeface="+mn-lt"/>
                          <a:ea typeface="DFKai-SB"/>
                          <a:cs typeface="+mn-cs"/>
                        </a:rPr>
                        <a:t>get</a:t>
                      </a:r>
                      <a:r>
                        <a:rPr lang="es-UY" sz="800" b="0" i="0" u="none" strike="noStrike" dirty="0">
                          <a:solidFill>
                            <a:schemeClr val="dk1"/>
                          </a:solidFill>
                          <a:latin typeface="+mn-lt"/>
                          <a:ea typeface="DFKai-SB"/>
                          <a:cs typeface="+mn-cs"/>
                        </a:rPr>
                        <a:t> and </a:t>
                      </a:r>
                      <a:r>
                        <a:rPr lang="es-UY" sz="800" b="0" i="0" u="none" strike="noStrike" dirty="0" err="1">
                          <a:solidFill>
                            <a:schemeClr val="dk1"/>
                          </a:solidFill>
                          <a:latin typeface="+mn-lt"/>
                          <a:ea typeface="DFKai-SB"/>
                          <a:cs typeface="+mn-cs"/>
                        </a:rPr>
                        <a:t>loyal</a:t>
                      </a:r>
                      <a:r>
                        <a:rPr lang="es-UY" sz="800" b="0" i="0" u="none" strike="noStrike" dirty="0">
                          <a:solidFill>
                            <a:schemeClr val="dk1"/>
                          </a:solidFill>
                          <a:latin typeface="+mn-lt"/>
                          <a:ea typeface="DFKai-SB"/>
                          <a:cs typeface="+mn-cs"/>
                        </a:rPr>
                        <a:t> at </a:t>
                      </a:r>
                      <a:r>
                        <a:rPr lang="es-UY" sz="800" b="0" i="0" u="none" strike="noStrike" dirty="0" err="1">
                          <a:solidFill>
                            <a:schemeClr val="dk1"/>
                          </a:solidFill>
                          <a:latin typeface="+mn-lt"/>
                          <a:ea typeface="DFKai-SB"/>
                          <a:cs typeface="+mn-cs"/>
                        </a:rPr>
                        <a:t>least</a:t>
                      </a:r>
                      <a:r>
                        <a:rPr lang="es-UY" sz="800" b="0" i="0" u="none" strike="noStrike" dirty="0">
                          <a:solidFill>
                            <a:schemeClr val="dk1"/>
                          </a:solidFill>
                          <a:latin typeface="+mn-lt"/>
                          <a:ea typeface="DFKai-SB"/>
                          <a:cs typeface="+mn-cs"/>
                        </a:rPr>
                        <a:t> 2 </a:t>
                      </a:r>
                      <a:r>
                        <a:rPr lang="es-UY" sz="800" b="0" i="0" u="none" strike="noStrike" dirty="0" err="1">
                          <a:solidFill>
                            <a:schemeClr val="dk1"/>
                          </a:solidFill>
                          <a:latin typeface="+mn-lt"/>
                          <a:ea typeface="DFKai-SB"/>
                          <a:cs typeface="+mn-cs"/>
                        </a:rPr>
                        <a:t>long</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term</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or</a:t>
                      </a:r>
                      <a:r>
                        <a:rPr lang="es-UY" sz="800" b="0" i="0" u="none" strike="noStrike" dirty="0">
                          <a:solidFill>
                            <a:schemeClr val="dk1"/>
                          </a:solidFill>
                          <a:latin typeface="+mn-lt"/>
                          <a:ea typeface="DFKai-SB"/>
                          <a:cs typeface="+mn-cs"/>
                        </a:rPr>
                        <a:t> (SC) </a:t>
                      </a:r>
                      <a:r>
                        <a:rPr lang="es-UY" sz="800" b="0" i="0" u="none" strike="noStrike" dirty="0" err="1">
                          <a:solidFill>
                            <a:schemeClr val="dk1"/>
                          </a:solidFill>
                          <a:latin typeface="+mn-lt"/>
                          <a:ea typeface="DFKai-SB"/>
                          <a:cs typeface="+mn-cs"/>
                        </a:rPr>
                        <a:t>or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name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account</a:t>
                      </a:r>
                      <a:r>
                        <a:rPr lang="es-UY" sz="800" b="0" i="0" u="none" strike="noStrike" dirty="0">
                          <a:solidFill>
                            <a:schemeClr val="dk1"/>
                          </a:solidFill>
                          <a:latin typeface="+mn-lt"/>
                          <a:ea typeface="DFKai-SB"/>
                          <a:cs typeface="+mn-cs"/>
                        </a:rPr>
                        <a:t> in 2025.</a:t>
                      </a:r>
                    </a:p>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n-lt"/>
                          <a:ea typeface="DFKai-SB"/>
                          <a:cs typeface="+mn-cs"/>
                        </a:rPr>
                        <a:t>6.Revise local </a:t>
                      </a:r>
                      <a:r>
                        <a:rPr lang="es-UY" sz="800" b="0" i="0" u="none" strike="noStrike" dirty="0" err="1">
                          <a:solidFill>
                            <a:schemeClr val="dk1"/>
                          </a:solidFill>
                          <a:latin typeface="+mn-lt"/>
                          <a:ea typeface="DFKai-SB"/>
                          <a:cs typeface="+mn-cs"/>
                        </a:rPr>
                        <a:t>surcharges</a:t>
                      </a:r>
                      <a:r>
                        <a:rPr lang="es-UY" sz="800" b="0" i="0" u="none" strike="noStrike" dirty="0">
                          <a:solidFill>
                            <a:schemeClr val="dk1"/>
                          </a:solidFill>
                          <a:latin typeface="+mn-lt"/>
                          <a:ea typeface="DFKai-SB"/>
                          <a:cs typeface="+mn-cs"/>
                        </a:rPr>
                        <a:t> in 2025: </a:t>
                      </a:r>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THC usd10, </a:t>
                      </a:r>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DM/DT usd5 in 20´and usd10 in SH and RH </a:t>
                      </a:r>
                      <a:r>
                        <a:rPr lang="es-UY" sz="800" b="0" i="0" u="none" strike="noStrike" dirty="0" err="1">
                          <a:solidFill>
                            <a:schemeClr val="dk1"/>
                          </a:solidFill>
                          <a:latin typeface="+mn-lt"/>
                          <a:ea typeface="DFKai-SB"/>
                          <a:cs typeface="+mn-cs"/>
                        </a:rPr>
                        <a:t>probably</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starting</a:t>
                      </a:r>
                      <a:r>
                        <a:rPr lang="es-UY" sz="800" b="0" i="0" u="none" strike="noStrike" dirty="0">
                          <a:solidFill>
                            <a:schemeClr val="dk1"/>
                          </a:solidFill>
                          <a:latin typeface="+mn-lt"/>
                          <a:ea typeface="DFKai-SB"/>
                          <a:cs typeface="+mn-cs"/>
                        </a:rPr>
                        <a:t> as </a:t>
                      </a:r>
                      <a:r>
                        <a:rPr lang="es-UY" sz="800" b="0" i="0" u="none" strike="noStrike" dirty="0" err="1">
                          <a:solidFill>
                            <a:schemeClr val="dk1"/>
                          </a:solidFill>
                          <a:latin typeface="+mn-lt"/>
                          <a:ea typeface="DFKai-SB"/>
                          <a:cs typeface="+mn-cs"/>
                        </a:rPr>
                        <a:t>from</a:t>
                      </a:r>
                      <a:r>
                        <a:rPr lang="es-UY" sz="800" b="0" i="0" u="none" strike="noStrike" dirty="0">
                          <a:solidFill>
                            <a:schemeClr val="dk1"/>
                          </a:solidFill>
                          <a:latin typeface="+mn-lt"/>
                          <a:ea typeface="DFKai-SB"/>
                          <a:cs typeface="+mn-cs"/>
                        </a:rPr>
                        <a:t> June.</a:t>
                      </a:r>
                      <a:endParaRPr lang="es-UY" sz="1000" b="0" i="0" u="none" strike="noStrike" dirty="0">
                        <a:solidFill>
                          <a:schemeClr val="dk1"/>
                        </a:solidFill>
                        <a:latin typeface="+mn-lt"/>
                        <a:ea typeface="DFKai-SB"/>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2"/>
                  </a:ext>
                </a:extLst>
              </a:tr>
              <a:tr h="2410614">
                <a:tc vMerge="1">
                  <a:txBody>
                    <a:bodyPr/>
                    <a:lstStyle/>
                    <a:p>
                      <a:endParaRPr lang="de-DE"/>
                    </a:p>
                  </a:txBody>
                  <a:tcPr/>
                </a:tc>
                <a:tc>
                  <a:txBody>
                    <a:bodyPr/>
                    <a:lstStyle/>
                    <a:p>
                      <a:pPr algn="ctr" rtl="0" fontAlgn="ctr"/>
                      <a:r>
                        <a:rPr lang="en-US" altLang="zh-TW" sz="1000" b="1" i="0" u="none" strike="noStrike" dirty="0">
                          <a:solidFill>
                            <a:srgbClr val="FF0000"/>
                          </a:solidFill>
                          <a:effectLst/>
                          <a:latin typeface="DFKai-SB" pitchFamily="65" charset="-120"/>
                          <a:ea typeface="DFKai-SB" pitchFamily="65" charset="-120"/>
                        </a:rPr>
                        <a:t>UY</a:t>
                      </a:r>
                      <a:r>
                        <a:rPr lang="en-US" altLang="zh-TW" sz="1000" b="1" i="0" u="none" strike="noStrike" dirty="0">
                          <a:solidFill>
                            <a:schemeClr val="tx1"/>
                          </a:solidFill>
                          <a:effectLst/>
                          <a:latin typeface="DFKai-SB" pitchFamily="65" charset="-120"/>
                          <a:ea typeface="DFKai-SB" pitchFamily="65" charset="-120"/>
                        </a:rPr>
                        <a:t> EXP.</a:t>
                      </a:r>
                      <a:r>
                        <a:rPr lang="fr-FR" altLang="zh-TW" sz="1000" b="1" i="0" u="none" strike="noStrike" baseline="0" dirty="0">
                          <a:solidFill>
                            <a:schemeClr val="tx1"/>
                          </a:solidFill>
                          <a:effectLst/>
                          <a:latin typeface="DFKai-SB" pitchFamily="65" charset="-120"/>
                          <a:ea typeface="DFKai-SB" pitchFamily="65" charset="-120"/>
                        </a:rPr>
                        <a:t> =&gt;</a:t>
                      </a:r>
                      <a:r>
                        <a:rPr lang="fr-FR" altLang="zh-TW" sz="1000" b="1" i="0" u="none" strike="noStrike" dirty="0">
                          <a:solidFill>
                            <a:schemeClr val="tx1"/>
                          </a:solidFill>
                          <a:effectLst/>
                          <a:latin typeface="DFKai-SB" pitchFamily="65" charset="-120"/>
                          <a:ea typeface="DFKai-SB" pitchFamily="65" charset="-120"/>
                        </a:rPr>
                        <a:t> F.E.</a:t>
                      </a:r>
                    </a:p>
                    <a:p>
                      <a:pPr algn="ctr" rtl="0" fontAlgn="ctr"/>
                      <a:r>
                        <a:rPr lang="en-US" altLang="zh-TW" sz="1000" b="0" i="0" u="none" strike="noStrike" dirty="0">
                          <a:solidFill>
                            <a:schemeClr val="tx1"/>
                          </a:solidFill>
                          <a:effectLst/>
                          <a:latin typeface="DFKai-SB" pitchFamily="65" charset="-120"/>
                          <a:ea typeface="DFKai-SB" pitchFamily="65" charset="-120"/>
                        </a:rPr>
                        <a:t>(6</a:t>
                      </a:r>
                      <a:r>
                        <a:rPr lang="de-DE" altLang="zh-TW" sz="1000" b="0" i="0" u="none" strike="noStrike" baseline="0" dirty="0">
                          <a:solidFill>
                            <a:schemeClr val="tx1"/>
                          </a:solidFill>
                          <a:effectLst/>
                          <a:latin typeface="DFKai-SB" pitchFamily="65" charset="-120"/>
                          <a:ea typeface="DFKai-SB" pitchFamily="65" charset="-120"/>
                        </a:rPr>
                        <a:t> Tr</a:t>
                      </a:r>
                      <a:r>
                        <a:rPr lang="fr-FR" altLang="zh-TW" sz="1000" b="0" i="0" u="none" strike="noStrike" baseline="0" dirty="0" err="1">
                          <a:solidFill>
                            <a:schemeClr val="tx1"/>
                          </a:solidFill>
                          <a:effectLst/>
                          <a:latin typeface="DFKai-SB" pitchFamily="65" charset="-120"/>
                          <a:ea typeface="DFKai-SB" pitchFamily="65" charset="-120"/>
                        </a:rPr>
                        <a:t>ade</a:t>
                      </a:r>
                      <a:r>
                        <a:rPr lang="fr-FR" altLang="zh-TW" sz="1000" b="0" i="0" u="none" strike="noStrike" baseline="0" dirty="0">
                          <a:solidFill>
                            <a:schemeClr val="tx1"/>
                          </a:solidFill>
                          <a:effectLst/>
                          <a:latin typeface="DFKai-SB" pitchFamily="65" charset="-120"/>
                          <a:ea typeface="DFKai-SB" pitchFamily="65" charset="-120"/>
                        </a:rPr>
                        <a:t>)</a:t>
                      </a:r>
                      <a:endParaRPr lang="de-DE" altLang="zh-TW" sz="1000" b="0" i="0" u="none" strike="noStrike" dirty="0">
                        <a:solidFill>
                          <a:schemeClr val="tx1"/>
                        </a:solidFill>
                        <a:effectLst/>
                        <a:latin typeface="DFKai-SB" pitchFamily="65" charset="-120"/>
                        <a:ea typeface="DFKai-SB" pitchFamily="65" charset="-120"/>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de-DE" sz="1000" b="0" i="0" u="none" strike="noStrike" dirty="0">
                          <a:solidFill>
                            <a:schemeClr val="tx1"/>
                          </a:solidFill>
                          <a:effectLst/>
                          <a:latin typeface="DFKai-SB" pitchFamily="65" charset="-120"/>
                          <a:ea typeface="DFKai-SB" pitchFamily="65" charset="-120"/>
                        </a:rPr>
                        <a:t>LAD</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6,838</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7,871</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marL="0" lvl="0" indent="0" algn="ctr" rtl="0">
                        <a:spcBef>
                          <a:spcPts val="0"/>
                        </a:spcBef>
                        <a:spcAft>
                          <a:spcPts val="0"/>
                        </a:spcAft>
                        <a:buNone/>
                      </a:pPr>
                      <a:r>
                        <a:rPr lang="en-US" sz="1000" b="0" i="0" u="none" strike="noStrike" dirty="0">
                          <a:solidFill>
                            <a:schemeClr val="tx1"/>
                          </a:solidFill>
                          <a:latin typeface="DFKai-SB"/>
                          <a:ea typeface="DFKai-SB"/>
                          <a:cs typeface="DFKai-SB"/>
                          <a:sym typeface="DFKai-SB"/>
                        </a:rPr>
                        <a:t>115%</a:t>
                      </a:r>
                      <a:endParaRPr sz="1000" b="0" i="0" u="none" strike="noStrike" dirty="0">
                        <a:solidFill>
                          <a:schemeClr val="tx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lvl="0" indent="0" algn="ctr" rtl="0">
                        <a:spcBef>
                          <a:spcPts val="0"/>
                        </a:spcBef>
                        <a:spcAft>
                          <a:spcPts val="0"/>
                        </a:spcAft>
                        <a:buNone/>
                      </a:pPr>
                      <a:r>
                        <a:rPr lang="en-US" sz="1000" b="0" i="0" u="none" strike="noStrike" dirty="0">
                          <a:solidFill>
                            <a:schemeClr val="dk1"/>
                          </a:solidFill>
                          <a:latin typeface="DFKai-SB"/>
                          <a:ea typeface="DFKai-SB"/>
                          <a:cs typeface="DFKai-SB"/>
                          <a:sym typeface="DFKai-SB"/>
                        </a:rPr>
                        <a:t>8,250</a:t>
                      </a:r>
                      <a:endParaRPr sz="1000" b="0" i="0" u="none" strike="noStrike" dirty="0">
                        <a:solidFill>
                          <a:schemeClr val="dk1"/>
                        </a:solidFill>
                        <a:latin typeface="DFKai-SB"/>
                        <a:ea typeface="DFKai-SB"/>
                        <a:cs typeface="DFKai-SB"/>
                        <a:sym typeface="DFKai-SB"/>
                      </a:endParaRPr>
                    </a:p>
                  </a:txBody>
                  <a:tcPr marL="7150" marR="7150" marT="71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n-lt"/>
                          <a:ea typeface="DFKai-SB"/>
                          <a:cs typeface="+mn-cs"/>
                        </a:rPr>
                        <a:t>1.Target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8.</a:t>
                      </a:r>
                      <a:r>
                        <a:rPr lang="en-US" altLang="zh-TW" sz="800" b="0" i="0" u="none" strike="noStrike" dirty="0">
                          <a:solidFill>
                            <a:schemeClr val="dk1"/>
                          </a:solidFill>
                          <a:latin typeface="+mn-lt"/>
                          <a:ea typeface="DFKai-SB"/>
                          <a:cs typeface="+mn-cs"/>
                        </a:rPr>
                        <a:t>250</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teus</a:t>
                      </a:r>
                      <a:r>
                        <a:rPr lang="es-UY" sz="800" b="0" i="0" u="none" strike="noStrike" dirty="0">
                          <a:solidFill>
                            <a:schemeClr val="dk1"/>
                          </a:solidFill>
                          <a:latin typeface="+mn-lt"/>
                          <a:ea typeface="DFKai-SB"/>
                          <a:cs typeface="+mn-cs"/>
                        </a:rPr>
                        <a:t> in 2025.</a:t>
                      </a:r>
                    </a:p>
                    <a:p>
                      <a:pPr marL="0" marR="0" lvl="0" indent="0" algn="l" defTabSz="914400" rtl="0" eaLnBrk="1" fontAlgn="ctr"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n-lt"/>
                          <a:ea typeface="DFKai-SB"/>
                          <a:cs typeface="+mn-cs"/>
                        </a:rPr>
                        <a:t>2. Reefer KPI: 2000 boxes in 2025 (</a:t>
                      </a:r>
                      <a:r>
                        <a:rPr lang="es-UY" sz="800" b="0" i="0" u="none" strike="noStrike" dirty="0" err="1">
                          <a:solidFill>
                            <a:schemeClr val="dk1"/>
                          </a:solidFill>
                          <a:latin typeface="+mn-lt"/>
                          <a:ea typeface="DFKai-SB"/>
                          <a:cs typeface="+mn-cs"/>
                        </a:rPr>
                        <a:t>loaded</a:t>
                      </a:r>
                      <a:r>
                        <a:rPr lang="es-UY" sz="800" b="0" i="0" u="none" strike="noStrike" dirty="0">
                          <a:solidFill>
                            <a:schemeClr val="dk1"/>
                          </a:solidFill>
                          <a:latin typeface="+mn-lt"/>
                          <a:ea typeface="DFKai-SB"/>
                          <a:cs typeface="+mn-cs"/>
                        </a:rPr>
                        <a:t> in 2024 1684 boxes) </a:t>
                      </a:r>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18%. In </a:t>
                      </a:r>
                      <a:r>
                        <a:rPr lang="es-UY" sz="800" b="0" i="0" u="none" strike="noStrike" dirty="0" err="1">
                          <a:solidFill>
                            <a:schemeClr val="dk1"/>
                          </a:solidFill>
                          <a:latin typeface="+mn-lt"/>
                          <a:ea typeface="DFKai-SB"/>
                          <a:cs typeface="+mn-cs"/>
                        </a:rPr>
                        <a:t>order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accomplish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our</a:t>
                      </a:r>
                      <a:r>
                        <a:rPr lang="es-UY" sz="800" b="0" i="0" u="none" strike="noStrike" dirty="0">
                          <a:solidFill>
                            <a:schemeClr val="dk1"/>
                          </a:solidFill>
                          <a:latin typeface="+mn-lt"/>
                          <a:ea typeface="DFKai-SB"/>
                          <a:cs typeface="+mn-cs"/>
                        </a:rPr>
                        <a:t> RF KPI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plan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a:t>
                      </a:r>
                    </a:p>
                    <a:p>
                      <a:r>
                        <a:rPr lang="es-UY" sz="800" b="1" i="0" u="none" strike="noStrike" dirty="0" err="1">
                          <a:solidFill>
                            <a:schemeClr val="dk1"/>
                          </a:solidFill>
                          <a:latin typeface="+mn-lt"/>
                          <a:ea typeface="DFKai-SB"/>
                          <a:cs typeface="+mn-cs"/>
                        </a:rPr>
                        <a:t>Meat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meat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tenders</a:t>
                      </a:r>
                      <a:r>
                        <a:rPr lang="es-UY" sz="800" b="0" i="0" u="none" strike="noStrike" dirty="0">
                          <a:solidFill>
                            <a:schemeClr val="dk1"/>
                          </a:solidFill>
                          <a:latin typeface="+mn-lt"/>
                          <a:ea typeface="DFKai-SB"/>
                          <a:cs typeface="+mn-cs"/>
                        </a:rPr>
                        <a:t> Marfrig and Minerva.</a:t>
                      </a:r>
                    </a:p>
                    <a:p>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18% </a:t>
                      </a:r>
                      <a:r>
                        <a:rPr lang="es-UY" sz="800" b="0" i="0" u="none" strike="noStrike" dirty="0" err="1">
                          <a:solidFill>
                            <a:schemeClr val="dk1"/>
                          </a:solidFill>
                          <a:latin typeface="+mn-lt"/>
                          <a:ea typeface="DFKai-SB"/>
                          <a:cs typeface="+mn-cs"/>
                        </a:rPr>
                        <a:t>our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volume</a:t>
                      </a:r>
                      <a:r>
                        <a:rPr lang="es-UY" sz="800" b="0" i="0" u="none" strike="noStrike" dirty="0">
                          <a:solidFill>
                            <a:schemeClr val="dk1"/>
                          </a:solidFill>
                          <a:latin typeface="+mn-lt"/>
                          <a:ea typeface="DFKai-SB"/>
                          <a:cs typeface="+mn-cs"/>
                        </a:rPr>
                        <a:t> vs 2024. </a:t>
                      </a:r>
                    </a:p>
                    <a:p>
                      <a:r>
                        <a:rPr lang="es-UY" sz="800" b="1" i="0" u="none" strike="noStrike" dirty="0">
                          <a:solidFill>
                            <a:schemeClr val="dk1"/>
                          </a:solidFill>
                          <a:latin typeface="+mn-lt"/>
                          <a:ea typeface="DFKai-SB"/>
                          <a:cs typeface="+mn-cs"/>
                        </a:rPr>
                        <a:t>Fish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27% (incl. </a:t>
                      </a:r>
                      <a:r>
                        <a:rPr lang="es-UY" sz="800" b="0" i="0" u="none" strike="noStrike" dirty="0" err="1">
                          <a:solidFill>
                            <a:schemeClr val="dk1"/>
                          </a:solidFill>
                          <a:latin typeface="+mn-lt"/>
                          <a:ea typeface="DFKai-SB"/>
                          <a:cs typeface="+mn-cs"/>
                        </a:rPr>
                        <a:t>squid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depending</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the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season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this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will</a:t>
                      </a:r>
                      <a:r>
                        <a:rPr lang="es-UY" sz="800" b="0" i="0" u="none" strike="noStrike" dirty="0">
                          <a:solidFill>
                            <a:schemeClr val="dk1"/>
                          </a:solidFill>
                          <a:latin typeface="+mn-lt"/>
                          <a:ea typeface="DFKai-SB"/>
                          <a:cs typeface="+mn-cs"/>
                        </a:rPr>
                        <a:t> be </a:t>
                      </a:r>
                      <a:r>
                        <a:rPr lang="es-UY" sz="800" b="0" i="0" u="none" strike="noStrike" dirty="0" err="1">
                          <a:solidFill>
                            <a:schemeClr val="dk1"/>
                          </a:solidFill>
                          <a:latin typeface="+mn-lt"/>
                          <a:ea typeface="DFKai-SB"/>
                          <a:cs typeface="+mn-cs"/>
                        </a:rPr>
                        <a:t>determined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by</a:t>
                      </a:r>
                      <a:r>
                        <a:rPr lang="es-UY" sz="800" b="0" i="0" u="none" strike="noStrike" dirty="0">
                          <a:solidFill>
                            <a:schemeClr val="dk1"/>
                          </a:solidFill>
                          <a:latin typeface="+mn-lt"/>
                          <a:ea typeface="DFKai-SB"/>
                          <a:cs typeface="+mn-cs"/>
                        </a:rPr>
                        <a:t> a positive </a:t>
                      </a:r>
                      <a:r>
                        <a:rPr lang="es-UY" sz="800" b="0" i="0" u="none" strike="noStrike" dirty="0" err="1">
                          <a:solidFill>
                            <a:schemeClr val="dk1"/>
                          </a:solidFill>
                          <a:latin typeface="+mn-lt"/>
                          <a:ea typeface="DFKai-SB"/>
                          <a:cs typeface="+mn-cs"/>
                        </a:rPr>
                        <a:t>schedule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improvement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specially</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during</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season</a:t>
                      </a:r>
                      <a:r>
                        <a:rPr lang="es-UY" sz="800" b="0" i="0" u="none" strike="noStrike" dirty="0">
                          <a:solidFill>
                            <a:schemeClr val="dk1"/>
                          </a:solidFill>
                          <a:latin typeface="+mn-lt"/>
                          <a:ea typeface="DFKai-SB"/>
                          <a:cs typeface="+mn-cs"/>
                        </a:rPr>
                        <a:t>.</a:t>
                      </a:r>
                    </a:p>
                    <a:p>
                      <a:r>
                        <a:rPr lang="es-UY" sz="800" b="0" i="0" u="none" strike="noStrike" dirty="0">
                          <a:solidFill>
                            <a:schemeClr val="dk1"/>
                          </a:solidFill>
                          <a:latin typeface="+mn-lt"/>
                          <a:ea typeface="DFKai-SB"/>
                          <a:cs typeface="+mn-cs"/>
                        </a:rPr>
                        <a:t>3.As </a:t>
                      </a:r>
                      <a:r>
                        <a:rPr lang="es-UY" sz="800" b="0" i="0" u="none" strike="noStrike" dirty="0" err="1">
                          <a:solidFill>
                            <a:schemeClr val="dk1"/>
                          </a:solidFill>
                          <a:latin typeface="+mn-lt"/>
                          <a:ea typeface="DFKai-SB"/>
                          <a:cs typeface="+mn-cs"/>
                        </a:rPr>
                        <a:t>reference</a:t>
                      </a:r>
                      <a:r>
                        <a:rPr lang="es-UY" sz="800" b="0" i="0" u="none" strike="noStrike" dirty="0">
                          <a:solidFill>
                            <a:schemeClr val="dk1"/>
                          </a:solidFill>
                          <a:latin typeface="+mn-lt"/>
                          <a:ea typeface="DFKai-SB"/>
                          <a:cs typeface="+mn-cs"/>
                        </a:rPr>
                        <a:t>, </a:t>
                      </a:r>
                      <a:r>
                        <a:rPr lang="es-UY" sz="800" b="1" i="0" u="none" strike="noStrike" dirty="0">
                          <a:solidFill>
                            <a:schemeClr val="dk1"/>
                          </a:solidFill>
                          <a:latin typeface="+mn-lt"/>
                          <a:ea typeface="DFKai-SB"/>
                          <a:cs typeface="+mn-cs"/>
                        </a:rPr>
                        <a:t>74</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Uruguay´s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export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commodities</a:t>
                      </a:r>
                      <a:r>
                        <a:rPr lang="es-UY" sz="800" b="0" i="0" u="none" strike="noStrike" dirty="0">
                          <a:solidFill>
                            <a:schemeClr val="dk1"/>
                          </a:solidFill>
                          <a:latin typeface="+mn-lt"/>
                          <a:ea typeface="DFKai-SB"/>
                          <a:cs typeface="+mn-cs"/>
                        </a:rPr>
                        <a:t> in </a:t>
                      </a:r>
                      <a:r>
                        <a:rPr lang="es-UY" sz="800" b="0" i="0" u="none" strike="noStrike" dirty="0" err="1">
                          <a:solidFill>
                            <a:schemeClr val="dk1"/>
                          </a:solidFill>
                          <a:latin typeface="+mn-lt"/>
                          <a:ea typeface="DFKai-SB"/>
                          <a:cs typeface="+mn-cs"/>
                        </a:rPr>
                        <a:t>vol</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belong</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meat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fish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dairy</a:t>
                      </a:r>
                      <a:r>
                        <a:rPr lang="es-UY" sz="800" b="0" i="0" u="none" strike="noStrike" dirty="0">
                          <a:solidFill>
                            <a:schemeClr val="dk1"/>
                          </a:solidFill>
                          <a:latin typeface="+mn-lt"/>
                          <a:ea typeface="DFKai-SB"/>
                          <a:cs typeface="+mn-cs"/>
                        </a:rPr>
                        <a:t> and Wood.</a:t>
                      </a:r>
                    </a:p>
                    <a:p>
                      <a:r>
                        <a:rPr lang="es-UY" sz="800" b="1" i="0" u="none" strike="noStrike" dirty="0" err="1">
                          <a:solidFill>
                            <a:schemeClr val="dk1"/>
                          </a:solidFill>
                          <a:latin typeface="+mn-lt"/>
                          <a:ea typeface="DFKai-SB"/>
                          <a:cs typeface="+mn-cs"/>
                        </a:rPr>
                        <a:t>Dairy</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5% in </a:t>
                      </a:r>
                      <a:r>
                        <a:rPr lang="es-UY" sz="800" b="0" i="0" u="none" strike="noStrike" dirty="0" err="1">
                          <a:solidFill>
                            <a:schemeClr val="dk1"/>
                          </a:solidFill>
                          <a:latin typeface="+mn-lt"/>
                          <a:ea typeface="DFKai-SB"/>
                          <a:cs typeface="+mn-cs"/>
                        </a:rPr>
                        <a:t>comparison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total </a:t>
                      </a:r>
                      <a:r>
                        <a:rPr lang="es-UY" sz="800" b="0" i="0" u="none" strike="noStrike" dirty="0" err="1">
                          <a:solidFill>
                            <a:schemeClr val="dk1"/>
                          </a:solidFill>
                          <a:latin typeface="+mn-lt"/>
                          <a:ea typeface="DFKai-SB"/>
                          <a:cs typeface="+mn-cs"/>
                        </a:rPr>
                        <a:t>vol</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loaded</a:t>
                      </a:r>
                      <a:r>
                        <a:rPr lang="es-UY" sz="800" b="0" i="0" u="none" strike="noStrike" dirty="0">
                          <a:solidFill>
                            <a:schemeClr val="dk1"/>
                          </a:solidFill>
                          <a:latin typeface="+mn-lt"/>
                          <a:ea typeface="DFKai-SB"/>
                          <a:cs typeface="+mn-cs"/>
                        </a:rPr>
                        <a:t> in 2024. </a:t>
                      </a:r>
                      <a:r>
                        <a:rPr lang="es-UY" sz="800" b="0" i="0" u="none" strike="noStrike" dirty="0" err="1">
                          <a:solidFill>
                            <a:schemeClr val="dk1"/>
                          </a:solidFill>
                          <a:latin typeface="+mn-lt"/>
                          <a:ea typeface="DFKai-SB"/>
                          <a:cs typeface="+mn-cs"/>
                        </a:rPr>
                        <a:t>Main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dest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Philippines</a:t>
                      </a:r>
                      <a:r>
                        <a:rPr lang="es-UY" sz="800" b="0" i="0" u="none" strike="noStrike" dirty="0">
                          <a:solidFill>
                            <a:schemeClr val="dk1"/>
                          </a:solidFill>
                          <a:latin typeface="+mn-lt"/>
                          <a:ea typeface="DFKai-SB"/>
                          <a:cs typeface="+mn-cs"/>
                        </a:rPr>
                        <a:t> 40%, </a:t>
                      </a:r>
                      <a:r>
                        <a:rPr lang="es-UY" sz="800" b="0" i="0" u="none" strike="noStrike" dirty="0" err="1">
                          <a:solidFill>
                            <a:schemeClr val="dk1"/>
                          </a:solidFill>
                          <a:latin typeface="+mn-lt"/>
                          <a:ea typeface="DFKai-SB"/>
                          <a:cs typeface="+mn-cs"/>
                        </a:rPr>
                        <a:t>Middle</a:t>
                      </a:r>
                      <a:r>
                        <a:rPr lang="es-UY" sz="800" b="0" i="0" u="none" strike="noStrike" dirty="0">
                          <a:solidFill>
                            <a:schemeClr val="dk1"/>
                          </a:solidFill>
                          <a:latin typeface="+mn-lt"/>
                          <a:ea typeface="DFKai-SB"/>
                          <a:cs typeface="+mn-cs"/>
                        </a:rPr>
                        <a:t> East 30%, China 30%.</a:t>
                      </a:r>
                    </a:p>
                    <a:p>
                      <a:r>
                        <a:rPr lang="es-UY" sz="800" b="1" i="0" u="none" strike="noStrike" dirty="0">
                          <a:solidFill>
                            <a:schemeClr val="dk1"/>
                          </a:solidFill>
                          <a:latin typeface="+mn-lt"/>
                          <a:ea typeface="DFKai-SB"/>
                          <a:cs typeface="+mn-cs"/>
                        </a:rPr>
                        <a:t>Wood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have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already</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increased</a:t>
                      </a:r>
                      <a:r>
                        <a:rPr lang="es-UY" sz="800" b="0" i="0" u="none" strike="noStrike" dirty="0">
                          <a:solidFill>
                            <a:schemeClr val="dk1"/>
                          </a:solidFill>
                          <a:latin typeface="+mn-lt"/>
                          <a:ea typeface="DFKai-SB"/>
                          <a:cs typeface="+mn-cs"/>
                        </a:rPr>
                        <a:t> 24%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our</a:t>
                      </a:r>
                      <a:r>
                        <a:rPr lang="es-UY" sz="800" b="0" i="0" u="none" strike="noStrike" dirty="0">
                          <a:solidFill>
                            <a:schemeClr val="dk1"/>
                          </a:solidFill>
                          <a:latin typeface="+mn-lt"/>
                          <a:ea typeface="DFKai-SB"/>
                          <a:cs typeface="+mn-cs"/>
                        </a:rPr>
                        <a:t> Wood </a:t>
                      </a:r>
                      <a:r>
                        <a:rPr lang="es-UY" sz="800" b="0" i="0" u="none" strike="noStrike" dirty="0" err="1">
                          <a:solidFill>
                            <a:schemeClr val="dk1"/>
                          </a:solidFill>
                          <a:latin typeface="+mn-lt"/>
                          <a:ea typeface="DFKai-SB"/>
                          <a:cs typeface="+mn-cs"/>
                        </a:rPr>
                        <a:t>vol</a:t>
                      </a:r>
                      <a:r>
                        <a:rPr lang="es-UY" sz="800" b="0" i="0" u="none" strike="noStrike" dirty="0">
                          <a:solidFill>
                            <a:schemeClr val="dk1"/>
                          </a:solidFill>
                          <a:latin typeface="+mn-lt"/>
                          <a:ea typeface="DFKai-SB"/>
                          <a:cs typeface="+mn-cs"/>
                        </a:rPr>
                        <a:t> in 2024 (</a:t>
                      </a:r>
                      <a:r>
                        <a:rPr lang="es-UY" sz="800" b="0" i="0" u="none" strike="noStrike" dirty="0" err="1">
                          <a:solidFill>
                            <a:schemeClr val="dk1"/>
                          </a:solidFill>
                          <a:latin typeface="+mn-lt"/>
                          <a:ea typeface="DFKai-SB"/>
                          <a:cs typeface="+mn-cs"/>
                        </a:rPr>
                        <a:t>market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grew</a:t>
                      </a:r>
                      <a:r>
                        <a:rPr lang="es-UY" sz="800" b="0" i="0" u="none" strike="noStrike" dirty="0">
                          <a:solidFill>
                            <a:schemeClr val="dk1"/>
                          </a:solidFill>
                          <a:latin typeface="+mn-lt"/>
                          <a:ea typeface="DFKai-SB"/>
                          <a:cs typeface="+mn-cs"/>
                        </a:rPr>
                        <a:t> 18%), so </a:t>
                      </a:r>
                      <a:r>
                        <a:rPr lang="es-UY" sz="800" b="0" i="0" u="none" strike="noStrike" dirty="0" err="1">
                          <a:solidFill>
                            <a:schemeClr val="dk1"/>
                          </a:solidFill>
                          <a:latin typeface="+mn-lt"/>
                          <a:ea typeface="DFKai-SB"/>
                          <a:cs typeface="+mn-cs"/>
                        </a:rPr>
                        <a:t>the</a:t>
                      </a:r>
                      <a:r>
                        <a:rPr lang="es-UY" sz="800" b="0" i="0" u="none" strike="noStrike" dirty="0">
                          <a:solidFill>
                            <a:schemeClr val="dk1"/>
                          </a:solidFill>
                          <a:latin typeface="+mn-lt"/>
                          <a:ea typeface="DFKai-SB"/>
                          <a:cs typeface="+mn-cs"/>
                        </a:rPr>
                        <a:t> target </a:t>
                      </a:r>
                      <a:r>
                        <a:rPr lang="es-UY" sz="800" b="0" i="0" u="none" strike="noStrike" dirty="0" err="1">
                          <a:solidFill>
                            <a:schemeClr val="dk1"/>
                          </a:solidFill>
                          <a:latin typeface="+mn-lt"/>
                          <a:ea typeface="DFKai-SB"/>
                          <a:cs typeface="+mn-cs"/>
                        </a:rPr>
                        <a:t>is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maintain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wood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vol</a:t>
                      </a:r>
                      <a:r>
                        <a:rPr lang="es-UY" sz="800" b="0" i="0" u="none" strike="noStrike" dirty="0">
                          <a:solidFill>
                            <a:schemeClr val="dk1"/>
                          </a:solidFill>
                          <a:latin typeface="+mn-lt"/>
                          <a:ea typeface="DFKai-SB"/>
                          <a:cs typeface="+mn-cs"/>
                        </a:rPr>
                        <a:t> in 2025 </a:t>
                      </a:r>
                      <a:r>
                        <a:rPr lang="es-UY" sz="800" b="0" i="0" u="none" strike="noStrike" dirty="0" err="1">
                          <a:solidFill>
                            <a:schemeClr val="dk1"/>
                          </a:solidFill>
                          <a:latin typeface="+mn-lt"/>
                          <a:ea typeface="DFKai-SB"/>
                          <a:cs typeface="+mn-cs"/>
                        </a:rPr>
                        <a:t>or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increase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if</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possible</a:t>
                      </a:r>
                      <a:r>
                        <a:rPr lang="es-UY" sz="800" b="0" i="0" u="none" strike="noStrike" dirty="0">
                          <a:solidFill>
                            <a:schemeClr val="dk1"/>
                          </a:solidFill>
                          <a:latin typeface="+mn-lt"/>
                          <a:ea typeface="DFKai-SB"/>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lang="es-UY" sz="800" b="0" i="0" u="none" strike="noStrike" dirty="0">
                          <a:solidFill>
                            <a:schemeClr val="dk1"/>
                          </a:solidFill>
                          <a:latin typeface="+mn-lt"/>
                          <a:ea typeface="DFKai-SB"/>
                          <a:cs typeface="+mn-cs"/>
                        </a:rPr>
                        <a:t>3.</a:t>
                      </a:r>
                      <a:r>
                        <a:rPr lang="es-UY" sz="800" b="1" i="0" u="none" strike="noStrike" dirty="0">
                          <a:solidFill>
                            <a:schemeClr val="dk1"/>
                          </a:solidFill>
                          <a:latin typeface="+mn-lt"/>
                          <a:ea typeface="DFKai-SB"/>
                          <a:cs typeface="+mn-cs"/>
                        </a:rPr>
                        <a:t>Other </a:t>
                      </a:r>
                      <a:r>
                        <a:rPr lang="es-UY" sz="800" b="1" i="0" u="none" strike="noStrike" dirty="0" err="1">
                          <a:solidFill>
                            <a:schemeClr val="dk1"/>
                          </a:solidFill>
                          <a:latin typeface="+mn-lt"/>
                          <a:ea typeface="DFKai-SB"/>
                          <a:cs typeface="+mn-cs"/>
                        </a:rPr>
                        <a:t>commodities</a:t>
                      </a:r>
                      <a:r>
                        <a:rPr lang="es-UY" sz="800" b="0" i="0" u="none" strike="noStrike" dirty="0">
                          <a:solidFill>
                            <a:schemeClr val="dk1"/>
                          </a:solidFill>
                          <a:latin typeface="+mn-lt"/>
                          <a:ea typeface="DFKai-SB"/>
                          <a:cs typeface="+mn-cs"/>
                        </a:rPr>
                        <a:t>: as </a:t>
                      </a:r>
                      <a:r>
                        <a:rPr lang="es-UY" sz="800" b="0" i="0" u="none" strike="noStrike" dirty="0" err="1">
                          <a:solidFill>
                            <a:schemeClr val="dk1"/>
                          </a:solidFill>
                          <a:latin typeface="+mn-lt"/>
                          <a:ea typeface="DFKai-SB"/>
                          <a:cs typeface="+mn-cs"/>
                        </a:rPr>
                        <a:t>bone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meal</a:t>
                      </a:r>
                      <a:r>
                        <a:rPr lang="es-UY" sz="800" b="0" i="0" u="none" strike="noStrike" dirty="0">
                          <a:solidFill>
                            <a:schemeClr val="dk1"/>
                          </a:solidFill>
                          <a:latin typeface="+mn-lt"/>
                          <a:ea typeface="DFKai-SB"/>
                          <a:cs typeface="+mn-cs"/>
                        </a:rPr>
                        <a:t>/</a:t>
                      </a:r>
                      <a:r>
                        <a:rPr lang="es-UY" sz="800" b="0" i="0" u="none" strike="noStrike" dirty="0" err="1">
                          <a:solidFill>
                            <a:schemeClr val="dk1"/>
                          </a:solidFill>
                          <a:latin typeface="+mn-lt"/>
                          <a:ea typeface="DFKai-SB"/>
                          <a:cs typeface="+mn-cs"/>
                        </a:rPr>
                        <a:t>stones</a:t>
                      </a:r>
                      <a:r>
                        <a:rPr lang="es-UY" sz="800" b="0" i="0" u="none" strike="noStrike" dirty="0">
                          <a:solidFill>
                            <a:schemeClr val="dk1"/>
                          </a:solidFill>
                          <a:latin typeface="+mn-lt"/>
                          <a:ea typeface="DFKai-SB"/>
                          <a:cs typeface="+mn-cs"/>
                        </a:rPr>
                        <a:t>/</a:t>
                      </a:r>
                      <a:r>
                        <a:rPr lang="es-UY" sz="800" b="0" i="0" u="none" strike="noStrike" dirty="0" err="1">
                          <a:solidFill>
                            <a:schemeClr val="dk1"/>
                          </a:solidFill>
                          <a:latin typeface="+mn-lt"/>
                          <a:ea typeface="DFKai-SB"/>
                          <a:cs typeface="+mn-cs"/>
                        </a:rPr>
                        <a:t>wool</a:t>
                      </a:r>
                      <a:r>
                        <a:rPr lang="es-UY" sz="800" b="0" i="0" u="none" strike="noStrike" dirty="0">
                          <a:solidFill>
                            <a:schemeClr val="dk1"/>
                          </a:solidFill>
                          <a:latin typeface="+mn-lt"/>
                          <a:ea typeface="DFKai-SB"/>
                          <a:cs typeface="+mn-cs"/>
                        </a:rPr>
                        <a:t>/</a:t>
                      </a:r>
                      <a:r>
                        <a:rPr lang="es-UY" sz="800" b="0" i="0" u="none" strike="noStrike" dirty="0" err="1">
                          <a:solidFill>
                            <a:schemeClr val="dk1"/>
                          </a:solidFill>
                          <a:latin typeface="+mn-lt"/>
                          <a:ea typeface="DFKai-SB"/>
                          <a:cs typeface="+mn-cs"/>
                        </a:rPr>
                        <a:t>leather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keep</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some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portion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be in </a:t>
                      </a:r>
                      <a:r>
                        <a:rPr lang="es-UY" sz="800" b="0" i="0" u="none" strike="noStrike" dirty="0" err="1">
                          <a:solidFill>
                            <a:schemeClr val="dk1"/>
                          </a:solidFill>
                          <a:latin typeface="+mn-lt"/>
                          <a:ea typeface="DFKai-SB"/>
                          <a:cs typeface="+mn-cs"/>
                        </a:rPr>
                        <a:t>touch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with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these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commodities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exporters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but</a:t>
                      </a:r>
                      <a:r>
                        <a:rPr lang="es-UY" sz="800" b="0" i="0" u="none" strike="noStrike" dirty="0">
                          <a:solidFill>
                            <a:schemeClr val="dk1"/>
                          </a:solidFill>
                          <a:latin typeface="+mn-lt"/>
                          <a:ea typeface="DFKai-SB"/>
                          <a:cs typeface="+mn-cs"/>
                        </a:rPr>
                        <a:t> in a </a:t>
                      </a:r>
                      <a:r>
                        <a:rPr lang="es-UY" sz="800" b="0" i="0" u="none" strike="noStrike" dirty="0" err="1">
                          <a:solidFill>
                            <a:schemeClr val="dk1"/>
                          </a:solidFill>
                          <a:latin typeface="+mn-lt"/>
                          <a:ea typeface="DFKai-SB"/>
                          <a:cs typeface="+mn-cs"/>
                        </a:rPr>
                        <a:t>situation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of</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limited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space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have</a:t>
                      </a:r>
                      <a:r>
                        <a:rPr lang="es-UY" sz="800" b="0" i="0" u="none" strike="noStrike" dirty="0">
                          <a:solidFill>
                            <a:schemeClr val="dk1"/>
                          </a:solidFill>
                          <a:latin typeface="+mn-lt"/>
                          <a:ea typeface="DFKai-SB"/>
                          <a:cs typeface="+mn-cs"/>
                        </a:rPr>
                        <a:t> no </a:t>
                      </a:r>
                      <a:r>
                        <a:rPr lang="es-UY" sz="800" b="0" i="0" u="none" strike="noStrike" dirty="0" err="1">
                          <a:solidFill>
                            <a:schemeClr val="dk1"/>
                          </a:solidFill>
                          <a:latin typeface="+mn-lt"/>
                          <a:ea typeface="DFKai-SB"/>
                          <a:cs typeface="+mn-cs"/>
                        </a:rPr>
                        <a:t>option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than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focus</a:t>
                      </a:r>
                      <a:r>
                        <a:rPr lang="es-UY" sz="800" b="0" i="0" u="none" strike="noStrike" dirty="0">
                          <a:solidFill>
                            <a:schemeClr val="dk1"/>
                          </a:solidFill>
                          <a:latin typeface="+mn-lt"/>
                          <a:ea typeface="DFKai-SB"/>
                          <a:cs typeface="+mn-cs"/>
                        </a:rPr>
                        <a:t> in </a:t>
                      </a:r>
                      <a:r>
                        <a:rPr lang="es-UY" sz="800" b="0" i="0" u="none" strike="noStrike" dirty="0" err="1">
                          <a:solidFill>
                            <a:schemeClr val="dk1"/>
                          </a:solidFill>
                          <a:latin typeface="+mn-lt"/>
                          <a:ea typeface="DFKai-SB"/>
                          <a:cs typeface="+mn-cs"/>
                        </a:rPr>
                        <a:t>higher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paying</a:t>
                      </a:r>
                      <a:r>
                        <a:rPr lang="es-UY" sz="800" b="0" i="0" u="none" strike="noStrike" dirty="0">
                          <a:solidFill>
                            <a:schemeClr val="dk1"/>
                          </a:solidFill>
                          <a:latin typeface="+mn-lt"/>
                          <a:ea typeface="DFKai-SB"/>
                          <a:cs typeface="+mn-cs"/>
                        </a:rPr>
                        <a:t> cargo.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have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quoted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bone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meal</a:t>
                      </a:r>
                      <a:r>
                        <a:rPr lang="es-UY" sz="800" b="0" i="0" u="none" strike="noStrike" dirty="0">
                          <a:solidFill>
                            <a:schemeClr val="dk1"/>
                          </a:solidFill>
                          <a:latin typeface="+mn-lt"/>
                          <a:ea typeface="DFKai-SB"/>
                          <a:cs typeface="+mn-cs"/>
                        </a:rPr>
                        <a:t> in tender </a:t>
                      </a:r>
                      <a:r>
                        <a:rPr lang="es-UY" sz="800" b="0" i="0" u="none" strike="noStrike" dirty="0" err="1">
                          <a:solidFill>
                            <a:schemeClr val="dk1"/>
                          </a:solidFill>
                          <a:latin typeface="+mn-lt"/>
                          <a:ea typeface="DFKai-SB"/>
                          <a:cs typeface="+mn-cs"/>
                        </a:rPr>
                        <a:t>agreements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such</a:t>
                      </a:r>
                      <a:r>
                        <a:rPr lang="es-UY" sz="800" b="0" i="0" u="none" strike="noStrike" dirty="0">
                          <a:solidFill>
                            <a:schemeClr val="dk1"/>
                          </a:solidFill>
                          <a:latin typeface="+mn-lt"/>
                          <a:ea typeface="DFKai-SB"/>
                          <a:cs typeface="+mn-cs"/>
                        </a:rPr>
                        <a:t> as Minerva, so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will</a:t>
                      </a:r>
                      <a:r>
                        <a:rPr lang="es-UY" sz="800" b="0" i="0" u="none" strike="noStrike" dirty="0">
                          <a:solidFill>
                            <a:schemeClr val="dk1"/>
                          </a:solidFill>
                          <a:latin typeface="+mn-lt"/>
                          <a:ea typeface="DFKai-SB"/>
                          <a:cs typeface="+mn-cs"/>
                        </a:rPr>
                        <a:t> continue </a:t>
                      </a:r>
                      <a:r>
                        <a:rPr lang="es-UY" sz="800" b="0" i="0" u="none" strike="noStrike" dirty="0" err="1">
                          <a:solidFill>
                            <a:schemeClr val="dk1"/>
                          </a:solidFill>
                          <a:latin typeface="+mn-lt"/>
                          <a:ea typeface="DFKai-SB"/>
                          <a:cs typeface="+mn-cs"/>
                        </a:rPr>
                        <a:t>loading</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this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commodity</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this</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year</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Also</a:t>
                      </a:r>
                      <a:r>
                        <a:rPr lang="es-UY" sz="800" b="0" i="0" u="none" strike="noStrike" dirty="0">
                          <a:solidFill>
                            <a:schemeClr val="dk1"/>
                          </a:solidFill>
                          <a:latin typeface="+mn-lt"/>
                          <a:ea typeface="DFKai-SB"/>
                          <a:cs typeface="+mn-cs"/>
                        </a:rPr>
                        <a:t> Cardama via </a:t>
                      </a:r>
                      <a:r>
                        <a:rPr lang="es-UY" sz="800" b="0" i="0" u="none" strike="noStrike" dirty="0" err="1">
                          <a:solidFill>
                            <a:schemeClr val="dk1"/>
                          </a:solidFill>
                          <a:latin typeface="+mn-lt"/>
                          <a:ea typeface="DFKai-SB"/>
                          <a:cs typeface="+mn-cs"/>
                        </a:rPr>
                        <a:t>Greenx</a:t>
                      </a:r>
                      <a:r>
                        <a:rPr lang="es-UY" sz="800" b="0" i="0" u="none" strike="noStrike" dirty="0">
                          <a:solidFill>
                            <a:schemeClr val="dk1"/>
                          </a:solidFill>
                          <a:latin typeface="+mn-lt"/>
                          <a:ea typeface="DFKai-SB"/>
                          <a:cs typeface="+mn-cs"/>
                        </a:rPr>
                        <a:t>.</a:t>
                      </a:r>
                    </a:p>
                    <a:p>
                      <a:r>
                        <a:rPr lang="es-UY" sz="800" b="0" i="0" u="none" strike="noStrike" dirty="0">
                          <a:solidFill>
                            <a:schemeClr val="dk1"/>
                          </a:solidFill>
                          <a:latin typeface="+mn-lt"/>
                          <a:ea typeface="DFKai-SB"/>
                          <a:cs typeface="+mn-cs"/>
                        </a:rPr>
                        <a:t>4.Greenx: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reached</a:t>
                      </a:r>
                      <a:r>
                        <a:rPr lang="es-UY" sz="800" b="0" i="0" u="none" strike="noStrike" dirty="0">
                          <a:solidFill>
                            <a:schemeClr val="dk1"/>
                          </a:solidFill>
                          <a:latin typeface="+mn-lt"/>
                          <a:ea typeface="DFKai-SB"/>
                          <a:cs typeface="+mn-cs"/>
                        </a:rPr>
                        <a:t> 7teu/</a:t>
                      </a:r>
                      <a:r>
                        <a:rPr lang="es-UY" sz="800" b="0" i="0" u="none" strike="noStrike" dirty="0" err="1">
                          <a:solidFill>
                            <a:schemeClr val="dk1"/>
                          </a:solidFill>
                          <a:latin typeface="+mn-lt"/>
                          <a:ea typeface="DFKai-SB"/>
                          <a:cs typeface="+mn-cs"/>
                        </a:rPr>
                        <a:t>wk</a:t>
                      </a:r>
                      <a:r>
                        <a:rPr lang="es-UY" sz="800" b="0" i="0" u="none" strike="noStrike" dirty="0">
                          <a:solidFill>
                            <a:schemeClr val="dk1"/>
                          </a:solidFill>
                          <a:latin typeface="+mn-lt"/>
                          <a:ea typeface="DFKai-SB"/>
                          <a:cs typeface="+mn-cs"/>
                        </a:rPr>
                        <a:t> in 2024, </a:t>
                      </a:r>
                      <a:r>
                        <a:rPr lang="es-UY" sz="800" b="0" i="0" u="none" strike="noStrike" dirty="0" err="1">
                          <a:solidFill>
                            <a:schemeClr val="dk1"/>
                          </a:solidFill>
                          <a:latin typeface="+mn-lt"/>
                          <a:ea typeface="DFKai-SB"/>
                          <a:cs typeface="+mn-cs"/>
                        </a:rPr>
                        <a:t>the</a:t>
                      </a:r>
                      <a:r>
                        <a:rPr lang="es-UY" sz="800" b="0" i="0" u="none" strike="noStrike" dirty="0">
                          <a:solidFill>
                            <a:schemeClr val="dk1"/>
                          </a:solidFill>
                          <a:latin typeface="+mn-lt"/>
                          <a:ea typeface="DFKai-SB"/>
                          <a:cs typeface="+mn-cs"/>
                        </a:rPr>
                        <a:t> target KPI </a:t>
                      </a:r>
                      <a:r>
                        <a:rPr lang="es-UY" sz="800" b="0" i="0" u="none" strike="noStrike" dirty="0" err="1">
                          <a:solidFill>
                            <a:schemeClr val="dk1"/>
                          </a:solidFill>
                          <a:latin typeface="+mn-lt"/>
                          <a:ea typeface="DFKai-SB"/>
                          <a:cs typeface="+mn-cs"/>
                        </a:rPr>
                        <a:t>for</a:t>
                      </a:r>
                      <a:r>
                        <a:rPr lang="es-UY" sz="800" b="0" i="0" u="none" strike="noStrike" dirty="0">
                          <a:solidFill>
                            <a:schemeClr val="dk1"/>
                          </a:solidFill>
                          <a:latin typeface="+mn-lt"/>
                          <a:ea typeface="DFKai-SB"/>
                          <a:cs typeface="+mn-cs"/>
                        </a:rPr>
                        <a:t> 2025 </a:t>
                      </a:r>
                      <a:r>
                        <a:rPr lang="es-UY" sz="800" b="0" i="0" u="none" strike="noStrike" dirty="0" err="1">
                          <a:solidFill>
                            <a:schemeClr val="dk1"/>
                          </a:solidFill>
                          <a:latin typeface="+mn-lt"/>
                          <a:ea typeface="DFKai-SB"/>
                          <a:cs typeface="+mn-cs"/>
                        </a:rPr>
                        <a:t>is</a:t>
                      </a:r>
                      <a:r>
                        <a:rPr lang="es-UY" sz="800" b="0" i="0" u="none" strike="noStrike" dirty="0">
                          <a:solidFill>
                            <a:schemeClr val="dk1"/>
                          </a:solidFill>
                          <a:latin typeface="+mn-lt"/>
                          <a:ea typeface="DFKai-SB"/>
                          <a:cs typeface="+mn-cs"/>
                        </a:rPr>
                        <a:t> 40 </a:t>
                      </a:r>
                      <a:r>
                        <a:rPr lang="es-UY" sz="800" b="0" i="0" u="none" strike="noStrike" dirty="0" err="1">
                          <a:solidFill>
                            <a:schemeClr val="dk1"/>
                          </a:solidFill>
                          <a:latin typeface="+mn-lt"/>
                          <a:ea typeface="DFKai-SB"/>
                          <a:cs typeface="+mn-cs"/>
                        </a:rPr>
                        <a:t>teu</a:t>
                      </a:r>
                      <a:r>
                        <a:rPr lang="es-UY" sz="800" b="0" i="0" u="none" strike="noStrike" dirty="0">
                          <a:solidFill>
                            <a:schemeClr val="dk1"/>
                          </a:solidFill>
                          <a:latin typeface="+mn-lt"/>
                          <a:ea typeface="DFKai-SB"/>
                          <a:cs typeface="+mn-cs"/>
                        </a:rPr>
                        <a:t>/</a:t>
                      </a:r>
                      <a:r>
                        <a:rPr lang="es-UY" sz="800" b="0" i="0" u="none" strike="noStrike" dirty="0" err="1">
                          <a:solidFill>
                            <a:schemeClr val="dk1"/>
                          </a:solidFill>
                          <a:latin typeface="+mn-lt"/>
                          <a:ea typeface="DFKai-SB"/>
                          <a:cs typeface="+mn-cs"/>
                        </a:rPr>
                        <a:t>month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Win</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Sadesa</a:t>
                      </a:r>
                      <a:r>
                        <a:rPr lang="es-UY" sz="800" b="0" i="0" u="none" strike="noStrike" dirty="0">
                          <a:solidFill>
                            <a:schemeClr val="dk1"/>
                          </a:solidFill>
                          <a:latin typeface="+mn-lt"/>
                          <a:ea typeface="DFKai-SB"/>
                          <a:cs typeface="+mn-cs"/>
                        </a:rPr>
                        <a:t> tender in </a:t>
                      </a:r>
                      <a:r>
                        <a:rPr lang="es-UY" sz="800" b="0" i="0" u="none" strike="noStrike" dirty="0" err="1">
                          <a:solidFill>
                            <a:schemeClr val="dk1"/>
                          </a:solidFill>
                          <a:latin typeface="+mn-lt"/>
                          <a:ea typeface="DFKai-SB"/>
                          <a:cs typeface="+mn-cs"/>
                        </a:rPr>
                        <a:t>next</a:t>
                      </a:r>
                      <a:r>
                        <a:rPr lang="es-UY" sz="800" b="0" i="0" u="none" strike="noStrike" dirty="0">
                          <a:solidFill>
                            <a:schemeClr val="dk1"/>
                          </a:solidFill>
                          <a:latin typeface="+mn-lt"/>
                          <a:ea typeface="DFKai-SB"/>
                          <a:cs typeface="+mn-cs"/>
                        </a:rPr>
                        <a:t> 6 </a:t>
                      </a:r>
                      <a:r>
                        <a:rPr lang="es-UY" sz="800" b="0" i="0" u="none" strike="noStrike" dirty="0" err="1">
                          <a:solidFill>
                            <a:schemeClr val="dk1"/>
                          </a:solidFill>
                          <a:latin typeface="+mn-lt"/>
                          <a:ea typeface="DFKai-SB"/>
                          <a:cs typeface="+mn-cs"/>
                        </a:rPr>
                        <a:t>month</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period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we</a:t>
                      </a:r>
                      <a:r>
                        <a:rPr lang="es-UY" sz="800" b="0" i="0" u="none" strike="noStrike" dirty="0">
                          <a:solidFill>
                            <a:schemeClr val="dk1"/>
                          </a:solidFill>
                          <a:latin typeface="+mn-lt"/>
                          <a:ea typeface="DFKai-SB"/>
                          <a:cs typeface="+mn-cs"/>
                        </a:rPr>
                        <a:t> won </a:t>
                      </a:r>
                      <a:r>
                        <a:rPr lang="es-UY" sz="800" b="0" i="0" u="none" strike="noStrike" dirty="0" err="1">
                          <a:solidFill>
                            <a:schemeClr val="dk1"/>
                          </a:solidFill>
                          <a:latin typeface="+mn-lt"/>
                          <a:ea typeface="DFKai-SB"/>
                          <a:cs typeface="+mn-cs"/>
                        </a:rPr>
                        <a:t>part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last</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period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but</a:t>
                      </a:r>
                      <a:r>
                        <a:rPr lang="es-UY" sz="800" b="0" i="0" u="none" strike="noStrike" dirty="0">
                          <a:solidFill>
                            <a:schemeClr val="dk1"/>
                          </a:solidFill>
                          <a:latin typeface="+mn-lt"/>
                          <a:ea typeface="DFKai-SB"/>
                          <a:cs typeface="+mn-cs"/>
                        </a:rPr>
                        <a:t> cargo </a:t>
                      </a:r>
                      <a:r>
                        <a:rPr lang="es-UY" sz="800" b="0" i="0" u="none" strike="noStrike" dirty="0" err="1">
                          <a:solidFill>
                            <a:schemeClr val="dk1"/>
                          </a:solidFill>
                          <a:latin typeface="+mn-lt"/>
                          <a:ea typeface="DFKai-SB"/>
                          <a:cs typeface="+mn-cs"/>
                        </a:rPr>
                        <a:t>deviated</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with</a:t>
                      </a:r>
                      <a:r>
                        <a:rPr lang="es-UY" sz="800" b="0" i="0" u="none" strike="noStrike" dirty="0">
                          <a:solidFill>
                            <a:schemeClr val="dk1"/>
                          </a:solidFill>
                          <a:latin typeface="+mn-lt"/>
                          <a:ea typeface="DFKai-SB"/>
                          <a:cs typeface="+mn-cs"/>
                        </a:rPr>
                        <a:t> ONE and HMM </a:t>
                      </a:r>
                      <a:r>
                        <a:rPr lang="es-UY" sz="800" b="0" i="0" u="none" strike="noStrike" dirty="0" err="1">
                          <a:solidFill>
                            <a:schemeClr val="dk1"/>
                          </a:solidFill>
                          <a:latin typeface="+mn-lt"/>
                          <a:ea typeface="DFKai-SB"/>
                          <a:cs typeface="+mn-cs"/>
                        </a:rPr>
                        <a:t>due</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to</a:t>
                      </a:r>
                      <a:r>
                        <a:rPr lang="es-UY" sz="800" b="0" i="0" u="none" strike="noStrike" dirty="0">
                          <a:solidFill>
                            <a:schemeClr val="dk1"/>
                          </a:solidFill>
                          <a:latin typeface="+mn-lt"/>
                          <a:ea typeface="DFKai-SB"/>
                          <a:cs typeface="+mn-cs"/>
                        </a:rPr>
                        <a:t> </a:t>
                      </a:r>
                      <a:r>
                        <a:rPr lang="es-UY" sz="800" b="0" i="0" u="none" strike="noStrike" dirty="0" err="1">
                          <a:solidFill>
                            <a:schemeClr val="dk1"/>
                          </a:solidFill>
                          <a:latin typeface="+mn-lt"/>
                          <a:ea typeface="DFKai-SB"/>
                          <a:cs typeface="+mn-cs"/>
                        </a:rPr>
                        <a:t>quicker</a:t>
                      </a:r>
                      <a:r>
                        <a:rPr lang="es-UY" sz="800" b="0" i="0" u="none" strike="noStrike" dirty="0">
                          <a:solidFill>
                            <a:schemeClr val="dk1"/>
                          </a:solidFill>
                          <a:latin typeface="+mn-lt"/>
                          <a:ea typeface="DFKai-SB"/>
                          <a:cs typeface="+mn-cs"/>
                        </a:rPr>
                        <a:t> t/</a:t>
                      </a:r>
                      <a:r>
                        <a:rPr lang="es-UY" sz="800" b="0" i="0" u="none" strike="noStrike" dirty="0" err="1">
                          <a:solidFill>
                            <a:schemeClr val="dk1"/>
                          </a:solidFill>
                          <a:latin typeface="+mn-lt"/>
                          <a:ea typeface="DFKai-SB"/>
                          <a:cs typeface="+mn-cs"/>
                        </a:rPr>
                        <a:t>ts</a:t>
                      </a:r>
                      <a:r>
                        <a:rPr lang="es-UY" sz="800" b="0" i="0" u="none" strike="noStrike" dirty="0">
                          <a:solidFill>
                            <a:schemeClr val="dk1"/>
                          </a:solidFill>
                          <a:latin typeface="+mn-lt"/>
                          <a:ea typeface="DFKai-SB"/>
                          <a:cs typeface="+mn-cs"/>
                        </a:rPr>
                        <a:t>.</a:t>
                      </a:r>
                      <a:endParaRPr lang="es-UY" sz="1000" b="0" i="0" u="none" strike="noStrike" dirty="0">
                        <a:solidFill>
                          <a:schemeClr val="dk1"/>
                        </a:solidFill>
                        <a:latin typeface="+mn-lt"/>
                        <a:ea typeface="DFKai-SB"/>
                        <a:cs typeface="+mn-cs"/>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10003"/>
                  </a:ext>
                </a:extLst>
              </a:tr>
            </a:tbl>
          </a:graphicData>
        </a:graphic>
      </p:graphicFrame>
      <p:sp>
        <p:nvSpPr>
          <p:cNvPr id="7" name="Slide Number Placeholder 1"/>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endParaRPr lang="en-US" sz="1200" dirty="0">
              <a:solidFill>
                <a:prstClr val="black"/>
              </a:solidFill>
              <a:latin typeface="Calibri"/>
            </a:endParaRPr>
          </a:p>
        </p:txBody>
      </p:sp>
      <p:sp>
        <p:nvSpPr>
          <p:cNvPr id="2" name="Title 11">
            <a:extLst>
              <a:ext uri="{FF2B5EF4-FFF2-40B4-BE49-F238E27FC236}">
                <a16:creationId xmlns:a16="http://schemas.microsoft.com/office/drawing/2014/main" id="{8CB6995B-E480-991C-EFD0-0542F2BF7E4A}"/>
              </a:ext>
            </a:extLst>
          </p:cNvPr>
          <p:cNvSpPr txBox="1">
            <a:spLocks/>
          </p:cNvSpPr>
          <p:nvPr/>
        </p:nvSpPr>
        <p:spPr>
          <a:xfrm>
            <a:off x="104257" y="0"/>
            <a:ext cx="8935486" cy="555831"/>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zh-TW" sz="2400" b="1" dirty="0">
                <a:latin typeface="DFKai-SB" pitchFamily="65" charset="-120"/>
                <a:ea typeface="DFKai-SB" pitchFamily="65" charset="-120"/>
              </a:rPr>
              <a:t>Performance/Space(2024) and 2025 Market Review </a:t>
            </a:r>
            <a:r>
              <a:rPr lang="en-US" altLang="zh-TW" sz="2400" b="1" dirty="0">
                <a:solidFill>
                  <a:srgbClr val="FFFF00"/>
                </a:solidFill>
                <a:latin typeface="DFKai-SB" pitchFamily="65" charset="-120"/>
                <a:ea typeface="DFKai-SB" pitchFamily="65" charset="-120"/>
              </a:rPr>
              <a:t>(UY)</a:t>
            </a:r>
            <a:endParaRPr lang="en-US" sz="2400" b="1" dirty="0">
              <a:solidFill>
                <a:srgbClr val="FFFF00"/>
              </a:solidFill>
              <a:latin typeface="DFKai-SB" pitchFamily="65" charset="-120"/>
              <a:ea typeface="DFKai-SB" pitchFamily="65" charset="-120"/>
            </a:endParaRPr>
          </a:p>
        </p:txBody>
      </p:sp>
      <p:sp>
        <p:nvSpPr>
          <p:cNvPr id="3" name="Slide Number Placeholder 1">
            <a:extLst>
              <a:ext uri="{FF2B5EF4-FFF2-40B4-BE49-F238E27FC236}">
                <a16:creationId xmlns:a16="http://schemas.microsoft.com/office/drawing/2014/main" id="{C9834635-4F8C-53D8-7043-2A374B9F35AB}"/>
              </a:ext>
            </a:extLst>
          </p:cNvPr>
          <p:cNvSpPr txBox="1">
            <a:spLocks/>
          </p:cNvSpPr>
          <p:nvPr/>
        </p:nvSpPr>
        <p:spPr>
          <a:xfrm>
            <a:off x="7092280" y="4888747"/>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4</a:t>
            </a:fld>
            <a:endParaRPr lang="en-US" sz="1200" dirty="0">
              <a:solidFill>
                <a:prstClr val="black"/>
              </a:solidFill>
              <a:latin typeface="Calibri"/>
            </a:endParaRPr>
          </a:p>
        </p:txBody>
      </p:sp>
    </p:spTree>
    <p:extLst>
      <p:ext uri="{BB962C8B-B14F-4D97-AF65-F5344CB8AC3E}">
        <p14:creationId xmlns:p14="http://schemas.microsoft.com/office/powerpoint/2010/main" val="33841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E8788-131A-F4DB-1055-E6D687F0B28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37C21341-EE61-9300-88D3-63248D381F13}"/>
              </a:ext>
            </a:extLst>
          </p:cNvPr>
          <p:cNvSpPr>
            <a:spLocks noGrp="1"/>
          </p:cNvSpPr>
          <p:nvPr>
            <p:ph type="title"/>
          </p:nvPr>
        </p:nvSpPr>
        <p:spPr>
          <a:xfrm>
            <a:off x="114400" y="13251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(UY)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A5E2FE3B-A775-70A0-BD22-422E303AE04B}"/>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5</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28436F8B-F80C-F788-E17A-0E4D1E71D733}"/>
              </a:ext>
            </a:extLst>
          </p:cNvPr>
          <p:cNvSpPr txBox="1"/>
          <p:nvPr/>
        </p:nvSpPr>
        <p:spPr>
          <a:xfrm>
            <a:off x="114400" y="646349"/>
            <a:ext cx="8778080" cy="3731791"/>
          </a:xfrm>
          <a:prstGeom prst="rect">
            <a:avLst/>
          </a:prstGeom>
          <a:noFill/>
        </p:spPr>
        <p:txBody>
          <a:bodyPr wrap="square" rtlCol="0">
            <a:spAutoFit/>
          </a:bodyPr>
          <a:lstStyle/>
          <a:p>
            <a:endParaRPr lang="en-US" sz="1600" b="1" dirty="0">
              <a:latin typeface="Candara" panose="020E0502030303020204" pitchFamily="34" charset="0"/>
            </a:endParaRPr>
          </a:p>
          <a:p>
            <a:r>
              <a:rPr lang="en-US" sz="1600" b="1" dirty="0">
                <a:latin typeface="Candara" panose="020E0502030303020204" pitchFamily="34" charset="0"/>
              </a:rPr>
              <a:t>Commercial side:</a:t>
            </a:r>
          </a:p>
          <a:p>
            <a:endParaRPr lang="en-US" sz="1600" b="1" dirty="0">
              <a:latin typeface="Candara" panose="020E0502030303020204" pitchFamily="34" charset="0"/>
            </a:endParaRPr>
          </a:p>
          <a:p>
            <a:endParaRPr lang="en-US" sz="1600" b="1" dirty="0">
              <a:latin typeface="Candara" panose="020E0502030303020204" pitchFamily="34" charset="0"/>
            </a:endParaRPr>
          </a:p>
          <a:p>
            <a:r>
              <a:rPr lang="en-US" sz="1050" dirty="0">
                <a:sym typeface="Wingdings" panose="05000000000000000000" pitchFamily="2" charset="2"/>
              </a:rPr>
              <a:t></a:t>
            </a:r>
            <a:r>
              <a:rPr lang="en-US" sz="1000" dirty="0">
                <a:sym typeface="Wingdings" panose="05000000000000000000" pitchFamily="2" charset="2"/>
              </a:rPr>
              <a:t>Top 4 export commodities in Uruguay are meat, wood, fish and dairy (74% of total exports to Asia).</a:t>
            </a:r>
          </a:p>
          <a:p>
            <a:endParaRPr lang="en-US" sz="1000" dirty="0">
              <a:sym typeface="Wingdings" panose="05000000000000000000" pitchFamily="2" charset="2"/>
            </a:endParaRPr>
          </a:p>
          <a:p>
            <a:pPr marL="171450" indent="-171450">
              <a:buFont typeface="Wingdings" panose="05000000000000000000" pitchFamily="2" charset="2"/>
              <a:buChar char="è"/>
            </a:pPr>
            <a:r>
              <a:rPr lang="en-US" sz="1000" dirty="0">
                <a:sym typeface="Wingdings" panose="05000000000000000000" pitchFamily="2" charset="2"/>
              </a:rPr>
              <a:t>Reefer vol in our market fell -23% in 2024 vs previous year, mainly because meat decreased to Asia. We decreased only -3,8%.</a:t>
            </a:r>
          </a:p>
          <a:p>
            <a:pPr marL="171450" indent="-171450">
              <a:buFont typeface="Wingdings" panose="05000000000000000000" pitchFamily="2" charset="2"/>
              <a:buChar char="è"/>
            </a:pPr>
            <a:endParaRPr lang="en-US" sz="1000" dirty="0">
              <a:sym typeface="Wingdings" panose="05000000000000000000" pitchFamily="2" charset="2"/>
            </a:endParaRPr>
          </a:p>
          <a:p>
            <a:r>
              <a:rPr lang="en-US" sz="1000" dirty="0">
                <a:sym typeface="Wingdings" panose="05000000000000000000" pitchFamily="2" charset="2"/>
              </a:rPr>
              <a:t>As action plan, we aim at increasing 18% our </a:t>
            </a:r>
            <a:r>
              <a:rPr lang="en-US" sz="1000" b="1" dirty="0">
                <a:sym typeface="Wingdings" panose="05000000000000000000" pitchFamily="2" charset="2"/>
              </a:rPr>
              <a:t>meat</a:t>
            </a:r>
            <a:r>
              <a:rPr lang="en-US" sz="1000" dirty="0">
                <a:sym typeface="Wingdings" panose="05000000000000000000" pitchFamily="2" charset="2"/>
              </a:rPr>
              <a:t> vol and 27% our </a:t>
            </a:r>
            <a:r>
              <a:rPr lang="en-US" sz="1000" b="1" dirty="0">
                <a:sym typeface="Wingdings" panose="05000000000000000000" pitchFamily="2" charset="2"/>
              </a:rPr>
              <a:t>fish/squid </a:t>
            </a:r>
            <a:r>
              <a:rPr lang="en-US" sz="1000" dirty="0">
                <a:sym typeface="Wingdings" panose="05000000000000000000" pitchFamily="2" charset="2"/>
              </a:rPr>
              <a:t>vol in order to accomplish our Reefer KPI target of 2000 boxes in 2025 (in 2024 we loaded 1683x40´RH). Meat decreased in 2024 (-20%) however we managed to increase our market share from 10% in 2023 to 11,7% in 2024. Fish/squid decreased (-33%) in 2024 however we managed to increase our market share from 19,6% in 2023 to 38,5% in 2024.</a:t>
            </a:r>
          </a:p>
          <a:p>
            <a:endParaRPr lang="en-US" sz="1000" dirty="0">
              <a:sym typeface="Wingdings" panose="05000000000000000000" pitchFamily="2" charset="2"/>
            </a:endParaRPr>
          </a:p>
          <a:p>
            <a:pPr marL="171450" indent="-171450">
              <a:buFont typeface="Wingdings" panose="05000000000000000000" pitchFamily="2" charset="2"/>
              <a:buChar char="è"/>
            </a:pPr>
            <a:r>
              <a:rPr lang="en-US" sz="1000" b="1" dirty="0">
                <a:sym typeface="Wingdings" panose="05000000000000000000" pitchFamily="2" charset="2"/>
              </a:rPr>
              <a:t>Wood</a:t>
            </a:r>
            <a:r>
              <a:rPr lang="en-US" sz="1000" dirty="0">
                <a:sym typeface="Wingdings" panose="05000000000000000000" pitchFamily="2" charset="2"/>
              </a:rPr>
              <a:t> market increased 18% in 2024, we also increased from having the 11% market share in 2023 to 11,6% market share in 2024 (our growth was 24% 2886 </a:t>
            </a:r>
            <a:r>
              <a:rPr lang="en-US" sz="1000" dirty="0" err="1">
                <a:sym typeface="Wingdings" panose="05000000000000000000" pitchFamily="2" charset="2"/>
              </a:rPr>
              <a:t>teus</a:t>
            </a:r>
            <a:r>
              <a:rPr lang="en-US" sz="1000" dirty="0">
                <a:sym typeface="Wingdings" panose="05000000000000000000" pitchFamily="2" charset="2"/>
              </a:rPr>
              <a:t>) we plan to maintain this year, and focus on other better paying commodities such as reefer and wood pulp.</a:t>
            </a:r>
          </a:p>
          <a:p>
            <a:pPr marL="171450" indent="-171450">
              <a:buFont typeface="Wingdings" panose="05000000000000000000" pitchFamily="2" charset="2"/>
              <a:buChar char="è"/>
            </a:pPr>
            <a:endParaRPr lang="en-US" sz="1000" dirty="0">
              <a:sym typeface="Wingdings" panose="05000000000000000000" pitchFamily="2" charset="2"/>
            </a:endParaRPr>
          </a:p>
          <a:p>
            <a:pPr marL="171450" indent="-171450">
              <a:buFont typeface="Wingdings" panose="05000000000000000000" pitchFamily="2" charset="2"/>
              <a:buChar char="è"/>
            </a:pPr>
            <a:r>
              <a:rPr lang="en-US" sz="1000" b="1" dirty="0">
                <a:sym typeface="Wingdings" panose="05000000000000000000" pitchFamily="2" charset="2"/>
              </a:rPr>
              <a:t>Dairy </a:t>
            </a:r>
            <a:r>
              <a:rPr lang="en-US" sz="1000" dirty="0">
                <a:sym typeface="Wingdings" panose="05000000000000000000" pitchFamily="2" charset="2"/>
              </a:rPr>
              <a:t>market increased 12% in 2024, we passed from having 16% of the market in 2023 to 48% in 2024 (our growth was 233%). Main destinations is Philippines (Manila, Cebu) and an important increasing vol in Middle East (Jeddah, Damman, Hamad, Jebel Ali).</a:t>
            </a:r>
            <a:endParaRPr lang="en-US" sz="1000" b="1" dirty="0">
              <a:latin typeface="Candara" panose="020E0502030303020204" pitchFamily="34" charset="0"/>
            </a:endParaRPr>
          </a:p>
          <a:p>
            <a:endParaRPr lang="en-US" sz="1600" b="1" dirty="0">
              <a:latin typeface="Candara" panose="020E0502030303020204" pitchFamily="34" charset="0"/>
            </a:endParaRPr>
          </a:p>
          <a:p>
            <a:pPr marL="171450" indent="-171450">
              <a:buFont typeface="Wingdings" panose="05000000000000000000" pitchFamily="2" charset="2"/>
              <a:buChar char="è"/>
            </a:pPr>
            <a:endParaRPr lang="en-US" sz="1000" dirty="0"/>
          </a:p>
          <a:p>
            <a:r>
              <a:rPr lang="en-US" sz="1600" b="1" dirty="0">
                <a:latin typeface="Candara" panose="020E0502030303020204" pitchFamily="34" charset="0"/>
              </a:rPr>
              <a:t> </a:t>
            </a:r>
          </a:p>
        </p:txBody>
      </p:sp>
      <p:sp>
        <p:nvSpPr>
          <p:cNvPr id="8" name="文字方塊 7">
            <a:extLst>
              <a:ext uri="{FF2B5EF4-FFF2-40B4-BE49-F238E27FC236}">
                <a16:creationId xmlns:a16="http://schemas.microsoft.com/office/drawing/2014/main" id="{D78490E9-D382-A245-14D9-0E5931D091FE}"/>
              </a:ext>
            </a:extLst>
          </p:cNvPr>
          <p:cNvSpPr txBox="1"/>
          <p:nvPr/>
        </p:nvSpPr>
        <p:spPr>
          <a:xfrm>
            <a:off x="102893" y="1752147"/>
            <a:ext cx="184731" cy="584775"/>
          </a:xfrm>
          <a:prstGeom prst="rect">
            <a:avLst/>
          </a:prstGeom>
          <a:noFill/>
        </p:spPr>
        <p:txBody>
          <a:bodyPr wrap="none" rtlCol="0">
            <a:spAutoFit/>
          </a:bodyPr>
          <a:lstStyle/>
          <a:p>
            <a:endParaRPr lang="en-US" sz="1600" b="1" dirty="0">
              <a:latin typeface="Candara" panose="020E0502030303020204" pitchFamily="34" charset="0"/>
            </a:endParaRPr>
          </a:p>
          <a:p>
            <a:endParaRPr lang="en-US" sz="1600" b="1" dirty="0">
              <a:latin typeface="Candara" panose="020E0502030303020204" pitchFamily="34" charset="0"/>
            </a:endParaRPr>
          </a:p>
        </p:txBody>
      </p:sp>
    </p:spTree>
    <p:extLst>
      <p:ext uri="{BB962C8B-B14F-4D97-AF65-F5344CB8AC3E}">
        <p14:creationId xmlns:p14="http://schemas.microsoft.com/office/powerpoint/2010/main" val="48272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89EE4-3C20-43C1-63EA-150F48ECF5D5}"/>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FE5EDE75-D679-8BF9-FF19-4B80893D4BCB}"/>
              </a:ext>
            </a:extLst>
          </p:cNvPr>
          <p:cNvSpPr>
            <a:spLocks noGrp="1"/>
          </p:cNvSpPr>
          <p:nvPr>
            <p:ph type="title"/>
          </p:nvPr>
        </p:nvSpPr>
        <p:spPr>
          <a:xfrm>
            <a:off x="114400" y="13251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(UY)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D254E97-EAB9-7129-BB64-A901ED25B79A}"/>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6</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6EAC917F-C19E-12DB-E070-7A2C91D1D1D0}"/>
              </a:ext>
            </a:extLst>
          </p:cNvPr>
          <p:cNvSpPr txBox="1"/>
          <p:nvPr/>
        </p:nvSpPr>
        <p:spPr>
          <a:xfrm>
            <a:off x="114400" y="646349"/>
            <a:ext cx="8778080" cy="4832092"/>
          </a:xfrm>
          <a:prstGeom prst="rect">
            <a:avLst/>
          </a:prstGeom>
          <a:noFill/>
        </p:spPr>
        <p:txBody>
          <a:bodyPr wrap="square" rtlCol="0">
            <a:spAutoFit/>
          </a:bodyPr>
          <a:lstStyle/>
          <a:p>
            <a:endParaRPr lang="en-US" sz="1600" b="1" dirty="0">
              <a:latin typeface="Candara" panose="020E0502030303020204" pitchFamily="34" charset="0"/>
            </a:endParaRPr>
          </a:p>
          <a:p>
            <a:endParaRPr lang="en-US" sz="1600" b="1" dirty="0">
              <a:latin typeface="Candara" panose="020E0502030303020204" pitchFamily="34" charset="0"/>
            </a:endParaRPr>
          </a:p>
          <a:p>
            <a:r>
              <a:rPr lang="en-US" sz="1000" b="1" dirty="0">
                <a:solidFill>
                  <a:srgbClr val="00B050"/>
                </a:solidFill>
                <a:sym typeface="Wingdings" panose="05000000000000000000" pitchFamily="2" charset="2"/>
              </a:rPr>
              <a:t>EB</a:t>
            </a:r>
          </a:p>
          <a:p>
            <a:r>
              <a:rPr lang="en-US" sz="1000" dirty="0">
                <a:sym typeface="Wingdings" panose="05000000000000000000" pitchFamily="2" charset="2"/>
              </a:rPr>
              <a:t>More regular schedules.</a:t>
            </a:r>
          </a:p>
          <a:p>
            <a:endParaRPr lang="en-US" sz="1000" dirty="0">
              <a:sym typeface="Wingdings" panose="05000000000000000000" pitchFamily="2" charset="2"/>
            </a:endParaRPr>
          </a:p>
          <a:p>
            <a:r>
              <a:rPr lang="en-US" sz="1000" dirty="0">
                <a:sym typeface="Wingdings" panose="05000000000000000000" pitchFamily="2" charset="2"/>
              </a:rPr>
              <a:t>Quicker booking confirmations:</a:t>
            </a:r>
          </a:p>
          <a:p>
            <a:r>
              <a:rPr lang="en-US" sz="1000" dirty="0">
                <a:sym typeface="Wingdings" panose="05000000000000000000" pitchFamily="2" charset="2"/>
              </a:rPr>
              <a:t>-pending of allocation of BCC Panama.</a:t>
            </a:r>
          </a:p>
          <a:p>
            <a:r>
              <a:rPr lang="en-US" sz="1000" dirty="0">
                <a:sym typeface="Wingdings" panose="05000000000000000000" pitchFamily="2" charset="2"/>
              </a:rPr>
              <a:t>-pending on the 2</a:t>
            </a:r>
            <a:r>
              <a:rPr lang="en-US" sz="1000" baseline="30000" dirty="0">
                <a:sym typeface="Wingdings" panose="05000000000000000000" pitchFamily="2" charset="2"/>
              </a:rPr>
              <a:t>nd</a:t>
            </a:r>
            <a:r>
              <a:rPr lang="en-US" sz="1000" dirty="0">
                <a:sym typeface="Wingdings" panose="05000000000000000000" pitchFamily="2" charset="2"/>
              </a:rPr>
              <a:t> leg.		-pending for getting approval for EQC for deliver Smart.</a:t>
            </a:r>
          </a:p>
          <a:p>
            <a:r>
              <a:rPr lang="en-US" sz="1000" dirty="0">
                <a:sym typeface="Wingdings" panose="05000000000000000000" pitchFamily="2" charset="2"/>
              </a:rPr>
              <a:t>-pending of unclaimed at destination.	-no routing available, we have to request special or operational routings to Panama.</a:t>
            </a:r>
          </a:p>
          <a:p>
            <a:endParaRPr lang="en-US" sz="1000" dirty="0">
              <a:sym typeface="Wingdings" panose="05000000000000000000" pitchFamily="2" charset="2"/>
            </a:endParaRPr>
          </a:p>
          <a:p>
            <a:r>
              <a:rPr lang="en-US" sz="1000" dirty="0">
                <a:sym typeface="Wingdings" panose="05000000000000000000" pitchFamily="2" charset="2"/>
              </a:rPr>
              <a:t>More space in 2</a:t>
            </a:r>
            <a:r>
              <a:rPr lang="en-US" sz="1000" baseline="30000" dirty="0">
                <a:sym typeface="Wingdings" panose="05000000000000000000" pitchFamily="2" charset="2"/>
              </a:rPr>
              <a:t>nd</a:t>
            </a:r>
            <a:r>
              <a:rPr lang="en-US" sz="1000" dirty="0">
                <a:sym typeface="Wingdings" panose="05000000000000000000" pitchFamily="2" charset="2"/>
              </a:rPr>
              <a:t> leg connections:</a:t>
            </a: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endParaRPr lang="en-US" sz="1000" dirty="0">
              <a:sym typeface="Wingdings" panose="05000000000000000000" pitchFamily="2" charset="2"/>
            </a:endParaRPr>
          </a:p>
          <a:p>
            <a:r>
              <a:rPr lang="en-US" sz="1000" b="1" dirty="0">
                <a:solidFill>
                  <a:srgbClr val="00B050"/>
                </a:solidFill>
                <a:sym typeface="Wingdings" panose="05000000000000000000" pitchFamily="2" charset="2"/>
              </a:rPr>
              <a:t>WB</a:t>
            </a:r>
          </a:p>
          <a:p>
            <a:r>
              <a:rPr lang="en-US" sz="1000" dirty="0">
                <a:sym typeface="Wingdings" panose="05000000000000000000" pitchFamily="2" charset="2"/>
              </a:rPr>
              <a:t>More available NOR equipment in main direct pols.</a:t>
            </a:r>
          </a:p>
          <a:p>
            <a:r>
              <a:rPr lang="es-ES" sz="1000" dirty="0">
                <a:sym typeface="Wingdings" panose="05000000000000000000" pitchFamily="2" charset="2"/>
              </a:rPr>
              <a:t></a:t>
            </a:r>
            <a:r>
              <a:rPr lang="es-ES" sz="1000" dirty="0" err="1"/>
              <a:t>Support</a:t>
            </a:r>
            <a:r>
              <a:rPr lang="es-ES" sz="1000" dirty="0"/>
              <a:t> </a:t>
            </a:r>
            <a:r>
              <a:rPr lang="es-ES" sz="1000" dirty="0" err="1"/>
              <a:t>own</a:t>
            </a:r>
            <a:r>
              <a:rPr lang="es-ES" sz="1000" dirty="0"/>
              <a:t> </a:t>
            </a:r>
            <a:r>
              <a:rPr lang="es-ES" sz="1000" dirty="0" err="1"/>
              <a:t>sq</a:t>
            </a:r>
            <a:r>
              <a:rPr lang="es-ES" sz="1000" dirty="0"/>
              <a:t> base cargo, </a:t>
            </a:r>
            <a:r>
              <a:rPr lang="es-ES" sz="1000" dirty="0" err="1"/>
              <a:t>with</a:t>
            </a:r>
            <a:r>
              <a:rPr lang="es-ES" sz="1000" dirty="0"/>
              <a:t> </a:t>
            </a:r>
            <a:r>
              <a:rPr lang="es-ES" sz="1000" dirty="0" err="1"/>
              <a:t>main</a:t>
            </a:r>
            <a:r>
              <a:rPr lang="es-ES" sz="1000" dirty="0"/>
              <a:t> FF (</a:t>
            </a:r>
            <a:r>
              <a:rPr lang="es-ES" sz="1000" dirty="0" err="1"/>
              <a:t>mentioned</a:t>
            </a:r>
            <a:r>
              <a:rPr lang="es-ES" sz="1000" dirty="0"/>
              <a:t> </a:t>
            </a:r>
            <a:r>
              <a:rPr lang="es-ES" sz="1000" dirty="0" err="1"/>
              <a:t>below</a:t>
            </a:r>
            <a:r>
              <a:rPr lang="es-ES" sz="1000" dirty="0"/>
              <a:t>).</a:t>
            </a:r>
          </a:p>
          <a:p>
            <a:r>
              <a:rPr lang="es-UY" sz="1000" dirty="0">
                <a:sym typeface="Wingdings" panose="05000000000000000000" pitchFamily="2" charset="2"/>
              </a:rPr>
              <a:t></a:t>
            </a:r>
            <a:r>
              <a:rPr lang="es-UY" sz="1000" dirty="0" err="1"/>
              <a:t>During</a:t>
            </a:r>
            <a:r>
              <a:rPr lang="es-UY" sz="1000" dirty="0"/>
              <a:t> 2024 </a:t>
            </a:r>
            <a:r>
              <a:rPr lang="es-UY" sz="1000" dirty="0" err="1"/>
              <a:t>almost</a:t>
            </a:r>
            <a:r>
              <a:rPr lang="es-UY" sz="1000" dirty="0"/>
              <a:t> 90% </a:t>
            </a:r>
            <a:r>
              <a:rPr lang="es-UY" sz="1000" dirty="0" err="1"/>
              <a:t>of</a:t>
            </a:r>
            <a:r>
              <a:rPr lang="es-UY" sz="1000" dirty="0"/>
              <a:t> cargo </a:t>
            </a:r>
            <a:r>
              <a:rPr lang="es-UY" sz="1000" dirty="0" err="1"/>
              <a:t>belonged</a:t>
            </a:r>
            <a:r>
              <a:rPr lang="es-UY" sz="1000" dirty="0"/>
              <a:t> </a:t>
            </a:r>
            <a:r>
              <a:rPr lang="es-UY" sz="1000" dirty="0" err="1"/>
              <a:t>to</a:t>
            </a:r>
            <a:r>
              <a:rPr lang="es-UY" sz="1000" dirty="0"/>
              <a:t> FF</a:t>
            </a:r>
          </a:p>
          <a:p>
            <a:r>
              <a:rPr lang="es-UY" sz="1000" dirty="0"/>
              <a:t>40% </a:t>
            </a:r>
            <a:r>
              <a:rPr lang="es-UY" sz="1000" dirty="0" err="1"/>
              <a:t>of</a:t>
            </a:r>
            <a:r>
              <a:rPr lang="es-UY" sz="1000" dirty="0"/>
              <a:t> cargo </a:t>
            </a:r>
            <a:r>
              <a:rPr lang="es-UY" sz="1000" dirty="0" err="1"/>
              <a:t>is</a:t>
            </a:r>
            <a:r>
              <a:rPr lang="es-UY" sz="1000" dirty="0"/>
              <a:t> </a:t>
            </a:r>
            <a:r>
              <a:rPr lang="es-UY" sz="1000" dirty="0" err="1"/>
              <a:t>handle</a:t>
            </a:r>
            <a:r>
              <a:rPr lang="es-UY" sz="1000" dirty="0"/>
              <a:t> </a:t>
            </a:r>
            <a:r>
              <a:rPr lang="es-UY" sz="1000" dirty="0" err="1"/>
              <a:t>by</a:t>
            </a:r>
            <a:r>
              <a:rPr lang="es-UY" sz="1000" dirty="0"/>
              <a:t> </a:t>
            </a:r>
            <a:r>
              <a:rPr lang="es-UY" sz="1000" dirty="0" err="1"/>
              <a:t>the</a:t>
            </a:r>
            <a:r>
              <a:rPr lang="es-UY" sz="1000" dirty="0"/>
              <a:t> top 10 </a:t>
            </a:r>
            <a:r>
              <a:rPr lang="es-UY" sz="1000" dirty="0" err="1"/>
              <a:t>of</a:t>
            </a:r>
            <a:r>
              <a:rPr lang="es-UY" sz="1000" dirty="0"/>
              <a:t> WB </a:t>
            </a:r>
            <a:r>
              <a:rPr lang="es-UY" sz="1000" dirty="0" err="1"/>
              <a:t>customers</a:t>
            </a:r>
            <a:r>
              <a:rPr lang="es-UY" sz="1000" dirty="0"/>
              <a:t>, </a:t>
            </a:r>
            <a:r>
              <a:rPr lang="es-UY" sz="1000" dirty="0" err="1"/>
              <a:t>from</a:t>
            </a:r>
            <a:r>
              <a:rPr lang="es-UY" sz="1000" dirty="0"/>
              <a:t> </a:t>
            </a:r>
            <a:r>
              <a:rPr lang="es-UY" sz="1000" dirty="0" err="1"/>
              <a:t>those</a:t>
            </a:r>
            <a:r>
              <a:rPr lang="es-UY" sz="1000" dirty="0"/>
              <a:t> 10 </a:t>
            </a:r>
            <a:r>
              <a:rPr lang="es-UY" sz="1000" dirty="0" err="1"/>
              <a:t>only</a:t>
            </a:r>
            <a:r>
              <a:rPr lang="es-UY" sz="1000" dirty="0"/>
              <a:t> 4 can </a:t>
            </a:r>
            <a:r>
              <a:rPr lang="es-UY" sz="1000" dirty="0" err="1"/>
              <a:t>nego</a:t>
            </a:r>
            <a:r>
              <a:rPr lang="es-UY" sz="1000" dirty="0"/>
              <a:t> </a:t>
            </a:r>
            <a:r>
              <a:rPr lang="es-UY" sz="1000" dirty="0" err="1"/>
              <a:t>rate</a:t>
            </a:r>
            <a:r>
              <a:rPr lang="es-UY" sz="1000" dirty="0"/>
              <a:t> at </a:t>
            </a:r>
            <a:r>
              <a:rPr lang="es-UY" sz="1000" dirty="0" err="1"/>
              <a:t>our</a:t>
            </a:r>
            <a:r>
              <a:rPr lang="es-UY" sz="1000" dirty="0"/>
              <a:t> </a:t>
            </a:r>
            <a:r>
              <a:rPr lang="es-UY" sz="1000" dirty="0" err="1"/>
              <a:t>side</a:t>
            </a:r>
            <a:r>
              <a:rPr lang="es-UY" sz="1000" dirty="0"/>
              <a:t> (</a:t>
            </a:r>
            <a:r>
              <a:rPr lang="es-UY" sz="1000" dirty="0" err="1"/>
              <a:t>Pluscargo</a:t>
            </a:r>
            <a:r>
              <a:rPr lang="es-UY" sz="1000" dirty="0"/>
              <a:t>, CEVA, Repremar and ULSA)</a:t>
            </a:r>
          </a:p>
          <a:p>
            <a:r>
              <a:rPr lang="es-UY" sz="1000" dirty="0"/>
              <a:t>Plan: </a:t>
            </a:r>
            <a:r>
              <a:rPr lang="es-UY" sz="1000" dirty="0" err="1"/>
              <a:t>Pluscargo</a:t>
            </a:r>
            <a:r>
              <a:rPr lang="es-UY" sz="1000" dirty="0"/>
              <a:t> 150 </a:t>
            </a:r>
            <a:r>
              <a:rPr lang="es-UY" sz="1000" dirty="0" err="1"/>
              <a:t>teus</a:t>
            </a:r>
            <a:r>
              <a:rPr lang="es-UY" sz="1000" dirty="0"/>
              <a:t>, Repremar 150 </a:t>
            </a:r>
            <a:r>
              <a:rPr lang="es-UY" sz="1000" dirty="0" err="1"/>
              <a:t>teus</a:t>
            </a:r>
            <a:r>
              <a:rPr lang="es-UY" sz="1000" dirty="0"/>
              <a:t>, CEVA 50 </a:t>
            </a:r>
            <a:r>
              <a:rPr lang="es-UY" sz="1000" dirty="0" err="1"/>
              <a:t>teu</a:t>
            </a:r>
            <a:r>
              <a:rPr lang="es-UY" sz="1000" dirty="0"/>
              <a:t>.</a:t>
            </a:r>
          </a:p>
          <a:p>
            <a:r>
              <a:rPr lang="en-US" sz="1000" dirty="0">
                <a:sym typeface="Wingdings" panose="05000000000000000000" pitchFamily="2" charset="2"/>
              </a:rPr>
              <a:t></a:t>
            </a:r>
            <a:r>
              <a:rPr lang="es-UY" sz="1000" dirty="0" err="1"/>
              <a:t>Fixed</a:t>
            </a:r>
            <a:r>
              <a:rPr lang="es-UY" sz="1000" dirty="0"/>
              <a:t> </a:t>
            </a:r>
            <a:r>
              <a:rPr lang="es-UY" sz="1000" dirty="0" err="1"/>
              <a:t>allocation</a:t>
            </a:r>
            <a:r>
              <a:rPr lang="es-UY" sz="1000" dirty="0"/>
              <a:t> </a:t>
            </a:r>
            <a:r>
              <a:rPr lang="es-UY" sz="1000" dirty="0" err="1"/>
              <a:t>for</a:t>
            </a:r>
            <a:r>
              <a:rPr lang="es-UY" sz="1000" dirty="0"/>
              <a:t> </a:t>
            </a:r>
            <a:r>
              <a:rPr lang="es-UY" sz="1000" dirty="0" err="1"/>
              <a:t>main</a:t>
            </a:r>
            <a:r>
              <a:rPr lang="es-UY" sz="1000" dirty="0"/>
              <a:t> FF </a:t>
            </a:r>
            <a:r>
              <a:rPr lang="es-UY" sz="1000" dirty="0" err="1"/>
              <a:t>with</a:t>
            </a:r>
            <a:r>
              <a:rPr lang="es-UY" sz="1000" dirty="0"/>
              <a:t> </a:t>
            </a:r>
            <a:r>
              <a:rPr lang="es-UY" sz="1000" dirty="0" err="1"/>
              <a:t>previpous</a:t>
            </a:r>
            <a:r>
              <a:rPr lang="es-UY" sz="1000" dirty="0"/>
              <a:t> </a:t>
            </a:r>
            <a:r>
              <a:rPr lang="es-UY" sz="1000" dirty="0" err="1"/>
              <a:t>forecast</a:t>
            </a:r>
            <a:r>
              <a:rPr lang="es-UY" sz="1000" dirty="0"/>
              <a:t> </a:t>
            </a:r>
            <a:r>
              <a:rPr lang="es-UY" sz="1000" dirty="0" err="1"/>
              <a:t>by</a:t>
            </a:r>
            <a:r>
              <a:rPr lang="es-UY" sz="1000" dirty="0"/>
              <a:t> </a:t>
            </a:r>
            <a:r>
              <a:rPr lang="es-UY" sz="1000" dirty="0" err="1"/>
              <a:t>port</a:t>
            </a:r>
            <a:r>
              <a:rPr lang="es-UY" sz="1000" dirty="0"/>
              <a:t> </a:t>
            </a:r>
            <a:r>
              <a:rPr lang="es-UY" sz="1000" dirty="0" err="1"/>
              <a:t>informed</a:t>
            </a:r>
            <a:r>
              <a:rPr lang="es-UY" sz="1000" dirty="0"/>
              <a:t> </a:t>
            </a:r>
            <a:r>
              <a:rPr lang="es-UY" sz="1000" dirty="0" err="1"/>
              <a:t>to</a:t>
            </a:r>
            <a:r>
              <a:rPr lang="es-UY" sz="1000" dirty="0"/>
              <a:t> TPE.</a:t>
            </a:r>
            <a:endParaRPr lang="en-US" sz="1000" dirty="0">
              <a:sym typeface="Wingdings" panose="05000000000000000000" pitchFamily="2" charset="2"/>
            </a:endParaRPr>
          </a:p>
          <a:p>
            <a:pPr marL="171450" indent="-171450">
              <a:buFont typeface="Wingdings" panose="05000000000000000000" pitchFamily="2" charset="2"/>
              <a:buChar char="è"/>
            </a:pPr>
            <a:endParaRPr lang="en-US" sz="1000" dirty="0"/>
          </a:p>
          <a:p>
            <a:r>
              <a:rPr lang="en-US" sz="1600" b="1" dirty="0">
                <a:latin typeface="Candara" panose="020E0502030303020204" pitchFamily="34" charset="0"/>
              </a:rPr>
              <a:t> </a:t>
            </a:r>
          </a:p>
        </p:txBody>
      </p:sp>
      <p:sp>
        <p:nvSpPr>
          <p:cNvPr id="8" name="文字方塊 7">
            <a:extLst>
              <a:ext uri="{FF2B5EF4-FFF2-40B4-BE49-F238E27FC236}">
                <a16:creationId xmlns:a16="http://schemas.microsoft.com/office/drawing/2014/main" id="{81E63DE7-E827-4741-F56D-28DE8C0FB7F1}"/>
              </a:ext>
            </a:extLst>
          </p:cNvPr>
          <p:cNvSpPr txBox="1"/>
          <p:nvPr/>
        </p:nvSpPr>
        <p:spPr>
          <a:xfrm>
            <a:off x="114400" y="230850"/>
            <a:ext cx="2321469" cy="830997"/>
          </a:xfrm>
          <a:prstGeom prst="rect">
            <a:avLst/>
          </a:prstGeom>
          <a:noFill/>
        </p:spPr>
        <p:txBody>
          <a:bodyPr wrap="none" rtlCol="0">
            <a:spAutoFit/>
          </a:bodyPr>
          <a:lstStyle/>
          <a:p>
            <a:endParaRPr lang="en-US" sz="1600" b="1" dirty="0">
              <a:latin typeface="Candara" panose="020E0502030303020204" pitchFamily="34" charset="0"/>
            </a:endParaRPr>
          </a:p>
          <a:p>
            <a:endParaRPr lang="en-US" sz="1600" b="1" dirty="0">
              <a:latin typeface="Candara" panose="020E0502030303020204" pitchFamily="34" charset="0"/>
            </a:endParaRPr>
          </a:p>
          <a:p>
            <a:r>
              <a:rPr lang="en-US" sz="1600" b="1" dirty="0">
                <a:latin typeface="Candara" panose="020E0502030303020204" pitchFamily="34" charset="0"/>
              </a:rPr>
              <a:t>Future Plan Suggestion: </a:t>
            </a:r>
          </a:p>
        </p:txBody>
      </p:sp>
      <p:graphicFrame>
        <p:nvGraphicFramePr>
          <p:cNvPr id="4" name="Tabla 3">
            <a:extLst>
              <a:ext uri="{FF2B5EF4-FFF2-40B4-BE49-F238E27FC236}">
                <a16:creationId xmlns:a16="http://schemas.microsoft.com/office/drawing/2014/main" id="{BF257018-7B4C-7760-47DE-338FB9B0A1D2}"/>
              </a:ext>
            </a:extLst>
          </p:cNvPr>
          <p:cNvGraphicFramePr>
            <a:graphicFrameLocks noGrp="1"/>
          </p:cNvGraphicFramePr>
          <p:nvPr>
            <p:extLst>
              <p:ext uri="{D42A27DB-BD31-4B8C-83A1-F6EECF244321}">
                <p14:modId xmlns:p14="http://schemas.microsoft.com/office/powerpoint/2010/main" val="1592540838"/>
              </p:ext>
            </p:extLst>
          </p:nvPr>
        </p:nvGraphicFramePr>
        <p:xfrm>
          <a:off x="169640" y="2571750"/>
          <a:ext cx="6851104" cy="1357729"/>
        </p:xfrm>
        <a:graphic>
          <a:graphicData uri="http://schemas.openxmlformats.org/drawingml/2006/table">
            <a:tbl>
              <a:tblPr firstRow="1" firstCol="1" bandRow="1"/>
              <a:tblGrid>
                <a:gridCol w="905391">
                  <a:extLst>
                    <a:ext uri="{9D8B030D-6E8A-4147-A177-3AD203B41FA5}">
                      <a16:colId xmlns:a16="http://schemas.microsoft.com/office/drawing/2014/main" val="1731361557"/>
                    </a:ext>
                  </a:extLst>
                </a:gridCol>
                <a:gridCol w="1166741">
                  <a:extLst>
                    <a:ext uri="{9D8B030D-6E8A-4147-A177-3AD203B41FA5}">
                      <a16:colId xmlns:a16="http://schemas.microsoft.com/office/drawing/2014/main" val="1113473235"/>
                    </a:ext>
                  </a:extLst>
                </a:gridCol>
                <a:gridCol w="1232079">
                  <a:extLst>
                    <a:ext uri="{9D8B030D-6E8A-4147-A177-3AD203B41FA5}">
                      <a16:colId xmlns:a16="http://schemas.microsoft.com/office/drawing/2014/main" val="3686159073"/>
                    </a:ext>
                  </a:extLst>
                </a:gridCol>
                <a:gridCol w="1213411">
                  <a:extLst>
                    <a:ext uri="{9D8B030D-6E8A-4147-A177-3AD203B41FA5}">
                      <a16:colId xmlns:a16="http://schemas.microsoft.com/office/drawing/2014/main" val="2259721000"/>
                    </a:ext>
                  </a:extLst>
                </a:gridCol>
                <a:gridCol w="2333482">
                  <a:extLst>
                    <a:ext uri="{9D8B030D-6E8A-4147-A177-3AD203B41FA5}">
                      <a16:colId xmlns:a16="http://schemas.microsoft.com/office/drawing/2014/main" val="2716921358"/>
                    </a:ext>
                  </a:extLst>
                </a:gridCol>
              </a:tblGrid>
              <a:tr h="128395">
                <a:tc>
                  <a:txBody>
                    <a:bodyPr/>
                    <a:lstStyle/>
                    <a:p>
                      <a:pPr algn="l" fontAlgn="ctr"/>
                      <a:r>
                        <a:rPr lang="es-UY" sz="1000" b="1" i="0" u="none" strike="noStrike">
                          <a:solidFill>
                            <a:srgbClr val="000000"/>
                          </a:solidFill>
                          <a:effectLst/>
                          <a:latin typeface="Aptos" panose="020B0004020202020204" pitchFamily="34" charset="0"/>
                        </a:rPr>
                        <a:t>Service name</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1000" b="1" i="0" u="none" strike="noStrike">
                          <a:solidFill>
                            <a:srgbClr val="000000"/>
                          </a:solidFill>
                          <a:effectLst/>
                          <a:latin typeface="Aptos" panose="020B0004020202020204" pitchFamily="34" charset="0"/>
                        </a:rPr>
                        <a:t>Final destination</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1000" b="1" i="0" u="none" strike="noStrike">
                          <a:solidFill>
                            <a:srgbClr val="000000"/>
                          </a:solidFill>
                          <a:effectLst/>
                          <a:latin typeface="Aptos" panose="020B0004020202020204" pitchFamily="34" charset="0"/>
                        </a:rPr>
                        <a:t>Via</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1000" b="1" i="0" u="none" strike="noStrike">
                          <a:solidFill>
                            <a:srgbClr val="000000"/>
                          </a:solidFill>
                          <a:effectLst/>
                          <a:latin typeface="Aptos" panose="020B0004020202020204" pitchFamily="34" charset="0"/>
                        </a:rPr>
                        <a:t>Teus needed</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1000" b="1" i="0" u="none" strike="noStrike" dirty="0" err="1">
                          <a:solidFill>
                            <a:srgbClr val="000000"/>
                          </a:solidFill>
                          <a:effectLst/>
                          <a:latin typeface="Aptos" panose="020B0004020202020204" pitchFamily="34" charset="0"/>
                        </a:rPr>
                        <a:t>Important</a:t>
                      </a:r>
                      <a:r>
                        <a:rPr lang="es-UY" sz="1000" b="1" i="0" u="none" strike="noStrike" dirty="0">
                          <a:solidFill>
                            <a:srgbClr val="000000"/>
                          </a:solidFill>
                          <a:effectLst/>
                          <a:latin typeface="Aptos" panose="020B0004020202020204" pitchFamily="34" charset="0"/>
                        </a:rPr>
                        <a:t> </a:t>
                      </a:r>
                      <a:r>
                        <a:rPr lang="es-UY" sz="1000" b="1" i="0" u="none" strike="noStrike" dirty="0" err="1">
                          <a:solidFill>
                            <a:srgbClr val="000000"/>
                          </a:solidFill>
                          <a:effectLst/>
                          <a:latin typeface="Aptos" panose="020B0004020202020204" pitchFamily="34" charset="0"/>
                        </a:rPr>
                        <a:t>because</a:t>
                      </a:r>
                      <a:r>
                        <a:rPr lang="es-UY" sz="1000" b="1" i="0" u="none" strike="noStrike" dirty="0">
                          <a:solidFill>
                            <a:srgbClr val="000000"/>
                          </a:solidFill>
                          <a:effectLst/>
                          <a:latin typeface="Aptos" panose="020B0004020202020204" pitchFamily="34" charset="0"/>
                        </a:rPr>
                        <a:t>:</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3217083"/>
                  </a:ext>
                </a:extLst>
              </a:tr>
              <a:tr h="225976">
                <a:tc>
                  <a:txBody>
                    <a:bodyPr/>
                    <a:lstStyle/>
                    <a:p>
                      <a:pPr algn="l" fontAlgn="ctr"/>
                      <a:r>
                        <a:rPr lang="es-UY" sz="900" b="0" i="0" u="none" strike="noStrike">
                          <a:solidFill>
                            <a:srgbClr val="000000"/>
                          </a:solidFill>
                          <a:effectLst/>
                          <a:latin typeface="Aptos" panose="020B0004020202020204" pitchFamily="34" charset="0"/>
                        </a:rPr>
                        <a:t>AGI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Calibri" panose="020F0502020204030204" pitchFamily="34" charset="0"/>
                        </a:rPr>
                        <a:t>AEJBA y THLCH</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SGSGP</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UY" sz="900" b="0" i="0" u="none" strike="noStrike">
                          <a:solidFill>
                            <a:srgbClr val="000000"/>
                          </a:solidFill>
                          <a:effectLst/>
                          <a:latin typeface="Aptos" panose="020B0004020202020204" pitchFamily="34" charset="0"/>
                        </a:rPr>
                        <a:t>15</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800" b="0" i="0" u="none" strike="noStrike" dirty="0">
                          <a:solidFill>
                            <a:srgbClr val="000000"/>
                          </a:solidFill>
                          <a:effectLst/>
                          <a:latin typeface="Aptos" panose="020B0004020202020204" pitchFamily="34" charset="0"/>
                        </a:rPr>
                        <a:t>Increasing Dairy volume, connections to Middle East (Jeddah, Damman, Hamad) and </a:t>
                      </a:r>
                      <a:r>
                        <a:rPr lang="en-US" sz="800" b="0" i="0" u="none" strike="noStrike" dirty="0" err="1">
                          <a:solidFill>
                            <a:srgbClr val="000000"/>
                          </a:solidFill>
                          <a:effectLst/>
                          <a:latin typeface="Aptos" panose="020B0004020202020204" pitchFamily="34" charset="0"/>
                        </a:rPr>
                        <a:t>Sadesa</a:t>
                      </a:r>
                      <a:r>
                        <a:rPr lang="en-US" sz="800" b="0" i="0" u="none" strike="noStrike" dirty="0">
                          <a:solidFill>
                            <a:srgbClr val="000000"/>
                          </a:solidFill>
                          <a:effectLst/>
                          <a:latin typeface="Aptos" panose="020B0004020202020204" pitchFamily="34" charset="0"/>
                        </a:rPr>
                        <a:t> Tender main port THLCH.</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0906814"/>
                  </a:ext>
                </a:extLst>
              </a:tr>
              <a:tr h="138667">
                <a:tc>
                  <a:txBody>
                    <a:bodyPr/>
                    <a:lstStyle/>
                    <a:p>
                      <a:pPr algn="l" fontAlgn="ctr"/>
                      <a:r>
                        <a:rPr lang="es-UY" sz="900" b="0" i="0" u="none" strike="noStrike">
                          <a:solidFill>
                            <a:srgbClr val="000000"/>
                          </a:solidFill>
                          <a:effectLst/>
                          <a:latin typeface="Aptos" panose="020B0004020202020204" pitchFamily="34" charset="0"/>
                        </a:rPr>
                        <a:t>CPH</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PHMJJ</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TWKSG</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UY" sz="900" b="0" i="0" u="none" strike="noStrike">
                          <a:solidFill>
                            <a:srgbClr val="000000"/>
                          </a:solidFill>
                          <a:effectLst/>
                          <a:latin typeface="Aptos" panose="020B0004020202020204" pitchFamily="34" charset="0"/>
                        </a:rPr>
                        <a:t>6</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800" b="0" i="0" u="none" strike="noStrike" dirty="0" err="1">
                          <a:solidFill>
                            <a:srgbClr val="000000"/>
                          </a:solidFill>
                          <a:effectLst/>
                          <a:latin typeface="Aptos" panose="020B0004020202020204" pitchFamily="34" charset="0"/>
                        </a:rPr>
                        <a:t>Increasing</a:t>
                      </a:r>
                      <a:r>
                        <a:rPr lang="es-UY" sz="800" b="0" i="0" u="none" strike="noStrike" dirty="0">
                          <a:solidFill>
                            <a:srgbClr val="000000"/>
                          </a:solidFill>
                          <a:effectLst/>
                          <a:latin typeface="Aptos" panose="020B0004020202020204" pitchFamily="34" charset="0"/>
                        </a:rPr>
                        <a:t> </a:t>
                      </a:r>
                      <a:r>
                        <a:rPr lang="es-UY" sz="800" b="0" i="0" u="none" strike="noStrike" dirty="0" err="1">
                          <a:solidFill>
                            <a:srgbClr val="000000"/>
                          </a:solidFill>
                          <a:effectLst/>
                          <a:latin typeface="Aptos" panose="020B0004020202020204" pitchFamily="34" charset="0"/>
                        </a:rPr>
                        <a:t>Dairy</a:t>
                      </a:r>
                      <a:r>
                        <a:rPr lang="es-UY" sz="800" b="0" i="0" u="none" strike="noStrike" dirty="0">
                          <a:solidFill>
                            <a:srgbClr val="000000"/>
                          </a:solidFill>
                          <a:effectLst/>
                          <a:latin typeface="Aptos" panose="020B0004020202020204" pitchFamily="34" charset="0"/>
                        </a:rPr>
                        <a:t> </a:t>
                      </a:r>
                      <a:r>
                        <a:rPr lang="es-UY" sz="800" b="0" i="0" u="none" strike="noStrike" dirty="0" err="1">
                          <a:solidFill>
                            <a:srgbClr val="000000"/>
                          </a:solidFill>
                          <a:effectLst/>
                          <a:latin typeface="Aptos" panose="020B0004020202020204" pitchFamily="34" charset="0"/>
                        </a:rPr>
                        <a:t>volume</a:t>
                      </a:r>
                      <a:r>
                        <a:rPr lang="es-UY" sz="800" b="0" i="0" u="none" strike="noStrike" dirty="0">
                          <a:solidFill>
                            <a:srgbClr val="000000"/>
                          </a:solidFill>
                          <a:effectLst/>
                          <a:latin typeface="Aptos" panose="020B0004020202020204" pitchFamily="34" charset="0"/>
                        </a:rPr>
                        <a:t>.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7108859"/>
                  </a:ext>
                </a:extLst>
              </a:tr>
              <a:tr h="128395">
                <a:tc>
                  <a:txBody>
                    <a:bodyPr/>
                    <a:lstStyle/>
                    <a:p>
                      <a:pPr algn="l" fontAlgn="ctr"/>
                      <a:r>
                        <a:rPr lang="es-UY" sz="900" b="0" i="0" u="none" strike="noStrike">
                          <a:solidFill>
                            <a:srgbClr val="000000"/>
                          </a:solidFill>
                          <a:effectLst/>
                          <a:latin typeface="Aptos" panose="020B0004020202020204" pitchFamily="34" charset="0"/>
                        </a:rPr>
                        <a:t>KTP</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PHMNL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HKHKG</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UY" sz="900" b="0" i="0" u="none" strike="noStrike">
                          <a:solidFill>
                            <a:srgbClr val="000000"/>
                          </a:solidFill>
                          <a:effectLst/>
                          <a:latin typeface="Aptos" panose="020B0004020202020204" pitchFamily="34" charset="0"/>
                        </a:rPr>
                        <a:t>12</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800" b="0" i="0" u="none" strike="noStrike" dirty="0" err="1">
                          <a:solidFill>
                            <a:srgbClr val="000000"/>
                          </a:solidFill>
                          <a:effectLst/>
                          <a:latin typeface="Aptos" panose="020B0004020202020204" pitchFamily="34" charset="0"/>
                        </a:rPr>
                        <a:t>Increasing</a:t>
                      </a:r>
                      <a:r>
                        <a:rPr lang="es-UY" sz="800" b="0" i="0" u="none" strike="noStrike" dirty="0">
                          <a:solidFill>
                            <a:srgbClr val="000000"/>
                          </a:solidFill>
                          <a:effectLst/>
                          <a:latin typeface="Aptos" panose="020B0004020202020204" pitchFamily="34" charset="0"/>
                        </a:rPr>
                        <a:t> </a:t>
                      </a:r>
                      <a:r>
                        <a:rPr lang="es-UY" sz="800" b="0" i="0" u="none" strike="noStrike" dirty="0" err="1">
                          <a:solidFill>
                            <a:srgbClr val="000000"/>
                          </a:solidFill>
                          <a:effectLst/>
                          <a:latin typeface="Aptos" panose="020B0004020202020204" pitchFamily="34" charset="0"/>
                        </a:rPr>
                        <a:t>Dairy</a:t>
                      </a:r>
                      <a:r>
                        <a:rPr lang="es-UY" sz="800" b="0" i="0" u="none" strike="noStrike" dirty="0">
                          <a:solidFill>
                            <a:srgbClr val="000000"/>
                          </a:solidFill>
                          <a:effectLst/>
                          <a:latin typeface="Aptos" panose="020B0004020202020204" pitchFamily="34" charset="0"/>
                        </a:rPr>
                        <a:t> volumen and Wood.</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875895"/>
                  </a:ext>
                </a:extLst>
              </a:tr>
              <a:tr h="138667">
                <a:tc>
                  <a:txBody>
                    <a:bodyPr/>
                    <a:lstStyle/>
                    <a:p>
                      <a:pPr algn="l" fontAlgn="ctr"/>
                      <a:r>
                        <a:rPr lang="es-UY" sz="900" b="0" i="0" u="none" strike="noStrike">
                          <a:solidFill>
                            <a:srgbClr val="000000"/>
                          </a:solidFill>
                          <a:effectLst/>
                          <a:latin typeface="Aptos" panose="020B0004020202020204" pitchFamily="34" charset="0"/>
                        </a:rPr>
                        <a:t>CMEX</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AQHMD - SADMN</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AEJBA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UY" sz="900" b="0" i="0" u="none" strike="noStrike">
                          <a:solidFill>
                            <a:srgbClr val="000000"/>
                          </a:solidFill>
                          <a:effectLst/>
                          <a:latin typeface="Aptos" panose="020B0004020202020204" pitchFamily="34" charset="0"/>
                        </a:rPr>
                        <a:t>8</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800" b="0" i="0" u="none" strike="noStrike" dirty="0" err="1">
                          <a:solidFill>
                            <a:srgbClr val="000000"/>
                          </a:solidFill>
                          <a:effectLst/>
                          <a:latin typeface="Aptos" panose="020B0004020202020204" pitchFamily="34" charset="0"/>
                        </a:rPr>
                        <a:t>Increasing</a:t>
                      </a:r>
                      <a:r>
                        <a:rPr lang="es-UY" sz="800" b="0" i="0" u="none" strike="noStrike" dirty="0">
                          <a:solidFill>
                            <a:srgbClr val="000000"/>
                          </a:solidFill>
                          <a:effectLst/>
                          <a:latin typeface="Aptos" panose="020B0004020202020204" pitchFamily="34" charset="0"/>
                        </a:rPr>
                        <a:t> </a:t>
                      </a:r>
                      <a:r>
                        <a:rPr lang="es-UY" sz="800" b="0" i="0" u="none" strike="noStrike" dirty="0" err="1">
                          <a:solidFill>
                            <a:srgbClr val="000000"/>
                          </a:solidFill>
                          <a:effectLst/>
                          <a:latin typeface="Aptos" panose="020B0004020202020204" pitchFamily="34" charset="0"/>
                        </a:rPr>
                        <a:t>Dairy</a:t>
                      </a:r>
                      <a:r>
                        <a:rPr lang="es-UY" sz="800" b="0" i="0" u="none" strike="noStrike" dirty="0">
                          <a:solidFill>
                            <a:srgbClr val="000000"/>
                          </a:solidFill>
                          <a:effectLst/>
                          <a:latin typeface="Aptos" panose="020B0004020202020204" pitchFamily="34" charset="0"/>
                        </a:rPr>
                        <a:t> volumen and Wood.</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9410547"/>
                  </a:ext>
                </a:extLst>
              </a:tr>
              <a:tr h="133531">
                <a:tc>
                  <a:txBody>
                    <a:bodyPr/>
                    <a:lstStyle/>
                    <a:p>
                      <a:pPr algn="l" fontAlgn="ctr"/>
                      <a:r>
                        <a:rPr lang="es-UY" sz="900" b="0" i="0" u="none" strike="noStrike">
                          <a:solidFill>
                            <a:srgbClr val="000000"/>
                          </a:solidFill>
                          <a:effectLst/>
                          <a:latin typeface="Aptos" panose="020B0004020202020204" pitchFamily="34" charset="0"/>
                        </a:rPr>
                        <a:t>JTH Y NSA</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PHCEB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HKHKG -TWKSG</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UY" sz="900" b="0" i="0" u="none" strike="noStrike">
                          <a:solidFill>
                            <a:srgbClr val="000000"/>
                          </a:solidFill>
                          <a:effectLst/>
                          <a:latin typeface="Aptos" panose="020B0004020202020204" pitchFamily="34" charset="0"/>
                        </a:rPr>
                        <a:t>6</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800" b="0" i="0" u="none" strike="noStrike" dirty="0" err="1">
                          <a:solidFill>
                            <a:srgbClr val="000000"/>
                          </a:solidFill>
                          <a:effectLst/>
                          <a:latin typeface="Aptos" panose="020B0004020202020204" pitchFamily="34" charset="0"/>
                        </a:rPr>
                        <a:t>Increasing</a:t>
                      </a:r>
                      <a:r>
                        <a:rPr lang="es-UY" sz="800" b="0" i="0" u="none" strike="noStrike" dirty="0">
                          <a:solidFill>
                            <a:srgbClr val="000000"/>
                          </a:solidFill>
                          <a:effectLst/>
                          <a:latin typeface="Aptos" panose="020B0004020202020204" pitchFamily="34" charset="0"/>
                        </a:rPr>
                        <a:t> </a:t>
                      </a:r>
                      <a:r>
                        <a:rPr lang="es-UY" sz="800" b="0" i="0" u="none" strike="noStrike" dirty="0" err="1">
                          <a:solidFill>
                            <a:srgbClr val="000000"/>
                          </a:solidFill>
                          <a:effectLst/>
                          <a:latin typeface="Aptos" panose="020B0004020202020204" pitchFamily="34" charset="0"/>
                        </a:rPr>
                        <a:t>Dairy</a:t>
                      </a:r>
                      <a:r>
                        <a:rPr lang="es-UY" sz="800" b="0" i="0" u="none" strike="noStrike" dirty="0">
                          <a:solidFill>
                            <a:srgbClr val="000000"/>
                          </a:solidFill>
                          <a:effectLst/>
                          <a:latin typeface="Aptos" panose="020B0004020202020204" pitchFamily="34" charset="0"/>
                        </a:rPr>
                        <a:t> </a:t>
                      </a:r>
                      <a:r>
                        <a:rPr lang="es-UY" sz="800" b="0" i="0" u="none" strike="noStrike" dirty="0" err="1">
                          <a:solidFill>
                            <a:srgbClr val="000000"/>
                          </a:solidFill>
                          <a:effectLst/>
                          <a:latin typeface="Aptos" panose="020B0004020202020204" pitchFamily="34" charset="0"/>
                        </a:rPr>
                        <a:t>volume</a:t>
                      </a:r>
                      <a:r>
                        <a:rPr lang="es-UY" sz="800" b="0" i="0" u="none" strike="noStrike" dirty="0">
                          <a:solidFill>
                            <a:srgbClr val="000000"/>
                          </a:solidFill>
                          <a:effectLst/>
                          <a:latin typeface="Aptos" panose="020B0004020202020204" pitchFamily="34" charset="0"/>
                        </a:rPr>
                        <a:t>.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0499000"/>
                  </a:ext>
                </a:extLst>
              </a:tr>
              <a:tr h="126887">
                <a:tc>
                  <a:txBody>
                    <a:bodyPr/>
                    <a:lstStyle/>
                    <a:p>
                      <a:pPr algn="l" fontAlgn="ctr"/>
                      <a:r>
                        <a:rPr lang="es-UY" sz="900" b="0" i="0" u="none" strike="noStrike" dirty="0">
                          <a:solidFill>
                            <a:srgbClr val="000000"/>
                          </a:solidFill>
                          <a:effectLst/>
                          <a:latin typeface="Aptos" panose="020B0004020202020204" pitchFamily="34" charset="0"/>
                        </a:rPr>
                        <a:t>CIX2</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CNXGA </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s-UY" sz="900" b="0" i="0" u="none" strike="noStrike">
                          <a:solidFill>
                            <a:srgbClr val="000000"/>
                          </a:solidFill>
                          <a:effectLst/>
                          <a:latin typeface="Aptos" panose="020B0004020202020204" pitchFamily="34" charset="0"/>
                        </a:rPr>
                        <a:t>SGSGP</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ctr"/>
                      <a:r>
                        <a:rPr lang="es-UY" sz="900" b="0" i="0" u="none" strike="noStrike" dirty="0">
                          <a:solidFill>
                            <a:srgbClr val="000000"/>
                          </a:solidFill>
                          <a:effectLst/>
                          <a:latin typeface="Aptos" panose="020B0004020202020204" pitchFamily="34" charset="0"/>
                        </a:rPr>
                        <a:t>18</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US" sz="800" b="0" i="0" u="none" strike="noStrike" dirty="0">
                          <a:solidFill>
                            <a:srgbClr val="000000"/>
                          </a:solidFill>
                          <a:effectLst/>
                          <a:latin typeface="Aptos" panose="020B0004020202020204" pitchFamily="34" charset="0"/>
                        </a:rPr>
                        <a:t>Main destination for meat. Marfrig requested to t/s at SGSGP </a:t>
                      </a:r>
                      <a:r>
                        <a:rPr lang="en-US" sz="800" b="0" i="0" u="none" strike="noStrike" dirty="0" err="1">
                          <a:solidFill>
                            <a:srgbClr val="000000"/>
                          </a:solidFill>
                          <a:effectLst/>
                          <a:latin typeface="Aptos" panose="020B0004020202020204" pitchFamily="34" charset="0"/>
                        </a:rPr>
                        <a:t>i</a:t>
                      </a:r>
                      <a:r>
                        <a:rPr lang="en-US" sz="800" b="0" i="0" u="none" strike="noStrike" dirty="0">
                          <a:solidFill>
                            <a:srgbClr val="000000"/>
                          </a:solidFill>
                          <a:effectLst/>
                          <a:latin typeface="Aptos" panose="020B0004020202020204" pitchFamily="34" charset="0"/>
                        </a:rPr>
                        <a:t>/o HKHKG.</a:t>
                      </a:r>
                    </a:p>
                  </a:txBody>
                  <a:tcPr marL="6727" marR="6727" marT="672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5638590"/>
                  </a:ext>
                </a:extLst>
              </a:tr>
            </a:tbl>
          </a:graphicData>
        </a:graphic>
      </p:graphicFrame>
    </p:spTree>
    <p:extLst>
      <p:ext uri="{BB962C8B-B14F-4D97-AF65-F5344CB8AC3E}">
        <p14:creationId xmlns:p14="http://schemas.microsoft.com/office/powerpoint/2010/main" val="198852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17DFF-294F-EF9E-280A-07B760DA407C}"/>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C4D3A4DA-5ADA-861E-BA7E-681741F7CA8D}"/>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Topic discussion </a:t>
            </a:r>
            <a:r>
              <a:rPr lang="en-US" altLang="zh-TW" sz="2400" b="1" dirty="0">
                <a:solidFill>
                  <a:srgbClr val="FFFF00"/>
                </a:solidFill>
                <a:latin typeface="DFKai-SB" pitchFamily="65" charset="-120"/>
                <a:ea typeface="DFKai-SB" pitchFamily="65" charset="-120"/>
              </a:rPr>
              <a:t>(UY)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6DFF6CB2-0FED-2272-3EA9-DF0A74DC5D97}"/>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7</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7F4EB0E5-53D8-8B3D-32D6-252C4B60DDB0}"/>
              </a:ext>
            </a:extLst>
          </p:cNvPr>
          <p:cNvSpPr txBox="1"/>
          <p:nvPr/>
        </p:nvSpPr>
        <p:spPr>
          <a:xfrm>
            <a:off x="179512" y="771550"/>
            <a:ext cx="8784976" cy="4293483"/>
          </a:xfrm>
          <a:prstGeom prst="rect">
            <a:avLst/>
          </a:prstGeom>
          <a:noFill/>
        </p:spPr>
        <p:txBody>
          <a:bodyPr wrap="square" rtlCol="0" anchor="t">
            <a:spAutoFit/>
          </a:bodyPr>
          <a:lstStyle/>
          <a:p>
            <a:pPr marL="285750" indent="-285750">
              <a:buFont typeface="Arial" panose="020B0604020202020204" pitchFamily="34" charset="0"/>
              <a:buChar char="•"/>
            </a:pPr>
            <a:r>
              <a:rPr lang="en-US" dirty="0">
                <a:latin typeface="Candara" panose="020E0502030303020204" pitchFamily="34" charset="0"/>
              </a:rPr>
              <a:t>Future market forecast</a:t>
            </a:r>
            <a:r>
              <a:rPr lang="zh-TW" altLang="en-US" dirty="0">
                <a:latin typeface="Candara" panose="020E0502030303020204" pitchFamily="34" charset="0"/>
              </a:rPr>
              <a:t> </a:t>
            </a:r>
            <a:r>
              <a:rPr lang="en-US" altLang="zh-TW" dirty="0">
                <a:latin typeface="Candara" panose="020E0502030303020204" pitchFamily="34" charset="0"/>
              </a:rPr>
              <a:t>in 2025</a:t>
            </a:r>
            <a:r>
              <a:rPr lang="en-US" dirty="0">
                <a:latin typeface="Candara" panose="020E0502030303020204" pitchFamily="34" charset="0"/>
              </a:rPr>
              <a:t> (Pessimistic / Optimistic / Remain the same)?</a:t>
            </a: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r>
              <a:rPr lang="en-US" altLang="zh-TW" dirty="0">
                <a:latin typeface="Candara" panose="020E0502030303020204" pitchFamily="34" charset="0"/>
              </a:rPr>
              <a:t>E</a:t>
            </a:r>
            <a:r>
              <a:rPr lang="en-US" dirty="0">
                <a:latin typeface="Candara" panose="020E0502030303020204" pitchFamily="34" charset="0"/>
              </a:rPr>
              <a:t>conomic background.</a:t>
            </a:r>
          </a:p>
          <a:p>
            <a:pPr marL="171450" indent="-171450">
              <a:buFont typeface="Wingdings" panose="05000000000000000000" pitchFamily="2" charset="2"/>
              <a:buChar char="è"/>
            </a:pPr>
            <a:r>
              <a:rPr lang="en-US" sz="900" dirty="0"/>
              <a:t>The World Bank foresees a growth of 2,6% GDP for the Uruguayan economy in 2025 and 2026.</a:t>
            </a:r>
          </a:p>
          <a:p>
            <a:pPr marL="171450" indent="-171450">
              <a:buFont typeface="Wingdings" panose="05000000000000000000" pitchFamily="2" charset="2"/>
              <a:buChar char="è"/>
            </a:pPr>
            <a:r>
              <a:rPr lang="en-US" sz="900" dirty="0"/>
              <a:t>BCU estimates that our economy grew 3,5 in 2024 (data will be finished in Mar).</a:t>
            </a:r>
          </a:p>
          <a:p>
            <a:pPr marL="171450" indent="-171450">
              <a:buFont typeface="Wingdings" panose="05000000000000000000" pitchFamily="2" charset="2"/>
              <a:buChar char="è"/>
            </a:pPr>
            <a:r>
              <a:rPr lang="en-US" sz="900" dirty="0"/>
              <a:t>Inflation rate 5,49% in 2024</a:t>
            </a:r>
          </a:p>
          <a:p>
            <a:pPr marL="171450" indent="-171450">
              <a:buFont typeface="Wingdings" panose="05000000000000000000" pitchFamily="2" charset="2"/>
              <a:buChar char="è"/>
            </a:pPr>
            <a:r>
              <a:rPr lang="en-US" sz="900" dirty="0"/>
              <a:t>Exchange rate: 43,96 pesos per dollar.</a:t>
            </a:r>
          </a:p>
          <a:p>
            <a:pPr marL="171450" indent="-171450">
              <a:buFont typeface="Wingdings" panose="05000000000000000000" pitchFamily="2" charset="2"/>
              <a:buChar char="è"/>
            </a:pPr>
            <a:r>
              <a:rPr lang="en-US" sz="900" dirty="0"/>
              <a:t>Unemployment: 7,3%</a:t>
            </a:r>
          </a:p>
          <a:p>
            <a:pPr marL="171450" indent="-171450">
              <a:buFont typeface="Wingdings" panose="05000000000000000000" pitchFamily="2" charset="2"/>
              <a:buChar char="è"/>
            </a:pPr>
            <a:r>
              <a:rPr lang="en-US" sz="900" dirty="0"/>
              <a:t>2024 was election year. Socialist party won. More public spending expected for the next period.</a:t>
            </a:r>
          </a:p>
          <a:p>
            <a:pPr marL="171450" indent="-171450">
              <a:buFont typeface="Wingdings" panose="05000000000000000000" pitchFamily="2" charset="2"/>
              <a:buChar char="è"/>
            </a:pPr>
            <a:endParaRPr lang="en-US" sz="1000" dirty="0">
              <a:latin typeface="Candara" panose="020E0502030303020204" pitchFamily="34" charset="0"/>
            </a:endParaRPr>
          </a:p>
          <a:p>
            <a:pPr marL="285750" indent="-285750">
              <a:buFont typeface="Arial" pitchFamily="34" charset="0"/>
              <a:buChar char="•"/>
            </a:pPr>
            <a:r>
              <a:rPr lang="en-US" dirty="0">
                <a:latin typeface="Candara" panose="020E0502030303020204" pitchFamily="34" charset="0"/>
              </a:rPr>
              <a:t>Market share and Loading volume prospect </a:t>
            </a:r>
            <a:r>
              <a:rPr lang="en-US" altLang="zh-TW" dirty="0">
                <a:latin typeface="Candara" panose="020E0502030303020204" pitchFamily="34" charset="0"/>
              </a:rPr>
              <a:t>2025</a:t>
            </a:r>
            <a:r>
              <a:rPr lang="en-US" dirty="0">
                <a:latin typeface="Candara" panose="020E0502030303020204" pitchFamily="34" charset="0"/>
              </a:rPr>
              <a:t> (Long Haul)</a:t>
            </a:r>
          </a:p>
          <a:p>
            <a:endParaRPr lang="en-US" sz="1200" dirty="0">
              <a:latin typeface="Candara" panose="020E0502030303020204" pitchFamily="34" charset="0"/>
            </a:endParaRPr>
          </a:p>
          <a:p>
            <a:endParaRPr lang="en-US" dirty="0"/>
          </a:p>
          <a:p>
            <a:endParaRPr lang="en-US" dirty="0"/>
          </a:p>
          <a:p>
            <a:endParaRPr lang="en-US" dirty="0"/>
          </a:p>
          <a:p>
            <a:pPr marL="285750" indent="-285750">
              <a:buFont typeface="Arial" pitchFamily="34" charset="0"/>
              <a:buChar char="•"/>
            </a:pPr>
            <a:endParaRPr lang="en-US" dirty="0"/>
          </a:p>
        </p:txBody>
      </p:sp>
      <p:graphicFrame>
        <p:nvGraphicFramePr>
          <p:cNvPr id="4" name="表格 3">
            <a:extLst>
              <a:ext uri="{FF2B5EF4-FFF2-40B4-BE49-F238E27FC236}">
                <a16:creationId xmlns:a16="http://schemas.microsoft.com/office/drawing/2014/main" id="{0B452FD6-B282-DAEA-FFCD-C629FB8004D5}"/>
              </a:ext>
            </a:extLst>
          </p:cNvPr>
          <p:cNvGraphicFramePr>
            <a:graphicFrameLocks noGrp="1"/>
          </p:cNvGraphicFramePr>
          <p:nvPr>
            <p:extLst>
              <p:ext uri="{D42A27DB-BD31-4B8C-83A1-F6EECF244321}">
                <p14:modId xmlns:p14="http://schemas.microsoft.com/office/powerpoint/2010/main" val="2472588096"/>
              </p:ext>
            </p:extLst>
          </p:nvPr>
        </p:nvGraphicFramePr>
        <p:xfrm>
          <a:off x="255390" y="1203598"/>
          <a:ext cx="6758880" cy="675421"/>
        </p:xfrm>
        <a:graphic>
          <a:graphicData uri="http://schemas.openxmlformats.org/drawingml/2006/table">
            <a:tbl>
              <a:tblPr firstRow="1" bandRow="1">
                <a:tableStyleId>{5C22544A-7EE6-4342-B048-85BDC9FD1C3A}</a:tableStyleId>
              </a:tblPr>
              <a:tblGrid>
                <a:gridCol w="1689720">
                  <a:extLst>
                    <a:ext uri="{9D8B030D-6E8A-4147-A177-3AD203B41FA5}">
                      <a16:colId xmlns:a16="http://schemas.microsoft.com/office/drawing/2014/main" val="20000"/>
                    </a:ext>
                  </a:extLst>
                </a:gridCol>
                <a:gridCol w="1689720">
                  <a:extLst>
                    <a:ext uri="{9D8B030D-6E8A-4147-A177-3AD203B41FA5}">
                      <a16:colId xmlns:a16="http://schemas.microsoft.com/office/drawing/2014/main" val="20001"/>
                    </a:ext>
                  </a:extLst>
                </a:gridCol>
                <a:gridCol w="1689720">
                  <a:extLst>
                    <a:ext uri="{9D8B030D-6E8A-4147-A177-3AD203B41FA5}">
                      <a16:colId xmlns:a16="http://schemas.microsoft.com/office/drawing/2014/main" val="20002"/>
                    </a:ext>
                  </a:extLst>
                </a:gridCol>
                <a:gridCol w="1689720">
                  <a:extLst>
                    <a:ext uri="{9D8B030D-6E8A-4147-A177-3AD203B41FA5}">
                      <a16:colId xmlns:a16="http://schemas.microsoft.com/office/drawing/2014/main" val="20003"/>
                    </a:ext>
                  </a:extLst>
                </a:gridCol>
              </a:tblGrid>
              <a:tr h="370621">
                <a:tc>
                  <a:txBody>
                    <a:bodyPr/>
                    <a:lstStyle/>
                    <a:p>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400" dirty="0">
                          <a:solidFill>
                            <a:schemeClr val="bg1"/>
                          </a:solidFill>
                        </a:rPr>
                        <a:t>Get worse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Improve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solidFill>
                            <a:schemeClr val="bg1"/>
                          </a:solidFill>
                        </a:rPr>
                        <a:t>Stay</a:t>
                      </a:r>
                      <a:r>
                        <a:rPr lang="en-US" sz="1400" baseline="0" dirty="0">
                          <a:solidFill>
                            <a:schemeClr val="bg1"/>
                          </a:solidFill>
                        </a:rPr>
                        <a:t> the same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8032">
                <a:tc>
                  <a:txBody>
                    <a:bodyPr/>
                    <a:lstStyle/>
                    <a:p>
                      <a:pPr algn="ctr"/>
                      <a:r>
                        <a:rPr lang="en-US" sz="1400" dirty="0"/>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2" name="Tabla 1">
            <a:extLst>
              <a:ext uri="{FF2B5EF4-FFF2-40B4-BE49-F238E27FC236}">
                <a16:creationId xmlns:a16="http://schemas.microsoft.com/office/drawing/2014/main" id="{CCBC7E9A-61BC-900D-728C-F6B552387CFB}"/>
              </a:ext>
            </a:extLst>
          </p:cNvPr>
          <p:cNvGraphicFramePr>
            <a:graphicFrameLocks noGrp="1"/>
          </p:cNvGraphicFramePr>
          <p:nvPr>
            <p:extLst>
              <p:ext uri="{D42A27DB-BD31-4B8C-83A1-F6EECF244321}">
                <p14:modId xmlns:p14="http://schemas.microsoft.com/office/powerpoint/2010/main" val="2392424909"/>
              </p:ext>
            </p:extLst>
          </p:nvPr>
        </p:nvGraphicFramePr>
        <p:xfrm>
          <a:off x="323528" y="3797156"/>
          <a:ext cx="8229602" cy="1086564"/>
        </p:xfrm>
        <a:graphic>
          <a:graphicData uri="http://schemas.openxmlformats.org/drawingml/2006/table">
            <a:tbl>
              <a:tblPr/>
              <a:tblGrid>
                <a:gridCol w="664369">
                  <a:extLst>
                    <a:ext uri="{9D8B030D-6E8A-4147-A177-3AD203B41FA5}">
                      <a16:colId xmlns:a16="http://schemas.microsoft.com/office/drawing/2014/main" val="1620985683"/>
                    </a:ext>
                  </a:extLst>
                </a:gridCol>
                <a:gridCol w="664369">
                  <a:extLst>
                    <a:ext uri="{9D8B030D-6E8A-4147-A177-3AD203B41FA5}">
                      <a16:colId xmlns:a16="http://schemas.microsoft.com/office/drawing/2014/main" val="1800615892"/>
                    </a:ext>
                  </a:extLst>
                </a:gridCol>
                <a:gridCol w="664369">
                  <a:extLst>
                    <a:ext uri="{9D8B030D-6E8A-4147-A177-3AD203B41FA5}">
                      <a16:colId xmlns:a16="http://schemas.microsoft.com/office/drawing/2014/main" val="143150274"/>
                    </a:ext>
                  </a:extLst>
                </a:gridCol>
                <a:gridCol w="664369">
                  <a:extLst>
                    <a:ext uri="{9D8B030D-6E8A-4147-A177-3AD203B41FA5}">
                      <a16:colId xmlns:a16="http://schemas.microsoft.com/office/drawing/2014/main" val="510054499"/>
                    </a:ext>
                  </a:extLst>
                </a:gridCol>
                <a:gridCol w="814387">
                  <a:extLst>
                    <a:ext uri="{9D8B030D-6E8A-4147-A177-3AD203B41FA5}">
                      <a16:colId xmlns:a16="http://schemas.microsoft.com/office/drawing/2014/main" val="2740006627"/>
                    </a:ext>
                  </a:extLst>
                </a:gridCol>
                <a:gridCol w="664369">
                  <a:extLst>
                    <a:ext uri="{9D8B030D-6E8A-4147-A177-3AD203B41FA5}">
                      <a16:colId xmlns:a16="http://schemas.microsoft.com/office/drawing/2014/main" val="2669125198"/>
                    </a:ext>
                  </a:extLst>
                </a:gridCol>
                <a:gridCol w="664369">
                  <a:extLst>
                    <a:ext uri="{9D8B030D-6E8A-4147-A177-3AD203B41FA5}">
                      <a16:colId xmlns:a16="http://schemas.microsoft.com/office/drawing/2014/main" val="3809610770"/>
                    </a:ext>
                  </a:extLst>
                </a:gridCol>
                <a:gridCol w="664369">
                  <a:extLst>
                    <a:ext uri="{9D8B030D-6E8A-4147-A177-3AD203B41FA5}">
                      <a16:colId xmlns:a16="http://schemas.microsoft.com/office/drawing/2014/main" val="707006705"/>
                    </a:ext>
                  </a:extLst>
                </a:gridCol>
                <a:gridCol w="664369">
                  <a:extLst>
                    <a:ext uri="{9D8B030D-6E8A-4147-A177-3AD203B41FA5}">
                      <a16:colId xmlns:a16="http://schemas.microsoft.com/office/drawing/2014/main" val="2304597083"/>
                    </a:ext>
                  </a:extLst>
                </a:gridCol>
                <a:gridCol w="717947">
                  <a:extLst>
                    <a:ext uri="{9D8B030D-6E8A-4147-A177-3AD203B41FA5}">
                      <a16:colId xmlns:a16="http://schemas.microsoft.com/office/drawing/2014/main" val="1058419446"/>
                    </a:ext>
                  </a:extLst>
                </a:gridCol>
                <a:gridCol w="717947">
                  <a:extLst>
                    <a:ext uri="{9D8B030D-6E8A-4147-A177-3AD203B41FA5}">
                      <a16:colId xmlns:a16="http://schemas.microsoft.com/office/drawing/2014/main" val="1154183455"/>
                    </a:ext>
                  </a:extLst>
                </a:gridCol>
                <a:gridCol w="664369">
                  <a:extLst>
                    <a:ext uri="{9D8B030D-6E8A-4147-A177-3AD203B41FA5}">
                      <a16:colId xmlns:a16="http://schemas.microsoft.com/office/drawing/2014/main" val="1770166256"/>
                    </a:ext>
                  </a:extLst>
                </a:gridCol>
              </a:tblGrid>
              <a:tr h="160734">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dirty="0">
                        <a:solidFill>
                          <a:srgbClr val="000000"/>
                        </a:solidFill>
                        <a:effectLst/>
                        <a:latin typeface="Aptos Narrow" panose="020B0004020202020204" pitchFamily="34" charset="0"/>
                      </a:endParaRPr>
                    </a:p>
                  </a:txBody>
                  <a:tcPr marL="6429" marR="6429" marT="6429"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UY" sz="900" b="0" i="0" u="none" strike="noStrike">
                          <a:solidFill>
                            <a:srgbClr val="000000"/>
                          </a:solidFill>
                          <a:effectLst/>
                          <a:latin typeface="Aptos Narrow" panose="020B0004020202020204" pitchFamily="34" charset="0"/>
                        </a:rPr>
                        <a:t>RF</a:t>
                      </a:r>
                      <a:endParaRPr lang="es-UY" sz="900" b="0" i="0" u="none" strike="noStrike" dirty="0">
                        <a:solidFill>
                          <a:srgbClr val="000000"/>
                        </a:solidFill>
                        <a:effectLst/>
                        <a:latin typeface="Aptos Narrow" panose="020B0004020202020204" pitchFamily="34" charset="0"/>
                      </a:endParaRPr>
                    </a:p>
                  </a:txBody>
                  <a:tcPr marL="6429" marR="6429" marT="642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D973"/>
                    </a:solid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5601285"/>
                  </a:ext>
                </a:extLst>
              </a:tr>
              <a:tr h="154305">
                <a:tc>
                  <a:txBody>
                    <a:bodyPr/>
                    <a:lstStyle/>
                    <a:p>
                      <a:pPr algn="l" fontAlgn="b"/>
                      <a:r>
                        <a:rPr lang="es-UY" sz="900" b="0" i="0" u="none" strike="noStrike">
                          <a:solidFill>
                            <a:srgbClr val="000000"/>
                          </a:solidFill>
                          <a:effectLst/>
                          <a:latin typeface="Aptos Narrow" panose="020B0004020202020204" pitchFamily="34" charset="0"/>
                        </a:rPr>
                        <a:t>Mkt Share</a:t>
                      </a:r>
                    </a:p>
                  </a:txBody>
                  <a:tcPr marL="6429" marR="6429" marT="642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 </a:t>
                      </a:r>
                    </a:p>
                  </a:txBody>
                  <a:tcPr marL="6429" marR="6429" marT="64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2023 Jan-Dec</a:t>
                      </a:r>
                    </a:p>
                  </a:txBody>
                  <a:tcPr marL="6429" marR="6429" marT="64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2024 Jan-Dec</a:t>
                      </a:r>
                    </a:p>
                  </a:txBody>
                  <a:tcPr marL="6429" marR="6429" marT="64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Market Evolution</a:t>
                      </a:r>
                    </a:p>
                  </a:txBody>
                  <a:tcPr marL="6429" marR="6429" marT="64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EGL Evolution</a:t>
                      </a:r>
                    </a:p>
                  </a:txBody>
                  <a:tcPr marL="6429" marR="6429" marT="642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900" b="0" i="0" u="none" strike="noStrike" dirty="0">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dirty="0">
                        <a:solidFill>
                          <a:srgbClr val="000000"/>
                        </a:solidFill>
                        <a:effectLst/>
                        <a:latin typeface="Aptos Narrow" panose="020B0004020202020204" pitchFamily="34" charset="0"/>
                      </a:endParaRPr>
                    </a:p>
                  </a:txBody>
                  <a:tcPr marL="6429" marR="6429" marT="642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UY" sz="900" b="0" i="0" u="none" strike="noStrike">
                          <a:solidFill>
                            <a:srgbClr val="000000"/>
                          </a:solidFill>
                          <a:effectLst/>
                          <a:latin typeface="Aptos Narrow" panose="020B0004020202020204" pitchFamily="34" charset="0"/>
                        </a:rPr>
                        <a:t>Jan-Dec 2023</a:t>
                      </a:r>
                      <a:endParaRPr lang="es-UY" sz="900" b="0" i="0" u="none" strike="noStrike" dirty="0">
                        <a:solidFill>
                          <a:srgbClr val="000000"/>
                        </a:solidFill>
                        <a:effectLst/>
                        <a:latin typeface="Aptos Narrow" panose="020B0004020202020204" pitchFamily="34" charset="0"/>
                      </a:endParaRPr>
                    </a:p>
                  </a:txBody>
                  <a:tcPr marL="6429" marR="6429" marT="642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Jan-Dec 2024</a:t>
                      </a:r>
                    </a:p>
                  </a:txBody>
                  <a:tcPr marL="6429" marR="6429" marT="6429"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tc>
                  <a:txBody>
                    <a:bodyPr/>
                    <a:lstStyle/>
                    <a:p>
                      <a:pPr algn="l" fontAlgn="b"/>
                      <a:r>
                        <a:rPr lang="es-UY" sz="900" b="0" i="0" u="none" strike="noStrike">
                          <a:solidFill>
                            <a:srgbClr val="000000"/>
                          </a:solidFill>
                          <a:effectLst/>
                          <a:latin typeface="Aptos Narrow" panose="020B0004020202020204" pitchFamily="34" charset="0"/>
                        </a:rPr>
                        <a:t>Increase</a:t>
                      </a:r>
                    </a:p>
                  </a:txBody>
                  <a:tcPr marL="6429" marR="6429" marT="642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D973"/>
                    </a:solidFill>
                  </a:tcPr>
                </a:tc>
                <a:extLst>
                  <a:ext uri="{0D108BD9-81ED-4DB2-BD59-A6C34878D82A}">
                    <a16:rowId xmlns:a16="http://schemas.microsoft.com/office/drawing/2014/main" val="1758351825"/>
                  </a:ext>
                </a:extLst>
              </a:tr>
              <a:tr h="154305">
                <a:tc rowSpan="2">
                  <a:txBody>
                    <a:bodyPr/>
                    <a:lstStyle/>
                    <a:p>
                      <a:pPr algn="l" fontAlgn="b"/>
                      <a:r>
                        <a:rPr lang="es-UY" sz="900" b="0" i="0" u="none" strike="noStrike">
                          <a:solidFill>
                            <a:srgbClr val="000000"/>
                          </a:solidFill>
                          <a:effectLst/>
                          <a:latin typeface="Aptos Narrow" panose="020B0004020202020204" pitchFamily="34" charset="0"/>
                        </a:rPr>
                        <a:t>EB</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UY" sz="900" b="0" i="0" u="none" strike="noStrike">
                          <a:solidFill>
                            <a:srgbClr val="000000"/>
                          </a:solidFill>
                          <a:effectLst/>
                          <a:latin typeface="Aptos Narrow" panose="020B0004020202020204" pitchFamily="34" charset="0"/>
                        </a:rPr>
                        <a:t>Market:</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60598</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MX" sz="900" b="0" i="0" u="none" strike="noStrike" dirty="0">
                          <a:solidFill>
                            <a:schemeClr val="tx1"/>
                          </a:solidFill>
                          <a:effectLst/>
                          <a:latin typeface="Aptos Narrow" panose="020B0004020202020204" pitchFamily="34" charset="0"/>
                        </a:rPr>
                        <a:t>65863</a:t>
                      </a:r>
                      <a:endParaRPr lang="es-UY" sz="900" b="0" i="0" u="none" strike="noStrike" dirty="0">
                        <a:solidFill>
                          <a:schemeClr val="tx1"/>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b"/>
                      <a:r>
                        <a:rPr lang="es-UY" sz="900" b="0" i="0" u="none" strike="noStrike" dirty="0">
                          <a:solidFill>
                            <a:srgbClr val="000000"/>
                          </a:solidFill>
                          <a:effectLst/>
                          <a:latin typeface="Aptos Narrow" panose="020B0004020202020204" pitchFamily="34" charset="0"/>
                        </a:rPr>
                        <a:t>8,8%</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b"/>
                      <a:r>
                        <a:rPr lang="es-UY" sz="900" b="0" i="0" u="none" strike="noStrike">
                          <a:solidFill>
                            <a:srgbClr val="000000"/>
                          </a:solidFill>
                          <a:effectLst/>
                          <a:latin typeface="Aptos Narrow" panose="020B0004020202020204" pitchFamily="34" charset="0"/>
                        </a:rPr>
                        <a:t>18%</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UY" sz="900" b="0" i="0" u="none" strike="noStrike">
                          <a:solidFill>
                            <a:srgbClr val="000000"/>
                          </a:solidFill>
                          <a:effectLst/>
                          <a:latin typeface="Aptos Narrow" panose="020B0004020202020204" pitchFamily="34" charset="0"/>
                        </a:rPr>
                        <a:t>Market</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29442</a:t>
                      </a:r>
                      <a:endParaRPr lang="es-UY" sz="900" b="0" i="0" u="none" strike="noStrike" dirty="0">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22675</a:t>
                      </a:r>
                      <a:endParaRPr lang="es-UY" sz="900" b="0" i="0" u="none" strike="noStrike" dirty="0">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-23%</a:t>
                      </a:r>
                      <a:endParaRPr lang="es-UY" sz="900" b="0" i="0" u="none" strike="noStrike" dirty="0">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3618585"/>
                  </a:ext>
                </a:extLst>
              </a:tr>
              <a:tr h="154305">
                <a:tc vMerge="1">
                  <a:txBody>
                    <a:bodyPr/>
                    <a:lstStyle/>
                    <a:p>
                      <a:endParaRPr lang="es-UY"/>
                    </a:p>
                  </a:txBody>
                  <a:tcPr/>
                </a:tc>
                <a:tc>
                  <a:txBody>
                    <a:bodyPr/>
                    <a:lstStyle/>
                    <a:p>
                      <a:pPr algn="l" fontAlgn="b"/>
                      <a:r>
                        <a:rPr lang="es-UY" sz="900" b="0" i="0" u="none" strike="noStrike">
                          <a:solidFill>
                            <a:srgbClr val="000000"/>
                          </a:solidFill>
                          <a:effectLst/>
                          <a:latin typeface="Aptos Narrow" panose="020B0004020202020204" pitchFamily="34" charset="0"/>
                        </a:rPr>
                        <a:t>EGL:</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6737</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7960</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UY"/>
                    </a:p>
                  </a:txBody>
                  <a:tcPr/>
                </a:tc>
                <a:tc vMerge="1">
                  <a:txBody>
                    <a:bodyPr/>
                    <a:lstStyle/>
                    <a:p>
                      <a:endParaRPr lang="es-UY"/>
                    </a:p>
                  </a:txBody>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s-UY" sz="900" b="0" i="0" u="none" strike="noStrike">
                          <a:solidFill>
                            <a:srgbClr val="000000"/>
                          </a:solidFill>
                          <a:effectLst/>
                          <a:latin typeface="Aptos Narrow" panose="020B0004020202020204" pitchFamily="34" charset="0"/>
                        </a:rPr>
                        <a:t>EGL</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3500</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3366</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dirty="0">
                          <a:solidFill>
                            <a:srgbClr val="000000"/>
                          </a:solidFill>
                          <a:effectLst/>
                          <a:latin typeface="Aptos Narrow" panose="020B0004020202020204" pitchFamily="34" charset="0"/>
                        </a:rPr>
                        <a:t>-3,8%</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9288683"/>
                  </a:ext>
                </a:extLst>
              </a:tr>
              <a:tr h="154305">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dirty="0">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UY" sz="900" b="0" i="0" u="none" strike="noStrike" dirty="0">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97687331"/>
                  </a:ext>
                </a:extLst>
              </a:tr>
              <a:tr h="154305">
                <a:tc rowSpan="2">
                  <a:txBody>
                    <a:bodyPr/>
                    <a:lstStyle/>
                    <a:p>
                      <a:pPr algn="l" fontAlgn="b"/>
                      <a:r>
                        <a:rPr lang="es-UY" sz="900" b="0" i="0" u="none" strike="noStrike">
                          <a:solidFill>
                            <a:srgbClr val="000000"/>
                          </a:solidFill>
                          <a:effectLst/>
                          <a:latin typeface="Aptos Narrow" panose="020B0004020202020204" pitchFamily="34" charset="0"/>
                        </a:rPr>
                        <a:t>WB</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s-UY" sz="900" b="0" i="0" u="none" strike="noStrike">
                          <a:solidFill>
                            <a:srgbClr val="000000"/>
                          </a:solidFill>
                          <a:effectLst/>
                          <a:latin typeface="Aptos Narrow" panose="020B0004020202020204" pitchFamily="34" charset="0"/>
                        </a:rPr>
                        <a:t>Market:</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103101</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dirty="0">
                          <a:solidFill>
                            <a:srgbClr val="000000"/>
                          </a:solidFill>
                          <a:effectLst/>
                          <a:latin typeface="Aptos Narrow" panose="020B0004020202020204" pitchFamily="34" charset="0"/>
                        </a:rPr>
                        <a:t>116425</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es-UY" sz="900" b="0" i="0" u="none" strike="noStrike" dirty="0">
                          <a:solidFill>
                            <a:srgbClr val="000000"/>
                          </a:solidFill>
                          <a:effectLst/>
                          <a:latin typeface="Aptos Narrow" panose="020B0004020202020204" pitchFamily="34" charset="0"/>
                        </a:rPr>
                        <a:t>12,9%</a:t>
                      </a:r>
                    </a:p>
                  </a:txBody>
                  <a:tcPr marL="6429" marR="6429" marT="6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r" fontAlgn="ctr"/>
                      <a:r>
                        <a:rPr lang="es-UY" sz="900" b="0" i="0" u="none" strike="noStrike" dirty="0">
                          <a:solidFill>
                            <a:srgbClr val="000000"/>
                          </a:solidFill>
                          <a:effectLst/>
                          <a:latin typeface="Aptos Narrow" panose="020B0004020202020204" pitchFamily="34" charset="0"/>
                        </a:rPr>
                        <a:t>4,6%</a:t>
                      </a:r>
                    </a:p>
                  </a:txBody>
                  <a:tcPr marL="6429" marR="6429" marT="64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extLst>
                  <a:ext uri="{0D108BD9-81ED-4DB2-BD59-A6C34878D82A}">
                    <a16:rowId xmlns:a16="http://schemas.microsoft.com/office/drawing/2014/main" val="3587952962"/>
                  </a:ext>
                </a:extLst>
              </a:tr>
              <a:tr h="154305">
                <a:tc vMerge="1">
                  <a:txBody>
                    <a:bodyPr/>
                    <a:lstStyle/>
                    <a:p>
                      <a:endParaRPr lang="es-UY"/>
                    </a:p>
                  </a:txBody>
                  <a:tcPr/>
                </a:tc>
                <a:tc>
                  <a:txBody>
                    <a:bodyPr/>
                    <a:lstStyle/>
                    <a:p>
                      <a:pPr algn="l" fontAlgn="b"/>
                      <a:r>
                        <a:rPr lang="es-UY" sz="900" b="0" i="0" u="none" strike="noStrike">
                          <a:solidFill>
                            <a:srgbClr val="000000"/>
                          </a:solidFill>
                          <a:effectLst/>
                          <a:latin typeface="Aptos Narrow" panose="020B0004020202020204" pitchFamily="34" charset="0"/>
                        </a:rPr>
                        <a:t>EGL:</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10617</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900" b="0" i="0" u="none" strike="noStrike">
                          <a:solidFill>
                            <a:srgbClr val="000000"/>
                          </a:solidFill>
                          <a:effectLst/>
                          <a:latin typeface="Aptos Narrow" panose="020B0004020202020204" pitchFamily="34" charset="0"/>
                        </a:rPr>
                        <a:t>11104</a:t>
                      </a:r>
                    </a:p>
                  </a:txBody>
                  <a:tcPr marL="6429" marR="6429" marT="64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s-UY"/>
                    </a:p>
                  </a:txBody>
                  <a:tcPr/>
                </a:tc>
                <a:tc vMerge="1">
                  <a:txBody>
                    <a:bodyPr/>
                    <a:lstStyle/>
                    <a:p>
                      <a:endParaRPr lang="es-UY"/>
                    </a:p>
                  </a:txBody>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tc>
                  <a:txBody>
                    <a:bodyPr/>
                    <a:lstStyle/>
                    <a:p>
                      <a:pPr algn="l" fontAlgn="b"/>
                      <a:endParaRPr lang="es-UY" sz="900" b="0" i="0" u="none" strike="noStrike" dirty="0">
                        <a:solidFill>
                          <a:srgbClr val="000000"/>
                        </a:solidFill>
                        <a:effectLst/>
                        <a:latin typeface="Aptos Narrow" panose="020B0004020202020204" pitchFamily="34" charset="0"/>
                      </a:endParaRPr>
                    </a:p>
                  </a:txBody>
                  <a:tcPr marL="6429" marR="6429" marT="6429" marB="0" anchor="b">
                    <a:lnL>
                      <a:noFill/>
                    </a:lnL>
                    <a:lnR>
                      <a:noFill/>
                    </a:lnR>
                    <a:lnT>
                      <a:noFill/>
                    </a:lnT>
                    <a:lnB>
                      <a:noFill/>
                    </a:lnB>
                    <a:noFill/>
                  </a:tcPr>
                </a:tc>
                <a:extLst>
                  <a:ext uri="{0D108BD9-81ED-4DB2-BD59-A6C34878D82A}">
                    <a16:rowId xmlns:a16="http://schemas.microsoft.com/office/drawing/2014/main" val="3499270633"/>
                  </a:ext>
                </a:extLst>
              </a:tr>
            </a:tbl>
          </a:graphicData>
        </a:graphic>
      </p:graphicFrame>
    </p:spTree>
    <p:extLst>
      <p:ext uri="{BB962C8B-B14F-4D97-AF65-F5344CB8AC3E}">
        <p14:creationId xmlns:p14="http://schemas.microsoft.com/office/powerpoint/2010/main" val="62426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5B699-F4B5-4BB5-E0CE-B87BAF03FFF2}"/>
            </a:ext>
          </a:extLst>
        </p:cNvPr>
        <p:cNvGrpSpPr/>
        <p:nvPr/>
      </p:nvGrpSpPr>
      <p:grpSpPr>
        <a:xfrm>
          <a:off x="0" y="0"/>
          <a:ext cx="0" cy="0"/>
          <a:chOff x="0" y="0"/>
          <a:chExt cx="0" cy="0"/>
        </a:xfrm>
      </p:grpSpPr>
      <p:sp>
        <p:nvSpPr>
          <p:cNvPr id="7" name="Title 11">
            <a:extLst>
              <a:ext uri="{FF2B5EF4-FFF2-40B4-BE49-F238E27FC236}">
                <a16:creationId xmlns:a16="http://schemas.microsoft.com/office/drawing/2014/main" id="{68614A24-2F6D-92AD-C734-2B7D67FA2722}"/>
              </a:ext>
            </a:extLst>
          </p:cNvPr>
          <p:cNvSpPr>
            <a:spLocks noGrp="1"/>
          </p:cNvSpPr>
          <p:nvPr>
            <p:ph type="title"/>
          </p:nvPr>
        </p:nvSpPr>
        <p:spPr>
          <a:xfrm>
            <a:off x="107504" y="123478"/>
            <a:ext cx="8928992" cy="533400"/>
          </a:xfrm>
          <a:solidFill>
            <a:srgbClr val="003217"/>
          </a:solidFill>
        </p:spPr>
        <p:style>
          <a:lnRef idx="1">
            <a:schemeClr val="accent3"/>
          </a:lnRef>
          <a:fillRef idx="3">
            <a:schemeClr val="accent3"/>
          </a:fillRef>
          <a:effectRef idx="2">
            <a:schemeClr val="accent3"/>
          </a:effectRef>
          <a:fontRef idx="minor">
            <a:schemeClr val="lt1"/>
          </a:fontRef>
        </p:style>
        <p:txBody>
          <a:bodyPr>
            <a:normAutofit/>
          </a:bodyPr>
          <a:lstStyle/>
          <a:p>
            <a:pPr algn="ctr"/>
            <a:r>
              <a:rPr lang="en-US" altLang="zh-TW" sz="2400" b="1" dirty="0">
                <a:latin typeface="DFKai-SB" pitchFamily="65" charset="-120"/>
                <a:ea typeface="DFKai-SB" pitchFamily="65" charset="-120"/>
              </a:rPr>
              <a:t>Market Share </a:t>
            </a:r>
            <a:r>
              <a:rPr lang="en-US" altLang="zh-TW" sz="2400" b="1" dirty="0">
                <a:solidFill>
                  <a:srgbClr val="FFFF00"/>
                </a:solidFill>
                <a:latin typeface="DFKai-SB" pitchFamily="65" charset="-120"/>
                <a:ea typeface="DFKai-SB" pitchFamily="65" charset="-120"/>
              </a:rPr>
              <a:t>(UY)</a:t>
            </a:r>
            <a:endParaRPr lang="en-US" sz="2400" b="1" dirty="0">
              <a:solidFill>
                <a:srgbClr val="FFFF00"/>
              </a:solidFill>
              <a:latin typeface="DFKai-SB" pitchFamily="65" charset="-120"/>
              <a:ea typeface="DFKai-SB" pitchFamily="65" charset="-120"/>
            </a:endParaRPr>
          </a:p>
        </p:txBody>
      </p:sp>
      <p:sp>
        <p:nvSpPr>
          <p:cNvPr id="5" name="Slide Number Placeholder 1">
            <a:extLst>
              <a:ext uri="{FF2B5EF4-FFF2-40B4-BE49-F238E27FC236}">
                <a16:creationId xmlns:a16="http://schemas.microsoft.com/office/drawing/2014/main" id="{59F69585-3557-33AB-62C8-7E2D516EC4DE}"/>
              </a:ext>
            </a:extLst>
          </p:cNvPr>
          <p:cNvSpPr txBox="1">
            <a:spLocks/>
          </p:cNvSpPr>
          <p:nvPr/>
        </p:nvSpPr>
        <p:spPr>
          <a:xfrm>
            <a:off x="7010400" y="4883720"/>
            <a:ext cx="21336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9F36D82E-CE9F-4850-9751-B326B49AD240}" type="slidenum">
              <a:rPr lang="en-US" sz="1200" smtClean="0">
                <a:solidFill>
                  <a:prstClr val="black"/>
                </a:solidFill>
                <a:latin typeface="Calibri"/>
              </a:rPr>
              <a:pPr algn="r">
                <a:defRPr/>
              </a:pPr>
              <a:t>8</a:t>
            </a:fld>
            <a:endParaRPr lang="en-US" sz="1200" dirty="0">
              <a:solidFill>
                <a:prstClr val="black"/>
              </a:solidFill>
              <a:latin typeface="Calibri"/>
            </a:endParaRPr>
          </a:p>
        </p:txBody>
      </p:sp>
      <p:sp>
        <p:nvSpPr>
          <p:cNvPr id="3" name="文字方塊 2">
            <a:extLst>
              <a:ext uri="{FF2B5EF4-FFF2-40B4-BE49-F238E27FC236}">
                <a16:creationId xmlns:a16="http://schemas.microsoft.com/office/drawing/2014/main" id="{046BE8E0-DBFE-0DD6-E179-DE4DFE27AB65}"/>
              </a:ext>
            </a:extLst>
          </p:cNvPr>
          <p:cNvSpPr txBox="1"/>
          <p:nvPr/>
        </p:nvSpPr>
        <p:spPr>
          <a:xfrm>
            <a:off x="179512" y="771550"/>
            <a:ext cx="8784976" cy="1754326"/>
          </a:xfrm>
          <a:prstGeom prst="rect">
            <a:avLst/>
          </a:prstGeom>
          <a:noFill/>
        </p:spPr>
        <p:txBody>
          <a:bodyPr wrap="square" rtlCol="0" anchor="t">
            <a:spAutoFit/>
          </a:bodyPr>
          <a:lstStyle/>
          <a:p>
            <a:pPr marL="285750" indent="-285750">
              <a:buFont typeface="Arial" panose="020B0604020202020204" pitchFamily="34" charset="0"/>
              <a:buChar char="•"/>
            </a:pPr>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endParaRPr lang="en-US" dirty="0">
              <a:latin typeface="Candara" panose="020E0502030303020204" pitchFamily="34" charset="0"/>
            </a:endParaRPr>
          </a:p>
          <a:p>
            <a:pPr marL="285750" indent="-285750">
              <a:buFont typeface="Arial" pitchFamily="34" charset="0"/>
              <a:buChar char="•"/>
            </a:pPr>
            <a:endParaRPr lang="en-US" dirty="0"/>
          </a:p>
        </p:txBody>
      </p:sp>
      <p:graphicFrame>
        <p:nvGraphicFramePr>
          <p:cNvPr id="9" name="Tabla 8">
            <a:extLst>
              <a:ext uri="{FF2B5EF4-FFF2-40B4-BE49-F238E27FC236}">
                <a16:creationId xmlns:a16="http://schemas.microsoft.com/office/drawing/2014/main" id="{2696020A-A725-02A2-E394-DB77ECABD209}"/>
              </a:ext>
            </a:extLst>
          </p:cNvPr>
          <p:cNvGraphicFramePr>
            <a:graphicFrameLocks noGrp="1"/>
          </p:cNvGraphicFramePr>
          <p:nvPr>
            <p:extLst>
              <p:ext uri="{D42A27DB-BD31-4B8C-83A1-F6EECF244321}">
                <p14:modId xmlns:p14="http://schemas.microsoft.com/office/powerpoint/2010/main" val="3223416009"/>
              </p:ext>
            </p:extLst>
          </p:nvPr>
        </p:nvGraphicFramePr>
        <p:xfrm>
          <a:off x="4693781" y="789128"/>
          <a:ext cx="4342714" cy="3050001"/>
        </p:xfrm>
        <a:graphic>
          <a:graphicData uri="http://schemas.openxmlformats.org/drawingml/2006/table">
            <a:tbl>
              <a:tblPr/>
              <a:tblGrid>
                <a:gridCol w="744709">
                  <a:extLst>
                    <a:ext uri="{9D8B030D-6E8A-4147-A177-3AD203B41FA5}">
                      <a16:colId xmlns:a16="http://schemas.microsoft.com/office/drawing/2014/main" val="3435780757"/>
                    </a:ext>
                  </a:extLst>
                </a:gridCol>
                <a:gridCol w="285638">
                  <a:extLst>
                    <a:ext uri="{9D8B030D-6E8A-4147-A177-3AD203B41FA5}">
                      <a16:colId xmlns:a16="http://schemas.microsoft.com/office/drawing/2014/main" val="2285724146"/>
                    </a:ext>
                  </a:extLst>
                </a:gridCol>
                <a:gridCol w="360040">
                  <a:extLst>
                    <a:ext uri="{9D8B030D-6E8A-4147-A177-3AD203B41FA5}">
                      <a16:colId xmlns:a16="http://schemas.microsoft.com/office/drawing/2014/main" val="2761172379"/>
                    </a:ext>
                  </a:extLst>
                </a:gridCol>
                <a:gridCol w="360040">
                  <a:extLst>
                    <a:ext uri="{9D8B030D-6E8A-4147-A177-3AD203B41FA5}">
                      <a16:colId xmlns:a16="http://schemas.microsoft.com/office/drawing/2014/main" val="3580985967"/>
                    </a:ext>
                  </a:extLst>
                </a:gridCol>
                <a:gridCol w="449655">
                  <a:extLst>
                    <a:ext uri="{9D8B030D-6E8A-4147-A177-3AD203B41FA5}">
                      <a16:colId xmlns:a16="http://schemas.microsoft.com/office/drawing/2014/main" val="3945333351"/>
                    </a:ext>
                  </a:extLst>
                </a:gridCol>
                <a:gridCol w="229796">
                  <a:extLst>
                    <a:ext uri="{9D8B030D-6E8A-4147-A177-3AD203B41FA5}">
                      <a16:colId xmlns:a16="http://schemas.microsoft.com/office/drawing/2014/main" val="3613818226"/>
                    </a:ext>
                  </a:extLst>
                </a:gridCol>
                <a:gridCol w="400669">
                  <a:extLst>
                    <a:ext uri="{9D8B030D-6E8A-4147-A177-3AD203B41FA5}">
                      <a16:colId xmlns:a16="http://schemas.microsoft.com/office/drawing/2014/main" val="3782510053"/>
                    </a:ext>
                  </a:extLst>
                </a:gridCol>
                <a:gridCol w="288718">
                  <a:extLst>
                    <a:ext uri="{9D8B030D-6E8A-4147-A177-3AD203B41FA5}">
                      <a16:colId xmlns:a16="http://schemas.microsoft.com/office/drawing/2014/main" val="3625020873"/>
                    </a:ext>
                  </a:extLst>
                </a:gridCol>
                <a:gridCol w="143330">
                  <a:extLst>
                    <a:ext uri="{9D8B030D-6E8A-4147-A177-3AD203B41FA5}">
                      <a16:colId xmlns:a16="http://schemas.microsoft.com/office/drawing/2014/main" val="2943868258"/>
                    </a:ext>
                  </a:extLst>
                </a:gridCol>
                <a:gridCol w="360040">
                  <a:extLst>
                    <a:ext uri="{9D8B030D-6E8A-4147-A177-3AD203B41FA5}">
                      <a16:colId xmlns:a16="http://schemas.microsoft.com/office/drawing/2014/main" val="1315374788"/>
                    </a:ext>
                  </a:extLst>
                </a:gridCol>
                <a:gridCol w="360040">
                  <a:extLst>
                    <a:ext uri="{9D8B030D-6E8A-4147-A177-3AD203B41FA5}">
                      <a16:colId xmlns:a16="http://schemas.microsoft.com/office/drawing/2014/main" val="817744396"/>
                    </a:ext>
                  </a:extLst>
                </a:gridCol>
                <a:gridCol w="360039">
                  <a:extLst>
                    <a:ext uri="{9D8B030D-6E8A-4147-A177-3AD203B41FA5}">
                      <a16:colId xmlns:a16="http://schemas.microsoft.com/office/drawing/2014/main" val="2864567302"/>
                    </a:ext>
                  </a:extLst>
                </a:gridCol>
              </a:tblGrid>
              <a:tr h="167490">
                <a:tc>
                  <a:txBody>
                    <a:bodyPr/>
                    <a:lstStyle/>
                    <a:p>
                      <a:pPr algn="l" fontAlgn="b"/>
                      <a:r>
                        <a:rPr lang="es-UY" sz="900" b="0" i="0" u="none" strike="noStrike" dirty="0">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gridSpan="3">
                  <a:txBody>
                    <a:bodyPr/>
                    <a:lstStyle/>
                    <a:p>
                      <a:pPr algn="l" fontAlgn="b"/>
                      <a:r>
                        <a:rPr lang="es-UY" sz="1000" b="1" i="0" u="none" strike="noStrike">
                          <a:solidFill>
                            <a:srgbClr val="FFFFFF"/>
                          </a:solidFill>
                          <a:effectLst/>
                          <a:latin typeface="Calibri" panose="020F0502020204030204" pitchFamily="34" charset="0"/>
                        </a:rPr>
                        <a:t>MARKET SHARE </a:t>
                      </a:r>
                    </a:p>
                  </a:txBody>
                  <a:tcPr marL="6552" marR="6552" marT="6552" marB="0" anchor="b">
                    <a:lnL>
                      <a:noFill/>
                    </a:lnL>
                    <a:lnR>
                      <a:noFill/>
                    </a:lnR>
                    <a:lnT>
                      <a:noFill/>
                    </a:lnT>
                    <a:lnB>
                      <a:noFill/>
                    </a:lnB>
                    <a:solidFill>
                      <a:srgbClr val="008000"/>
                    </a:solidFill>
                  </a:tcPr>
                </a:tc>
                <a:tc hMerge="1">
                  <a:txBody>
                    <a:bodyPr/>
                    <a:lstStyle/>
                    <a:p>
                      <a:endParaRPr lang="es-UY"/>
                    </a:p>
                  </a:txBody>
                  <a:tcPr/>
                </a:tc>
                <a:tc hMerge="1">
                  <a:txBody>
                    <a:bodyPr/>
                    <a:lstStyle/>
                    <a:p>
                      <a:endParaRPr lang="es-UY"/>
                    </a:p>
                  </a:txBody>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gridSpan="2">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hMerge="1">
                  <a:txBody>
                    <a:bodyPr/>
                    <a:lstStyle/>
                    <a:p>
                      <a:pPr algn="l" fontAlgn="b"/>
                      <a:endParaRPr lang="es-UY" sz="900" b="0" i="0" u="none" strike="noStrike">
                        <a:solidFill>
                          <a:srgbClr val="000000"/>
                        </a:solidFill>
                        <a:effectLst/>
                        <a:latin typeface="Calibri" panose="020F0502020204030204" pitchFamily="34" charset="0"/>
                      </a:endParaRP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extLst>
                  <a:ext uri="{0D108BD9-81ED-4DB2-BD59-A6C34878D82A}">
                    <a16:rowId xmlns:a16="http://schemas.microsoft.com/office/drawing/2014/main" val="1612873878"/>
                  </a:ext>
                </a:extLst>
              </a:tr>
              <a:tr h="167490">
                <a:tc gridSpan="2">
                  <a:txBody>
                    <a:bodyPr/>
                    <a:lstStyle/>
                    <a:p>
                      <a:pPr algn="l" fontAlgn="b"/>
                      <a:r>
                        <a:rPr lang="es-UY" sz="900" b="1" i="0" u="none" strike="noStrike">
                          <a:solidFill>
                            <a:srgbClr val="FFFFFF"/>
                          </a:solidFill>
                          <a:effectLst/>
                          <a:latin typeface="Calibri" panose="020F0502020204030204" pitchFamily="34" charset="0"/>
                        </a:rPr>
                        <a:t>Expo jan-dec 2024</a:t>
                      </a:r>
                    </a:p>
                  </a:txBody>
                  <a:tcPr marL="6552" marR="6552" marT="6552" marB="0" anchor="b">
                    <a:lnL>
                      <a:noFill/>
                    </a:lnL>
                    <a:lnR>
                      <a:noFill/>
                    </a:lnR>
                    <a:lnT>
                      <a:noFill/>
                    </a:lnT>
                    <a:lnB>
                      <a:noFill/>
                    </a:lnB>
                    <a:solidFill>
                      <a:srgbClr val="008000"/>
                    </a:solidFill>
                  </a:tcPr>
                </a:tc>
                <a:tc hMerge="1">
                  <a:txBody>
                    <a:bodyPr/>
                    <a:lstStyle/>
                    <a:p>
                      <a:endParaRPr lang="es-UY"/>
                    </a:p>
                  </a:txBody>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1000" b="1" i="0" u="none" strike="noStrike">
                          <a:solidFill>
                            <a:srgbClr val="FFFFFF"/>
                          </a:solidFill>
                          <a:effectLst/>
                          <a:latin typeface="Calibri" panose="020F0502020204030204" pitchFamily="34" charset="0"/>
                        </a:rPr>
                        <a:t>DRY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gridSpan="3">
                  <a:txBody>
                    <a:bodyPr/>
                    <a:lstStyle/>
                    <a:p>
                      <a:pPr algn="l" fontAlgn="b"/>
                      <a:r>
                        <a:rPr lang="es-UY" sz="1000" b="1" i="0" u="none" strike="noStrike">
                          <a:solidFill>
                            <a:srgbClr val="FFFFFF"/>
                          </a:solidFill>
                          <a:effectLst/>
                          <a:latin typeface="Calibri" panose="020F0502020204030204" pitchFamily="34" charset="0"/>
                        </a:rPr>
                        <a:t>REEFER </a:t>
                      </a:r>
                    </a:p>
                  </a:txBody>
                  <a:tcPr marL="6552" marR="6552" marT="6552" marB="0" anchor="b">
                    <a:lnL>
                      <a:noFill/>
                    </a:lnL>
                    <a:lnR>
                      <a:noFill/>
                    </a:lnR>
                    <a:lnT>
                      <a:noFill/>
                    </a:lnT>
                    <a:lnB>
                      <a:noFill/>
                    </a:lnB>
                    <a:solidFill>
                      <a:srgbClr val="008000"/>
                    </a:solidFill>
                  </a:tcPr>
                </a:tc>
                <a:tc hMerge="1">
                  <a:txBody>
                    <a:bodyPr/>
                    <a:lstStyle/>
                    <a:p>
                      <a:endParaRPr lang="es-UY"/>
                    </a:p>
                  </a:txBody>
                  <a:tcPr/>
                </a:tc>
                <a:tc hMerge="1">
                  <a:txBody>
                    <a:bodyPr/>
                    <a:lstStyle/>
                    <a:p>
                      <a:pPr algn="l" fontAlgn="b"/>
                      <a:endParaRPr lang="es-UY" sz="1000" b="1" i="0" u="none" strike="noStrike">
                        <a:solidFill>
                          <a:srgbClr val="FFFFFF"/>
                        </a:solidFill>
                        <a:effectLst/>
                        <a:latin typeface="Calibri" panose="020F0502020204030204" pitchFamily="34" charset="0"/>
                      </a:endParaRP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extLst>
                  <a:ext uri="{0D108BD9-81ED-4DB2-BD59-A6C34878D82A}">
                    <a16:rowId xmlns:a16="http://schemas.microsoft.com/office/drawing/2014/main" val="649111509"/>
                  </a:ext>
                </a:extLst>
              </a:tr>
              <a:tr h="167490">
                <a:tc>
                  <a:txBody>
                    <a:bodyPr/>
                    <a:lstStyle/>
                    <a:p>
                      <a:pPr algn="l" fontAlgn="b"/>
                      <a:r>
                        <a:rPr lang="es-UY" sz="1000" b="1" i="0" u="none" strike="noStrike">
                          <a:solidFill>
                            <a:srgbClr val="FFFFFF"/>
                          </a:solidFill>
                          <a:effectLst/>
                          <a:latin typeface="Calibri" panose="020F0502020204030204" pitchFamily="34" charset="0"/>
                        </a:rPr>
                        <a:t>Lines</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20 </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40 </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TEUs</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20 </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dirty="0">
                          <a:solidFill>
                            <a:srgbClr val="FFFFFF"/>
                          </a:solidFill>
                          <a:effectLst/>
                          <a:latin typeface="Calibri" panose="020F0502020204030204" pitchFamily="34" charset="0"/>
                        </a:rPr>
                        <a:t> 40 </a:t>
                      </a:r>
                    </a:p>
                  </a:txBody>
                  <a:tcPr marL="6552" marR="6552" marT="6552" marB="0" anchor="b">
                    <a:lnL>
                      <a:noFill/>
                    </a:lnL>
                    <a:lnR>
                      <a:noFill/>
                    </a:lnR>
                    <a:lnT>
                      <a:noFill/>
                    </a:lnT>
                    <a:lnB>
                      <a:noFill/>
                    </a:lnB>
                    <a:solidFill>
                      <a:srgbClr val="008000"/>
                    </a:solidFill>
                  </a:tcPr>
                </a:tc>
                <a:tc gridSpan="2">
                  <a:txBody>
                    <a:bodyPr/>
                    <a:lstStyle/>
                    <a:p>
                      <a:pPr algn="r" fontAlgn="b"/>
                      <a:r>
                        <a:rPr lang="es-UY" sz="1000" b="1" i="0" u="none" strike="noStrike">
                          <a:solidFill>
                            <a:srgbClr val="FFFFFF"/>
                          </a:solidFill>
                          <a:effectLst/>
                          <a:latin typeface="Calibri" panose="020F0502020204030204" pitchFamily="34" charset="0"/>
                        </a:rPr>
                        <a:t> TEUs</a:t>
                      </a:r>
                    </a:p>
                  </a:txBody>
                  <a:tcPr marL="6552" marR="6552" marT="6552" marB="0" anchor="b">
                    <a:lnL>
                      <a:noFill/>
                    </a:lnL>
                    <a:lnR>
                      <a:noFill/>
                    </a:lnR>
                    <a:lnT>
                      <a:noFill/>
                    </a:lnT>
                    <a:lnB>
                      <a:noFill/>
                    </a:lnB>
                    <a:solidFill>
                      <a:srgbClr val="008000"/>
                    </a:solidFill>
                  </a:tcPr>
                </a:tc>
                <a:tc hMerge="1">
                  <a:txBody>
                    <a:bodyPr/>
                    <a:lstStyle/>
                    <a:p>
                      <a:pPr algn="r" fontAlgn="b"/>
                      <a:r>
                        <a:rPr lang="es-UY" sz="1000" b="1" i="0" u="none" strike="noStrike">
                          <a:solidFill>
                            <a:srgbClr val="FFFFFF"/>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extLst>
                  <a:ext uri="{0D108BD9-81ED-4DB2-BD59-A6C34878D82A}">
                    <a16:rowId xmlns:a16="http://schemas.microsoft.com/office/drawing/2014/main" val="2270030481"/>
                  </a:ext>
                </a:extLst>
              </a:tr>
              <a:tr h="155766">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gridSpan="2">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hMerge="1">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552" marR="6552" marT="6552" marB="0" anchor="b">
                    <a:lnL>
                      <a:noFill/>
                    </a:lnL>
                    <a:lnR>
                      <a:noFill/>
                    </a:lnR>
                    <a:lnT>
                      <a:noFill/>
                    </a:lnT>
                    <a:lnB>
                      <a:noFill/>
                    </a:lnB>
                    <a:solidFill>
                      <a:srgbClr val="008000"/>
                    </a:solidFill>
                  </a:tcPr>
                </a:tc>
                <a:extLst>
                  <a:ext uri="{0D108BD9-81ED-4DB2-BD59-A6C34878D82A}">
                    <a16:rowId xmlns:a16="http://schemas.microsoft.com/office/drawing/2014/main" val="738974179"/>
                  </a:ext>
                </a:extLst>
              </a:tr>
              <a:tr h="160791">
                <a:tc>
                  <a:txBody>
                    <a:bodyPr/>
                    <a:lstStyle/>
                    <a:p>
                      <a:pPr algn="l" fontAlgn="b"/>
                      <a:r>
                        <a:rPr lang="es-UY" sz="900" b="0" i="0" u="none" strike="noStrike" dirty="0">
                          <a:solidFill>
                            <a:srgbClr val="000000"/>
                          </a:solidFill>
                          <a:effectLst/>
                          <a:latin typeface="Calibri" panose="020F0502020204030204" pitchFamily="34" charset="0"/>
                        </a:rPr>
                        <a:t>HMM</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647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3018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6683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15,56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2261</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4522</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19,97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19,97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11205</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17,0%</a:t>
                      </a:r>
                    </a:p>
                  </a:txBody>
                  <a:tcPr marL="6552" marR="6552" marT="6552" marB="0" anchor="b">
                    <a:lnL>
                      <a:noFill/>
                    </a:lnL>
                    <a:lnR>
                      <a:noFill/>
                    </a:lnR>
                    <a:lnT>
                      <a:noFill/>
                    </a:lnT>
                    <a:lnB>
                      <a:noFill/>
                    </a:lnB>
                    <a:noFill/>
                  </a:tcPr>
                </a:tc>
                <a:extLst>
                  <a:ext uri="{0D108BD9-81ED-4DB2-BD59-A6C34878D82A}">
                    <a16:rowId xmlns:a16="http://schemas.microsoft.com/office/drawing/2014/main" val="3859444186"/>
                  </a:ext>
                </a:extLst>
              </a:tr>
              <a:tr h="160791">
                <a:tc>
                  <a:txBody>
                    <a:bodyPr/>
                    <a:lstStyle/>
                    <a:p>
                      <a:pPr algn="l" fontAlgn="b"/>
                      <a:r>
                        <a:rPr lang="es-UY" sz="900" b="0" i="0" u="none" strike="noStrike">
                          <a:solidFill>
                            <a:srgbClr val="000000"/>
                          </a:solidFill>
                          <a:effectLst/>
                          <a:latin typeface="Calibri" panose="020F0502020204030204" pitchFamily="34" charset="0"/>
                        </a:rPr>
                        <a:t>MAERSK LINE</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3325</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6758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15,74</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1171</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2342</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10,34</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10,34</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9100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13,8%</a:t>
                      </a:r>
                    </a:p>
                  </a:txBody>
                  <a:tcPr marL="6552" marR="6552" marT="6552" marB="0" anchor="b">
                    <a:lnL>
                      <a:noFill/>
                    </a:lnL>
                    <a:lnR>
                      <a:noFill/>
                    </a:lnR>
                    <a:lnT>
                      <a:noFill/>
                    </a:lnT>
                    <a:lnB>
                      <a:noFill/>
                    </a:lnB>
                    <a:noFill/>
                  </a:tcPr>
                </a:tc>
                <a:extLst>
                  <a:ext uri="{0D108BD9-81ED-4DB2-BD59-A6C34878D82A}">
                    <a16:rowId xmlns:a16="http://schemas.microsoft.com/office/drawing/2014/main" val="2860433495"/>
                  </a:ext>
                </a:extLst>
              </a:tr>
              <a:tr h="160791">
                <a:tc>
                  <a:txBody>
                    <a:bodyPr/>
                    <a:lstStyle/>
                    <a:p>
                      <a:pPr algn="l" fontAlgn="b"/>
                      <a:r>
                        <a:rPr lang="es-UY" sz="900" b="0" i="0" u="none" strike="noStrike">
                          <a:solidFill>
                            <a:srgbClr val="000000"/>
                          </a:solidFill>
                          <a:effectLst/>
                          <a:latin typeface="Calibri" panose="020F0502020204030204" pitchFamily="34" charset="0"/>
                        </a:rPr>
                        <a:t>COSCON</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680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2433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5546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12,92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1359</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2718</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12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8264</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12,5%</a:t>
                      </a:r>
                    </a:p>
                  </a:txBody>
                  <a:tcPr marL="6552" marR="6552" marT="6552" marB="0" anchor="b">
                    <a:lnL>
                      <a:noFill/>
                    </a:lnL>
                    <a:lnR>
                      <a:noFill/>
                    </a:lnR>
                    <a:lnT>
                      <a:noFill/>
                    </a:lnT>
                    <a:lnB>
                      <a:noFill/>
                    </a:lnB>
                    <a:noFill/>
                  </a:tcPr>
                </a:tc>
                <a:extLst>
                  <a:ext uri="{0D108BD9-81ED-4DB2-BD59-A6C34878D82A}">
                    <a16:rowId xmlns:a16="http://schemas.microsoft.com/office/drawing/2014/main" val="1496678847"/>
                  </a:ext>
                </a:extLst>
              </a:tr>
              <a:tr h="160791">
                <a:tc>
                  <a:txBody>
                    <a:bodyPr/>
                    <a:lstStyle/>
                    <a:p>
                      <a:pPr algn="l" fontAlgn="b"/>
                      <a:r>
                        <a:rPr lang="es-UY" sz="900" b="0" i="0" u="none" strike="noStrike">
                          <a:solidFill>
                            <a:srgbClr val="000000"/>
                          </a:solidFill>
                          <a:effectLst/>
                          <a:latin typeface="Calibri" panose="020F0502020204030204" pitchFamily="34" charset="0"/>
                        </a:rPr>
                        <a:t>EVERGREEN</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dirty="0">
                          <a:solidFill>
                            <a:srgbClr val="000000"/>
                          </a:solidFill>
                          <a:effectLst/>
                          <a:latin typeface="Calibri" panose="020F0502020204030204" pitchFamily="34" charset="0"/>
                        </a:rPr>
                        <a:t>80</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dirty="0">
                          <a:solidFill>
                            <a:srgbClr val="000000"/>
                          </a:solidFill>
                          <a:effectLst/>
                          <a:latin typeface="Calibri" panose="020F0502020204030204" pitchFamily="34" charset="0"/>
                        </a:rPr>
                        <a:t>2257</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dirty="0">
                          <a:solidFill>
                            <a:srgbClr val="000000"/>
                          </a:solidFill>
                          <a:effectLst/>
                          <a:latin typeface="Calibri" panose="020F0502020204030204" pitchFamily="34" charset="0"/>
                        </a:rPr>
                        <a:t>4514</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dirty="0">
                          <a:solidFill>
                            <a:srgbClr val="000000"/>
                          </a:solidFill>
                          <a:effectLst/>
                          <a:latin typeface="Calibri" panose="020F0502020204030204" pitchFamily="34" charset="0"/>
                        </a:rPr>
                        <a:t>10,5</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dirty="0">
                          <a:solidFill>
                            <a:srgbClr val="000000"/>
                          </a:solidFill>
                          <a:effectLst/>
                          <a:latin typeface="Calibri" panose="020F0502020204030204" pitchFamily="34" charset="0"/>
                        </a:rPr>
                        <a:t>1683</a:t>
                      </a:r>
                    </a:p>
                  </a:txBody>
                  <a:tcPr marL="6552" marR="6552" marT="6552" marB="0" anchor="b">
                    <a:lnL>
                      <a:noFill/>
                    </a:lnL>
                    <a:lnR>
                      <a:noFill/>
                    </a:lnR>
                    <a:lnT>
                      <a:noFill/>
                    </a:lnT>
                    <a:lnB>
                      <a:noFill/>
                    </a:lnB>
                    <a:solidFill>
                      <a:srgbClr val="FFFF00"/>
                    </a:solidFill>
                  </a:tcPr>
                </a:tc>
                <a:tc gridSpan="2">
                  <a:txBody>
                    <a:bodyPr/>
                    <a:lstStyle/>
                    <a:p>
                      <a:pPr algn="r" fontAlgn="b"/>
                      <a:r>
                        <a:rPr lang="es-UY" sz="900" b="0" i="0" u="none" strike="noStrike" dirty="0">
                          <a:solidFill>
                            <a:srgbClr val="000000"/>
                          </a:solidFill>
                          <a:effectLst/>
                          <a:latin typeface="Calibri" panose="020F0502020204030204" pitchFamily="34" charset="0"/>
                        </a:rPr>
                        <a:t>3366</a:t>
                      </a:r>
                    </a:p>
                  </a:txBody>
                  <a:tcPr marL="6552" marR="6552" marT="6552" marB="0" anchor="b">
                    <a:lnL>
                      <a:noFill/>
                    </a:lnL>
                    <a:lnR>
                      <a:noFill/>
                    </a:lnR>
                    <a:lnT>
                      <a:noFill/>
                    </a:lnT>
                    <a:lnB>
                      <a:noFill/>
                    </a:lnB>
                    <a:solidFill>
                      <a:srgbClr val="FFFF00"/>
                    </a:solidFill>
                  </a:tcPr>
                </a:tc>
                <a:tc hMerge="1">
                  <a:txBody>
                    <a:bodyPr/>
                    <a:lstStyle/>
                    <a:p>
                      <a:pPr algn="r" fontAlgn="b"/>
                      <a:r>
                        <a:rPr lang="es-UY" sz="900" b="0" i="0" u="none" strike="noStrike">
                          <a:solidFill>
                            <a:srgbClr val="000000"/>
                          </a:solidFill>
                          <a:effectLst/>
                          <a:latin typeface="Calibri" panose="020F0502020204030204" pitchFamily="34" charset="0"/>
                        </a:rPr>
                        <a:t>14,8</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14,8</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7960</a:t>
                      </a:r>
                    </a:p>
                  </a:txBody>
                  <a:tcPr marL="6552" marR="6552" marT="6552" marB="0" anchor="b">
                    <a:lnL>
                      <a:noFill/>
                    </a:lnL>
                    <a:lnR>
                      <a:noFill/>
                    </a:lnR>
                    <a:lnT>
                      <a:noFill/>
                    </a:lnT>
                    <a:lnB>
                      <a:noFill/>
                    </a:lnB>
                    <a:solidFill>
                      <a:srgbClr val="FFFF00"/>
                    </a:solidFill>
                  </a:tcPr>
                </a:tc>
                <a:tc>
                  <a:txBody>
                    <a:bodyPr/>
                    <a:lstStyle/>
                    <a:p>
                      <a:pPr algn="r" fontAlgn="b"/>
                      <a:r>
                        <a:rPr lang="es-UY" sz="900" b="0" i="0" u="none" strike="noStrike" dirty="0">
                          <a:solidFill>
                            <a:srgbClr val="000000"/>
                          </a:solidFill>
                          <a:effectLst/>
                          <a:highlight>
                            <a:srgbClr val="FFFF00"/>
                          </a:highlight>
                          <a:latin typeface="Calibri" panose="020F0502020204030204" pitchFamily="34" charset="0"/>
                        </a:rPr>
                        <a:t>12,1%</a:t>
                      </a:r>
                    </a:p>
                  </a:txBody>
                  <a:tcPr marL="6552" marR="6552" marT="6552" marB="0" anchor="b">
                    <a:lnL>
                      <a:noFill/>
                    </a:lnL>
                    <a:lnR>
                      <a:noFill/>
                    </a:lnR>
                    <a:lnT>
                      <a:noFill/>
                    </a:lnT>
                    <a:lnB>
                      <a:noFill/>
                    </a:lnB>
                    <a:noFill/>
                  </a:tcPr>
                </a:tc>
                <a:extLst>
                  <a:ext uri="{0D108BD9-81ED-4DB2-BD59-A6C34878D82A}">
                    <a16:rowId xmlns:a16="http://schemas.microsoft.com/office/drawing/2014/main" val="1001470759"/>
                  </a:ext>
                </a:extLst>
              </a:tr>
              <a:tr h="160791">
                <a:tc>
                  <a:txBody>
                    <a:bodyPr/>
                    <a:lstStyle/>
                    <a:p>
                      <a:pPr algn="l" fontAlgn="b"/>
                      <a:r>
                        <a:rPr lang="es-UY" sz="900" b="0" i="0" u="none" strike="noStrike">
                          <a:solidFill>
                            <a:srgbClr val="000000"/>
                          </a:solidFill>
                          <a:effectLst/>
                          <a:latin typeface="Calibri" panose="020F0502020204030204" pitchFamily="34" charset="0"/>
                        </a:rPr>
                        <a:t>ONE</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539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2178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4895</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11,4</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1166</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2334</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10,31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10,31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7229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11,0%</a:t>
                      </a:r>
                    </a:p>
                  </a:txBody>
                  <a:tcPr marL="6552" marR="6552" marT="6552" marB="0" anchor="b">
                    <a:lnL>
                      <a:noFill/>
                    </a:lnL>
                    <a:lnR>
                      <a:noFill/>
                    </a:lnR>
                    <a:lnT>
                      <a:noFill/>
                    </a:lnT>
                    <a:lnB>
                      <a:noFill/>
                    </a:lnB>
                    <a:noFill/>
                  </a:tcPr>
                </a:tc>
                <a:extLst>
                  <a:ext uri="{0D108BD9-81ED-4DB2-BD59-A6C34878D82A}">
                    <a16:rowId xmlns:a16="http://schemas.microsoft.com/office/drawing/2014/main" val="1951693696"/>
                  </a:ext>
                </a:extLst>
              </a:tr>
              <a:tr h="160791">
                <a:tc>
                  <a:txBody>
                    <a:bodyPr/>
                    <a:lstStyle/>
                    <a:p>
                      <a:pPr algn="l" fontAlgn="b"/>
                      <a:r>
                        <a:rPr lang="es-UY" sz="900" b="0" i="0" u="none" strike="noStrike">
                          <a:solidFill>
                            <a:srgbClr val="000000"/>
                          </a:solidFill>
                          <a:effectLst/>
                          <a:latin typeface="Calibri" panose="020F0502020204030204" pitchFamily="34" charset="0"/>
                        </a:rPr>
                        <a:t>PIL</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797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2160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5117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11,92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600</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1200</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5,3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6317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9,6%</a:t>
                      </a:r>
                    </a:p>
                  </a:txBody>
                  <a:tcPr marL="6552" marR="6552" marT="6552" marB="0" anchor="b">
                    <a:lnL>
                      <a:noFill/>
                    </a:lnL>
                    <a:lnR>
                      <a:noFill/>
                    </a:lnR>
                    <a:lnT>
                      <a:noFill/>
                    </a:lnT>
                    <a:lnB>
                      <a:noFill/>
                    </a:lnB>
                    <a:noFill/>
                  </a:tcPr>
                </a:tc>
                <a:extLst>
                  <a:ext uri="{0D108BD9-81ED-4DB2-BD59-A6C34878D82A}">
                    <a16:rowId xmlns:a16="http://schemas.microsoft.com/office/drawing/2014/main" val="1320712338"/>
                  </a:ext>
                </a:extLst>
              </a:tr>
              <a:tr h="160791">
                <a:tc>
                  <a:txBody>
                    <a:bodyPr/>
                    <a:lstStyle/>
                    <a:p>
                      <a:pPr algn="l" fontAlgn="b"/>
                      <a:r>
                        <a:rPr lang="es-UY" sz="900" b="0" i="0" u="none" strike="noStrike">
                          <a:solidFill>
                            <a:srgbClr val="000000"/>
                          </a:solidFill>
                          <a:effectLst/>
                          <a:latin typeface="Calibri" panose="020F0502020204030204" pitchFamily="34" charset="0"/>
                        </a:rPr>
                        <a:t>HAPAG</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245</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1758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3761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8,76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436</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875</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3,86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3,86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4636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7,0%</a:t>
                      </a:r>
                    </a:p>
                  </a:txBody>
                  <a:tcPr marL="6552" marR="6552" marT="6552" marB="0" anchor="b">
                    <a:lnL>
                      <a:noFill/>
                    </a:lnL>
                    <a:lnR>
                      <a:noFill/>
                    </a:lnR>
                    <a:lnT>
                      <a:noFill/>
                    </a:lnT>
                    <a:lnB>
                      <a:noFill/>
                    </a:lnB>
                    <a:noFill/>
                  </a:tcPr>
                </a:tc>
                <a:extLst>
                  <a:ext uri="{0D108BD9-81ED-4DB2-BD59-A6C34878D82A}">
                    <a16:rowId xmlns:a16="http://schemas.microsoft.com/office/drawing/2014/main" val="964745228"/>
                  </a:ext>
                </a:extLst>
              </a:tr>
              <a:tr h="160791">
                <a:tc>
                  <a:txBody>
                    <a:bodyPr/>
                    <a:lstStyle/>
                    <a:p>
                      <a:pPr algn="l" fontAlgn="b"/>
                      <a:r>
                        <a:rPr lang="es-UY" sz="900" b="0" i="0" u="none" strike="noStrike">
                          <a:solidFill>
                            <a:srgbClr val="000000"/>
                          </a:solidFill>
                          <a:effectLst/>
                          <a:latin typeface="Calibri" panose="020F0502020204030204" pitchFamily="34" charset="0"/>
                        </a:rPr>
                        <a:t>CMA-CGM</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24</a:t>
                      </a:r>
                    </a:p>
                  </a:txBody>
                  <a:tcPr marL="6552" marR="6552" marT="6552" marB="0" anchor="b">
                    <a:lnL>
                      <a:noFill/>
                    </a:lnL>
                    <a:lnR>
                      <a:noFill/>
                    </a:lnR>
                    <a:lnT>
                      <a:noFill/>
                    </a:lnT>
                    <a:lnB>
                      <a:noFill/>
                    </a:lnB>
                    <a:noFill/>
                  </a:tcPr>
                </a:tc>
                <a:tc>
                  <a:txBody>
                    <a:bodyPr/>
                    <a:lstStyle/>
                    <a:p>
                      <a:pPr algn="r" fontAlgn="b"/>
                      <a:r>
                        <a:rPr lang="es-UY" sz="900" b="0" i="0" u="none" strike="noStrike" dirty="0">
                          <a:solidFill>
                            <a:srgbClr val="000000"/>
                          </a:solidFill>
                          <a:effectLst/>
                          <a:latin typeface="Calibri" panose="020F0502020204030204" pitchFamily="34" charset="0"/>
                        </a:rPr>
                        <a:t>1146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2316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5,39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1068</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2136</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9,43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9,43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4452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6,8%</a:t>
                      </a:r>
                    </a:p>
                  </a:txBody>
                  <a:tcPr marL="6552" marR="6552" marT="6552" marB="0" anchor="b">
                    <a:lnL>
                      <a:noFill/>
                    </a:lnL>
                    <a:lnR>
                      <a:noFill/>
                    </a:lnR>
                    <a:lnT>
                      <a:noFill/>
                    </a:lnT>
                    <a:lnB>
                      <a:noFill/>
                    </a:lnB>
                    <a:noFill/>
                  </a:tcPr>
                </a:tc>
                <a:extLst>
                  <a:ext uri="{0D108BD9-81ED-4DB2-BD59-A6C34878D82A}">
                    <a16:rowId xmlns:a16="http://schemas.microsoft.com/office/drawing/2014/main" val="4194067869"/>
                  </a:ext>
                </a:extLst>
              </a:tr>
              <a:tr h="160791">
                <a:tc>
                  <a:txBody>
                    <a:bodyPr/>
                    <a:lstStyle/>
                    <a:p>
                      <a:pPr algn="l" fontAlgn="b"/>
                      <a:r>
                        <a:rPr lang="es-UY" sz="900" b="0" i="0" u="none" strike="noStrike">
                          <a:solidFill>
                            <a:srgbClr val="000000"/>
                          </a:solidFill>
                          <a:effectLst/>
                          <a:latin typeface="Calibri" panose="020F0502020204030204" pitchFamily="34" charset="0"/>
                        </a:rPr>
                        <a:t>MSC</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233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763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1759</a:t>
                      </a:r>
                    </a:p>
                  </a:txBody>
                  <a:tcPr marL="6552" marR="6552" marT="6552" marB="0" anchor="b">
                    <a:lnL>
                      <a:noFill/>
                    </a:lnL>
                    <a:lnR>
                      <a:noFill/>
                    </a:lnR>
                    <a:lnT>
                      <a:noFill/>
                    </a:lnT>
                    <a:lnB>
                      <a:noFill/>
                    </a:lnB>
                    <a:noFill/>
                  </a:tcPr>
                </a:tc>
                <a:tc>
                  <a:txBody>
                    <a:bodyPr/>
                    <a:lstStyle/>
                    <a:p>
                      <a:pPr algn="r" fontAlgn="b"/>
                      <a:r>
                        <a:rPr lang="es-UY" sz="900" b="0" i="0" u="none" strike="noStrike" dirty="0">
                          <a:solidFill>
                            <a:srgbClr val="000000"/>
                          </a:solidFill>
                          <a:effectLst/>
                          <a:latin typeface="Calibri" panose="020F0502020204030204" pitchFamily="34" charset="0"/>
                        </a:rPr>
                        <a:t>4,1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1018</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2036</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8,99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8,99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3795</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5,8%</a:t>
                      </a:r>
                    </a:p>
                  </a:txBody>
                  <a:tcPr marL="6552" marR="6552" marT="6552" marB="0" anchor="b">
                    <a:lnL>
                      <a:noFill/>
                    </a:lnL>
                    <a:lnR>
                      <a:noFill/>
                    </a:lnR>
                    <a:lnT>
                      <a:noFill/>
                    </a:lnT>
                    <a:lnB>
                      <a:noFill/>
                    </a:lnB>
                    <a:noFill/>
                  </a:tcPr>
                </a:tc>
                <a:extLst>
                  <a:ext uri="{0D108BD9-81ED-4DB2-BD59-A6C34878D82A}">
                    <a16:rowId xmlns:a16="http://schemas.microsoft.com/office/drawing/2014/main" val="3620672666"/>
                  </a:ext>
                </a:extLst>
              </a:tr>
              <a:tr h="160791">
                <a:tc>
                  <a:txBody>
                    <a:bodyPr/>
                    <a:lstStyle/>
                    <a:p>
                      <a:pPr algn="l" fontAlgn="b"/>
                      <a:r>
                        <a:rPr lang="es-UY" sz="900" b="0" i="0" u="none" strike="noStrike">
                          <a:solidFill>
                            <a:srgbClr val="000000"/>
                          </a:solidFill>
                          <a:effectLst/>
                          <a:latin typeface="Calibri" panose="020F0502020204030204" pitchFamily="34" charset="0"/>
                        </a:rPr>
                        <a:t>YANG MING</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104</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566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1236</a:t>
                      </a:r>
                    </a:p>
                  </a:txBody>
                  <a:tcPr marL="6552" marR="6552" marT="6552" marB="0" anchor="b">
                    <a:lnL>
                      <a:noFill/>
                    </a:lnL>
                    <a:lnR>
                      <a:noFill/>
                    </a:lnR>
                    <a:lnT>
                      <a:noFill/>
                    </a:lnT>
                    <a:lnB>
                      <a:noFill/>
                    </a:lnB>
                    <a:noFill/>
                  </a:tcPr>
                </a:tc>
                <a:tc>
                  <a:txBody>
                    <a:bodyPr/>
                    <a:lstStyle/>
                    <a:p>
                      <a:pPr algn="r" fontAlgn="b"/>
                      <a:r>
                        <a:rPr lang="es-UY" sz="900" b="0" i="0" u="none" strike="noStrike" dirty="0">
                          <a:solidFill>
                            <a:srgbClr val="000000"/>
                          </a:solidFill>
                          <a:effectLst/>
                          <a:latin typeface="Calibri" panose="020F0502020204030204" pitchFamily="34" charset="0"/>
                        </a:rPr>
                        <a:t>2,88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365</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730</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3,22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3,22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1966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3,0%</a:t>
                      </a:r>
                    </a:p>
                  </a:txBody>
                  <a:tcPr marL="6552" marR="6552" marT="6552" marB="0" anchor="b">
                    <a:lnL>
                      <a:noFill/>
                    </a:lnL>
                    <a:lnR>
                      <a:noFill/>
                    </a:lnR>
                    <a:lnT>
                      <a:noFill/>
                    </a:lnT>
                    <a:lnB>
                      <a:noFill/>
                    </a:lnB>
                    <a:noFill/>
                  </a:tcPr>
                </a:tc>
                <a:extLst>
                  <a:ext uri="{0D108BD9-81ED-4DB2-BD59-A6C34878D82A}">
                    <a16:rowId xmlns:a16="http://schemas.microsoft.com/office/drawing/2014/main" val="3882403575"/>
                  </a:ext>
                </a:extLst>
              </a:tr>
              <a:tr h="160791">
                <a:tc>
                  <a:txBody>
                    <a:bodyPr/>
                    <a:lstStyle/>
                    <a:p>
                      <a:pPr algn="l" fontAlgn="b"/>
                      <a:r>
                        <a:rPr lang="es-UY" sz="900" b="0" i="0" u="none" strike="noStrike">
                          <a:solidFill>
                            <a:srgbClr val="000000"/>
                          </a:solidFill>
                          <a:effectLst/>
                          <a:latin typeface="Calibri" panose="020F0502020204030204" pitchFamily="34" charset="0"/>
                        </a:rPr>
                        <a:t>ZIM</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251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503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1,17</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173</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346</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1,53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1,53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849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a:t>
                      </a:r>
                    </a:p>
                  </a:txBody>
                  <a:tcPr marL="6552" marR="6552" marT="6552" marB="0" anchor="b">
                    <a:lnL>
                      <a:noFill/>
                    </a:lnL>
                    <a:lnR>
                      <a:noFill/>
                    </a:lnR>
                    <a:lnT>
                      <a:noFill/>
                    </a:lnT>
                    <a:lnB>
                      <a:noFill/>
                    </a:lnB>
                    <a:noFill/>
                  </a:tcPr>
                </a:tc>
                <a:extLst>
                  <a:ext uri="{0D108BD9-81ED-4DB2-BD59-A6C34878D82A}">
                    <a16:rowId xmlns:a16="http://schemas.microsoft.com/office/drawing/2014/main" val="1622379863"/>
                  </a:ext>
                </a:extLst>
              </a:tr>
              <a:tr h="160791">
                <a:tc>
                  <a:txBody>
                    <a:bodyPr/>
                    <a:lstStyle/>
                    <a:p>
                      <a:pPr algn="l" fontAlgn="b"/>
                      <a:r>
                        <a:rPr lang="es-UY" sz="900" b="0" i="0" u="none" strike="noStrike">
                          <a:solidFill>
                            <a:srgbClr val="000000"/>
                          </a:solidFill>
                          <a:effectLst/>
                          <a:latin typeface="Calibri" panose="020F0502020204030204" pitchFamily="34" charset="0"/>
                        </a:rPr>
                        <a:t>OOCL</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16</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35</a:t>
                      </a:r>
                    </a:p>
                  </a:txBody>
                  <a:tcPr marL="6552" marR="6552" marT="6552" marB="0" anchor="b">
                    <a:lnL>
                      <a:noFill/>
                    </a:lnL>
                    <a:lnR>
                      <a:noFill/>
                    </a:lnR>
                    <a:lnT>
                      <a:noFill/>
                    </a:lnT>
                    <a:lnB>
                      <a:noFill/>
                    </a:lnB>
                    <a:noFill/>
                  </a:tcPr>
                </a:tc>
                <a:tc gridSpan="2">
                  <a:txBody>
                    <a:bodyPr/>
                    <a:lstStyle/>
                    <a:p>
                      <a:pPr algn="r" fontAlgn="b"/>
                      <a:r>
                        <a:rPr lang="es-UY" sz="900" b="0" i="0" u="none" strike="noStrike">
                          <a:solidFill>
                            <a:srgbClr val="000000"/>
                          </a:solidFill>
                          <a:effectLst/>
                          <a:latin typeface="Calibri" panose="020F0502020204030204" pitchFamily="34" charset="0"/>
                        </a:rPr>
                        <a:t>70</a:t>
                      </a:r>
                    </a:p>
                  </a:txBody>
                  <a:tcPr marL="6552" marR="6552" marT="6552" marB="0" anchor="b">
                    <a:lnL>
                      <a:noFill/>
                    </a:lnL>
                    <a:lnR>
                      <a:noFill/>
                    </a:lnR>
                    <a:lnT>
                      <a:noFill/>
                    </a:lnT>
                    <a:lnB>
                      <a:noFill/>
                    </a:lnB>
                    <a:noFill/>
                  </a:tcPr>
                </a:tc>
                <a:tc hMerge="1">
                  <a:txBody>
                    <a:bodyPr/>
                    <a:lstStyle/>
                    <a:p>
                      <a:pPr algn="r" fontAlgn="b"/>
                      <a:r>
                        <a:rPr lang="es-UY" sz="900" b="0" i="0" u="none" strike="noStrike">
                          <a:solidFill>
                            <a:srgbClr val="000000"/>
                          </a:solidFill>
                          <a:effectLst/>
                          <a:latin typeface="Calibri" panose="020F0502020204030204" pitchFamily="34" charset="0"/>
                        </a:rPr>
                        <a:t>0,31</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0,31</a:t>
                      </a:r>
                    </a:p>
                  </a:txBody>
                  <a:tcPr marL="6552" marR="6552" marT="6552" marB="0" anchor="b">
                    <a:lnL>
                      <a:noFill/>
                    </a:lnL>
                    <a:lnR>
                      <a:noFill/>
                    </a:lnR>
                    <a:lnT>
                      <a:noFill/>
                    </a:lnT>
                    <a:lnB>
                      <a:noFill/>
                    </a:lnB>
                    <a:noFill/>
                  </a:tcPr>
                </a:tc>
                <a:tc>
                  <a:txBody>
                    <a:bodyPr/>
                    <a:lstStyle/>
                    <a:p>
                      <a:pPr algn="r" fontAlgn="b"/>
                      <a:r>
                        <a:rPr lang="es-UY" sz="900" b="0" i="0" u="none" strike="noStrike" dirty="0">
                          <a:solidFill>
                            <a:srgbClr val="000000"/>
                          </a:solidFill>
                          <a:effectLst/>
                          <a:latin typeface="Calibri" panose="020F0502020204030204" pitchFamily="34" charset="0"/>
                        </a:rPr>
                        <a:t>112</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0,2%</a:t>
                      </a:r>
                    </a:p>
                  </a:txBody>
                  <a:tcPr marL="6552" marR="6552" marT="6552" marB="0" anchor="b">
                    <a:lnL>
                      <a:noFill/>
                    </a:lnL>
                    <a:lnR>
                      <a:noFill/>
                    </a:lnR>
                    <a:lnT>
                      <a:noFill/>
                    </a:lnT>
                    <a:lnB>
                      <a:noFill/>
                    </a:lnB>
                    <a:noFill/>
                  </a:tcPr>
                </a:tc>
                <a:extLst>
                  <a:ext uri="{0D108BD9-81ED-4DB2-BD59-A6C34878D82A}">
                    <a16:rowId xmlns:a16="http://schemas.microsoft.com/office/drawing/2014/main" val="1080853260"/>
                  </a:ext>
                </a:extLst>
              </a:tr>
              <a:tr h="160791">
                <a:tc>
                  <a:txBody>
                    <a:bodyPr/>
                    <a:lstStyle/>
                    <a:p>
                      <a:pPr algn="l" fontAlgn="b"/>
                      <a:r>
                        <a:rPr lang="es-UY" sz="900" b="0" i="0" u="none" strike="noStrike">
                          <a:solidFill>
                            <a:srgbClr val="000000"/>
                          </a:solidFill>
                          <a:effectLst/>
                          <a:latin typeface="Calibri" panose="020F0502020204030204" pitchFamily="34" charset="0"/>
                        </a:rPr>
                        <a:t>SHIPPER OWN</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29</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0,14</a:t>
                      </a:r>
                    </a:p>
                  </a:txBody>
                  <a:tcPr marL="6552" marR="6552" marT="6552"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552" marR="6552" marT="6552"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552" marR="6552" marT="6552" marB="0" anchor="b">
                    <a:lnL>
                      <a:noFill/>
                    </a:lnL>
                    <a:lnR>
                      <a:noFill/>
                    </a:lnR>
                    <a:lnT>
                      <a:noFill/>
                    </a:lnT>
                    <a:lnB>
                      <a:noFill/>
                    </a:lnB>
                    <a:noFill/>
                  </a:tcPr>
                </a:tc>
                <a:tc gridSpan="2">
                  <a:txBody>
                    <a:bodyPr/>
                    <a:lstStyle/>
                    <a:p>
                      <a:pPr algn="l" fontAlgn="b"/>
                      <a:endParaRPr lang="es-UY" sz="900" b="0" i="0" u="none" strike="noStrike">
                        <a:solidFill>
                          <a:srgbClr val="000000"/>
                        </a:solidFill>
                        <a:effectLst/>
                        <a:latin typeface="Calibri" panose="020F0502020204030204" pitchFamily="34" charset="0"/>
                      </a:endParaRPr>
                    </a:p>
                  </a:txBody>
                  <a:tcPr marL="6552" marR="6552" marT="6552" marB="0" anchor="b">
                    <a:lnL>
                      <a:noFill/>
                    </a:lnL>
                    <a:lnR>
                      <a:noFill/>
                    </a:lnR>
                    <a:lnT>
                      <a:noFill/>
                    </a:lnT>
                    <a:lnB>
                      <a:noFill/>
                    </a:lnB>
                    <a:noFill/>
                  </a:tcPr>
                </a:tc>
                <a:tc hMerge="1">
                  <a:txBody>
                    <a:bodyPr/>
                    <a:lstStyle/>
                    <a:p>
                      <a:pPr algn="l" fontAlgn="b"/>
                      <a:endParaRPr lang="es-UY" sz="900" b="0" i="0" u="none" strike="noStrike">
                        <a:solidFill>
                          <a:srgbClr val="000000"/>
                        </a:solidFill>
                        <a:effectLst/>
                        <a:latin typeface="Calibri" panose="020F0502020204030204" pitchFamily="34" charset="0"/>
                      </a:endParaRPr>
                    </a:p>
                  </a:txBody>
                  <a:tcPr marL="6552" marR="6552" marT="6552"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58</a:t>
                      </a:r>
                    </a:p>
                  </a:txBody>
                  <a:tcPr marL="6552" marR="6552" marT="6552"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0,1%</a:t>
                      </a:r>
                    </a:p>
                  </a:txBody>
                  <a:tcPr marL="6552" marR="6552" marT="6552" marB="0" anchor="b">
                    <a:lnL>
                      <a:noFill/>
                    </a:lnL>
                    <a:lnR>
                      <a:noFill/>
                    </a:lnR>
                    <a:lnT>
                      <a:noFill/>
                    </a:lnT>
                    <a:lnB>
                      <a:noFill/>
                    </a:lnB>
                    <a:noFill/>
                  </a:tcPr>
                </a:tc>
                <a:extLst>
                  <a:ext uri="{0D108BD9-81ED-4DB2-BD59-A6C34878D82A}">
                    <a16:rowId xmlns:a16="http://schemas.microsoft.com/office/drawing/2014/main" val="983626137"/>
                  </a:ext>
                </a:extLst>
              </a:tr>
              <a:tr h="301482">
                <a:tc>
                  <a:txBody>
                    <a:bodyPr/>
                    <a:lstStyle/>
                    <a:p>
                      <a:pPr algn="l" fontAlgn="b"/>
                      <a:r>
                        <a:rPr lang="es-UY" sz="1000" b="1" i="0" u="none" strike="noStrike">
                          <a:solidFill>
                            <a:srgbClr val="008000"/>
                          </a:solidFill>
                          <a:effectLst/>
                          <a:latin typeface="Calibri" panose="020F0502020204030204" pitchFamily="34" charset="0"/>
                        </a:rPr>
                        <a:t>Totales</a:t>
                      </a:r>
                    </a:p>
                  </a:txBody>
                  <a:tcPr marL="6552" marR="6552" marT="6552"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3.474</a:t>
                      </a:r>
                    </a:p>
                  </a:txBody>
                  <a:tcPr marL="6552" marR="6552" marT="6552"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19.732</a:t>
                      </a:r>
                    </a:p>
                  </a:txBody>
                  <a:tcPr marL="6552" marR="6552" marT="6552"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43.188</a:t>
                      </a:r>
                    </a:p>
                  </a:txBody>
                  <a:tcPr marL="6552" marR="6552" marT="6552"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100</a:t>
                      </a:r>
                    </a:p>
                  </a:txBody>
                  <a:tcPr marL="6552" marR="6552" marT="6552"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5</a:t>
                      </a:r>
                    </a:p>
                  </a:txBody>
                  <a:tcPr marL="6552" marR="6552" marT="6552"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11.335</a:t>
                      </a:r>
                    </a:p>
                  </a:txBody>
                  <a:tcPr marL="6552" marR="6552" marT="6552" marB="0" anchor="b">
                    <a:lnL>
                      <a:noFill/>
                    </a:lnL>
                    <a:lnR>
                      <a:noFill/>
                    </a:lnR>
                    <a:lnT>
                      <a:noFill/>
                    </a:lnT>
                    <a:lnB>
                      <a:noFill/>
                    </a:lnB>
                    <a:noFill/>
                  </a:tcPr>
                </a:tc>
                <a:tc gridSpan="2">
                  <a:txBody>
                    <a:bodyPr/>
                    <a:lstStyle/>
                    <a:p>
                      <a:pPr algn="r" fontAlgn="b"/>
                      <a:r>
                        <a:rPr lang="es-UY" sz="900" b="1" i="0" u="none" strike="noStrike">
                          <a:solidFill>
                            <a:srgbClr val="008000"/>
                          </a:solidFill>
                          <a:effectLst/>
                          <a:latin typeface="Calibri" panose="020F0502020204030204" pitchFamily="34" charset="0"/>
                        </a:rPr>
                        <a:t>22.675</a:t>
                      </a:r>
                    </a:p>
                  </a:txBody>
                  <a:tcPr marL="6552" marR="6552" marT="6552" marB="0" anchor="b">
                    <a:lnL>
                      <a:noFill/>
                    </a:lnL>
                    <a:lnR>
                      <a:noFill/>
                    </a:lnR>
                    <a:lnT>
                      <a:noFill/>
                    </a:lnT>
                    <a:lnB>
                      <a:noFill/>
                    </a:lnB>
                    <a:noFill/>
                  </a:tcPr>
                </a:tc>
                <a:tc hMerge="1">
                  <a:txBody>
                    <a:bodyPr/>
                    <a:lstStyle/>
                    <a:p>
                      <a:pPr algn="r" fontAlgn="b"/>
                      <a:r>
                        <a:rPr lang="es-UY" sz="900" b="1" i="0" u="none" strike="noStrike">
                          <a:solidFill>
                            <a:srgbClr val="008000"/>
                          </a:solidFill>
                          <a:effectLst/>
                          <a:latin typeface="Calibri" panose="020F0502020204030204" pitchFamily="34" charset="0"/>
                        </a:rPr>
                        <a:t>100</a:t>
                      </a:r>
                    </a:p>
                  </a:txBody>
                  <a:tcPr marL="6552" marR="6552" marT="6552"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100</a:t>
                      </a:r>
                    </a:p>
                  </a:txBody>
                  <a:tcPr marL="6552" marR="6552" marT="6552"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65.863</a:t>
                      </a:r>
                    </a:p>
                  </a:txBody>
                  <a:tcPr marL="6552" marR="6552" marT="6552"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100%</a:t>
                      </a:r>
                    </a:p>
                  </a:txBody>
                  <a:tcPr marL="6552" marR="6552" marT="6552" marB="0" anchor="b">
                    <a:lnL>
                      <a:noFill/>
                    </a:lnL>
                    <a:lnR>
                      <a:noFill/>
                    </a:lnR>
                    <a:lnT>
                      <a:noFill/>
                    </a:lnT>
                    <a:lnB>
                      <a:noFill/>
                    </a:lnB>
                    <a:noFill/>
                  </a:tcPr>
                </a:tc>
                <a:extLst>
                  <a:ext uri="{0D108BD9-81ED-4DB2-BD59-A6C34878D82A}">
                    <a16:rowId xmlns:a16="http://schemas.microsoft.com/office/drawing/2014/main" val="4219812354"/>
                  </a:ext>
                </a:extLst>
              </a:tr>
            </a:tbl>
          </a:graphicData>
        </a:graphic>
      </p:graphicFrame>
      <p:graphicFrame>
        <p:nvGraphicFramePr>
          <p:cNvPr id="11" name="Tabla 10">
            <a:extLst>
              <a:ext uri="{FF2B5EF4-FFF2-40B4-BE49-F238E27FC236}">
                <a16:creationId xmlns:a16="http://schemas.microsoft.com/office/drawing/2014/main" id="{A12DBA19-1737-B786-73C9-713654D0E1FB}"/>
              </a:ext>
            </a:extLst>
          </p:cNvPr>
          <p:cNvGraphicFramePr>
            <a:graphicFrameLocks noGrp="1"/>
          </p:cNvGraphicFramePr>
          <p:nvPr>
            <p:extLst>
              <p:ext uri="{D42A27DB-BD31-4B8C-83A1-F6EECF244321}">
                <p14:modId xmlns:p14="http://schemas.microsoft.com/office/powerpoint/2010/main" val="2150463303"/>
              </p:ext>
            </p:extLst>
          </p:nvPr>
        </p:nvGraphicFramePr>
        <p:xfrm>
          <a:off x="107504" y="789128"/>
          <a:ext cx="4514269" cy="3049997"/>
        </p:xfrm>
        <a:graphic>
          <a:graphicData uri="http://schemas.openxmlformats.org/drawingml/2006/table">
            <a:tbl>
              <a:tblPr/>
              <a:tblGrid>
                <a:gridCol w="843395">
                  <a:extLst>
                    <a:ext uri="{9D8B030D-6E8A-4147-A177-3AD203B41FA5}">
                      <a16:colId xmlns:a16="http://schemas.microsoft.com/office/drawing/2014/main" val="3990651285"/>
                    </a:ext>
                  </a:extLst>
                </a:gridCol>
                <a:gridCol w="379527">
                  <a:extLst>
                    <a:ext uri="{9D8B030D-6E8A-4147-A177-3AD203B41FA5}">
                      <a16:colId xmlns:a16="http://schemas.microsoft.com/office/drawing/2014/main" val="2769512657"/>
                    </a:ext>
                  </a:extLst>
                </a:gridCol>
                <a:gridCol w="379527">
                  <a:extLst>
                    <a:ext uri="{9D8B030D-6E8A-4147-A177-3AD203B41FA5}">
                      <a16:colId xmlns:a16="http://schemas.microsoft.com/office/drawing/2014/main" val="3057157097"/>
                    </a:ext>
                  </a:extLst>
                </a:gridCol>
                <a:gridCol w="421698">
                  <a:extLst>
                    <a:ext uri="{9D8B030D-6E8A-4147-A177-3AD203B41FA5}">
                      <a16:colId xmlns:a16="http://schemas.microsoft.com/office/drawing/2014/main" val="2542367802"/>
                    </a:ext>
                  </a:extLst>
                </a:gridCol>
                <a:gridCol w="303622">
                  <a:extLst>
                    <a:ext uri="{9D8B030D-6E8A-4147-A177-3AD203B41FA5}">
                      <a16:colId xmlns:a16="http://schemas.microsoft.com/office/drawing/2014/main" val="2458395687"/>
                    </a:ext>
                  </a:extLst>
                </a:gridCol>
                <a:gridCol w="227717">
                  <a:extLst>
                    <a:ext uri="{9D8B030D-6E8A-4147-A177-3AD203B41FA5}">
                      <a16:colId xmlns:a16="http://schemas.microsoft.com/office/drawing/2014/main" val="3032386427"/>
                    </a:ext>
                  </a:extLst>
                </a:gridCol>
                <a:gridCol w="271995">
                  <a:extLst>
                    <a:ext uri="{9D8B030D-6E8A-4147-A177-3AD203B41FA5}">
                      <a16:colId xmlns:a16="http://schemas.microsoft.com/office/drawing/2014/main" val="338552525"/>
                    </a:ext>
                  </a:extLst>
                </a:gridCol>
                <a:gridCol w="379527">
                  <a:extLst>
                    <a:ext uri="{9D8B030D-6E8A-4147-A177-3AD203B41FA5}">
                      <a16:colId xmlns:a16="http://schemas.microsoft.com/office/drawing/2014/main" val="1993536504"/>
                    </a:ext>
                  </a:extLst>
                </a:gridCol>
                <a:gridCol w="379527">
                  <a:extLst>
                    <a:ext uri="{9D8B030D-6E8A-4147-A177-3AD203B41FA5}">
                      <a16:colId xmlns:a16="http://schemas.microsoft.com/office/drawing/2014/main" val="173681818"/>
                    </a:ext>
                  </a:extLst>
                </a:gridCol>
                <a:gridCol w="463867">
                  <a:extLst>
                    <a:ext uri="{9D8B030D-6E8A-4147-A177-3AD203B41FA5}">
                      <a16:colId xmlns:a16="http://schemas.microsoft.com/office/drawing/2014/main" val="1644802136"/>
                    </a:ext>
                  </a:extLst>
                </a:gridCol>
                <a:gridCol w="463867">
                  <a:extLst>
                    <a:ext uri="{9D8B030D-6E8A-4147-A177-3AD203B41FA5}">
                      <a16:colId xmlns:a16="http://schemas.microsoft.com/office/drawing/2014/main" val="609013869"/>
                    </a:ext>
                  </a:extLst>
                </a:gridCol>
              </a:tblGrid>
              <a:tr h="316008">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dirty="0">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gridSpan="3">
                  <a:txBody>
                    <a:bodyPr/>
                    <a:lstStyle/>
                    <a:p>
                      <a:pPr algn="l" fontAlgn="b"/>
                      <a:r>
                        <a:rPr lang="es-UY" sz="1000" b="1" i="0" u="none" strike="noStrike">
                          <a:solidFill>
                            <a:srgbClr val="FFFFFF"/>
                          </a:solidFill>
                          <a:effectLst/>
                          <a:latin typeface="Calibri" panose="020F0502020204030204" pitchFamily="34" charset="0"/>
                        </a:rPr>
                        <a:t>MARKET SHARE </a:t>
                      </a:r>
                    </a:p>
                  </a:txBody>
                  <a:tcPr marL="6160" marR="6160" marT="6160" marB="0" anchor="b">
                    <a:lnL>
                      <a:noFill/>
                    </a:lnL>
                    <a:lnR>
                      <a:noFill/>
                    </a:lnR>
                    <a:lnT>
                      <a:noFill/>
                    </a:lnT>
                    <a:lnB>
                      <a:noFill/>
                    </a:lnB>
                    <a:solidFill>
                      <a:srgbClr val="008000"/>
                    </a:solidFill>
                  </a:tcPr>
                </a:tc>
                <a:tc hMerge="1">
                  <a:txBody>
                    <a:bodyPr/>
                    <a:lstStyle/>
                    <a:p>
                      <a:endParaRPr lang="es-UY"/>
                    </a:p>
                  </a:txBody>
                  <a:tcPr/>
                </a:tc>
                <a:tc hMerge="1">
                  <a:txBody>
                    <a:bodyPr/>
                    <a:lstStyle/>
                    <a:p>
                      <a:endParaRPr lang="es-UY"/>
                    </a:p>
                  </a:txBody>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extLst>
                  <a:ext uri="{0D108BD9-81ED-4DB2-BD59-A6C34878D82A}">
                    <a16:rowId xmlns:a16="http://schemas.microsoft.com/office/drawing/2014/main" val="3076138969"/>
                  </a:ext>
                </a:extLst>
              </a:tr>
              <a:tr h="161134">
                <a:tc gridSpan="2">
                  <a:txBody>
                    <a:bodyPr/>
                    <a:lstStyle/>
                    <a:p>
                      <a:pPr algn="l" fontAlgn="b"/>
                      <a:r>
                        <a:rPr lang="es-UY" sz="900" b="1" i="0" u="none" strike="noStrike">
                          <a:solidFill>
                            <a:srgbClr val="FFFFFF"/>
                          </a:solidFill>
                          <a:effectLst/>
                          <a:latin typeface="Calibri" panose="020F0502020204030204" pitchFamily="34" charset="0"/>
                        </a:rPr>
                        <a:t>Impo Jan-Dec 2025</a:t>
                      </a:r>
                    </a:p>
                  </a:txBody>
                  <a:tcPr marL="6160" marR="6160" marT="6160" marB="0" anchor="b">
                    <a:lnL>
                      <a:noFill/>
                    </a:lnL>
                    <a:lnR>
                      <a:noFill/>
                    </a:lnR>
                    <a:lnT>
                      <a:noFill/>
                    </a:lnT>
                    <a:lnB>
                      <a:noFill/>
                    </a:lnB>
                    <a:solidFill>
                      <a:srgbClr val="008000"/>
                    </a:solidFill>
                  </a:tcPr>
                </a:tc>
                <a:tc hMerge="1">
                  <a:txBody>
                    <a:bodyPr/>
                    <a:lstStyle/>
                    <a:p>
                      <a:endParaRPr lang="es-UY"/>
                    </a:p>
                  </a:txBody>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1000" b="1" i="0" u="none" strike="noStrike">
                          <a:solidFill>
                            <a:srgbClr val="FFFFFF"/>
                          </a:solidFill>
                          <a:effectLst/>
                          <a:latin typeface="Calibri" panose="020F0502020204030204" pitchFamily="34" charset="0"/>
                        </a:rPr>
                        <a:t>DRY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gridSpan="2">
                  <a:txBody>
                    <a:bodyPr/>
                    <a:lstStyle/>
                    <a:p>
                      <a:pPr algn="l" fontAlgn="b"/>
                      <a:r>
                        <a:rPr lang="es-UY" sz="1000" b="1" i="0" u="none" strike="noStrike">
                          <a:solidFill>
                            <a:srgbClr val="FFFFFF"/>
                          </a:solidFill>
                          <a:effectLst/>
                          <a:latin typeface="Calibri" panose="020F0502020204030204" pitchFamily="34" charset="0"/>
                        </a:rPr>
                        <a:t>REEFER </a:t>
                      </a:r>
                    </a:p>
                  </a:txBody>
                  <a:tcPr marL="6160" marR="6160" marT="6160" marB="0" anchor="b">
                    <a:lnL>
                      <a:noFill/>
                    </a:lnL>
                    <a:lnR>
                      <a:noFill/>
                    </a:lnR>
                    <a:lnT>
                      <a:noFill/>
                    </a:lnT>
                    <a:lnB>
                      <a:noFill/>
                    </a:lnB>
                    <a:solidFill>
                      <a:srgbClr val="008000"/>
                    </a:solidFill>
                  </a:tcPr>
                </a:tc>
                <a:tc hMerge="1">
                  <a:txBody>
                    <a:bodyPr/>
                    <a:lstStyle/>
                    <a:p>
                      <a:endParaRPr lang="es-UY"/>
                    </a:p>
                  </a:txBody>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extLst>
                  <a:ext uri="{0D108BD9-81ED-4DB2-BD59-A6C34878D82A}">
                    <a16:rowId xmlns:a16="http://schemas.microsoft.com/office/drawing/2014/main" val="3624457839"/>
                  </a:ext>
                </a:extLst>
              </a:tr>
              <a:tr h="161134">
                <a:tc>
                  <a:txBody>
                    <a:bodyPr/>
                    <a:lstStyle/>
                    <a:p>
                      <a:pPr algn="l" fontAlgn="b"/>
                      <a:r>
                        <a:rPr lang="es-UY" sz="1000" b="1" i="0" u="none" strike="noStrike">
                          <a:solidFill>
                            <a:srgbClr val="FFFFFF"/>
                          </a:solidFill>
                          <a:effectLst/>
                          <a:latin typeface="Calibri" panose="020F0502020204030204" pitchFamily="34" charset="0"/>
                        </a:rPr>
                        <a:t>Lines</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20 </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40 </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TEUs</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20 </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40 </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TEUs</a:t>
                      </a:r>
                    </a:p>
                  </a:txBody>
                  <a:tcPr marL="6160" marR="6160" marT="6160" marB="0" anchor="b">
                    <a:lnL>
                      <a:noFill/>
                    </a:lnL>
                    <a:lnR>
                      <a:noFill/>
                    </a:lnR>
                    <a:lnT>
                      <a:noFill/>
                    </a:lnT>
                    <a:lnB>
                      <a:noFill/>
                    </a:lnB>
                    <a:solidFill>
                      <a:srgbClr val="008000"/>
                    </a:solidFill>
                  </a:tcPr>
                </a:tc>
                <a:tc>
                  <a:txBody>
                    <a:bodyPr/>
                    <a:lstStyle/>
                    <a:p>
                      <a:pPr algn="r" fontAlgn="b"/>
                      <a:r>
                        <a:rPr lang="es-UY" sz="1000" b="1" i="0" u="none" strike="noStrike">
                          <a:solidFill>
                            <a:srgbClr val="FFFFFF"/>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extLst>
                  <a:ext uri="{0D108BD9-81ED-4DB2-BD59-A6C34878D82A}">
                    <a16:rowId xmlns:a16="http://schemas.microsoft.com/office/drawing/2014/main" val="1143001445"/>
                  </a:ext>
                </a:extLst>
              </a:tr>
              <a:tr h="145647">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tc>
                  <a:txBody>
                    <a:bodyPr/>
                    <a:lstStyle/>
                    <a:p>
                      <a:pPr algn="l" fontAlgn="b"/>
                      <a:r>
                        <a:rPr lang="es-UY" sz="900" b="0" i="0" u="none" strike="noStrike">
                          <a:solidFill>
                            <a:srgbClr val="000000"/>
                          </a:solidFill>
                          <a:effectLst/>
                          <a:latin typeface="Calibri" panose="020F0502020204030204" pitchFamily="34" charset="0"/>
                        </a:rPr>
                        <a:t> </a:t>
                      </a:r>
                    </a:p>
                  </a:txBody>
                  <a:tcPr marL="6160" marR="6160" marT="6160" marB="0" anchor="b">
                    <a:lnL>
                      <a:noFill/>
                    </a:lnL>
                    <a:lnR>
                      <a:noFill/>
                    </a:lnR>
                    <a:lnT>
                      <a:noFill/>
                    </a:lnT>
                    <a:lnB>
                      <a:noFill/>
                    </a:lnB>
                    <a:solidFill>
                      <a:srgbClr val="008000"/>
                    </a:solidFill>
                  </a:tcPr>
                </a:tc>
                <a:extLst>
                  <a:ext uri="{0D108BD9-81ED-4DB2-BD59-A6C34878D82A}">
                    <a16:rowId xmlns:a16="http://schemas.microsoft.com/office/drawing/2014/main" val="1484643561"/>
                  </a:ext>
                </a:extLst>
              </a:tr>
              <a:tr h="150237">
                <a:tc>
                  <a:txBody>
                    <a:bodyPr/>
                    <a:lstStyle/>
                    <a:p>
                      <a:pPr algn="l" fontAlgn="b"/>
                      <a:r>
                        <a:rPr lang="es-UY" sz="900" b="0" i="0" u="none" strike="noStrike">
                          <a:solidFill>
                            <a:srgbClr val="000000"/>
                          </a:solidFill>
                          <a:effectLst/>
                          <a:latin typeface="Calibri" panose="020F0502020204030204" pitchFamily="34" charset="0"/>
                        </a:rPr>
                        <a:t>MAERSK</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3603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12945</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29493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25,57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6,67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29557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25,4%</a:t>
                      </a:r>
                    </a:p>
                  </a:txBody>
                  <a:tcPr marL="6160" marR="6160" marT="6160" marB="0" anchor="b">
                    <a:lnL>
                      <a:noFill/>
                    </a:lnL>
                    <a:lnR>
                      <a:noFill/>
                    </a:lnR>
                    <a:lnT>
                      <a:noFill/>
                    </a:lnT>
                    <a:lnB>
                      <a:noFill/>
                    </a:lnB>
                    <a:noFill/>
                  </a:tcPr>
                </a:tc>
                <a:extLst>
                  <a:ext uri="{0D108BD9-81ED-4DB2-BD59-A6C34878D82A}">
                    <a16:rowId xmlns:a16="http://schemas.microsoft.com/office/drawing/2014/main" val="1297407795"/>
                  </a:ext>
                </a:extLst>
              </a:tr>
              <a:tr h="150237">
                <a:tc>
                  <a:txBody>
                    <a:bodyPr/>
                    <a:lstStyle/>
                    <a:p>
                      <a:pPr algn="l" fontAlgn="b"/>
                      <a:r>
                        <a:rPr lang="es-UY" sz="900" b="0" i="0" u="none" strike="noStrike">
                          <a:solidFill>
                            <a:srgbClr val="000000"/>
                          </a:solidFill>
                          <a:effectLst/>
                          <a:latin typeface="Calibri" panose="020F0502020204030204" pitchFamily="34" charset="0"/>
                        </a:rPr>
                        <a:t>MSC</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1974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5907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13788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11,95</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2,29</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13810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11,9%</a:t>
                      </a:r>
                    </a:p>
                  </a:txBody>
                  <a:tcPr marL="6160" marR="6160" marT="6160" marB="0" anchor="b">
                    <a:lnL>
                      <a:noFill/>
                    </a:lnL>
                    <a:lnR>
                      <a:noFill/>
                    </a:lnR>
                    <a:lnT>
                      <a:noFill/>
                    </a:lnT>
                    <a:lnB>
                      <a:noFill/>
                    </a:lnB>
                    <a:noFill/>
                  </a:tcPr>
                </a:tc>
                <a:extLst>
                  <a:ext uri="{0D108BD9-81ED-4DB2-BD59-A6C34878D82A}">
                    <a16:rowId xmlns:a16="http://schemas.microsoft.com/office/drawing/2014/main" val="303742916"/>
                  </a:ext>
                </a:extLst>
              </a:tr>
              <a:tr h="150237">
                <a:tc>
                  <a:txBody>
                    <a:bodyPr/>
                    <a:lstStyle/>
                    <a:p>
                      <a:pPr algn="l" fontAlgn="b"/>
                      <a:r>
                        <a:rPr lang="es-UY" sz="900" b="0" i="0" u="none" strike="noStrike">
                          <a:solidFill>
                            <a:srgbClr val="000000"/>
                          </a:solidFill>
                          <a:effectLst/>
                          <a:latin typeface="Calibri" panose="020F0502020204030204" pitchFamily="34" charset="0"/>
                        </a:rPr>
                        <a:t>EVERGREEN </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350</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5347</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11044</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9,48</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30</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60</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6,46</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11104</a:t>
                      </a:r>
                    </a:p>
                  </a:txBody>
                  <a:tcPr marL="6160" marR="6160" marT="6160" marB="0" anchor="b">
                    <a:lnL>
                      <a:noFill/>
                    </a:lnL>
                    <a:lnR>
                      <a:noFill/>
                    </a:lnR>
                    <a:lnT>
                      <a:noFill/>
                    </a:lnT>
                    <a:lnB>
                      <a:noFill/>
                    </a:lnB>
                    <a:solidFill>
                      <a:srgbClr val="FFFF00"/>
                    </a:solidFill>
                  </a:tcPr>
                </a:tc>
                <a:tc>
                  <a:txBody>
                    <a:bodyPr/>
                    <a:lstStyle/>
                    <a:p>
                      <a:pPr algn="r" fontAlgn="b"/>
                      <a:r>
                        <a:rPr lang="es-UY" sz="900" b="0" i="0" u="none" strike="noStrike">
                          <a:solidFill>
                            <a:srgbClr val="000000"/>
                          </a:solidFill>
                          <a:effectLst/>
                          <a:latin typeface="Calibri" panose="020F0502020204030204" pitchFamily="34" charset="0"/>
                        </a:rPr>
                        <a:t>9,5%</a:t>
                      </a:r>
                    </a:p>
                  </a:txBody>
                  <a:tcPr marL="6160" marR="6160" marT="6160" marB="0" anchor="b">
                    <a:lnL>
                      <a:noFill/>
                    </a:lnL>
                    <a:lnR>
                      <a:noFill/>
                    </a:lnR>
                    <a:lnT>
                      <a:noFill/>
                    </a:lnT>
                    <a:lnB>
                      <a:noFill/>
                    </a:lnB>
                    <a:solidFill>
                      <a:srgbClr val="FFFF00"/>
                    </a:solidFill>
                  </a:tcPr>
                </a:tc>
                <a:extLst>
                  <a:ext uri="{0D108BD9-81ED-4DB2-BD59-A6C34878D82A}">
                    <a16:rowId xmlns:a16="http://schemas.microsoft.com/office/drawing/2014/main" val="2029195460"/>
                  </a:ext>
                </a:extLst>
              </a:tr>
              <a:tr h="150237">
                <a:tc>
                  <a:txBody>
                    <a:bodyPr/>
                    <a:lstStyle/>
                    <a:p>
                      <a:pPr algn="l" fontAlgn="b"/>
                      <a:r>
                        <a:rPr lang="es-UY" sz="900" b="0" i="0" u="none" strike="noStrike">
                          <a:solidFill>
                            <a:srgbClr val="000000"/>
                          </a:solidFill>
                          <a:effectLst/>
                          <a:latin typeface="Calibri" panose="020F0502020204030204" pitchFamily="34" charset="0"/>
                        </a:rPr>
                        <a:t>ONE</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1370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4266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9902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8,58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176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18,33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10078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8,7%</a:t>
                      </a:r>
                    </a:p>
                  </a:txBody>
                  <a:tcPr marL="6160" marR="6160" marT="6160" marB="0" anchor="b">
                    <a:lnL>
                      <a:noFill/>
                    </a:lnL>
                    <a:lnR>
                      <a:noFill/>
                    </a:lnR>
                    <a:lnT>
                      <a:noFill/>
                    </a:lnT>
                    <a:lnB>
                      <a:noFill/>
                    </a:lnB>
                    <a:noFill/>
                  </a:tcPr>
                </a:tc>
                <a:extLst>
                  <a:ext uri="{0D108BD9-81ED-4DB2-BD59-A6C34878D82A}">
                    <a16:rowId xmlns:a16="http://schemas.microsoft.com/office/drawing/2014/main" val="502559857"/>
                  </a:ext>
                </a:extLst>
              </a:tr>
              <a:tr h="150237">
                <a:tc>
                  <a:txBody>
                    <a:bodyPr/>
                    <a:lstStyle/>
                    <a:p>
                      <a:pPr algn="l" fontAlgn="b"/>
                      <a:r>
                        <a:rPr lang="es-UY" sz="900" b="0" i="0" u="none" strike="noStrike">
                          <a:solidFill>
                            <a:srgbClr val="000000"/>
                          </a:solidFill>
                          <a:effectLst/>
                          <a:latin typeface="Calibri" panose="020F0502020204030204" pitchFamily="34" charset="0"/>
                        </a:rPr>
                        <a:t>PIL</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771</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4017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8805</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7,63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2,29</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8827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7,6%</a:t>
                      </a:r>
                    </a:p>
                  </a:txBody>
                  <a:tcPr marL="6160" marR="6160" marT="6160" marB="0" anchor="b">
                    <a:lnL>
                      <a:noFill/>
                    </a:lnL>
                    <a:lnR>
                      <a:noFill/>
                    </a:lnR>
                    <a:lnT>
                      <a:noFill/>
                    </a:lnT>
                    <a:lnB>
                      <a:noFill/>
                    </a:lnB>
                    <a:noFill/>
                  </a:tcPr>
                </a:tc>
                <a:extLst>
                  <a:ext uri="{0D108BD9-81ED-4DB2-BD59-A6C34878D82A}">
                    <a16:rowId xmlns:a16="http://schemas.microsoft.com/office/drawing/2014/main" val="2023994936"/>
                  </a:ext>
                </a:extLst>
              </a:tr>
              <a:tr h="150237">
                <a:tc>
                  <a:txBody>
                    <a:bodyPr/>
                    <a:lstStyle/>
                    <a:p>
                      <a:pPr algn="l" fontAlgn="b"/>
                      <a:r>
                        <a:rPr lang="es-UY" sz="900" b="0" i="0" u="none" strike="noStrike">
                          <a:solidFill>
                            <a:srgbClr val="000000"/>
                          </a:solidFill>
                          <a:effectLst/>
                          <a:latin typeface="Calibri" panose="020F0502020204030204" pitchFamily="34" charset="0"/>
                        </a:rPr>
                        <a:t>HMM</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526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3893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8312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7,21</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12,92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8436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7,2%</a:t>
                      </a:r>
                    </a:p>
                  </a:txBody>
                  <a:tcPr marL="6160" marR="6160" marT="6160" marB="0" anchor="b">
                    <a:lnL>
                      <a:noFill/>
                    </a:lnL>
                    <a:lnR>
                      <a:noFill/>
                    </a:lnR>
                    <a:lnT>
                      <a:noFill/>
                    </a:lnT>
                    <a:lnB>
                      <a:noFill/>
                    </a:lnB>
                    <a:noFill/>
                  </a:tcPr>
                </a:tc>
                <a:extLst>
                  <a:ext uri="{0D108BD9-81ED-4DB2-BD59-A6C34878D82A}">
                    <a16:rowId xmlns:a16="http://schemas.microsoft.com/office/drawing/2014/main" val="2699097040"/>
                  </a:ext>
                </a:extLst>
              </a:tr>
              <a:tr h="150237">
                <a:tc>
                  <a:txBody>
                    <a:bodyPr/>
                    <a:lstStyle/>
                    <a:p>
                      <a:pPr algn="l" fontAlgn="b"/>
                      <a:r>
                        <a:rPr lang="es-UY" sz="900" b="0" i="0" u="none" strike="noStrike">
                          <a:solidFill>
                            <a:srgbClr val="000000"/>
                          </a:solidFill>
                          <a:effectLst/>
                          <a:latin typeface="Calibri" panose="020F0502020204030204" pitchFamily="34" charset="0"/>
                        </a:rPr>
                        <a:t>HAPAG</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1400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3210</a:t>
                      </a:r>
                    </a:p>
                  </a:txBody>
                  <a:tcPr marL="6160" marR="6160" marT="6160" marB="0" anchor="b">
                    <a:lnL>
                      <a:noFill/>
                    </a:lnL>
                    <a:lnR>
                      <a:noFill/>
                    </a:lnR>
                    <a:lnT>
                      <a:noFill/>
                    </a:lnT>
                    <a:lnB>
                      <a:noFill/>
                    </a:lnB>
                    <a:noFill/>
                  </a:tcPr>
                </a:tc>
                <a:tc>
                  <a:txBody>
                    <a:bodyPr/>
                    <a:lstStyle/>
                    <a:p>
                      <a:pPr algn="r" fontAlgn="b"/>
                      <a:r>
                        <a:rPr lang="es-UY" sz="900" b="0" i="0" u="none" strike="noStrike" dirty="0">
                          <a:solidFill>
                            <a:srgbClr val="000000"/>
                          </a:solidFill>
                          <a:effectLst/>
                          <a:latin typeface="Calibri" panose="020F0502020204030204" pitchFamily="34" charset="0"/>
                        </a:rPr>
                        <a:t>7820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6,78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102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207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21,56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8027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6,9%</a:t>
                      </a:r>
                    </a:p>
                  </a:txBody>
                  <a:tcPr marL="6160" marR="6160" marT="6160" marB="0" anchor="b">
                    <a:lnL>
                      <a:noFill/>
                    </a:lnL>
                    <a:lnR>
                      <a:noFill/>
                    </a:lnR>
                    <a:lnT>
                      <a:noFill/>
                    </a:lnT>
                    <a:lnB>
                      <a:noFill/>
                    </a:lnB>
                    <a:noFill/>
                  </a:tcPr>
                </a:tc>
                <a:extLst>
                  <a:ext uri="{0D108BD9-81ED-4DB2-BD59-A6C34878D82A}">
                    <a16:rowId xmlns:a16="http://schemas.microsoft.com/office/drawing/2014/main" val="3824358304"/>
                  </a:ext>
                </a:extLst>
              </a:tr>
              <a:tr h="150237">
                <a:tc>
                  <a:txBody>
                    <a:bodyPr/>
                    <a:lstStyle/>
                    <a:p>
                      <a:pPr algn="l" fontAlgn="b"/>
                      <a:r>
                        <a:rPr lang="es-UY" sz="900" b="0" i="0" u="none" strike="noStrike">
                          <a:solidFill>
                            <a:srgbClr val="000000"/>
                          </a:solidFill>
                          <a:effectLst/>
                          <a:latin typeface="Calibri" panose="020F0502020204030204" pitchFamily="34" charset="0"/>
                        </a:rPr>
                        <a:t>CMA-CGM</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766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3528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7822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6,78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137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14,27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7959</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6,8%</a:t>
                      </a:r>
                    </a:p>
                  </a:txBody>
                  <a:tcPr marL="6160" marR="6160" marT="6160" marB="0" anchor="b">
                    <a:lnL>
                      <a:noFill/>
                    </a:lnL>
                    <a:lnR>
                      <a:noFill/>
                    </a:lnR>
                    <a:lnT>
                      <a:noFill/>
                    </a:lnT>
                    <a:lnB>
                      <a:noFill/>
                    </a:lnB>
                    <a:noFill/>
                  </a:tcPr>
                </a:tc>
                <a:extLst>
                  <a:ext uri="{0D108BD9-81ED-4DB2-BD59-A6C34878D82A}">
                    <a16:rowId xmlns:a16="http://schemas.microsoft.com/office/drawing/2014/main" val="134309792"/>
                  </a:ext>
                </a:extLst>
              </a:tr>
              <a:tr h="150237">
                <a:tc>
                  <a:txBody>
                    <a:bodyPr/>
                    <a:lstStyle/>
                    <a:p>
                      <a:pPr algn="l" fontAlgn="b"/>
                      <a:r>
                        <a:rPr lang="es-UY" sz="900" b="0" i="0" u="none" strike="noStrike">
                          <a:solidFill>
                            <a:srgbClr val="000000"/>
                          </a:solidFill>
                          <a:effectLst/>
                          <a:latin typeface="Calibri" panose="020F0502020204030204" pitchFamily="34" charset="0"/>
                        </a:rPr>
                        <a:t>COSCON</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447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3724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7895</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6,84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4,17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7935</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6,8%</a:t>
                      </a:r>
                    </a:p>
                  </a:txBody>
                  <a:tcPr marL="6160" marR="6160" marT="6160" marB="0" anchor="b">
                    <a:lnL>
                      <a:noFill/>
                    </a:lnL>
                    <a:lnR>
                      <a:noFill/>
                    </a:lnR>
                    <a:lnT>
                      <a:noFill/>
                    </a:lnT>
                    <a:lnB>
                      <a:noFill/>
                    </a:lnB>
                    <a:noFill/>
                  </a:tcPr>
                </a:tc>
                <a:extLst>
                  <a:ext uri="{0D108BD9-81ED-4DB2-BD59-A6C34878D82A}">
                    <a16:rowId xmlns:a16="http://schemas.microsoft.com/office/drawing/2014/main" val="3244122153"/>
                  </a:ext>
                </a:extLst>
              </a:tr>
              <a:tr h="150237">
                <a:tc>
                  <a:txBody>
                    <a:bodyPr/>
                    <a:lstStyle/>
                    <a:p>
                      <a:pPr algn="l" fontAlgn="b"/>
                      <a:r>
                        <a:rPr lang="es-UY" sz="900" b="0" i="0" u="none" strike="noStrike">
                          <a:solidFill>
                            <a:srgbClr val="000000"/>
                          </a:solidFill>
                          <a:effectLst/>
                          <a:latin typeface="Calibri" panose="020F0502020204030204" pitchFamily="34" charset="0"/>
                        </a:rPr>
                        <a:t>ZIM</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357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3313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6983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6,05</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4,58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7027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6,0%</a:t>
                      </a:r>
                    </a:p>
                  </a:txBody>
                  <a:tcPr marL="6160" marR="6160" marT="6160" marB="0" anchor="b">
                    <a:lnL>
                      <a:noFill/>
                    </a:lnL>
                    <a:lnR>
                      <a:noFill/>
                    </a:lnR>
                    <a:lnT>
                      <a:noFill/>
                    </a:lnT>
                    <a:lnB>
                      <a:noFill/>
                    </a:lnB>
                    <a:noFill/>
                  </a:tcPr>
                </a:tc>
                <a:extLst>
                  <a:ext uri="{0D108BD9-81ED-4DB2-BD59-A6C34878D82A}">
                    <a16:rowId xmlns:a16="http://schemas.microsoft.com/office/drawing/2014/main" val="3770482395"/>
                  </a:ext>
                </a:extLst>
              </a:tr>
              <a:tr h="150237">
                <a:tc>
                  <a:txBody>
                    <a:bodyPr/>
                    <a:lstStyle/>
                    <a:p>
                      <a:pPr algn="l" fontAlgn="b"/>
                      <a:r>
                        <a:rPr lang="es-UY" sz="900" b="0" i="0" u="none" strike="noStrike">
                          <a:solidFill>
                            <a:srgbClr val="000000"/>
                          </a:solidFill>
                          <a:effectLst/>
                          <a:latin typeface="Calibri" panose="020F0502020204030204" pitchFamily="34" charset="0"/>
                        </a:rPr>
                        <a:t>YANG MING</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93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1168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2429</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2,11</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27</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5,62</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2483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2,1%</a:t>
                      </a:r>
                    </a:p>
                  </a:txBody>
                  <a:tcPr marL="6160" marR="6160" marT="6160" marB="0" anchor="b">
                    <a:lnL>
                      <a:noFill/>
                    </a:lnL>
                    <a:lnR>
                      <a:noFill/>
                    </a:lnR>
                    <a:lnT>
                      <a:noFill/>
                    </a:lnT>
                    <a:lnB>
                      <a:noFill/>
                    </a:lnB>
                    <a:noFill/>
                  </a:tcPr>
                </a:tc>
                <a:extLst>
                  <a:ext uri="{0D108BD9-81ED-4DB2-BD59-A6C34878D82A}">
                    <a16:rowId xmlns:a16="http://schemas.microsoft.com/office/drawing/2014/main" val="2342749018"/>
                  </a:ext>
                </a:extLst>
              </a:tr>
              <a:tr h="150237">
                <a:tc>
                  <a:txBody>
                    <a:bodyPr/>
                    <a:lstStyle/>
                    <a:p>
                      <a:pPr algn="l" fontAlgn="b"/>
                      <a:r>
                        <a:rPr lang="es-UY" sz="900" b="0" i="0" u="none" strike="noStrike">
                          <a:solidFill>
                            <a:srgbClr val="000000"/>
                          </a:solidFill>
                          <a:effectLst/>
                          <a:latin typeface="Calibri" panose="020F0502020204030204" pitchFamily="34" charset="0"/>
                        </a:rPr>
                        <a:t>OOCL</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390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798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0,69</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0,83</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806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0,7%</a:t>
                      </a:r>
                    </a:p>
                  </a:txBody>
                  <a:tcPr marL="6160" marR="6160" marT="6160" marB="0" anchor="b">
                    <a:lnL>
                      <a:noFill/>
                    </a:lnL>
                    <a:lnR>
                      <a:noFill/>
                    </a:lnR>
                    <a:lnT>
                      <a:noFill/>
                    </a:lnT>
                    <a:lnB>
                      <a:noFill/>
                    </a:lnB>
                    <a:noFill/>
                  </a:tcPr>
                </a:tc>
                <a:extLst>
                  <a:ext uri="{0D108BD9-81ED-4DB2-BD59-A6C34878D82A}">
                    <a16:rowId xmlns:a16="http://schemas.microsoft.com/office/drawing/2014/main" val="3795342655"/>
                  </a:ext>
                </a:extLst>
              </a:tr>
              <a:tr h="150237">
                <a:tc>
                  <a:txBody>
                    <a:bodyPr/>
                    <a:lstStyle/>
                    <a:p>
                      <a:pPr algn="l" fontAlgn="b"/>
                      <a:r>
                        <a:rPr lang="es-UY" sz="900" b="0" i="0" u="none" strike="noStrike">
                          <a:solidFill>
                            <a:srgbClr val="000000"/>
                          </a:solidFill>
                          <a:effectLst/>
                          <a:latin typeface="Calibri" panose="020F0502020204030204" pitchFamily="34" charset="0"/>
                        </a:rPr>
                        <a:t> SHIPPER OWN </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188</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94</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376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0,33</a:t>
                      </a: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376</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0,3%</a:t>
                      </a:r>
                    </a:p>
                  </a:txBody>
                  <a:tcPr marL="6160" marR="6160" marT="6160" marB="0" anchor="b">
                    <a:lnL>
                      <a:noFill/>
                    </a:lnL>
                    <a:lnR>
                      <a:noFill/>
                    </a:lnR>
                    <a:lnT>
                      <a:noFill/>
                    </a:lnT>
                    <a:lnB>
                      <a:noFill/>
                    </a:lnB>
                    <a:noFill/>
                  </a:tcPr>
                </a:tc>
                <a:extLst>
                  <a:ext uri="{0D108BD9-81ED-4DB2-BD59-A6C34878D82A}">
                    <a16:rowId xmlns:a16="http://schemas.microsoft.com/office/drawing/2014/main" val="658981437"/>
                  </a:ext>
                </a:extLst>
              </a:tr>
              <a:tr h="150237">
                <a:tc>
                  <a:txBody>
                    <a:bodyPr/>
                    <a:lstStyle/>
                    <a:p>
                      <a:pPr algn="l" fontAlgn="b"/>
                      <a:r>
                        <a:rPr lang="es-UY" sz="900" b="0" i="0" u="none" strike="noStrike">
                          <a:solidFill>
                            <a:srgbClr val="000000"/>
                          </a:solidFill>
                          <a:effectLst/>
                          <a:latin typeface="Calibri" panose="020F0502020204030204" pitchFamily="34" charset="0"/>
                        </a:rPr>
                        <a:t>SEALAND</a:t>
                      </a: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l" fontAlgn="b"/>
                      <a:endParaRPr lang="es-UY" sz="900" b="0" i="0" u="none" strike="noStrike">
                        <a:solidFill>
                          <a:srgbClr val="000000"/>
                        </a:solidFill>
                        <a:effectLst/>
                        <a:latin typeface="Calibri" panose="020F0502020204030204" pitchFamily="34" charset="0"/>
                      </a:endParaRP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a:t>
                      </a:r>
                    </a:p>
                  </a:txBody>
                  <a:tcPr marL="6160" marR="6160" marT="6160" marB="0" anchor="b">
                    <a:lnL>
                      <a:noFill/>
                    </a:lnL>
                    <a:lnR>
                      <a:noFill/>
                    </a:lnR>
                    <a:lnT>
                      <a:noFill/>
                    </a:lnT>
                    <a:lnB>
                      <a:noFill/>
                    </a:lnB>
                    <a:noFill/>
                  </a:tcPr>
                </a:tc>
                <a:tc>
                  <a:txBody>
                    <a:bodyPr/>
                    <a:lstStyle/>
                    <a:p>
                      <a:pPr algn="r" fontAlgn="b"/>
                      <a:r>
                        <a:rPr lang="es-UY" sz="900" b="0" i="0" u="none" strike="noStrike">
                          <a:solidFill>
                            <a:srgbClr val="000000"/>
                          </a:solidFill>
                          <a:effectLst/>
                          <a:latin typeface="Calibri" panose="020F0502020204030204" pitchFamily="34" charset="0"/>
                        </a:rPr>
                        <a:t>0,0%</a:t>
                      </a:r>
                    </a:p>
                  </a:txBody>
                  <a:tcPr marL="6160" marR="6160" marT="6160" marB="0" anchor="b">
                    <a:lnL>
                      <a:noFill/>
                    </a:lnL>
                    <a:lnR>
                      <a:noFill/>
                    </a:lnR>
                    <a:lnT>
                      <a:noFill/>
                    </a:lnT>
                    <a:lnB>
                      <a:noFill/>
                    </a:lnB>
                    <a:noFill/>
                  </a:tcPr>
                </a:tc>
                <a:extLst>
                  <a:ext uri="{0D108BD9-81ED-4DB2-BD59-A6C34878D82A}">
                    <a16:rowId xmlns:a16="http://schemas.microsoft.com/office/drawing/2014/main" val="1518656568"/>
                  </a:ext>
                </a:extLst>
              </a:tr>
              <a:tr h="162756">
                <a:tc>
                  <a:txBody>
                    <a:bodyPr/>
                    <a:lstStyle/>
                    <a:p>
                      <a:pPr algn="l" fontAlgn="b"/>
                      <a:r>
                        <a:rPr lang="es-UY" sz="1000" b="1" i="0" u="none" strike="noStrike">
                          <a:solidFill>
                            <a:srgbClr val="008000"/>
                          </a:solidFill>
                          <a:effectLst/>
                          <a:latin typeface="Calibri" panose="020F0502020204030204" pitchFamily="34" charset="0"/>
                        </a:rPr>
                        <a:t>Totales</a:t>
                      </a:r>
                    </a:p>
                  </a:txBody>
                  <a:tcPr marL="6160" marR="6160" marT="6160"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11.863</a:t>
                      </a:r>
                    </a:p>
                  </a:txBody>
                  <a:tcPr marL="6160" marR="6160" marT="6160"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51.802</a:t>
                      </a:r>
                    </a:p>
                  </a:txBody>
                  <a:tcPr marL="6160" marR="6160" marT="6160"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115.467</a:t>
                      </a:r>
                    </a:p>
                  </a:txBody>
                  <a:tcPr marL="6160" marR="6160" marT="6160"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100</a:t>
                      </a:r>
                    </a:p>
                  </a:txBody>
                  <a:tcPr marL="6160" marR="6160" marT="6160"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6</a:t>
                      </a:r>
                    </a:p>
                  </a:txBody>
                  <a:tcPr marL="6160" marR="6160" marT="6160"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477</a:t>
                      </a:r>
                    </a:p>
                  </a:txBody>
                  <a:tcPr marL="6160" marR="6160" marT="6160"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958</a:t>
                      </a:r>
                    </a:p>
                  </a:txBody>
                  <a:tcPr marL="6160" marR="6160" marT="6160"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100</a:t>
                      </a:r>
                    </a:p>
                  </a:txBody>
                  <a:tcPr marL="6160" marR="6160" marT="6160" marB="0" anchor="b">
                    <a:lnL>
                      <a:noFill/>
                    </a:lnL>
                    <a:lnR>
                      <a:noFill/>
                    </a:lnR>
                    <a:lnT>
                      <a:noFill/>
                    </a:lnT>
                    <a:lnB>
                      <a:noFill/>
                    </a:lnB>
                    <a:noFill/>
                  </a:tcPr>
                </a:tc>
                <a:tc>
                  <a:txBody>
                    <a:bodyPr/>
                    <a:lstStyle/>
                    <a:p>
                      <a:pPr algn="r" fontAlgn="b"/>
                      <a:r>
                        <a:rPr lang="es-UY" sz="900" b="1" i="0" u="none" strike="noStrike">
                          <a:solidFill>
                            <a:srgbClr val="008000"/>
                          </a:solidFill>
                          <a:effectLst/>
                          <a:latin typeface="Calibri" panose="020F0502020204030204" pitchFamily="34" charset="0"/>
                        </a:rPr>
                        <a:t>116.425</a:t>
                      </a:r>
                    </a:p>
                  </a:txBody>
                  <a:tcPr marL="6160" marR="6160" marT="6160" marB="0" anchor="b">
                    <a:lnL>
                      <a:noFill/>
                    </a:lnL>
                    <a:lnR>
                      <a:noFill/>
                    </a:lnR>
                    <a:lnT>
                      <a:noFill/>
                    </a:lnT>
                    <a:lnB>
                      <a:noFill/>
                    </a:lnB>
                    <a:noFill/>
                  </a:tcPr>
                </a:tc>
                <a:tc>
                  <a:txBody>
                    <a:bodyPr/>
                    <a:lstStyle/>
                    <a:p>
                      <a:pPr algn="r" fontAlgn="b"/>
                      <a:r>
                        <a:rPr lang="es-UY" sz="900" b="1" i="0" u="none" strike="noStrike" dirty="0">
                          <a:solidFill>
                            <a:srgbClr val="008000"/>
                          </a:solidFill>
                          <a:effectLst/>
                          <a:latin typeface="Calibri" panose="020F0502020204030204" pitchFamily="34" charset="0"/>
                        </a:rPr>
                        <a:t>100%</a:t>
                      </a:r>
                    </a:p>
                  </a:txBody>
                  <a:tcPr marL="6160" marR="6160" marT="6160" marB="0" anchor="b">
                    <a:lnL>
                      <a:noFill/>
                    </a:lnL>
                    <a:lnR>
                      <a:noFill/>
                    </a:lnR>
                    <a:lnT>
                      <a:noFill/>
                    </a:lnT>
                    <a:lnB>
                      <a:noFill/>
                    </a:lnB>
                    <a:noFill/>
                  </a:tcPr>
                </a:tc>
                <a:extLst>
                  <a:ext uri="{0D108BD9-81ED-4DB2-BD59-A6C34878D82A}">
                    <a16:rowId xmlns:a16="http://schemas.microsoft.com/office/drawing/2014/main" val="305996727"/>
                  </a:ext>
                </a:extLst>
              </a:tr>
            </a:tbl>
          </a:graphicData>
        </a:graphic>
      </p:graphicFrame>
    </p:spTree>
    <p:extLst>
      <p:ext uri="{BB962C8B-B14F-4D97-AF65-F5344CB8AC3E}">
        <p14:creationId xmlns:p14="http://schemas.microsoft.com/office/powerpoint/2010/main" val="221738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BE2CE-EA62-3761-198A-3BA83F727E7C}"/>
            </a:ext>
          </a:extLst>
        </p:cNvPr>
        <p:cNvGrpSpPr/>
        <p:nvPr/>
      </p:nvGrpSpPr>
      <p:grpSpPr>
        <a:xfrm>
          <a:off x="0" y="0"/>
          <a:ext cx="0" cy="0"/>
          <a:chOff x="0" y="0"/>
          <a:chExt cx="0" cy="0"/>
        </a:xfrm>
      </p:grpSpPr>
      <p:sp>
        <p:nvSpPr>
          <p:cNvPr id="4" name="Title 11">
            <a:extLst>
              <a:ext uri="{FF2B5EF4-FFF2-40B4-BE49-F238E27FC236}">
                <a16:creationId xmlns:a16="http://schemas.microsoft.com/office/drawing/2014/main" id="{1C20D889-4371-3A45-0CD5-EE917E0886E5}"/>
              </a:ext>
            </a:extLst>
          </p:cNvPr>
          <p:cNvSpPr txBox="1">
            <a:spLocks/>
          </p:cNvSpPr>
          <p:nvPr/>
        </p:nvSpPr>
        <p:spPr>
          <a:xfrm>
            <a:off x="107504" y="123478"/>
            <a:ext cx="8928992" cy="533400"/>
          </a:xfrm>
          <a:prstGeom prst="rect">
            <a:avLst/>
          </a:prstGeom>
          <a:solidFill>
            <a:srgbClr val="003217"/>
          </a:solidFill>
        </p:spPr>
        <p:style>
          <a:lnRef idx="1">
            <a:schemeClr val="accent3"/>
          </a:lnRef>
          <a:fillRef idx="3">
            <a:schemeClr val="accent3"/>
          </a:fillRef>
          <a:effectRef idx="2">
            <a:schemeClr val="accent3"/>
          </a:effectRef>
          <a:fontRef idx="minor">
            <a:schemeClr val="lt1"/>
          </a:fontRef>
        </p:style>
        <p:txBody>
          <a:bodyPr lIns="0" tIns="0" rIns="0" bIns="0" anchor="ctr">
            <a:norm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0" cap="none" spc="0" normalizeH="0" baseline="0" noProof="0" dirty="0">
                <a:ln>
                  <a:noFill/>
                </a:ln>
                <a:solidFill>
                  <a:prstClr val="white"/>
                </a:solidFill>
                <a:effectLst/>
                <a:uLnTx/>
                <a:uFillTx/>
                <a:latin typeface="DFKai-SB" pitchFamily="65" charset="-120"/>
                <a:ea typeface="DFKai-SB" pitchFamily="65" charset="-120"/>
              </a:rPr>
              <a:t>ECD/IMD Topic discussion </a:t>
            </a:r>
            <a:r>
              <a:rPr kumimoji="0" lang="en-US" altLang="zh-TW" sz="2400" b="1" i="0" u="none" strike="noStrike" kern="0" cap="none" spc="0" normalizeH="0" baseline="0" noProof="0" dirty="0">
                <a:ln>
                  <a:noFill/>
                </a:ln>
                <a:solidFill>
                  <a:srgbClr val="FFFF00"/>
                </a:solidFill>
                <a:effectLst/>
                <a:uLnTx/>
                <a:uFillTx/>
                <a:latin typeface="DFKai-SB" pitchFamily="65" charset="-120"/>
                <a:ea typeface="DFKai-SB" pitchFamily="65" charset="-120"/>
              </a:rPr>
              <a:t>(UY)</a:t>
            </a:r>
            <a:endParaRPr kumimoji="0" lang="en-US" sz="2400" b="1" i="0" u="none" strike="noStrike" kern="0" cap="none" spc="0" normalizeH="0" baseline="0" noProof="0" dirty="0">
              <a:ln>
                <a:noFill/>
              </a:ln>
              <a:solidFill>
                <a:srgbClr val="FFFF00"/>
              </a:solidFill>
              <a:effectLst/>
              <a:uLnTx/>
              <a:uFillTx/>
              <a:latin typeface="DFKai-SB" pitchFamily="65" charset="-120"/>
              <a:ea typeface="DFKai-SB" pitchFamily="65" charset="-120"/>
            </a:endParaRPr>
          </a:p>
        </p:txBody>
      </p:sp>
      <p:graphicFrame>
        <p:nvGraphicFramePr>
          <p:cNvPr id="2" name="表格 1">
            <a:extLst>
              <a:ext uri="{FF2B5EF4-FFF2-40B4-BE49-F238E27FC236}">
                <a16:creationId xmlns:a16="http://schemas.microsoft.com/office/drawing/2014/main" id="{6C613EF8-6B1C-ED68-D05E-9FDC03EFC92F}"/>
              </a:ext>
            </a:extLst>
          </p:cNvPr>
          <p:cNvGraphicFramePr>
            <a:graphicFrameLocks noGrp="1"/>
          </p:cNvGraphicFramePr>
          <p:nvPr>
            <p:extLst>
              <p:ext uri="{D42A27DB-BD31-4B8C-83A1-F6EECF244321}">
                <p14:modId xmlns:p14="http://schemas.microsoft.com/office/powerpoint/2010/main" val="978066326"/>
              </p:ext>
            </p:extLst>
          </p:nvPr>
        </p:nvGraphicFramePr>
        <p:xfrm>
          <a:off x="107505" y="771553"/>
          <a:ext cx="8640959" cy="3464821"/>
        </p:xfrm>
        <a:graphic>
          <a:graphicData uri="http://schemas.openxmlformats.org/drawingml/2006/table">
            <a:tbl>
              <a:tblPr>
                <a:tableStyleId>{5C22544A-7EE6-4342-B048-85BDC9FD1C3A}</a:tableStyleId>
              </a:tblPr>
              <a:tblGrid>
                <a:gridCol w="805961">
                  <a:extLst>
                    <a:ext uri="{9D8B030D-6E8A-4147-A177-3AD203B41FA5}">
                      <a16:colId xmlns:a16="http://schemas.microsoft.com/office/drawing/2014/main" val="1096605092"/>
                    </a:ext>
                  </a:extLst>
                </a:gridCol>
                <a:gridCol w="1268398">
                  <a:extLst>
                    <a:ext uri="{9D8B030D-6E8A-4147-A177-3AD203B41FA5}">
                      <a16:colId xmlns:a16="http://schemas.microsoft.com/office/drawing/2014/main" val="1714653431"/>
                    </a:ext>
                  </a:extLst>
                </a:gridCol>
                <a:gridCol w="713474">
                  <a:extLst>
                    <a:ext uri="{9D8B030D-6E8A-4147-A177-3AD203B41FA5}">
                      <a16:colId xmlns:a16="http://schemas.microsoft.com/office/drawing/2014/main" val="2905017876"/>
                    </a:ext>
                  </a:extLst>
                </a:gridCol>
                <a:gridCol w="713474">
                  <a:extLst>
                    <a:ext uri="{9D8B030D-6E8A-4147-A177-3AD203B41FA5}">
                      <a16:colId xmlns:a16="http://schemas.microsoft.com/office/drawing/2014/main" val="4291711140"/>
                    </a:ext>
                  </a:extLst>
                </a:gridCol>
                <a:gridCol w="819172">
                  <a:extLst>
                    <a:ext uri="{9D8B030D-6E8A-4147-A177-3AD203B41FA5}">
                      <a16:colId xmlns:a16="http://schemas.microsoft.com/office/drawing/2014/main" val="1668644550"/>
                    </a:ext>
                  </a:extLst>
                </a:gridCol>
                <a:gridCol w="4320480">
                  <a:extLst>
                    <a:ext uri="{9D8B030D-6E8A-4147-A177-3AD203B41FA5}">
                      <a16:colId xmlns:a16="http://schemas.microsoft.com/office/drawing/2014/main" val="3561485105"/>
                    </a:ext>
                  </a:extLst>
                </a:gridCol>
              </a:tblGrid>
              <a:tr h="140637">
                <a:tc rowSpan="5">
                  <a:txBody>
                    <a:bodyPr/>
                    <a:lstStyle/>
                    <a:p>
                      <a:pPr algn="l" fontAlgn="ctr"/>
                      <a:r>
                        <a:rPr lang="zh-TW" altLang="en-US" sz="900" u="none" strike="noStrike" dirty="0">
                          <a:solidFill>
                            <a:schemeClr val="tx1"/>
                          </a:solidFill>
                          <a:effectLst/>
                          <a:latin typeface="Candara" panose="020E0502030303020204" pitchFamily="34" charset="0"/>
                        </a:rPr>
                        <a:t>　</a:t>
                      </a:r>
                    </a:p>
                    <a:p>
                      <a:pPr algn="ctr" fontAlgn="ctr"/>
                      <a:r>
                        <a:rPr lang="en-US" altLang="zh-TW" sz="1050" b="0" u="none" strike="noStrike" dirty="0">
                          <a:solidFill>
                            <a:schemeClr val="tx1"/>
                          </a:solidFill>
                          <a:effectLst/>
                          <a:latin typeface="Candara" panose="020E0502030303020204" pitchFamily="34" charset="0"/>
                        </a:rPr>
                        <a:t>ECD </a:t>
                      </a:r>
                      <a:r>
                        <a:rPr lang="en-US" sz="1050" b="0" u="none" strike="noStrike" dirty="0">
                          <a:solidFill>
                            <a:schemeClr val="tx1"/>
                          </a:solidFill>
                          <a:effectLst/>
                          <a:latin typeface="Candara" panose="020E0502030303020204" pitchFamily="34" charset="0"/>
                        </a:rPr>
                        <a:t>KPI</a:t>
                      </a:r>
                      <a:endParaRPr 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900" u="none" strike="noStrike" dirty="0">
                          <a:solidFill>
                            <a:schemeClr val="tx1"/>
                          </a:solidFill>
                          <a:effectLst/>
                          <a:latin typeface="Candara" panose="020E0502030303020204" pitchFamily="34" charset="0"/>
                        </a:rPr>
                        <a:t>　</a:t>
                      </a:r>
                      <a:r>
                        <a:rPr lang="en-US" altLang="zh-TW" sz="900" u="none" strike="noStrike" dirty="0">
                          <a:solidFill>
                            <a:schemeClr val="tx1"/>
                          </a:solidFill>
                          <a:effectLst/>
                          <a:latin typeface="Candara" panose="020E0502030303020204" pitchFamily="34" charset="0"/>
                        </a:rPr>
                        <a:t>Item</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2023</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800" b="1" u="none" strike="noStrike" dirty="0">
                          <a:solidFill>
                            <a:schemeClr val="tx1"/>
                          </a:solidFill>
                          <a:effectLst/>
                          <a:latin typeface="Candara" panose="020E0502030303020204" pitchFamily="34" charset="0"/>
                        </a:rPr>
                        <a:t>2024</a:t>
                      </a:r>
                      <a:endParaRPr lang="en-US" altLang="zh-TW"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Diff</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800" b="1" u="none" strike="noStrike" dirty="0">
                          <a:solidFill>
                            <a:schemeClr val="tx1"/>
                          </a:solidFill>
                          <a:effectLst/>
                          <a:latin typeface="Candara" panose="020E0502030303020204" pitchFamily="34" charset="0"/>
                        </a:rPr>
                        <a:t>Action Plan</a:t>
                      </a:r>
                      <a:r>
                        <a:rPr lang="zh-TW" altLang="en-US" sz="800" b="1" u="none" strike="noStrike" dirty="0">
                          <a:solidFill>
                            <a:schemeClr val="tx1"/>
                          </a:solidFill>
                          <a:effectLst/>
                          <a:latin typeface="Candara" panose="020E0502030303020204" pitchFamily="34" charset="0"/>
                        </a:rPr>
                        <a:t> </a:t>
                      </a:r>
                      <a:r>
                        <a:rPr lang="en-US" altLang="zh-TW" sz="800" b="1" u="none" strike="noStrike" dirty="0">
                          <a:solidFill>
                            <a:schemeClr val="tx1"/>
                          </a:solidFill>
                          <a:effectLst/>
                          <a:latin typeface="Candara" panose="020E0502030303020204" pitchFamily="34" charset="0"/>
                        </a:rPr>
                        <a:t>in 2025</a:t>
                      </a:r>
                      <a:endParaRPr lang="en-US" sz="800" b="1"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39596723"/>
                  </a:ext>
                </a:extLst>
              </a:tr>
              <a:tr h="1077048">
                <a:tc vMerge="1">
                  <a:txBody>
                    <a:bodyPr/>
                    <a:lstStyle/>
                    <a:p>
                      <a:pPr algn="ctr" fontAlgn="ctr"/>
                      <a:r>
                        <a:rPr lang="en-US" altLang="zh-TW" sz="1050" b="0" u="none" strike="noStrike" dirty="0">
                          <a:effectLst/>
                        </a:rPr>
                        <a:t>ECD</a:t>
                      </a:r>
                      <a:endParaRPr lang="en-US" sz="1050" b="0" u="none" strike="noStrike" dirty="0">
                        <a:effectLst/>
                      </a:endParaRPr>
                    </a:p>
                    <a:p>
                      <a:pPr algn="ctr" fontAlgn="ctr"/>
                      <a:r>
                        <a:rPr lang="en-US" sz="1050" b="0" u="none" strike="noStrike" dirty="0">
                          <a:effectLst/>
                        </a:rPr>
                        <a:t>KPI</a:t>
                      </a:r>
                      <a:endParaRPr lang="en-US" sz="1050" b="0" i="0" u="none" strike="noStrike" dirty="0">
                        <a:solidFill>
                          <a:srgbClr val="000000"/>
                        </a:solidFill>
                        <a:effectLst/>
                        <a:latin typeface="Arial" panose="020B0604020202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Storage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1050" b="0" i="0" u="none" strike="noStrike" dirty="0">
                          <a:solidFill>
                            <a:schemeClr val="tx1"/>
                          </a:solidFill>
                          <a:effectLst/>
                          <a:latin typeface="Candara" panose="020E0502030303020204" pitchFamily="34" charset="0"/>
                          <a:ea typeface="新細明體" panose="02020500000000000000" pitchFamily="18" charset="-120"/>
                        </a:rPr>
                        <a:t>51387</a:t>
                      </a:r>
                      <a:endParaRPr lang="zh-TW" alt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90052</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   </a:t>
                      </a:r>
                      <a:r>
                        <a:rPr lang="es-E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38665 (43%)</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900" u="none" strike="noStrike" dirty="0">
                          <a:effectLst/>
                        </a:rPr>
                        <a:t>2024 </a:t>
                      </a:r>
                      <a:r>
                        <a:rPr lang="es-UY" altLang="zh-TW" sz="900" u="none" strike="noStrike" dirty="0" err="1">
                          <a:effectLst/>
                        </a:rPr>
                        <a:t>increase</a:t>
                      </a:r>
                      <a:r>
                        <a:rPr lang="es-UY" altLang="zh-TW" sz="900" u="none" strike="noStrike" dirty="0">
                          <a:effectLst/>
                        </a:rPr>
                        <a:t> 43% </a:t>
                      </a:r>
                      <a:r>
                        <a:rPr lang="es-UY" altLang="zh-TW" sz="900" u="none" strike="noStrike" dirty="0" err="1">
                          <a:effectLst/>
                        </a:rPr>
                        <a:t>due</a:t>
                      </a:r>
                      <a:r>
                        <a:rPr lang="es-UY" altLang="zh-TW" sz="900" u="none" strike="noStrike" dirty="0">
                          <a:effectLst/>
                        </a:rPr>
                        <a:t> </a:t>
                      </a:r>
                      <a:r>
                        <a:rPr lang="es-UY" altLang="zh-TW" sz="900" u="none" strike="noStrike" dirty="0" err="1">
                          <a:effectLst/>
                        </a:rPr>
                        <a:t>to</a:t>
                      </a:r>
                      <a:r>
                        <a:rPr lang="es-UY" altLang="zh-TW" sz="900" u="none" strike="noStrike" dirty="0">
                          <a:effectLst/>
                        </a:rPr>
                        <a:t> </a:t>
                      </a:r>
                      <a:r>
                        <a:rPr lang="es-UY" altLang="zh-TW" sz="900" u="none" strike="noStrike" dirty="0" err="1">
                          <a:effectLst/>
                        </a:rPr>
                        <a:t>delays</a:t>
                      </a:r>
                      <a:r>
                        <a:rPr lang="es-UY" altLang="zh-TW" sz="900" u="none" strike="noStrike" dirty="0">
                          <a:effectLst/>
                        </a:rPr>
                        <a:t> in </a:t>
                      </a:r>
                      <a:r>
                        <a:rPr lang="es-UY" altLang="zh-TW" sz="900" u="none" strike="noStrike" dirty="0" err="1">
                          <a:effectLst/>
                        </a:rPr>
                        <a:t>the</a:t>
                      </a:r>
                      <a:r>
                        <a:rPr lang="es-UY" altLang="zh-TW" sz="900" u="none" strike="noStrike" dirty="0">
                          <a:effectLst/>
                        </a:rPr>
                        <a:t> </a:t>
                      </a:r>
                      <a:r>
                        <a:rPr lang="es-UY" altLang="zh-TW" sz="900" u="none" strike="noStrike" dirty="0" err="1">
                          <a:effectLst/>
                        </a:rPr>
                        <a:t>schedule</a:t>
                      </a:r>
                      <a:r>
                        <a:rPr lang="es-UY" altLang="zh-TW" sz="900" u="none" strike="noStrike" dirty="0">
                          <a:effectLst/>
                        </a:rPr>
                        <a:t> </a:t>
                      </a:r>
                      <a:r>
                        <a:rPr lang="es-UY" altLang="zh-TW" sz="900" u="none" strike="noStrike" dirty="0" err="1">
                          <a:effectLst/>
                        </a:rPr>
                        <a:t>vessels</a:t>
                      </a:r>
                      <a:r>
                        <a:rPr lang="es-UY" altLang="zh-TW" sz="900" u="none" strike="noStrike" dirty="0">
                          <a:effectLst/>
                        </a:rPr>
                        <a:t> </a:t>
                      </a:r>
                      <a:r>
                        <a:rPr lang="es-UY" altLang="zh-TW" sz="900" u="none" strike="noStrike" dirty="0" err="1">
                          <a:effectLst/>
                        </a:rPr>
                        <a:t>mainly</a:t>
                      </a:r>
                      <a:r>
                        <a:rPr lang="es-UY" altLang="zh-TW" sz="900" u="none" strike="noStrike" dirty="0">
                          <a:effectLst/>
                        </a:rPr>
                        <a:t> in STO and NVT and </a:t>
                      </a:r>
                      <a:r>
                        <a:rPr lang="es-UY" altLang="zh-TW" sz="900" u="none" strike="noStrike" dirty="0" err="1">
                          <a:effectLst/>
                        </a:rPr>
                        <a:t>cancelled</a:t>
                      </a:r>
                      <a:r>
                        <a:rPr lang="es-UY" altLang="zh-TW" sz="900" u="none" strike="noStrike" dirty="0">
                          <a:effectLst/>
                        </a:rPr>
                        <a:t> </a:t>
                      </a:r>
                      <a:r>
                        <a:rPr lang="es-UY" altLang="zh-TW" sz="900" u="none" strike="noStrike" dirty="0" err="1">
                          <a:effectLst/>
                        </a:rPr>
                        <a:t>calls</a:t>
                      </a:r>
                      <a:r>
                        <a:rPr lang="es-UY" altLang="zh-TW" sz="900" u="none" strike="noStrike" dirty="0">
                          <a:effectLst/>
                        </a:rPr>
                        <a:t> </a:t>
                      </a:r>
                      <a:r>
                        <a:rPr lang="es-UY" altLang="zh-TW" sz="900" u="none" strike="noStrike" dirty="0" err="1">
                          <a:effectLst/>
                        </a:rPr>
                        <a:t>for</a:t>
                      </a:r>
                      <a:r>
                        <a:rPr lang="es-UY" altLang="zh-TW" sz="900" u="none" strike="noStrike" dirty="0">
                          <a:effectLst/>
                        </a:rPr>
                        <a:t> </a:t>
                      </a:r>
                      <a:r>
                        <a:rPr lang="es-UY" altLang="zh-TW" sz="900" u="none" strike="noStrike" dirty="0" err="1">
                          <a:effectLst/>
                        </a:rPr>
                        <a:t>Partners</a:t>
                      </a:r>
                      <a:r>
                        <a:rPr lang="es-UY" altLang="zh-TW" sz="900" u="none" strike="noStrike" dirty="0">
                          <a:effectLst/>
                        </a:rPr>
                        <a:t> </a:t>
                      </a:r>
                      <a:r>
                        <a:rPr lang="es-UY" altLang="zh-TW" sz="900" u="none" strike="noStrike" dirty="0" err="1">
                          <a:effectLst/>
                        </a:rPr>
                        <a:t>vessel</a:t>
                      </a:r>
                      <a:r>
                        <a:rPr lang="es-UY" altLang="zh-TW" sz="900" u="none" strike="noStrike" dirty="0">
                          <a:effectLst/>
                        </a:rPr>
                        <a:t> </a:t>
                      </a:r>
                      <a:r>
                        <a:rPr lang="es-UY" altLang="zh-TW" sz="900" u="none" strike="noStrike" dirty="0" err="1">
                          <a:effectLst/>
                        </a:rPr>
                        <a:t>affecting</a:t>
                      </a:r>
                      <a:r>
                        <a:rPr lang="es-UY" altLang="zh-TW" sz="900" u="none" strike="noStrike" dirty="0">
                          <a:effectLst/>
                        </a:rPr>
                        <a:t> </a:t>
                      </a:r>
                      <a:r>
                        <a:rPr lang="es-UY" altLang="zh-TW" sz="900" u="none" strike="noStrike" dirty="0" err="1">
                          <a:effectLst/>
                        </a:rPr>
                        <a:t>the</a:t>
                      </a:r>
                      <a:r>
                        <a:rPr lang="es-UY" altLang="zh-TW" sz="900" u="none" strike="noStrike" dirty="0">
                          <a:effectLst/>
                        </a:rPr>
                        <a:t> repo </a:t>
                      </a:r>
                      <a:r>
                        <a:rPr lang="es-UY" altLang="zh-TW" sz="900" u="none" strike="noStrike" dirty="0" err="1">
                          <a:effectLst/>
                        </a:rPr>
                        <a:t>out</a:t>
                      </a:r>
                      <a:r>
                        <a:rPr lang="es-UY" altLang="zh-TW" sz="900" u="none" strike="noStrike" dirty="0">
                          <a:effectLst/>
                        </a:rPr>
                        <a:t> has </a:t>
                      </a:r>
                      <a:r>
                        <a:rPr lang="es-UY" altLang="zh-TW" sz="900" u="none" strike="noStrike" dirty="0" err="1">
                          <a:effectLst/>
                        </a:rPr>
                        <a:t>inceased</a:t>
                      </a:r>
                      <a:r>
                        <a:rPr lang="es-UY" altLang="zh-TW" sz="900" u="none" strike="noStrike" dirty="0">
                          <a:effectLst/>
                        </a:rPr>
                        <a:t> </a:t>
                      </a:r>
                      <a:r>
                        <a:rPr lang="es-UY" altLang="zh-TW" sz="900" u="none" strike="noStrike" dirty="0" err="1">
                          <a:effectLst/>
                        </a:rPr>
                        <a:t>the</a:t>
                      </a:r>
                      <a:r>
                        <a:rPr lang="es-UY" altLang="zh-TW" sz="900" u="none" strike="noStrike" dirty="0">
                          <a:effectLst/>
                        </a:rPr>
                        <a:t> </a:t>
                      </a:r>
                      <a:r>
                        <a:rPr lang="es-UY" altLang="zh-TW" sz="900" u="none" strike="noStrike" dirty="0" err="1">
                          <a:effectLst/>
                        </a:rPr>
                        <a:t>costs</a:t>
                      </a:r>
                      <a:r>
                        <a:rPr lang="es-UY" altLang="zh-TW" sz="900" u="none" strike="noStrike" dirty="0">
                          <a:effectLst/>
                        </a:rPr>
                        <a:t>,. </a:t>
                      </a:r>
                      <a:r>
                        <a:rPr lang="es-UY" altLang="zh-TW" sz="900" u="none" strike="noStrike" dirty="0" err="1">
                          <a:effectLst/>
                        </a:rPr>
                        <a:t>Anyway</a:t>
                      </a:r>
                      <a:r>
                        <a:rPr lang="es-UY" altLang="zh-TW" sz="900" u="none" strike="noStrike" dirty="0">
                          <a:effectLst/>
                        </a:rPr>
                        <a:t> </a:t>
                      </a:r>
                      <a:r>
                        <a:rPr lang="es-UY" altLang="zh-TW" sz="900" u="none" strike="noStrike" dirty="0" err="1">
                          <a:effectLst/>
                        </a:rPr>
                        <a:t>we</a:t>
                      </a:r>
                      <a:r>
                        <a:rPr lang="es-UY" altLang="zh-TW" sz="900" u="none" strike="noStrike" dirty="0">
                          <a:effectLst/>
                        </a:rPr>
                        <a:t> </a:t>
                      </a:r>
                      <a:r>
                        <a:rPr lang="es-UY" altLang="zh-TW" sz="900" u="none" strike="noStrike" dirty="0" err="1">
                          <a:effectLst/>
                        </a:rPr>
                        <a:t>work</a:t>
                      </a:r>
                      <a:r>
                        <a:rPr lang="es-UY" altLang="zh-TW" sz="900" u="none" strike="noStrike" dirty="0">
                          <a:effectLst/>
                        </a:rPr>
                        <a:t> </a:t>
                      </a:r>
                      <a:r>
                        <a:rPr lang="es-UY" altLang="zh-TW" sz="900" u="none" strike="noStrike" dirty="0" err="1">
                          <a:effectLst/>
                        </a:rPr>
                        <a:t>together</a:t>
                      </a:r>
                      <a:r>
                        <a:rPr lang="es-UY" altLang="zh-TW" sz="900" u="none" strike="noStrike" dirty="0">
                          <a:effectLst/>
                        </a:rPr>
                        <a:t> </a:t>
                      </a:r>
                      <a:r>
                        <a:rPr lang="es-UY" altLang="zh-TW" sz="900" u="none" strike="noStrike" dirty="0" err="1">
                          <a:effectLst/>
                        </a:rPr>
                        <a:t>with</a:t>
                      </a:r>
                      <a:r>
                        <a:rPr lang="es-UY" altLang="zh-TW" sz="900" u="none" strike="noStrike" dirty="0">
                          <a:effectLst/>
                        </a:rPr>
                        <a:t> </a:t>
                      </a:r>
                      <a:r>
                        <a:rPr lang="es-UY" altLang="zh-TW" sz="900" u="none" strike="noStrike" dirty="0" err="1">
                          <a:effectLst/>
                        </a:rPr>
                        <a:t>Empty</a:t>
                      </a:r>
                      <a:r>
                        <a:rPr lang="es-UY" altLang="zh-TW" sz="900" u="none" strike="noStrike" dirty="0">
                          <a:effectLst/>
                        </a:rPr>
                        <a:t> </a:t>
                      </a:r>
                      <a:r>
                        <a:rPr lang="es-UY" altLang="zh-TW" sz="900" u="none" strike="noStrike" dirty="0" err="1">
                          <a:effectLst/>
                        </a:rPr>
                        <a:t>Depot</a:t>
                      </a:r>
                      <a:r>
                        <a:rPr lang="es-UY" altLang="zh-TW" sz="900" u="none" strike="noStrike" dirty="0">
                          <a:effectLst/>
                        </a:rPr>
                        <a:t> </a:t>
                      </a:r>
                      <a:r>
                        <a:rPr lang="es-UY" altLang="zh-TW" sz="900" u="none" strike="noStrike" dirty="0" err="1">
                          <a:effectLst/>
                        </a:rPr>
                        <a:t>to</a:t>
                      </a:r>
                      <a:r>
                        <a:rPr lang="es-UY" altLang="zh-TW" sz="900" u="none" strike="noStrike" dirty="0">
                          <a:effectLst/>
                        </a:rPr>
                        <a:t> </a:t>
                      </a:r>
                      <a:r>
                        <a:rPr lang="es-UY" altLang="zh-TW" sz="900" u="none" strike="noStrike" dirty="0" err="1">
                          <a:effectLst/>
                        </a:rPr>
                        <a:t>minimize</a:t>
                      </a:r>
                      <a:r>
                        <a:rPr lang="es-UY" altLang="zh-TW" sz="900" u="none" strike="noStrike" dirty="0">
                          <a:effectLst/>
                        </a:rPr>
                        <a:t> </a:t>
                      </a:r>
                      <a:r>
                        <a:rPr lang="es-UY" altLang="zh-TW" sz="900" u="none" strike="noStrike" dirty="0" err="1">
                          <a:effectLst/>
                        </a:rPr>
                        <a:t>long</a:t>
                      </a:r>
                      <a:r>
                        <a:rPr lang="es-UY" altLang="zh-TW" sz="900" u="none" strike="noStrike" dirty="0">
                          <a:effectLst/>
                        </a:rPr>
                        <a:t> </a:t>
                      </a:r>
                      <a:r>
                        <a:rPr lang="es-UY" altLang="zh-TW" sz="900" u="none" strike="noStrike" dirty="0" err="1">
                          <a:effectLst/>
                        </a:rPr>
                        <a:t>idlings</a:t>
                      </a:r>
                      <a:r>
                        <a:rPr lang="es-UY" altLang="zh-TW" sz="900" u="none" strike="noStrike" dirty="0">
                          <a:effectLst/>
                        </a:rPr>
                        <a:t>, </a:t>
                      </a:r>
                      <a:r>
                        <a:rPr lang="es-UY" altLang="zh-TW" sz="900" u="none" strike="noStrike" dirty="0" err="1">
                          <a:effectLst/>
                        </a:rPr>
                        <a:t>we</a:t>
                      </a:r>
                      <a:r>
                        <a:rPr lang="es-UY" altLang="zh-TW" sz="900" u="none" strike="noStrike" dirty="0">
                          <a:effectLst/>
                        </a:rPr>
                        <a:t> </a:t>
                      </a:r>
                      <a:r>
                        <a:rPr lang="es-UY" altLang="zh-TW" sz="900" u="none" strike="noStrike" dirty="0" err="1">
                          <a:effectLst/>
                        </a:rPr>
                        <a:t>report</a:t>
                      </a:r>
                      <a:r>
                        <a:rPr lang="es-UY" altLang="zh-TW" sz="900" u="none" strike="noStrike" dirty="0">
                          <a:effectLst/>
                        </a:rPr>
                        <a:t> </a:t>
                      </a:r>
                      <a:r>
                        <a:rPr lang="es-UY" altLang="zh-TW" sz="900" u="none" strike="noStrike" dirty="0" err="1">
                          <a:effectLst/>
                        </a:rPr>
                        <a:t>all</a:t>
                      </a:r>
                      <a:r>
                        <a:rPr lang="es-UY" altLang="zh-TW" sz="900" u="none" strike="noStrike" dirty="0">
                          <a:effectLst/>
                        </a:rPr>
                        <a:t> </a:t>
                      </a:r>
                      <a:r>
                        <a:rPr lang="es-UY" altLang="zh-TW" sz="900" u="none" strike="noStrike" dirty="0" err="1">
                          <a:effectLst/>
                        </a:rPr>
                        <a:t>empties</a:t>
                      </a:r>
                      <a:r>
                        <a:rPr lang="es-UY" altLang="zh-TW" sz="900" u="none" strike="noStrike" dirty="0">
                          <a:effectLst/>
                        </a:rPr>
                        <a:t> </a:t>
                      </a:r>
                      <a:r>
                        <a:rPr lang="es-UY" altLang="zh-TW" sz="900" u="none" strike="noStrike" dirty="0" err="1">
                          <a:effectLst/>
                        </a:rPr>
                        <a:t>daily</a:t>
                      </a:r>
                      <a:r>
                        <a:rPr lang="es-UY" altLang="zh-TW" sz="900" u="none" strike="noStrike" dirty="0">
                          <a:effectLst/>
                        </a:rPr>
                        <a:t> and </a:t>
                      </a:r>
                      <a:r>
                        <a:rPr lang="es-UY" altLang="zh-TW" sz="900" u="none" strike="noStrike" dirty="0" err="1">
                          <a:effectLst/>
                        </a:rPr>
                        <a:t>we</a:t>
                      </a:r>
                      <a:r>
                        <a:rPr lang="es-UY" altLang="zh-TW" sz="900" u="none" strike="noStrike" dirty="0">
                          <a:effectLst/>
                        </a:rPr>
                        <a:t> </a:t>
                      </a:r>
                      <a:r>
                        <a:rPr lang="es-UY" altLang="zh-TW" sz="900" u="none" strike="noStrike" dirty="0" err="1">
                          <a:effectLst/>
                        </a:rPr>
                        <a:t>closely</a:t>
                      </a:r>
                      <a:r>
                        <a:rPr lang="es-UY" altLang="zh-TW" sz="900" u="none" strike="noStrike" dirty="0">
                          <a:effectLst/>
                        </a:rPr>
                        <a:t> monitor and </a:t>
                      </a:r>
                      <a:r>
                        <a:rPr lang="es-UY" altLang="zh-TW" sz="900" u="none" strike="noStrike" dirty="0" err="1">
                          <a:effectLst/>
                        </a:rPr>
                        <a:t>instruct</a:t>
                      </a:r>
                      <a:r>
                        <a:rPr lang="es-UY" altLang="zh-TW" sz="900" u="none" strike="noStrike" dirty="0">
                          <a:effectLst/>
                        </a:rPr>
                        <a:t> </a:t>
                      </a:r>
                      <a:r>
                        <a:rPr lang="es-UY" altLang="zh-TW" sz="900" u="none" strike="noStrike" dirty="0" err="1">
                          <a:effectLst/>
                        </a:rPr>
                        <a:t>depot</a:t>
                      </a:r>
                      <a:r>
                        <a:rPr lang="es-UY" altLang="zh-TW" sz="900" u="none" strike="noStrike" dirty="0">
                          <a:effectLst/>
                        </a:rPr>
                        <a:t> </a:t>
                      </a:r>
                      <a:r>
                        <a:rPr lang="es-UY" altLang="zh-TW" sz="900" u="none" strike="noStrike" dirty="0" err="1">
                          <a:effectLst/>
                        </a:rPr>
                        <a:t>to</a:t>
                      </a:r>
                      <a:r>
                        <a:rPr lang="es-UY" altLang="zh-TW" sz="900" u="none" strike="noStrike" dirty="0">
                          <a:effectLst/>
                        </a:rPr>
                        <a:t> </a:t>
                      </a:r>
                      <a:r>
                        <a:rPr lang="es-UY" altLang="zh-TW" sz="900" u="none" strike="noStrike" dirty="0" err="1">
                          <a:effectLst/>
                        </a:rPr>
                        <a:t>deliver</a:t>
                      </a:r>
                      <a:r>
                        <a:rPr lang="es-UY" altLang="zh-TW" sz="900" u="none" strike="noStrike" dirty="0">
                          <a:effectLst/>
                        </a:rPr>
                        <a:t> </a:t>
                      </a:r>
                      <a:r>
                        <a:rPr lang="es-UY" altLang="zh-TW" sz="900" u="none" strike="noStrike" dirty="0" err="1">
                          <a:effectLst/>
                        </a:rPr>
                        <a:t>according</a:t>
                      </a:r>
                      <a:r>
                        <a:rPr lang="es-UY" altLang="zh-TW" sz="900" u="none" strike="noStrike" dirty="0">
                          <a:effectLst/>
                        </a:rPr>
                        <a:t> </a:t>
                      </a:r>
                      <a:r>
                        <a:rPr lang="es-UY" altLang="zh-TW" sz="900" u="none" strike="noStrike" dirty="0" err="1">
                          <a:effectLst/>
                        </a:rPr>
                        <a:t>to</a:t>
                      </a:r>
                      <a:r>
                        <a:rPr lang="es-UY" altLang="zh-TW" sz="900" u="none" strike="noStrike" dirty="0">
                          <a:effectLst/>
                        </a:rPr>
                        <a:t> FIFO and </a:t>
                      </a:r>
                      <a:r>
                        <a:rPr lang="es-UY" altLang="zh-TW" sz="900" u="none" strike="noStrike" dirty="0" err="1">
                          <a:effectLst/>
                        </a:rPr>
                        <a:t>avoid</a:t>
                      </a:r>
                      <a:r>
                        <a:rPr lang="es-UY" altLang="zh-TW" sz="900" u="none" strike="noStrike" dirty="0">
                          <a:effectLst/>
                        </a:rPr>
                        <a:t> </a:t>
                      </a:r>
                      <a:r>
                        <a:rPr lang="es-UY" altLang="zh-TW" sz="900" u="none" strike="noStrike" dirty="0" err="1">
                          <a:effectLst/>
                        </a:rPr>
                        <a:t>storage</a:t>
                      </a:r>
                      <a:r>
                        <a:rPr lang="es-UY" altLang="zh-TW" sz="900" u="none" strike="noStrike" dirty="0">
                          <a:effectLst/>
                        </a:rPr>
                        <a:t> </a:t>
                      </a:r>
                      <a:r>
                        <a:rPr lang="es-UY" altLang="zh-TW" sz="900" u="none" strike="noStrike" dirty="0" err="1">
                          <a:effectLst/>
                        </a:rPr>
                        <a:t>costs</a:t>
                      </a:r>
                      <a:r>
                        <a:rPr lang="es-UY" altLang="zh-TW" sz="900" u="none" strike="noStrike" dirty="0">
                          <a:effectLst/>
                        </a:rPr>
                        <a:t>. </a:t>
                      </a:r>
                      <a:r>
                        <a:rPr lang="es-UY" altLang="zh-TW" sz="900" u="none" strike="noStrike" dirty="0" err="1">
                          <a:effectLst/>
                        </a:rPr>
                        <a:t>We</a:t>
                      </a:r>
                      <a:r>
                        <a:rPr lang="es-UY" altLang="zh-TW" sz="900" u="none" strike="noStrike" dirty="0">
                          <a:effectLst/>
                        </a:rPr>
                        <a:t> </a:t>
                      </a:r>
                      <a:r>
                        <a:rPr lang="es-UY" altLang="zh-TW" sz="900" u="none" strike="noStrike" dirty="0" err="1">
                          <a:effectLst/>
                        </a:rPr>
                        <a:t>asked</a:t>
                      </a:r>
                      <a:r>
                        <a:rPr lang="es-UY" altLang="zh-TW" sz="900" u="none" strike="noStrike" dirty="0">
                          <a:effectLst/>
                        </a:rPr>
                        <a:t> </a:t>
                      </a:r>
                      <a:r>
                        <a:rPr lang="es-UY" altLang="zh-TW" sz="900" u="none" strike="noStrike" dirty="0" err="1">
                          <a:effectLst/>
                        </a:rPr>
                        <a:t>depot</a:t>
                      </a:r>
                      <a:r>
                        <a:rPr lang="es-UY" altLang="zh-TW" sz="900" u="none" strike="noStrike" dirty="0">
                          <a:effectLst/>
                        </a:rPr>
                        <a:t> </a:t>
                      </a:r>
                      <a:r>
                        <a:rPr lang="es-UY" altLang="zh-TW" sz="900" u="none" strike="noStrike" dirty="0" err="1">
                          <a:effectLst/>
                        </a:rPr>
                        <a:t>to</a:t>
                      </a:r>
                      <a:r>
                        <a:rPr lang="es-UY" altLang="zh-TW" sz="900" u="none" strike="noStrike" dirty="0">
                          <a:effectLst/>
                        </a:rPr>
                        <a:t> </a:t>
                      </a:r>
                      <a:r>
                        <a:rPr lang="es-UY" altLang="zh-TW" sz="900" u="none" strike="noStrike" dirty="0" err="1">
                          <a:effectLst/>
                        </a:rPr>
                        <a:t>analyze</a:t>
                      </a:r>
                      <a:r>
                        <a:rPr lang="es-UY" altLang="zh-TW" sz="900" u="none" strike="noStrike" dirty="0">
                          <a:effectLst/>
                        </a:rPr>
                        <a:t> </a:t>
                      </a:r>
                      <a:r>
                        <a:rPr lang="es-UY" altLang="zh-TW" sz="900" u="none" strike="noStrike" dirty="0" err="1">
                          <a:effectLst/>
                        </a:rPr>
                        <a:t>all</a:t>
                      </a:r>
                      <a:r>
                        <a:rPr lang="es-UY" altLang="zh-TW" sz="900" u="none" strike="noStrike" dirty="0">
                          <a:effectLst/>
                        </a:rPr>
                        <a:t> </a:t>
                      </a:r>
                      <a:r>
                        <a:rPr lang="es-UY" altLang="zh-TW" sz="900" u="none" strike="noStrike" dirty="0" err="1">
                          <a:effectLst/>
                        </a:rPr>
                        <a:t>storage</a:t>
                      </a:r>
                      <a:r>
                        <a:rPr lang="es-UY" altLang="zh-TW" sz="900" u="none" strike="noStrike" dirty="0">
                          <a:effectLst/>
                        </a:rPr>
                        <a:t> </a:t>
                      </a:r>
                      <a:r>
                        <a:rPr lang="es-UY" altLang="zh-TW" sz="900" u="none" strike="noStrike" dirty="0" err="1">
                          <a:effectLst/>
                        </a:rPr>
                        <a:t>costs</a:t>
                      </a:r>
                      <a:r>
                        <a:rPr lang="es-UY" altLang="zh-TW" sz="900" u="none" strike="noStrike" dirty="0">
                          <a:effectLst/>
                        </a:rPr>
                        <a:t> and </a:t>
                      </a:r>
                      <a:r>
                        <a:rPr lang="es-UY" altLang="zh-TW" sz="900" u="none" strike="noStrike" dirty="0" err="1">
                          <a:effectLst/>
                        </a:rPr>
                        <a:t>report</a:t>
                      </a:r>
                      <a:r>
                        <a:rPr lang="es-UY" altLang="zh-TW" sz="900" u="none" strike="noStrike" dirty="0">
                          <a:effectLst/>
                        </a:rPr>
                        <a:t> back </a:t>
                      </a:r>
                      <a:r>
                        <a:rPr lang="es-UY" altLang="zh-TW" sz="900" u="none" strike="noStrike" dirty="0" err="1">
                          <a:effectLst/>
                        </a:rPr>
                        <a:t>to</a:t>
                      </a:r>
                      <a:r>
                        <a:rPr lang="es-UY" altLang="zh-TW" sz="900" u="none" strike="noStrike" dirty="0">
                          <a:effectLst/>
                        </a:rPr>
                        <a:t> </a:t>
                      </a:r>
                      <a:r>
                        <a:rPr lang="es-UY" altLang="zh-TW" sz="900" u="none" strike="noStrike" dirty="0" err="1">
                          <a:effectLst/>
                        </a:rPr>
                        <a:t>us</a:t>
                      </a:r>
                      <a:r>
                        <a:rPr lang="es-UY" altLang="zh-TW" sz="900" u="none" strike="noStrike" dirty="0">
                          <a:effectLst/>
                        </a:rPr>
                        <a:t> </a:t>
                      </a:r>
                      <a:r>
                        <a:rPr lang="es-UY" altLang="zh-TW" sz="900" u="none" strike="noStrike" dirty="0" err="1">
                          <a:effectLst/>
                        </a:rPr>
                        <a:t>on</a:t>
                      </a:r>
                      <a:r>
                        <a:rPr lang="es-UY" altLang="zh-TW" sz="900" u="none" strike="noStrike" dirty="0">
                          <a:effectLst/>
                        </a:rPr>
                        <a:t> </a:t>
                      </a:r>
                      <a:r>
                        <a:rPr lang="es-UY" altLang="zh-TW" sz="900" u="none" strike="noStrike" dirty="0" err="1">
                          <a:effectLst/>
                        </a:rPr>
                        <a:t>monthly</a:t>
                      </a:r>
                      <a:r>
                        <a:rPr lang="es-UY" altLang="zh-TW" sz="900" u="none" strike="noStrike" dirty="0">
                          <a:effectLst/>
                        </a:rPr>
                        <a:t> basis. </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8280089"/>
                  </a:ext>
                </a:extLst>
              </a:tr>
              <a:tr h="274410">
                <a:tc vMerge="1">
                  <a:txBody>
                    <a:bodyPr/>
                    <a:lstStyle/>
                    <a:p>
                      <a:endParaRPr 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Lift on/off</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1050" b="0" i="0" u="none" strike="noStrike" dirty="0">
                          <a:solidFill>
                            <a:schemeClr val="tx1"/>
                          </a:solidFill>
                          <a:effectLst/>
                          <a:latin typeface="Candara" panose="020E0502030303020204" pitchFamily="34" charset="0"/>
                          <a:ea typeface="新細明體" panose="02020500000000000000" pitchFamily="18" charset="-120"/>
                        </a:rPr>
                        <a:t>41014</a:t>
                      </a:r>
                      <a:endParaRPr lang="zh-TW" alt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900" b="0" i="0" u="none" strike="noStrike" dirty="0">
                          <a:solidFill>
                            <a:schemeClr val="tx1"/>
                          </a:solidFill>
                          <a:effectLst/>
                          <a:latin typeface="Candara" panose="020E0502030303020204" pitchFamily="34" charset="0"/>
                          <a:ea typeface="新細明體" panose="02020500000000000000" pitchFamily="18" charset="-120"/>
                        </a:rPr>
                        <a:t>35775</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   </a:t>
                      </a:r>
                      <a:r>
                        <a:rPr lang="es-E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-5239  (-13%) </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Closely</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work</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together</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with</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STL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to</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minimize</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this</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cost</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but</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will</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depend</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on</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the</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empty</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cntr</a:t>
                      </a:r>
                      <a:r>
                        <a:rPr lang="es-UY" altLang="zh-TW" sz="900" b="0" i="0" u="none" strike="noStrike" dirty="0">
                          <a:solidFill>
                            <a:srgbClr val="000000"/>
                          </a:solidFill>
                          <a:effectLst/>
                          <a:latin typeface="Arial" panose="020B0604020202020204" pitchFamily="34" charset="0"/>
                          <a:ea typeface="新細明體" panose="02020500000000000000" pitchFamily="18" charset="-120"/>
                        </a:rPr>
                        <a:t> </a:t>
                      </a:r>
                      <a:r>
                        <a:rPr lang="es-UY" altLang="zh-TW" sz="900" b="0" i="0" u="none" strike="noStrike" dirty="0" err="1">
                          <a:solidFill>
                            <a:srgbClr val="000000"/>
                          </a:solidFill>
                          <a:effectLst/>
                          <a:latin typeface="Arial" panose="020B0604020202020204" pitchFamily="34" charset="0"/>
                          <a:ea typeface="新細明體" panose="02020500000000000000" pitchFamily="18" charset="-120"/>
                        </a:rPr>
                        <a:t>movements</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480689"/>
                  </a:ext>
                </a:extLst>
              </a:tr>
              <a:tr h="408183">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Reposition</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0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1050" b="0" i="0" u="none" strike="noStrike" dirty="0">
                          <a:solidFill>
                            <a:schemeClr val="tx1"/>
                          </a:solidFill>
                          <a:effectLst/>
                          <a:latin typeface="Candara" panose="020E0502030303020204" pitchFamily="34" charset="0"/>
                          <a:ea typeface="新細明體" panose="02020500000000000000" pitchFamily="18" charset="-120"/>
                        </a:rPr>
                        <a:t>47895</a:t>
                      </a:r>
                      <a:endParaRPr lang="zh-TW" alt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105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1050" b="0" i="0" u="none" strike="noStrike" dirty="0">
                          <a:solidFill>
                            <a:schemeClr val="tx1"/>
                          </a:solidFill>
                          <a:effectLst/>
                          <a:latin typeface="Candara" panose="020E0502030303020204" pitchFamily="34" charset="0"/>
                          <a:ea typeface="新細明體" panose="02020500000000000000" pitchFamily="18" charset="-120"/>
                        </a:rPr>
                        <a:t>51187</a:t>
                      </a:r>
                      <a:endParaRPr lang="zh-TW" alt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   </a:t>
                      </a:r>
                      <a:r>
                        <a:rPr lang="es-E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3292  (6%)</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900" u="none" strike="noStrike" dirty="0">
                          <a:effectLst/>
                        </a:rPr>
                        <a:t>Reason: </a:t>
                      </a:r>
                      <a:r>
                        <a:rPr lang="es-UY" altLang="zh-TW" sz="900" u="none" strike="noStrike" dirty="0" err="1">
                          <a:effectLst/>
                        </a:rPr>
                        <a:t>Empty</a:t>
                      </a:r>
                      <a:r>
                        <a:rPr lang="es-UY" altLang="zh-TW" sz="900" u="none" strike="noStrike" dirty="0">
                          <a:effectLst/>
                        </a:rPr>
                        <a:t> repo </a:t>
                      </a:r>
                      <a:r>
                        <a:rPr lang="es-UY" altLang="zh-TW" sz="900" u="none" strike="noStrike" dirty="0" err="1">
                          <a:effectLst/>
                        </a:rPr>
                        <a:t>out</a:t>
                      </a:r>
                      <a:r>
                        <a:rPr lang="es-UY" altLang="zh-TW" sz="900" u="none" strike="noStrike" dirty="0">
                          <a:effectLst/>
                        </a:rPr>
                        <a:t>, </a:t>
                      </a:r>
                      <a:r>
                        <a:rPr lang="es-UY" altLang="zh-TW" sz="900" u="none" strike="noStrike" dirty="0" err="1">
                          <a:effectLst/>
                        </a:rPr>
                        <a:t>mainly</a:t>
                      </a:r>
                      <a:r>
                        <a:rPr lang="es-UY" altLang="zh-TW" sz="900" u="none" strike="noStrike" dirty="0">
                          <a:effectLst/>
                        </a:rPr>
                        <a:t> 4SH back </a:t>
                      </a:r>
                      <a:r>
                        <a:rPr lang="es-UY" altLang="zh-TW" sz="900" u="none" strike="noStrike" dirty="0" err="1">
                          <a:effectLst/>
                        </a:rPr>
                        <a:t>to</a:t>
                      </a:r>
                      <a:r>
                        <a:rPr lang="es-UY" altLang="zh-TW" sz="900" u="none" strike="noStrike" dirty="0">
                          <a:effectLst/>
                        </a:rPr>
                        <a:t> Asia.</a:t>
                      </a:r>
                      <a:r>
                        <a:rPr lang="zh-TW" altLang="es-UY" sz="900" u="none" strike="noStrike" dirty="0">
                          <a:effectLst/>
                        </a:rPr>
                        <a:t> </a:t>
                      </a:r>
                      <a:r>
                        <a:rPr lang="es-UY" altLang="zh-TW" sz="900" u="none" strike="noStrike" dirty="0" err="1">
                          <a:effectLst/>
                        </a:rPr>
                        <a:t>Uy´s</a:t>
                      </a:r>
                      <a:r>
                        <a:rPr lang="es-UY" altLang="zh-TW" sz="900" u="none" strike="noStrike" dirty="0">
                          <a:effectLst/>
                        </a:rPr>
                        <a:t> general </a:t>
                      </a:r>
                      <a:r>
                        <a:rPr lang="es-UY" altLang="zh-TW" sz="900" u="none" strike="noStrike" dirty="0" err="1">
                          <a:effectLst/>
                        </a:rPr>
                        <a:t>imbalance</a:t>
                      </a:r>
                      <a:r>
                        <a:rPr lang="es-UY" altLang="zh-TW" sz="900" u="none" strike="noStrike" dirty="0">
                          <a:effectLst/>
                        </a:rPr>
                        <a:t> (40% EB / 60% WB), </a:t>
                      </a:r>
                      <a:r>
                        <a:rPr lang="es-UY" altLang="zh-TW" sz="900" u="none" strike="noStrike" dirty="0" err="1">
                          <a:effectLst/>
                        </a:rPr>
                        <a:t>but</a:t>
                      </a:r>
                      <a:r>
                        <a:rPr lang="es-UY" altLang="zh-TW" sz="900" u="none" strike="noStrike" dirty="0">
                          <a:effectLst/>
                        </a:rPr>
                        <a:t> </a:t>
                      </a:r>
                      <a:r>
                        <a:rPr lang="es-UY" altLang="zh-TW" sz="900" u="none" strike="noStrike" dirty="0" err="1">
                          <a:effectLst/>
                        </a:rPr>
                        <a:t>will</a:t>
                      </a:r>
                      <a:r>
                        <a:rPr lang="es-UY" altLang="zh-TW" sz="900" u="none" strike="noStrike" dirty="0">
                          <a:effectLst/>
                        </a:rPr>
                        <a:t> continue </a:t>
                      </a:r>
                      <a:r>
                        <a:rPr lang="es-UY" altLang="zh-TW" sz="900" u="none" strike="noStrike" dirty="0" err="1">
                          <a:effectLst/>
                        </a:rPr>
                        <a:t>work</a:t>
                      </a:r>
                      <a:r>
                        <a:rPr lang="es-UY" altLang="zh-TW" sz="900" u="none" strike="noStrike" dirty="0">
                          <a:effectLst/>
                        </a:rPr>
                        <a:t> </a:t>
                      </a:r>
                      <a:r>
                        <a:rPr lang="es-UY" altLang="zh-TW" sz="900" u="none" strike="noStrike" dirty="0" err="1">
                          <a:effectLst/>
                        </a:rPr>
                        <a:t>to</a:t>
                      </a:r>
                      <a:r>
                        <a:rPr lang="es-UY" altLang="zh-TW" sz="900" u="none" strike="noStrike" dirty="0">
                          <a:effectLst/>
                        </a:rPr>
                        <a:t> </a:t>
                      </a:r>
                      <a:r>
                        <a:rPr lang="es-UY" altLang="zh-TW" sz="900" u="none" strike="noStrike" dirty="0" err="1">
                          <a:effectLst/>
                        </a:rPr>
                        <a:t>shorten</a:t>
                      </a:r>
                      <a:r>
                        <a:rPr lang="es-UY" altLang="zh-TW" sz="900" u="none" strike="noStrike" dirty="0">
                          <a:effectLst/>
                        </a:rPr>
                        <a:t> </a:t>
                      </a:r>
                      <a:r>
                        <a:rPr lang="es-UY" altLang="zh-TW" sz="900" u="none" strike="noStrike" dirty="0" err="1">
                          <a:effectLst/>
                        </a:rPr>
                        <a:t>said</a:t>
                      </a:r>
                      <a:r>
                        <a:rPr lang="es-UY" altLang="zh-TW" sz="900" u="none" strike="noStrike" dirty="0">
                          <a:effectLst/>
                        </a:rPr>
                        <a:t> </a:t>
                      </a:r>
                      <a:r>
                        <a:rPr lang="es-UY" altLang="zh-TW" sz="900" u="none" strike="noStrike" dirty="0" err="1">
                          <a:effectLst/>
                        </a:rPr>
                        <a:t>avg</a:t>
                      </a:r>
                      <a:endParaRPr lang="zh-TW" altLang="en-US" sz="900" b="0" i="0" u="none" strike="noStrike" dirty="0">
                        <a:solidFill>
                          <a:schemeClr val="tx1"/>
                        </a:solidFill>
                        <a:effectLst/>
                        <a:latin typeface="Arial" panose="020B0604020202020204" pitchFamily="34" charset="0"/>
                        <a:ea typeface="新細明體" panose="02020500000000000000" pitchFamily="18" charset="-120"/>
                      </a:endParaRPr>
                    </a:p>
                    <a:p>
                      <a:pPr algn="l" fontAlgn="ct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3455894"/>
                  </a:ext>
                </a:extLst>
              </a:tr>
              <a:tr h="244683">
                <a:tc vMerge="1">
                  <a:txBody>
                    <a:bodyPr/>
                    <a:lstStyle/>
                    <a:p>
                      <a:endParaRPr lang="zh-TW" altLang="en-US"/>
                    </a:p>
                  </a:txBody>
                  <a:tcPr/>
                </a:tc>
                <a:tc>
                  <a:txBody>
                    <a:bodyPr/>
                    <a:lstStyle/>
                    <a:p>
                      <a:pPr algn="ctr" fontAlgn="ctr"/>
                      <a:r>
                        <a:rPr lang="en-US" sz="1050" b="0" i="0" u="none" strike="noStrike" dirty="0">
                          <a:solidFill>
                            <a:schemeClr val="tx1"/>
                          </a:solidFill>
                          <a:effectLst/>
                          <a:latin typeface="Candara" panose="020E0502030303020204" pitchFamily="34" charset="0"/>
                          <a:ea typeface="新細明體" panose="02020500000000000000" pitchFamily="18" charset="-120"/>
                        </a:rPr>
                        <a:t>M &amp; R</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1050" b="0" i="0" u="none" strike="noStrike" dirty="0">
                          <a:solidFill>
                            <a:schemeClr val="tx1"/>
                          </a:solidFill>
                          <a:effectLst/>
                          <a:latin typeface="Candara" panose="020E0502030303020204" pitchFamily="34" charset="0"/>
                          <a:ea typeface="新細明體" panose="02020500000000000000" pitchFamily="18" charset="-120"/>
                        </a:rPr>
                        <a:t>981</a:t>
                      </a:r>
                      <a:endParaRPr lang="zh-TW" alt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b="0" i="0" u="none" strike="noStrike" dirty="0">
                          <a:solidFill>
                            <a:schemeClr val="tx1"/>
                          </a:solidFill>
                          <a:effectLst/>
                          <a:latin typeface="Candara" panose="020E0502030303020204" pitchFamily="34" charset="0"/>
                          <a:ea typeface="新細明體" panose="02020500000000000000" pitchFamily="18" charset="-120"/>
                        </a:rPr>
                        <a:t>    </a:t>
                      </a:r>
                      <a:r>
                        <a:rPr lang="es-ES" altLang="zh-TW" sz="1050" b="0" i="0" u="none" strike="noStrike" dirty="0">
                          <a:solidFill>
                            <a:schemeClr val="tx1"/>
                          </a:solidFill>
                          <a:effectLst/>
                          <a:latin typeface="Candara" panose="020E0502030303020204" pitchFamily="34" charset="0"/>
                          <a:ea typeface="新細明體" panose="02020500000000000000" pitchFamily="18" charset="-120"/>
                        </a:rPr>
                        <a:t>813 </a:t>
                      </a:r>
                      <a:endParaRPr lang="zh-TW" altLang="en-US" sz="105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   </a:t>
                      </a:r>
                      <a:r>
                        <a:rPr lang="es-ES" altLang="zh-TW"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rPr>
                        <a:t>-168 (-17% ) </a:t>
                      </a:r>
                      <a:endParaRPr lang="zh-TW" altLang="en-US" sz="900" b="0" i="0" u="none" strike="noStrike" dirty="0">
                        <a:solidFill>
                          <a:schemeClr val="tx1"/>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UY" altLang="zh-TW" sz="900" u="none" strike="noStrike" dirty="0" err="1">
                          <a:effectLst/>
                        </a:rPr>
                        <a:t>Only</a:t>
                      </a:r>
                      <a:r>
                        <a:rPr lang="es-UY" altLang="zh-TW" sz="900" u="none" strike="noStrike" dirty="0">
                          <a:effectLst/>
                        </a:rPr>
                        <a:t> RF </a:t>
                      </a:r>
                      <a:r>
                        <a:rPr lang="es-UY" altLang="zh-TW" sz="900" u="none" strike="noStrike" dirty="0" err="1">
                          <a:effectLst/>
                        </a:rPr>
                        <a:t>repairs</a:t>
                      </a:r>
                      <a:r>
                        <a:rPr lang="es-UY" altLang="zh-TW" sz="900" u="none" strike="noStrike" dirty="0">
                          <a:effectLst/>
                        </a:rPr>
                        <a:t> are done at </a:t>
                      </a:r>
                      <a:r>
                        <a:rPr lang="es-UY" altLang="zh-TW" sz="900" u="none" strike="noStrike" dirty="0" err="1">
                          <a:effectLst/>
                        </a:rPr>
                        <a:t>our</a:t>
                      </a:r>
                      <a:r>
                        <a:rPr lang="es-UY" altLang="zh-TW" sz="900" u="none" strike="noStrike" dirty="0">
                          <a:effectLst/>
                        </a:rPr>
                        <a:t> </a:t>
                      </a:r>
                      <a:r>
                        <a:rPr lang="es-UY" altLang="zh-TW" sz="900" u="none" strike="noStrike" dirty="0" err="1">
                          <a:effectLst/>
                        </a:rPr>
                        <a:t>side</a:t>
                      </a:r>
                      <a:r>
                        <a:rPr lang="es-UY" altLang="zh-TW" sz="900" u="none" strike="noStrike" dirty="0">
                          <a:effectLst/>
                        </a:rPr>
                        <a:t>, </a:t>
                      </a:r>
                      <a:r>
                        <a:rPr lang="es-UY" altLang="zh-TW" sz="900" u="none" strike="noStrike" dirty="0" err="1">
                          <a:effectLst/>
                        </a:rPr>
                        <a:t>very</a:t>
                      </a:r>
                      <a:r>
                        <a:rPr lang="es-UY" altLang="zh-TW" sz="900" u="none" strike="noStrike" dirty="0">
                          <a:effectLst/>
                        </a:rPr>
                        <a:t> </a:t>
                      </a:r>
                      <a:r>
                        <a:rPr lang="es-UY" altLang="zh-TW" sz="900" u="none" strike="noStrike" dirty="0" err="1">
                          <a:effectLst/>
                        </a:rPr>
                        <a:t>few</a:t>
                      </a:r>
                      <a:r>
                        <a:rPr lang="es-UY" altLang="zh-TW" sz="900" u="none" strike="noStrike" dirty="0">
                          <a:effectLst/>
                        </a:rPr>
                        <a:t> </a:t>
                      </a:r>
                      <a:r>
                        <a:rPr lang="es-UY" altLang="zh-TW" sz="900" u="none" strike="noStrike" dirty="0" err="1">
                          <a:effectLst/>
                        </a:rPr>
                        <a:t>dry</a:t>
                      </a:r>
                      <a:r>
                        <a:rPr lang="es-UY" altLang="zh-TW" sz="900" u="none" strike="noStrike" dirty="0">
                          <a:effectLst/>
                        </a:rPr>
                        <a:t> </a:t>
                      </a:r>
                      <a:r>
                        <a:rPr lang="es-UY" altLang="zh-TW" sz="900" u="none" strike="noStrike" dirty="0" err="1">
                          <a:effectLst/>
                        </a:rPr>
                        <a:t>mainly</a:t>
                      </a:r>
                      <a:r>
                        <a:rPr lang="es-UY" altLang="zh-TW" sz="900" u="none" strike="noStrike" dirty="0">
                          <a:effectLst/>
                        </a:rPr>
                        <a:t> </a:t>
                      </a:r>
                      <a:r>
                        <a:rPr lang="es-UY" altLang="zh-TW" sz="900" u="none" strike="noStrike" dirty="0" err="1">
                          <a:effectLst/>
                        </a:rPr>
                        <a:t>due</a:t>
                      </a:r>
                      <a:r>
                        <a:rPr lang="es-UY" altLang="zh-TW" sz="900" u="none" strike="noStrike" dirty="0">
                          <a:effectLst/>
                        </a:rPr>
                        <a:t> </a:t>
                      </a:r>
                      <a:r>
                        <a:rPr lang="es-UY" altLang="zh-TW" sz="900" u="none" strike="noStrike" dirty="0" err="1">
                          <a:effectLst/>
                        </a:rPr>
                        <a:t>to</a:t>
                      </a:r>
                      <a:r>
                        <a:rPr lang="es-UY" altLang="zh-TW" sz="900" u="none" strike="noStrike" dirty="0">
                          <a:effectLst/>
                        </a:rPr>
                        <a:t> </a:t>
                      </a:r>
                      <a:r>
                        <a:rPr lang="es-UY" altLang="zh-TW" sz="900" u="none" strike="noStrike" dirty="0" err="1">
                          <a:effectLst/>
                        </a:rPr>
                        <a:t>emergency</a:t>
                      </a:r>
                      <a:r>
                        <a:rPr lang="es-UY" altLang="zh-TW" sz="900" u="none" strike="noStrike" dirty="0">
                          <a:effectLst/>
                        </a:rPr>
                        <a:t> </a:t>
                      </a:r>
                      <a:r>
                        <a:rPr lang="es-UY" altLang="zh-TW" sz="900" u="none" strike="noStrike" dirty="0" err="1">
                          <a:effectLst/>
                        </a:rPr>
                        <a:t>repairs</a:t>
                      </a:r>
                      <a:r>
                        <a:rPr lang="es-UY" altLang="zh-TW" sz="900" u="none" strike="noStrike" dirty="0">
                          <a:effectLst/>
                        </a:rPr>
                        <a:t> </a:t>
                      </a:r>
                      <a:r>
                        <a:rPr lang="es-UY" altLang="zh-TW" sz="900" u="none" strike="noStrike" dirty="0" err="1">
                          <a:effectLst/>
                        </a:rPr>
                        <a:t>or</a:t>
                      </a:r>
                      <a:r>
                        <a:rPr lang="es-UY" altLang="zh-TW" sz="900" u="none" strike="noStrike" dirty="0">
                          <a:effectLst/>
                        </a:rPr>
                        <a:t> </a:t>
                      </a:r>
                      <a:r>
                        <a:rPr lang="es-UY" altLang="zh-TW" sz="900" u="none" strike="noStrike" dirty="0" err="1">
                          <a:effectLst/>
                        </a:rPr>
                        <a:t>special</a:t>
                      </a:r>
                      <a:r>
                        <a:rPr lang="es-UY" altLang="zh-TW" sz="900" u="none" strike="noStrike" dirty="0">
                          <a:effectLst/>
                        </a:rPr>
                        <a:t> cases</a:t>
                      </a:r>
                      <a:endParaRPr lang="zh-TW" altLang="en-US" sz="900" b="0" i="0" u="none" strike="noStrike" dirty="0">
                        <a:solidFill>
                          <a:schemeClr val="tx1"/>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8652007"/>
                  </a:ext>
                </a:extLst>
              </a:tr>
              <a:tr h="333865">
                <a:tc rowSpan="3">
                  <a:txBody>
                    <a:bodyPr/>
                    <a:lstStyle/>
                    <a:p>
                      <a:pPr algn="ctr" fontAlgn="ctr"/>
                      <a:r>
                        <a:rPr lang="en-US" altLang="zh-TW" sz="1050" b="0" u="none" strike="noStrike" dirty="0">
                          <a:effectLst/>
                          <a:latin typeface="Candara" panose="020E0502030303020204" pitchFamily="34" charset="0"/>
                        </a:rPr>
                        <a:t>IMD</a:t>
                      </a:r>
                      <a:r>
                        <a:rPr lang="en-US" sz="1050" b="0" u="none" strike="noStrike" dirty="0">
                          <a:effectLst/>
                          <a:latin typeface="Candara" panose="020E0502030303020204" pitchFamily="34" charset="0"/>
                        </a:rPr>
                        <a:t> KPI</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Cost </a:t>
                      </a:r>
                      <a:r>
                        <a:rPr lang="en-US" altLang="zh-TW" sz="1050" b="0" i="0" u="none" strike="noStrike" dirty="0">
                          <a:solidFill>
                            <a:srgbClr val="000000"/>
                          </a:solidFill>
                          <a:effectLst/>
                          <a:latin typeface="Candara" panose="020E0502030303020204" pitchFamily="34" charset="0"/>
                          <a:ea typeface="新細明體" panose="02020500000000000000" pitchFamily="18" charset="-120"/>
                        </a:rPr>
                        <a:t>Saving Project</a:t>
                      </a:r>
                      <a:endParaRPr 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1050" b="0" i="0" u="none" strike="noStrike" dirty="0">
                          <a:solidFill>
                            <a:srgbClr val="000000"/>
                          </a:solidFill>
                          <a:effectLst/>
                          <a:latin typeface="Candara" panose="020E0502030303020204" pitchFamily="34" charset="0"/>
                          <a:ea typeface="新細明體" panose="02020500000000000000" pitchFamily="18" charset="-120"/>
                        </a:rPr>
                        <a:t>6951,83</a:t>
                      </a: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900" b="0" i="0" u="none" strike="noStrike" dirty="0">
                          <a:solidFill>
                            <a:srgbClr val="000000"/>
                          </a:solidFill>
                          <a:effectLst/>
                          <a:latin typeface="Candara" panose="020E0502030303020204" pitchFamily="34" charset="0"/>
                          <a:ea typeface="新細明體" panose="02020500000000000000" pitchFamily="18" charset="-120"/>
                        </a:rPr>
                        <a:t>1563,5</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 </a:t>
                      </a:r>
                      <a:r>
                        <a:rPr lang="es-ES" altLang="zh-TW"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-5388,33 (-77%)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s-UY" altLang="zh-TW" sz="900" u="none" strike="noStrike" dirty="0" err="1">
                          <a:effectLst/>
                        </a:rPr>
                        <a:t>Corresponding</a:t>
                      </a:r>
                      <a:r>
                        <a:rPr lang="es-UY" altLang="zh-TW" sz="900" u="none" strike="noStrike" dirty="0">
                          <a:effectLst/>
                        </a:rPr>
                        <a:t> </a:t>
                      </a:r>
                      <a:r>
                        <a:rPr lang="es-UY" altLang="zh-TW" sz="900" u="none" strike="noStrike" dirty="0" err="1">
                          <a:effectLst/>
                        </a:rPr>
                        <a:t>to</a:t>
                      </a:r>
                      <a:r>
                        <a:rPr lang="es-UY" altLang="zh-TW" sz="900" u="none" strike="noStrike" dirty="0">
                          <a:effectLst/>
                        </a:rPr>
                        <a:t> terminal UYMVDT </a:t>
                      </a:r>
                      <a:r>
                        <a:rPr lang="es-UY" altLang="zh-TW" sz="900" u="none" strike="noStrike" dirty="0" err="1">
                          <a:effectLst/>
                        </a:rPr>
                        <a:t>storage</a:t>
                      </a:r>
                      <a:r>
                        <a:rPr lang="es-UY" altLang="zh-TW" sz="900" u="none" strike="noStrike" dirty="0">
                          <a:effectLst/>
                        </a:rPr>
                        <a:t> bonus (</a:t>
                      </a:r>
                      <a:r>
                        <a:rPr lang="es-UY" altLang="zh-TW" sz="900" u="none" strike="noStrike" dirty="0" err="1">
                          <a:effectLst/>
                        </a:rPr>
                        <a:t>discounts</a:t>
                      </a:r>
                      <a:r>
                        <a:rPr lang="es-UY" altLang="zh-TW" sz="900" u="none" strike="noStrike" dirty="0">
                          <a:effectLst/>
                        </a:rPr>
                        <a:t>), </a:t>
                      </a:r>
                      <a:endParaRPr lang="zh-TW" altLang="en-US" sz="900" b="0" i="0" u="none" strike="noStrike" dirty="0">
                        <a:solidFill>
                          <a:srgbClr val="000000"/>
                        </a:solidFill>
                        <a:effectLst/>
                        <a:latin typeface="Arial" panose="020B0604020202020204" pitchFamily="34" charset="0"/>
                        <a:ea typeface="新細明體" panose="02020500000000000000" pitchFamily="18" charset="-120"/>
                      </a:endParaRPr>
                    </a:p>
                    <a:p>
                      <a:pPr algn="l"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53598"/>
                  </a:ext>
                </a:extLst>
              </a:tr>
              <a:tr h="586547">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90% Onboard </a:t>
                      </a:r>
                    </a:p>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within 7 Days</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s-UY" altLang="zh-TW" sz="900" u="none" strike="noStrike" dirty="0">
                        <a:effectLst/>
                      </a:endParaRPr>
                    </a:p>
                    <a:p>
                      <a:pPr algn="l" fontAlgn="ctr"/>
                      <a:r>
                        <a:rPr lang="es-UY" altLang="zh-TW" sz="1050" u="none" strike="noStrike" dirty="0">
                          <a:effectLst/>
                          <a:latin typeface="Candara" panose="020E0502030303020204" pitchFamily="34" charset="0"/>
                        </a:rPr>
                        <a:t>PYASU: 9,7</a:t>
                      </a:r>
                    </a:p>
                    <a:p>
                      <a:pPr algn="l" fontAlgn="ctr"/>
                      <a:r>
                        <a:rPr lang="es-UY" altLang="zh-TW" sz="1050" b="0" i="0" u="none" strike="noStrike" dirty="0">
                          <a:solidFill>
                            <a:srgbClr val="000000"/>
                          </a:solidFill>
                          <a:effectLst/>
                          <a:latin typeface="Candara" panose="020E0502030303020204" pitchFamily="34" charset="0"/>
                          <a:ea typeface="新細明體" panose="02020500000000000000" pitchFamily="18" charset="-120"/>
                        </a:rPr>
                        <a:t>BRRGR: 6,5</a:t>
                      </a:r>
                      <a:endParaRPr lang="zh-TW" altLang="en-US" sz="1050" b="0" i="0" u="none" strike="noStrike" dirty="0">
                        <a:solidFill>
                          <a:srgbClr val="000000"/>
                        </a:solidFill>
                        <a:effectLst/>
                        <a:latin typeface="Candara" panose="020E0502030303020204" pitchFamily="34" charset="0"/>
                        <a:ea typeface="新細明體" panose="02020500000000000000" pitchFamily="18" charset="-120"/>
                      </a:endParaRPr>
                    </a:p>
                    <a:p>
                      <a:pPr algn="ctr" fontAlgn="ct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900" b="0" i="0" u="none" strike="noStrike" dirty="0">
                          <a:solidFill>
                            <a:srgbClr val="000000"/>
                          </a:solidFill>
                          <a:effectLst/>
                          <a:latin typeface="Candara" panose="020E0502030303020204" pitchFamily="34" charset="0"/>
                          <a:ea typeface="新細明體" panose="02020500000000000000" pitchFamily="18" charset="-120"/>
                        </a:rPr>
                        <a:t>PYASU: 15,75 </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  </a:t>
                      </a:r>
                      <a:r>
                        <a:rPr lang="es-ES" altLang="zh-TW"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6  ( 38% ) </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r>
                        <a:rPr lang="es-UY" altLang="zh-TW" sz="900" u="none" strike="noStrike" dirty="0" err="1">
                          <a:effectLst/>
                        </a:rPr>
                        <a:t>Work</a:t>
                      </a:r>
                      <a:r>
                        <a:rPr lang="es-UY" altLang="zh-TW" sz="900" u="none" strike="noStrike" dirty="0">
                          <a:effectLst/>
                        </a:rPr>
                        <a:t> </a:t>
                      </a:r>
                      <a:r>
                        <a:rPr lang="es-UY" altLang="zh-TW" sz="900" u="none" strike="noStrike" dirty="0" err="1">
                          <a:effectLst/>
                        </a:rPr>
                        <a:t>together</a:t>
                      </a:r>
                      <a:r>
                        <a:rPr lang="es-UY" altLang="zh-TW" sz="900" u="none" strike="noStrike" dirty="0">
                          <a:effectLst/>
                        </a:rPr>
                        <a:t> </a:t>
                      </a:r>
                      <a:r>
                        <a:rPr lang="es-UY" altLang="zh-TW" sz="900" u="none" strike="noStrike" dirty="0" err="1">
                          <a:effectLst/>
                        </a:rPr>
                        <a:t>with</a:t>
                      </a:r>
                      <a:r>
                        <a:rPr lang="es-UY" altLang="zh-TW" sz="900" u="none" strike="noStrike" dirty="0">
                          <a:effectLst/>
                        </a:rPr>
                        <a:t> PY office </a:t>
                      </a:r>
                      <a:r>
                        <a:rPr lang="es-UY" altLang="zh-TW" sz="900" u="none" strike="noStrike" dirty="0" err="1">
                          <a:effectLst/>
                        </a:rPr>
                        <a:t>to</a:t>
                      </a:r>
                      <a:r>
                        <a:rPr lang="es-UY" altLang="zh-TW" sz="900" u="none" strike="noStrike" dirty="0">
                          <a:effectLst/>
                        </a:rPr>
                        <a:t> </a:t>
                      </a:r>
                      <a:r>
                        <a:rPr lang="es-UY" altLang="zh-TW" sz="900" u="none" strike="noStrike" dirty="0" err="1">
                          <a:effectLst/>
                        </a:rPr>
                        <a:t>improve</a:t>
                      </a:r>
                      <a:r>
                        <a:rPr lang="es-UY" altLang="zh-TW" sz="900" u="none" strike="noStrike" dirty="0">
                          <a:effectLst/>
                        </a:rPr>
                        <a:t> </a:t>
                      </a:r>
                      <a:r>
                        <a:rPr lang="es-UY" altLang="zh-TW" sz="900" u="none" strike="noStrike" dirty="0" err="1">
                          <a:effectLst/>
                        </a:rPr>
                        <a:t>mainly</a:t>
                      </a:r>
                      <a:r>
                        <a:rPr lang="es-UY" altLang="zh-TW" sz="900" u="none" strike="noStrike" dirty="0">
                          <a:effectLst/>
                        </a:rPr>
                        <a:t> </a:t>
                      </a:r>
                      <a:r>
                        <a:rPr lang="es-UY" altLang="zh-TW" sz="900" u="none" strike="noStrike" dirty="0" err="1">
                          <a:effectLst/>
                        </a:rPr>
                        <a:t>tts</a:t>
                      </a:r>
                      <a:r>
                        <a:rPr lang="es-UY" altLang="zh-TW" sz="900" u="none" strike="noStrike" dirty="0">
                          <a:effectLst/>
                        </a:rPr>
                        <a:t> </a:t>
                      </a:r>
                      <a:r>
                        <a:rPr lang="es-UY" altLang="zh-TW" sz="900" u="none" strike="noStrike" dirty="0" err="1">
                          <a:effectLst/>
                        </a:rPr>
                        <a:t>to</a:t>
                      </a:r>
                      <a:r>
                        <a:rPr lang="es-UY" altLang="zh-TW" sz="900" u="none" strike="noStrike" dirty="0">
                          <a:effectLst/>
                        </a:rPr>
                        <a:t> PYASU, </a:t>
                      </a:r>
                      <a:r>
                        <a:rPr lang="es-UY" altLang="zh-TW" sz="900" u="none" strike="noStrike" dirty="0" err="1">
                          <a:effectLst/>
                        </a:rPr>
                        <a:t>but</a:t>
                      </a:r>
                      <a:r>
                        <a:rPr lang="es-UY" altLang="zh-TW" sz="900" u="none" strike="noStrike" dirty="0">
                          <a:effectLst/>
                        </a:rPr>
                        <a:t> </a:t>
                      </a:r>
                      <a:r>
                        <a:rPr lang="es-UY" altLang="zh-TW" sz="900" u="none" strike="noStrike" dirty="0" err="1">
                          <a:effectLst/>
                        </a:rPr>
                        <a:t>depends</a:t>
                      </a:r>
                      <a:r>
                        <a:rPr lang="es-UY" altLang="zh-TW" sz="900" u="none" strike="noStrike" dirty="0">
                          <a:effectLst/>
                        </a:rPr>
                        <a:t> </a:t>
                      </a:r>
                      <a:r>
                        <a:rPr lang="es-UY" altLang="zh-TW" sz="900" u="none" strike="noStrike" dirty="0" err="1">
                          <a:effectLst/>
                        </a:rPr>
                        <a:t>of</a:t>
                      </a:r>
                      <a:r>
                        <a:rPr lang="es-UY" altLang="zh-TW" sz="900" u="none" strike="noStrike" dirty="0">
                          <a:effectLst/>
                        </a:rPr>
                        <a:t> </a:t>
                      </a:r>
                      <a:r>
                        <a:rPr lang="es-UY" altLang="zh-TW" sz="900" u="none" strike="noStrike" dirty="0" err="1">
                          <a:effectLst/>
                        </a:rPr>
                        <a:t>sailing</a:t>
                      </a:r>
                      <a:r>
                        <a:rPr lang="es-UY" altLang="zh-TW" sz="900" u="none" strike="noStrike" dirty="0">
                          <a:effectLst/>
                        </a:rPr>
                        <a:t> </a:t>
                      </a:r>
                      <a:r>
                        <a:rPr lang="es-UY" altLang="zh-TW" sz="900" u="none" strike="noStrike" dirty="0" err="1">
                          <a:effectLst/>
                        </a:rPr>
                        <a:t>schedules</a:t>
                      </a:r>
                      <a:r>
                        <a:rPr lang="es-UY" altLang="zh-TW" sz="900" u="none" strike="noStrike" dirty="0">
                          <a:effectLst/>
                        </a:rPr>
                        <a:t> </a:t>
                      </a:r>
                      <a:r>
                        <a:rPr lang="es-UY" altLang="zh-TW" sz="900" u="none" strike="noStrike" dirty="0" err="1">
                          <a:effectLst/>
                        </a:rPr>
                        <a:t>for</a:t>
                      </a:r>
                      <a:r>
                        <a:rPr lang="es-UY" altLang="zh-TW" sz="900" u="none" strike="noStrike" dirty="0">
                          <a:effectLst/>
                        </a:rPr>
                        <a:t> </a:t>
                      </a:r>
                      <a:r>
                        <a:rPr lang="es-UY" altLang="zh-TW" sz="900" u="none" strike="noStrike" dirty="0" err="1">
                          <a:effectLst/>
                        </a:rPr>
                        <a:t>the</a:t>
                      </a:r>
                      <a:r>
                        <a:rPr lang="es-UY" altLang="zh-TW" sz="900" u="none" strike="noStrike" dirty="0">
                          <a:effectLst/>
                        </a:rPr>
                        <a:t> </a:t>
                      </a:r>
                      <a:r>
                        <a:rPr lang="es-UY" altLang="zh-TW" sz="900" u="none" strike="noStrike" dirty="0" err="1">
                          <a:effectLst/>
                        </a:rPr>
                        <a:t>mothers</a:t>
                      </a:r>
                      <a:r>
                        <a:rPr lang="es-UY" altLang="zh-TW" sz="900" u="none" strike="noStrike" dirty="0">
                          <a:effectLst/>
                        </a:rPr>
                        <a:t> </a:t>
                      </a:r>
                      <a:r>
                        <a:rPr lang="es-UY" altLang="zh-TW" sz="900" u="none" strike="noStrike" dirty="0" err="1">
                          <a:effectLst/>
                        </a:rPr>
                        <a:t>vessel</a:t>
                      </a:r>
                      <a:r>
                        <a:rPr lang="es-UY" altLang="zh-TW" sz="900" u="none" strike="noStrike" dirty="0">
                          <a:effectLst/>
                        </a:rPr>
                        <a:t> </a:t>
                      </a:r>
                      <a:r>
                        <a:rPr lang="es-UY" altLang="zh-TW" sz="900" u="none" strike="noStrike" dirty="0" err="1">
                          <a:effectLst/>
                        </a:rPr>
                        <a:t>that</a:t>
                      </a:r>
                      <a:r>
                        <a:rPr lang="es-UY" altLang="zh-TW" sz="900" u="none" strike="noStrike" dirty="0">
                          <a:effectLst/>
                        </a:rPr>
                        <a:t> </a:t>
                      </a:r>
                      <a:r>
                        <a:rPr lang="es-UY" altLang="zh-TW" sz="900" u="none" strike="noStrike" dirty="0" err="1">
                          <a:effectLst/>
                        </a:rPr>
                        <a:t>sufer</a:t>
                      </a:r>
                      <a:r>
                        <a:rPr lang="es-UY" altLang="zh-TW" sz="900" u="none" strike="noStrike" dirty="0">
                          <a:effectLst/>
                        </a:rPr>
                        <a:t> </a:t>
                      </a:r>
                      <a:r>
                        <a:rPr lang="es-UY" altLang="zh-TW" sz="900" u="none" strike="noStrike" dirty="0" err="1">
                          <a:effectLst/>
                        </a:rPr>
                        <a:t>delays</a:t>
                      </a:r>
                      <a:r>
                        <a:rPr lang="es-UY" altLang="zh-TW" sz="900" u="none" strike="noStrike" dirty="0">
                          <a:effectLst/>
                        </a:rPr>
                        <a:t>. </a:t>
                      </a:r>
                      <a:r>
                        <a:rPr lang="es-UY" altLang="zh-TW" sz="900" u="none" strike="noStrike" dirty="0" err="1">
                          <a:effectLst/>
                        </a:rPr>
                        <a:t>we</a:t>
                      </a:r>
                      <a:r>
                        <a:rPr lang="es-UY" altLang="zh-TW" sz="900" u="none" strike="noStrike" dirty="0">
                          <a:effectLst/>
                        </a:rPr>
                        <a:t> </a:t>
                      </a:r>
                      <a:r>
                        <a:rPr lang="es-UY" altLang="zh-TW" sz="900" u="none" strike="noStrike" dirty="0" err="1">
                          <a:effectLst/>
                        </a:rPr>
                        <a:t>follow</a:t>
                      </a:r>
                      <a:r>
                        <a:rPr lang="es-UY" altLang="zh-TW" sz="900" u="none" strike="noStrike" dirty="0">
                          <a:effectLst/>
                        </a:rPr>
                        <a:t> </a:t>
                      </a:r>
                      <a:r>
                        <a:rPr lang="es-UY" altLang="zh-TW" sz="900" u="none" strike="noStrike" dirty="0" err="1">
                          <a:effectLst/>
                        </a:rPr>
                        <a:t>instruction</a:t>
                      </a:r>
                      <a:r>
                        <a:rPr lang="es-UY" altLang="zh-TW" sz="900" u="none" strike="noStrike" dirty="0">
                          <a:effectLst/>
                        </a:rPr>
                        <a:t> </a:t>
                      </a:r>
                      <a:r>
                        <a:rPr lang="es-UY" altLang="zh-TW" sz="900" u="none" strike="noStrike" dirty="0" err="1">
                          <a:effectLst/>
                        </a:rPr>
                        <a:t>to</a:t>
                      </a:r>
                      <a:r>
                        <a:rPr lang="es-UY" altLang="zh-TW" sz="900" u="none" strike="noStrike" dirty="0">
                          <a:effectLst/>
                        </a:rPr>
                        <a:t> </a:t>
                      </a:r>
                      <a:r>
                        <a:rPr lang="es-UY" altLang="zh-TW" sz="900" u="none" strike="noStrike" dirty="0" err="1">
                          <a:effectLst/>
                        </a:rPr>
                        <a:t>connect</a:t>
                      </a:r>
                      <a:r>
                        <a:rPr lang="es-UY" altLang="zh-TW" sz="900" u="none" strike="noStrike" dirty="0">
                          <a:effectLst/>
                        </a:rPr>
                        <a:t> in </a:t>
                      </a:r>
                      <a:r>
                        <a:rPr lang="es-UY" altLang="zh-TW" sz="900" u="none" strike="noStrike" dirty="0" err="1">
                          <a:effectLst/>
                        </a:rPr>
                        <a:t>the</a:t>
                      </a:r>
                      <a:r>
                        <a:rPr lang="es-UY" altLang="zh-TW" sz="900" u="none" strike="noStrike" dirty="0">
                          <a:effectLst/>
                        </a:rPr>
                        <a:t> </a:t>
                      </a:r>
                      <a:r>
                        <a:rPr lang="es-UY" altLang="zh-TW" sz="900" u="none" strike="noStrike" dirty="0" err="1">
                          <a:effectLst/>
                        </a:rPr>
                        <a:t>next</a:t>
                      </a:r>
                      <a:r>
                        <a:rPr lang="es-UY" altLang="zh-TW" sz="900" u="none" strike="noStrike" dirty="0">
                          <a:effectLst/>
                        </a:rPr>
                        <a:t> </a:t>
                      </a:r>
                      <a:r>
                        <a:rPr lang="es-UY" altLang="zh-TW" sz="900" u="none" strike="noStrike" dirty="0" err="1">
                          <a:effectLst/>
                        </a:rPr>
                        <a:t>vessel</a:t>
                      </a:r>
                      <a:r>
                        <a:rPr lang="es-UY" altLang="zh-TW" sz="900" u="none" strike="noStrike" dirty="0">
                          <a:effectLst/>
                        </a:rPr>
                        <a:t> </a:t>
                      </a:r>
                      <a:r>
                        <a:rPr lang="es-UY" altLang="zh-TW" sz="900" u="none" strike="noStrike" dirty="0" err="1">
                          <a:effectLst/>
                        </a:rPr>
                        <a:t>available</a:t>
                      </a:r>
                      <a:r>
                        <a:rPr lang="es-UY" altLang="zh-TW" sz="900" u="none" strike="noStrike" dirty="0">
                          <a:effectLst/>
                        </a:rPr>
                        <a:t> and </a:t>
                      </a:r>
                      <a:r>
                        <a:rPr lang="es-UY" altLang="zh-TW" sz="900" u="none" strike="noStrike" dirty="0" err="1">
                          <a:effectLst/>
                        </a:rPr>
                        <a:t>keep</a:t>
                      </a:r>
                      <a:r>
                        <a:rPr lang="es-UY" altLang="zh-TW" sz="900" u="none" strike="noStrike" dirty="0">
                          <a:effectLst/>
                        </a:rPr>
                        <a:t> </a:t>
                      </a:r>
                      <a:r>
                        <a:rPr lang="es-UY" altLang="zh-TW" sz="900" u="none" strike="noStrike" dirty="0" err="1">
                          <a:effectLst/>
                        </a:rPr>
                        <a:t>contact</a:t>
                      </a:r>
                      <a:r>
                        <a:rPr lang="es-UY" altLang="zh-TW" sz="900" u="none" strike="noStrike" dirty="0">
                          <a:effectLst/>
                        </a:rPr>
                        <a:t> </a:t>
                      </a:r>
                      <a:r>
                        <a:rPr lang="es-UY" altLang="zh-TW" sz="900" u="none" strike="noStrike" dirty="0" err="1">
                          <a:effectLst/>
                        </a:rPr>
                        <a:t>with</a:t>
                      </a:r>
                      <a:r>
                        <a:rPr lang="es-UY" altLang="zh-TW" sz="900" u="none" strike="noStrike" dirty="0">
                          <a:effectLst/>
                        </a:rPr>
                        <a:t> ELA</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0457558"/>
                  </a:ext>
                </a:extLst>
              </a:tr>
              <a:tr h="319001">
                <a:tc vMerge="1">
                  <a:txBody>
                    <a:bodyPr/>
                    <a:lstStyle/>
                    <a:p>
                      <a:endParaRPr lang="zh-TW" altLang="en-US"/>
                    </a:p>
                  </a:txBody>
                  <a:tcPr/>
                </a:tc>
                <a:tc>
                  <a:txBody>
                    <a:bodyPr/>
                    <a:lstStyle/>
                    <a:p>
                      <a:pPr algn="ctr" fontAlgn="ctr"/>
                      <a:r>
                        <a:rPr lang="en-US" sz="1050" b="0" i="0" u="none" strike="noStrike" dirty="0">
                          <a:solidFill>
                            <a:srgbClr val="000000"/>
                          </a:solidFill>
                          <a:effectLst/>
                          <a:latin typeface="Candara" panose="020E0502030303020204" pitchFamily="34" charset="0"/>
                          <a:ea typeface="新細明體" panose="02020500000000000000" pitchFamily="18" charset="-120"/>
                        </a:rPr>
                        <a:t>No Personal Negligence</a:t>
                      </a: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altLang="zh-TW" sz="900" b="0" i="0" u="none" strike="noStrike" dirty="0">
                          <a:solidFill>
                            <a:srgbClr val="000000"/>
                          </a:solidFill>
                          <a:effectLst/>
                          <a:latin typeface="Candara" panose="020E0502030303020204" pitchFamily="34" charset="0"/>
                          <a:ea typeface="新細明體" panose="02020500000000000000" pitchFamily="18" charset="-120"/>
                        </a:rPr>
                        <a:t>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s-ES" altLang="zh-TW" sz="900" b="0" i="0" u="none" strike="noStrike" dirty="0">
                          <a:solidFill>
                            <a:srgbClr val="000000"/>
                          </a:solidFill>
                          <a:effectLst/>
                          <a:latin typeface="Candara" panose="020E0502030303020204" pitchFamily="34" charset="0"/>
                          <a:ea typeface="新細明體" panose="02020500000000000000" pitchFamily="18" charset="-120"/>
                        </a:rPr>
                        <a:t>0</a:t>
                      </a:r>
                      <a:endParaRPr lang="zh-TW" altLang="en-US" sz="9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          </a:t>
                      </a:r>
                      <a:r>
                        <a:rPr lang="es-ES" altLang="zh-TW"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rPr>
                        <a:t>0</a:t>
                      </a:r>
                      <a:endParaRPr lang="zh-TW" altLang="en-US" sz="900" b="0" i="0" u="none" strike="noStrike" dirty="0">
                        <a:solidFill>
                          <a:srgbClr val="000000"/>
                        </a:solidFill>
                        <a:effectLst/>
                        <a:highlight>
                          <a:srgbClr val="FFFF00"/>
                        </a:highligh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ctr"/>
                      <a:endParaRPr lang="zh-TW" altLang="en-US" sz="600" b="0" i="0" u="none" strike="noStrike" dirty="0">
                        <a:solidFill>
                          <a:srgbClr val="000000"/>
                        </a:solidFill>
                        <a:effectLst/>
                        <a:latin typeface="Candara" panose="020E0502030303020204" pitchFamily="34" charset="0"/>
                        <a:ea typeface="新細明體" panose="02020500000000000000" pitchFamily="18" charset="-120"/>
                      </a:endParaRPr>
                    </a:p>
                  </a:txBody>
                  <a:tcPr marL="7038" marR="7038" marT="70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20168"/>
                  </a:ext>
                </a:extLst>
              </a:tr>
            </a:tbl>
          </a:graphicData>
        </a:graphic>
      </p:graphicFrame>
      <p:sp>
        <p:nvSpPr>
          <p:cNvPr id="3" name="文字方塊 2">
            <a:extLst>
              <a:ext uri="{FF2B5EF4-FFF2-40B4-BE49-F238E27FC236}">
                <a16:creationId xmlns:a16="http://schemas.microsoft.com/office/drawing/2014/main" id="{766572DE-5D74-40CB-EB1F-A14D77D09252}"/>
              </a:ext>
            </a:extLst>
          </p:cNvPr>
          <p:cNvSpPr txBox="1"/>
          <p:nvPr/>
        </p:nvSpPr>
        <p:spPr>
          <a:xfrm>
            <a:off x="76136" y="3925671"/>
            <a:ext cx="8640959"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prstClr val="black"/>
                </a:solidFill>
                <a:effectLst/>
                <a:uLnTx/>
                <a:uFillTx/>
                <a:latin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dirty="0">
                <a:ln>
                  <a:noFill/>
                </a:ln>
                <a:solidFill>
                  <a:prstClr val="black"/>
                </a:solidFill>
                <a:effectLst/>
                <a:uLnTx/>
                <a:uFillTx/>
                <a:latin typeface="Arial"/>
              </a:rPr>
              <a:t>Topic</a:t>
            </a:r>
            <a:r>
              <a:rPr kumimoji="0" lang="en-US" altLang="zh-TW" sz="1100" b="0" i="0" u="none" strike="noStrike" kern="1200" cap="none" spc="0" normalizeH="0" baseline="0" noProof="0" dirty="0">
                <a:ln>
                  <a:noFill/>
                </a:ln>
                <a:solidFill>
                  <a:prstClr val="black"/>
                </a:solidFill>
                <a:effectLst/>
                <a:uLnTx/>
                <a:uFillTx/>
                <a:latin typeface="Arial"/>
              </a:rPr>
              <a:t>: Aged Container Selling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1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100" b="0" i="0" u="none" strike="noStrike" kern="1200" cap="none" spc="0" normalizeH="0" baseline="0" noProof="0" dirty="0">
              <a:ln>
                <a:noFill/>
              </a:ln>
              <a:solidFill>
                <a:prstClr val="black"/>
              </a:solidFill>
              <a:effectLst/>
              <a:uLnTx/>
              <a:uFillTx/>
              <a:latin typeface="Arial"/>
            </a:endParaRPr>
          </a:p>
        </p:txBody>
      </p:sp>
      <p:sp>
        <p:nvSpPr>
          <p:cNvPr id="5" name="Google Shape;452;p46">
            <a:extLst>
              <a:ext uri="{FF2B5EF4-FFF2-40B4-BE49-F238E27FC236}">
                <a16:creationId xmlns:a16="http://schemas.microsoft.com/office/drawing/2014/main" id="{84294046-51BA-3742-1248-6030F7D26F23}"/>
              </a:ext>
            </a:extLst>
          </p:cNvPr>
          <p:cNvSpPr txBox="1">
            <a:spLocks/>
          </p:cNvSpPr>
          <p:nvPr/>
        </p:nvSpPr>
        <p:spPr>
          <a:xfrm>
            <a:off x="8892480" y="4926318"/>
            <a:ext cx="582900" cy="205800"/>
          </a:xfrm>
          <a:prstGeom prst="rect">
            <a:avLst/>
          </a:prstGeom>
          <a:noFill/>
          <a:ln>
            <a:noFill/>
          </a:ln>
        </p:spPr>
        <p:txBody>
          <a:bodyPr spcFirstLastPara="1" wrap="square" lIns="91423" tIns="45699" rIns="91423" bIns="45699"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1100"/>
              <a:buFontTx/>
              <a:buNone/>
              <a:tabLst/>
              <a:defRPr/>
            </a:pPr>
            <a:fld id="{00000000-1234-1234-1234-123412341234}" type="slidenum">
              <a:rPr kumimoji="0" lang="en-US" sz="1000" b="0" i="0" u="none" strike="noStrike" kern="1200" cap="none" spc="0" normalizeH="0" baseline="0" noProof="0" smtClean="0">
                <a:ln>
                  <a:noFill/>
                </a:ln>
                <a:solidFill>
                  <a:prstClr val="black"/>
                </a:solidFill>
                <a:effectLst/>
                <a:uLnTx/>
                <a:uFillTx/>
                <a:latin typeface="Arial"/>
              </a:rPr>
              <a:pPr marL="0" marR="0" lvl="0" indent="0" algn="l" defTabSz="914400" rtl="0" eaLnBrk="1" fontAlgn="auto" latinLnBrk="0" hangingPunct="1">
                <a:lnSpc>
                  <a:spcPct val="100000"/>
                </a:lnSpc>
                <a:spcBef>
                  <a:spcPts val="0"/>
                </a:spcBef>
                <a:spcAft>
                  <a:spcPts val="0"/>
                </a:spcAft>
                <a:buClrTx/>
                <a:buSzPts val="1100"/>
                <a:buFontTx/>
                <a:buNone/>
                <a:tabLst/>
                <a:defRPr/>
              </a:pPr>
              <a:t>9</a:t>
            </a:fld>
            <a:endParaRPr kumimoji="0" lang="en-US" sz="1000" b="0" i="0" u="none" strike="noStrike" kern="1200" cap="none" spc="0" normalizeH="0" baseline="0" noProof="0" dirty="0">
              <a:ln>
                <a:noFill/>
              </a:ln>
              <a:solidFill>
                <a:prstClr val="black"/>
              </a:solidFill>
              <a:effectLst/>
              <a:uLnTx/>
              <a:uFillTx/>
              <a:latin typeface="Arial"/>
            </a:endParaRPr>
          </a:p>
        </p:txBody>
      </p:sp>
      <p:graphicFrame>
        <p:nvGraphicFramePr>
          <p:cNvPr id="7" name="Tabla 6">
            <a:extLst>
              <a:ext uri="{FF2B5EF4-FFF2-40B4-BE49-F238E27FC236}">
                <a16:creationId xmlns:a16="http://schemas.microsoft.com/office/drawing/2014/main" id="{DD0E62F4-65E8-0655-8BE8-57FBEF887780}"/>
              </a:ext>
            </a:extLst>
          </p:cNvPr>
          <p:cNvGraphicFramePr>
            <a:graphicFrameLocks noGrp="1"/>
          </p:cNvGraphicFramePr>
          <p:nvPr/>
        </p:nvGraphicFramePr>
        <p:xfrm>
          <a:off x="260462" y="4507455"/>
          <a:ext cx="6096000" cy="548640"/>
        </p:xfrm>
        <a:graphic>
          <a:graphicData uri="http://schemas.openxmlformats.org/drawingml/2006/table">
            <a:tbl>
              <a:tblPr/>
              <a:tblGrid>
                <a:gridCol w="977900">
                  <a:extLst>
                    <a:ext uri="{9D8B030D-6E8A-4147-A177-3AD203B41FA5}">
                      <a16:colId xmlns:a16="http://schemas.microsoft.com/office/drawing/2014/main" val="3635123483"/>
                    </a:ext>
                  </a:extLst>
                </a:gridCol>
                <a:gridCol w="914400">
                  <a:extLst>
                    <a:ext uri="{9D8B030D-6E8A-4147-A177-3AD203B41FA5}">
                      <a16:colId xmlns:a16="http://schemas.microsoft.com/office/drawing/2014/main" val="2254327482"/>
                    </a:ext>
                  </a:extLst>
                </a:gridCol>
                <a:gridCol w="1054100">
                  <a:extLst>
                    <a:ext uri="{9D8B030D-6E8A-4147-A177-3AD203B41FA5}">
                      <a16:colId xmlns:a16="http://schemas.microsoft.com/office/drawing/2014/main" val="1514003034"/>
                    </a:ext>
                  </a:extLst>
                </a:gridCol>
                <a:gridCol w="787400">
                  <a:extLst>
                    <a:ext uri="{9D8B030D-6E8A-4147-A177-3AD203B41FA5}">
                      <a16:colId xmlns:a16="http://schemas.microsoft.com/office/drawing/2014/main" val="906165018"/>
                    </a:ext>
                  </a:extLst>
                </a:gridCol>
                <a:gridCol w="787400">
                  <a:extLst>
                    <a:ext uri="{9D8B030D-6E8A-4147-A177-3AD203B41FA5}">
                      <a16:colId xmlns:a16="http://schemas.microsoft.com/office/drawing/2014/main" val="1797108578"/>
                    </a:ext>
                  </a:extLst>
                </a:gridCol>
                <a:gridCol w="787400">
                  <a:extLst>
                    <a:ext uri="{9D8B030D-6E8A-4147-A177-3AD203B41FA5}">
                      <a16:colId xmlns:a16="http://schemas.microsoft.com/office/drawing/2014/main" val="4184002717"/>
                    </a:ext>
                  </a:extLst>
                </a:gridCol>
                <a:gridCol w="787400">
                  <a:extLst>
                    <a:ext uri="{9D8B030D-6E8A-4147-A177-3AD203B41FA5}">
                      <a16:colId xmlns:a16="http://schemas.microsoft.com/office/drawing/2014/main" val="1188426292"/>
                    </a:ext>
                  </a:extLst>
                </a:gridCol>
              </a:tblGrid>
              <a:tr h="182880">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s-UY" sz="1100" b="1" i="0" u="none" strike="noStrike">
                          <a:solidFill>
                            <a:srgbClr val="000000"/>
                          </a:solidFill>
                          <a:effectLst/>
                          <a:latin typeface="Calibri" panose="020F0502020204030204" pitchFamily="34" charset="0"/>
                        </a:rPr>
                        <a:t>2023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b"/>
                      <a:r>
                        <a:rPr lang="es-UY" sz="1100" b="1" i="0" u="none" strike="noStrike">
                          <a:solidFill>
                            <a:srgbClr val="000000"/>
                          </a:solidFill>
                          <a:effectLst/>
                          <a:latin typeface="Calibri" panose="020F0502020204030204" pitchFamily="34" charset="0"/>
                        </a:rPr>
                        <a:t>2024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267409689"/>
                  </a:ext>
                </a:extLst>
              </a:tr>
              <a:tr h="182880">
                <a:tc>
                  <a:txBody>
                    <a:bodyPr/>
                    <a:lstStyle/>
                    <a:p>
                      <a:pPr algn="l" fontAlgn="b"/>
                      <a:r>
                        <a:rPr lang="es-UY" sz="1100" b="1" i="0" u="none" strike="noStrike">
                          <a:solidFill>
                            <a:srgbClr val="000000"/>
                          </a:solidFill>
                          <a:effectLst/>
                          <a:latin typeface="Calibri" panose="020F0502020204030204" pitchFamily="34" charset="0"/>
                        </a:rPr>
                        <a:t>Total cnts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s-UY" sz="1100" b="0" i="0" u="none" strike="noStrike">
                          <a:solidFill>
                            <a:srgbClr val="000000"/>
                          </a:solidFill>
                          <a:effectLst/>
                          <a:latin typeface="Calibri" panose="020F0502020204030204" pitchFamily="34" charset="0"/>
                        </a:rPr>
                        <a:t>651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1100" b="0" i="0" u="none" strike="noStrike">
                          <a:solidFill>
                            <a:srgbClr val="000000"/>
                          </a:solidFill>
                          <a:effectLst/>
                          <a:latin typeface="Calibri" panose="020F0502020204030204" pitchFamily="34" charset="0"/>
                        </a:rPr>
                        <a:t>630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gridSpan="3">
                  <a:txBody>
                    <a:bodyPr/>
                    <a:lstStyle/>
                    <a:p>
                      <a:pPr algn="l" fontAlgn="b"/>
                      <a:r>
                        <a:rPr lang="en-US" sz="1100" b="0" i="0" u="none" strike="noStrike">
                          <a:solidFill>
                            <a:srgbClr val="000000"/>
                          </a:solidFill>
                          <a:effectLst/>
                          <a:latin typeface="Calibri" panose="020F0502020204030204" pitchFamily="34" charset="0"/>
                        </a:rPr>
                        <a:t>* Incl. Commisions and taxes (IRNR)</a:t>
                      </a:r>
                    </a:p>
                  </a:txBody>
                  <a:tcPr marL="7620" marR="7620" marT="7620" marB="0" anchor="b">
                    <a:lnL>
                      <a:noFill/>
                    </a:lnL>
                    <a:lnR>
                      <a:noFill/>
                    </a:lnR>
                    <a:lnT>
                      <a:noFill/>
                    </a:lnT>
                    <a:lnB>
                      <a:noFill/>
                    </a:lnB>
                    <a:noFill/>
                  </a:tcPr>
                </a:tc>
                <a:tc hMerge="1">
                  <a:txBody>
                    <a:bodyPr/>
                    <a:lstStyle/>
                    <a:p>
                      <a:endParaRPr lang="es-UY"/>
                    </a:p>
                  </a:txBody>
                  <a:tcPr/>
                </a:tc>
                <a:tc hMerge="1">
                  <a:txBody>
                    <a:bodyPr/>
                    <a:lstStyle/>
                    <a:p>
                      <a:endParaRPr lang="es-UY"/>
                    </a:p>
                  </a:txBody>
                  <a:tcPr/>
                </a:tc>
                <a:extLst>
                  <a:ext uri="{0D108BD9-81ED-4DB2-BD59-A6C34878D82A}">
                    <a16:rowId xmlns:a16="http://schemas.microsoft.com/office/drawing/2014/main" val="2033664527"/>
                  </a:ext>
                </a:extLst>
              </a:tr>
              <a:tr h="182880">
                <a:tc>
                  <a:txBody>
                    <a:bodyPr/>
                    <a:lstStyle/>
                    <a:p>
                      <a:pPr algn="l" fontAlgn="b"/>
                      <a:r>
                        <a:rPr lang="es-UY" sz="1100" b="1" i="0" u="none" strike="noStrike" dirty="0">
                          <a:solidFill>
                            <a:srgbClr val="000000"/>
                          </a:solidFill>
                          <a:effectLst/>
                          <a:latin typeface="Calibri" panose="020F0502020204030204" pitchFamily="34" charset="0"/>
                        </a:rPr>
                        <a:t>Total Monto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1100" b="0" i="0" u="none" strike="noStrike">
                          <a:solidFill>
                            <a:srgbClr val="000000"/>
                          </a:solidFill>
                          <a:effectLst/>
                          <a:latin typeface="Calibri" panose="020F0502020204030204" pitchFamily="34" charset="0"/>
                        </a:rPr>
                        <a:t>USD1.309056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s-UY" sz="1100" b="0" i="0" u="none" strike="noStrike">
                          <a:solidFill>
                            <a:srgbClr val="000000"/>
                          </a:solidFill>
                          <a:effectLst/>
                          <a:latin typeface="Calibri" panose="020F0502020204030204" pitchFamily="34" charset="0"/>
                        </a:rPr>
                        <a:t>USD 1.258076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s-UY"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tc>
                  <a:txBody>
                    <a:bodyPr/>
                    <a:lstStyle/>
                    <a:p>
                      <a:pPr algn="l" fontAlgn="b"/>
                      <a:endParaRPr lang="es-UY" sz="1100" b="0" i="0" u="none" strike="noStrike" dirty="0">
                        <a:solidFill>
                          <a:srgbClr val="000000"/>
                        </a:solidFill>
                        <a:effectLst/>
                        <a:latin typeface="Calibri" panose="020F0502020204030204" pitchFamily="34" charset="0"/>
                      </a:endParaRPr>
                    </a:p>
                  </a:txBody>
                  <a:tcPr marL="7620" marR="7620" marT="7620" marB="0" anchor="b">
                    <a:lnL>
                      <a:noFill/>
                    </a:lnL>
                    <a:lnR>
                      <a:noFill/>
                    </a:lnR>
                    <a:lnT>
                      <a:noFill/>
                    </a:lnT>
                    <a:lnB>
                      <a:noFill/>
                    </a:lnB>
                    <a:noFill/>
                  </a:tcPr>
                </a:tc>
                <a:extLst>
                  <a:ext uri="{0D108BD9-81ED-4DB2-BD59-A6C34878D82A}">
                    <a16:rowId xmlns:a16="http://schemas.microsoft.com/office/drawing/2014/main" val="1876616700"/>
                  </a:ext>
                </a:extLst>
              </a:tr>
            </a:tbl>
          </a:graphicData>
        </a:graphic>
      </p:graphicFrame>
    </p:spTree>
    <p:extLst>
      <p:ext uri="{BB962C8B-B14F-4D97-AF65-F5344CB8AC3E}">
        <p14:creationId xmlns:p14="http://schemas.microsoft.com/office/powerpoint/2010/main" val="1675312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5b2a7a-81e2-4f30-b127-b1ba7c7cf673">
      <Terms xmlns="http://schemas.microsoft.com/office/infopath/2007/PartnerControls"/>
    </lcf76f155ced4ddcb4097134ff3c332f>
    <TaxCatchAll xmlns="a0ce9f2d-764a-4c63-9391-d6e847546b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36AF15AAFDE6A4CA1FC0F7A2682326B" ma:contentTypeVersion="12" ma:contentTypeDescription="Crear nuevo documento." ma:contentTypeScope="" ma:versionID="5d66a18557e795e31727bdc96b240bec">
  <xsd:schema xmlns:xsd="http://www.w3.org/2001/XMLSchema" xmlns:xs="http://www.w3.org/2001/XMLSchema" xmlns:p="http://schemas.microsoft.com/office/2006/metadata/properties" xmlns:ns2="045b2a7a-81e2-4f30-b127-b1ba7c7cf673" xmlns:ns3="a0ce9f2d-764a-4c63-9391-d6e847546bcd" targetNamespace="http://schemas.microsoft.com/office/2006/metadata/properties" ma:root="true" ma:fieldsID="c9ac8cc6f1fbd8cba53f1a2e49fafcbc" ns2:_="" ns3:_="">
    <xsd:import namespace="045b2a7a-81e2-4f30-b127-b1ba7c7cf673"/>
    <xsd:import namespace="a0ce9f2d-764a-4c63-9391-d6e847546bc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5b2a7a-81e2-4f30-b127-b1ba7c7cf6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Etiquetas de imagen" ma:readOnly="false" ma:fieldId="{5cf76f15-5ced-4ddc-b409-7134ff3c332f}" ma:taxonomyMulti="true" ma:sspId="47399e1f-c452-4134-9acb-a2bd5da9c66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ce9f2d-764a-4c63-9391-d6e847546bc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73c5ded-2d9a-4955-9cc3-0c079a826250}" ma:internalName="TaxCatchAll" ma:showField="CatchAllData" ma:web="a0ce9f2d-764a-4c63-9391-d6e847546b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1B0ED3-E828-47EA-900F-29F66F2EF43F}">
  <ds:schemaRefs>
    <ds:schemaRef ds:uri="http://schemas.microsoft.com/office/2006/metadata/properties"/>
    <ds:schemaRef ds:uri="http://schemas.microsoft.com/office/2006/documentManagement/types"/>
    <ds:schemaRef ds:uri="045b2a7a-81e2-4f30-b127-b1ba7c7cf673"/>
    <ds:schemaRef ds:uri="http://purl.org/dc/dcmitype/"/>
    <ds:schemaRef ds:uri="http://www.w3.org/XML/1998/namespace"/>
    <ds:schemaRef ds:uri="http://schemas.microsoft.com/office/infopath/2007/PartnerControls"/>
    <ds:schemaRef ds:uri="http://schemas.openxmlformats.org/package/2006/metadata/core-properties"/>
    <ds:schemaRef ds:uri="http://purl.org/dc/terms/"/>
    <ds:schemaRef ds:uri="a0ce9f2d-764a-4c63-9391-d6e847546bcd"/>
    <ds:schemaRef ds:uri="http://purl.org/dc/elements/1.1/"/>
  </ds:schemaRefs>
</ds:datastoreItem>
</file>

<file path=customXml/itemProps2.xml><?xml version="1.0" encoding="utf-8"?>
<ds:datastoreItem xmlns:ds="http://schemas.openxmlformats.org/officeDocument/2006/customXml" ds:itemID="{4D2F0199-AC5E-45DB-8726-F09AE0812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5b2a7a-81e2-4f30-b127-b1ba7c7cf673"/>
    <ds:schemaRef ds:uri="a0ce9f2d-764a-4c63-9391-d6e847546b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601160-81D2-4BE8-A281-7FE06650CF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Angles</Template>
  <TotalTime>15392</TotalTime>
  <Words>2761</Words>
  <Application>Microsoft Office PowerPoint</Application>
  <PresentationFormat>如螢幕大小 (16:9)</PresentationFormat>
  <Paragraphs>706</Paragraphs>
  <Slides>11</Slides>
  <Notes>8</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11</vt:i4>
      </vt:variant>
    </vt:vector>
  </HeadingPairs>
  <TitlesOfParts>
    <vt:vector size="23" baseType="lpstr">
      <vt:lpstr>DFKai-SB</vt:lpstr>
      <vt:lpstr>华文中宋</vt:lpstr>
      <vt:lpstr>Aptos</vt:lpstr>
      <vt:lpstr>Aptos Narrow</vt:lpstr>
      <vt:lpstr>Arial</vt:lpstr>
      <vt:lpstr>Calibri</vt:lpstr>
      <vt:lpstr>Candara</vt:lpstr>
      <vt:lpstr>Symbol</vt:lpstr>
      <vt:lpstr>Times New Roman</vt:lpstr>
      <vt:lpstr>Vijaya</vt:lpstr>
      <vt:lpstr>Wingdings</vt:lpstr>
      <vt:lpstr>Office Theme</vt:lpstr>
      <vt:lpstr>PowerPoint 簡報</vt:lpstr>
      <vt:lpstr>PowerPoint 簡報</vt:lpstr>
      <vt:lpstr>PowerPoint 簡報</vt:lpstr>
      <vt:lpstr>PowerPoint 簡報</vt:lpstr>
      <vt:lpstr>Topic discussion (UY)</vt:lpstr>
      <vt:lpstr>Topic discussion (UY)</vt:lpstr>
      <vt:lpstr>Topic discussion (UY)</vt:lpstr>
      <vt:lpstr>Market Share (UY)</vt:lpstr>
      <vt:lpstr>PowerPoint 簡報</vt:lpstr>
      <vt:lpstr>PowerPoint 簡報</vt:lpstr>
      <vt:lpstr>PowerPoint 簡報</vt:lpstr>
    </vt:vector>
  </TitlesOfParts>
  <Company>EGA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Achievement for 2015 Goal/KPI  Set Up : XXX-XXX</dc:title>
  <dc:creator>036570</dc:creator>
  <cp:lastModifiedBy>Justin Chiu</cp:lastModifiedBy>
  <cp:revision>2140</cp:revision>
  <cp:lastPrinted>2024-03-05T16:25:29Z</cp:lastPrinted>
  <dcterms:created xsi:type="dcterms:W3CDTF">2016-02-08T21:22:43Z</dcterms:created>
  <dcterms:modified xsi:type="dcterms:W3CDTF">2025-02-13T19:49:57Z</dcterms:modified>
  <dc:language>zh-TW</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17</vt:i4>
  </property>
  <property fmtid="{D5CDD505-2E9C-101B-9397-08002B2CF9AE}" pid="3" name="PresentationFormat">
    <vt:lpwstr>如螢幕大小 (16:9)</vt:lpwstr>
  </property>
  <property fmtid="{D5CDD505-2E9C-101B-9397-08002B2CF9AE}" pid="4" name="Slides">
    <vt:i4>27</vt:i4>
  </property>
  <property fmtid="{D5CDD505-2E9C-101B-9397-08002B2CF9AE}" pid="5" name="ContentTypeId">
    <vt:lpwstr>0x010100F36AF15AAFDE6A4CA1FC0F7A2682326B</vt:lpwstr>
  </property>
  <property fmtid="{D5CDD505-2E9C-101B-9397-08002B2CF9AE}" pid="6" name="MediaServiceImageTags">
    <vt:lpwstr/>
  </property>
</Properties>
</file>