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1"/>
  </p:notesMasterIdLst>
  <p:sldIdLst>
    <p:sldId id="625" r:id="rId2"/>
    <p:sldId id="626" r:id="rId3"/>
    <p:sldId id="381" r:id="rId4"/>
    <p:sldId id="536" r:id="rId5"/>
    <p:sldId id="629" r:id="rId6"/>
    <p:sldId id="630" r:id="rId7"/>
    <p:sldId id="641" r:id="rId8"/>
    <p:sldId id="642" r:id="rId9"/>
    <p:sldId id="643" r:id="rId1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625"/>
            <p14:sldId id="626"/>
            <p14:sldId id="381"/>
            <p14:sldId id="536"/>
            <p14:sldId id="629"/>
            <p14:sldId id="630"/>
            <p14:sldId id="641"/>
            <p14:sldId id="642"/>
            <p14:sldId id="643"/>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912" autoAdjust="0"/>
  </p:normalViewPr>
  <p:slideViewPr>
    <p:cSldViewPr>
      <p:cViewPr varScale="1">
        <p:scale>
          <a:sx n="126" d="100"/>
          <a:sy n="126" d="100"/>
        </p:scale>
        <p:origin x="187" y="72"/>
      </p:cViewPr>
      <p:guideLst>
        <p:guide orient="horz" pos="1620"/>
        <p:guide pos="2880"/>
      </p:guideLst>
    </p:cSldViewPr>
  </p:slideViewPr>
  <p:notesTextViewPr>
    <p:cViewPr>
      <p:scale>
        <a:sx n="1" d="1"/>
        <a:sy n="1" d="1"/>
      </p:scale>
      <p:origin x="0" y="0"/>
    </p:cViewPr>
  </p:notesTextViewPr>
  <p:notesViewPr>
    <p:cSldViewPr>
      <p:cViewPr varScale="1">
        <p:scale>
          <a:sx n="63" d="100"/>
          <a:sy n="63" d="100"/>
        </p:scale>
        <p:origin x="2126" y="-19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dirty="0">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dirty="0">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dirty="0">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dirty="0">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a:t>
            </a:fld>
            <a:endParaRPr lang="en-US" sz="1400" b="0" strike="noStrike" spc="-1" dirty="0">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endParaRPr dirty="0"/>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dirty="0"/>
          </a:p>
        </p:txBody>
      </p:sp>
    </p:spTree>
    <p:extLst>
      <p:ext uri="{BB962C8B-B14F-4D97-AF65-F5344CB8AC3E}">
        <p14:creationId xmlns:p14="http://schemas.microsoft.com/office/powerpoint/2010/main" val="116834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dirty="0"/>
          </a:p>
        </p:txBody>
      </p:sp>
    </p:spTree>
    <p:extLst>
      <p:ext uri="{BB962C8B-B14F-4D97-AF65-F5344CB8AC3E}">
        <p14:creationId xmlns:p14="http://schemas.microsoft.com/office/powerpoint/2010/main" val="67576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63738-6897-FD09-DE2B-1D2FFB2F8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E9D843-AA82-9BB9-F3BA-3670C74F66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E8067-C1F1-4229-CDC0-7D5C658D17E8}"/>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3B9E64B2-EF6B-F6A5-DDF4-1196C379851D}"/>
              </a:ext>
            </a:extLst>
          </p:cNvPr>
          <p:cNvSpPr>
            <a:spLocks noGrp="1"/>
          </p:cNvSpPr>
          <p:nvPr>
            <p:ph type="sldNum" sz="quarter" idx="10"/>
          </p:nvPr>
        </p:nvSpPr>
        <p:spPr/>
        <p:txBody>
          <a:bodyPr/>
          <a:lstStyle/>
          <a:p>
            <a:fld id="{772B93F9-0430-4295-A60B-76228A639C3D}" type="slidenum">
              <a:rPr lang="en-US" smtClean="0"/>
              <a:pPr/>
              <a:t>5</a:t>
            </a:fld>
            <a:endParaRPr lang="en-US" dirty="0"/>
          </a:p>
        </p:txBody>
      </p:sp>
    </p:spTree>
    <p:extLst>
      <p:ext uri="{BB962C8B-B14F-4D97-AF65-F5344CB8AC3E}">
        <p14:creationId xmlns:p14="http://schemas.microsoft.com/office/powerpoint/2010/main" val="179808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C4CAD-6377-70BF-FC3A-4B4588E23B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CE75A-FC29-804B-49FD-732BC102C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B41719-AC62-69BD-AF83-D303D3862DE1}"/>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391F1251-67F2-7162-A787-4F2799EDE22F}"/>
              </a:ext>
            </a:extLst>
          </p:cNvPr>
          <p:cNvSpPr>
            <a:spLocks noGrp="1"/>
          </p:cNvSpPr>
          <p:nvPr>
            <p:ph type="sldNum" sz="quarter" idx="10"/>
          </p:nvPr>
        </p:nvSpPr>
        <p:spPr/>
        <p:txBody>
          <a:bodyPr/>
          <a:lstStyle/>
          <a:p>
            <a:fld id="{772B93F9-0430-4295-A60B-76228A639C3D}" type="slidenum">
              <a:rPr lang="en-US" smtClean="0"/>
              <a:pPr/>
              <a:t>6</a:t>
            </a:fld>
            <a:endParaRPr lang="en-US" dirty="0"/>
          </a:p>
        </p:txBody>
      </p:sp>
    </p:spTree>
    <p:extLst>
      <p:ext uri="{BB962C8B-B14F-4D97-AF65-F5344CB8AC3E}">
        <p14:creationId xmlns:p14="http://schemas.microsoft.com/office/powerpoint/2010/main" val="91898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B39EE-78A7-0D6B-CC55-B0FE7DB8D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EFDF47-3071-4273-7A36-5C81269BA8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F95A17-5876-EC77-652D-9A1004DD12AC}"/>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86D98020-FC9A-ACAC-B77F-C7DD969E1720}"/>
              </a:ext>
            </a:extLst>
          </p:cNvPr>
          <p:cNvSpPr>
            <a:spLocks noGrp="1"/>
          </p:cNvSpPr>
          <p:nvPr>
            <p:ph type="sldNum" sz="quarter" idx="10"/>
          </p:nvPr>
        </p:nvSpPr>
        <p:spPr/>
        <p:txBody>
          <a:bodyPr/>
          <a:lstStyle/>
          <a:p>
            <a:fld id="{772B93F9-0430-4295-A60B-76228A639C3D}" type="slidenum">
              <a:rPr lang="en-US" smtClean="0"/>
              <a:pPr/>
              <a:t>7</a:t>
            </a:fld>
            <a:endParaRPr lang="en-US" dirty="0"/>
          </a:p>
        </p:txBody>
      </p:sp>
    </p:spTree>
    <p:extLst>
      <p:ext uri="{BB962C8B-B14F-4D97-AF65-F5344CB8AC3E}">
        <p14:creationId xmlns:p14="http://schemas.microsoft.com/office/powerpoint/2010/main" val="139119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emf"/><Relationship Id="rId3" Type="http://schemas.openxmlformats.org/officeDocument/2006/relationships/image" Target="../media/image3.png"/><Relationship Id="rId7" Type="http://schemas.openxmlformats.org/officeDocument/2006/relationships/image" Target="../media/image5.emf"/><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package" Target="../embeddings/Microsoft_Excel_Worksheet1.xlsx"/><Relationship Id="rId11" Type="http://schemas.openxmlformats.org/officeDocument/2006/relationships/image" Target="../media/image9.png"/><Relationship Id="rId5" Type="http://schemas.openxmlformats.org/officeDocument/2006/relationships/image" Target="../media/image4.emf"/><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package" Target="../embeddings/Microsoft_Excel_Worksheet.xlsx"/><Relationship Id="rId9" Type="http://schemas.openxmlformats.org/officeDocument/2006/relationships/image" Target="../media/image7.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dirty="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202</a:t>
            </a:r>
            <a:r>
              <a:rPr lang="en-US" altLang="zh-TW" sz="2800" b="1" dirty="0">
                <a:solidFill>
                  <a:srgbClr val="00B050"/>
                </a:solidFill>
                <a:latin typeface="Candara" panose="020E0502030303020204" pitchFamily="34" charset="0"/>
                <a:ea typeface="Candara"/>
                <a:cs typeface="Candara"/>
                <a:sym typeface="Candara"/>
              </a:rPr>
              <a:t>5</a:t>
            </a:r>
            <a:endParaRPr lang="en-US" sz="2800" b="1" dirty="0">
              <a:solidFill>
                <a:srgbClr val="00B050"/>
              </a:solidFill>
              <a:latin typeface="Candara" panose="020E0502030303020204" pitchFamily="34" charset="0"/>
              <a:ea typeface="Candara"/>
              <a:cs typeface="Candara"/>
              <a:sym typeface="Candara"/>
            </a:endParaRPr>
          </a:p>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LAAM Meeting (ECSA) </a:t>
            </a:r>
            <a:endParaRPr sz="2800" dirty="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dirty="0">
                <a:solidFill>
                  <a:schemeClr val="lt1"/>
                </a:solidFill>
                <a:latin typeface="Candara"/>
                <a:ea typeface="Candara"/>
                <a:cs typeface="Candara"/>
                <a:sym typeface="Candara"/>
              </a:rPr>
              <a:t>By LAD/EGA/ELA                                                   </a:t>
            </a:r>
            <a:r>
              <a:rPr lang="en-US" altLang="zh-TW" sz="2100" b="1" dirty="0">
                <a:latin typeface="Candara"/>
                <a:ea typeface="Candara"/>
                <a:cs typeface="Candara"/>
                <a:sym typeface="Candara"/>
              </a:rPr>
              <a:t>2025.FEB.27~28</a:t>
            </a:r>
            <a:endParaRPr sz="600" dirty="0">
              <a:latin typeface="Arial"/>
              <a:ea typeface="Arial"/>
              <a:cs typeface="Arial"/>
              <a:sym typeface="Arial"/>
            </a:endParaRPr>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0" y="0"/>
            <a:ext cx="8504503" cy="3795886"/>
          </a:xfrm>
          <a:prstGeom prst="rect">
            <a:avLst/>
          </a:prstGeom>
          <a:effectLst>
            <a:softEdge rad="228600"/>
          </a:effectLst>
        </p:spPr>
      </p:pic>
    </p:spTree>
    <p:extLst>
      <p:ext uri="{BB962C8B-B14F-4D97-AF65-F5344CB8AC3E}">
        <p14:creationId xmlns:p14="http://schemas.microsoft.com/office/powerpoint/2010/main" val="264350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dirty="0"/>
          </a:p>
        </p:txBody>
      </p:sp>
      <p:pic>
        <p:nvPicPr>
          <p:cNvPr id="3" name="圖片 2">
            <a:extLst>
              <a:ext uri="{FF2B5EF4-FFF2-40B4-BE49-F238E27FC236}">
                <a16:creationId xmlns:a16="http://schemas.microsoft.com/office/drawing/2014/main" id="{68833DAC-7F00-7A66-F48C-28BEBB80C87C}"/>
              </a:ext>
            </a:extLst>
          </p:cNvPr>
          <p:cNvPicPr>
            <a:picLocks noChangeAspect="1"/>
          </p:cNvPicPr>
          <p:nvPr/>
        </p:nvPicPr>
        <p:blipFill>
          <a:blip r:embed="rId2"/>
          <a:stretch>
            <a:fillRect/>
          </a:stretch>
        </p:blipFill>
        <p:spPr>
          <a:xfrm>
            <a:off x="0" y="343131"/>
            <a:ext cx="9144000" cy="4457237"/>
          </a:xfrm>
          <a:prstGeom prst="rect">
            <a:avLst/>
          </a:prstGeom>
        </p:spPr>
      </p:pic>
    </p:spTree>
    <p:extLst>
      <p:ext uri="{BB962C8B-B14F-4D97-AF65-F5344CB8AC3E}">
        <p14:creationId xmlns:p14="http://schemas.microsoft.com/office/powerpoint/2010/main" val="3071952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11</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EBR</a:t>
            </a:r>
          </a:p>
          <a:p>
            <a:pPr lvl="0" algn="ctr">
              <a:defRPr/>
            </a:pPr>
            <a:r>
              <a:rPr lang="en-US" altLang="zh-CN" sz="2400" b="1" dirty="0">
                <a:solidFill>
                  <a:prstClr val="black">
                    <a:lumMod val="85000"/>
                    <a:lumOff val="15000"/>
                  </a:prstClr>
                </a:solidFill>
                <a:latin typeface="DFKai-SB" pitchFamily="65" charset="-120"/>
                <a:ea typeface="DFKai-SB" pitchFamily="65" charset="-120"/>
              </a:rPr>
              <a:t>(BRAZIL)</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6754911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849227"/>
              </p:ext>
            </p:extLst>
          </p:nvPr>
        </p:nvGraphicFramePr>
        <p:xfrm>
          <a:off x="132314" y="699542"/>
          <a:ext cx="8883832" cy="4443169"/>
        </p:xfrm>
        <a:graphic>
          <a:graphicData uri="http://schemas.openxmlformats.org/drawingml/2006/table">
            <a:tbl>
              <a:tblPr/>
              <a:tblGrid>
                <a:gridCol w="55125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2045207659"/>
                    </a:ext>
                  </a:extLst>
                </a:gridCol>
                <a:gridCol w="3580050">
                  <a:extLst>
                    <a:ext uri="{9D8B030D-6E8A-4147-A177-3AD203B41FA5}">
                      <a16:colId xmlns:a16="http://schemas.microsoft.com/office/drawing/2014/main" val="20005"/>
                    </a:ext>
                  </a:extLst>
                </a:gridCol>
              </a:tblGrid>
              <a:tr h="49284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23878">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941855">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BR</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(5</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dk1"/>
                          </a:solidFill>
                          <a:latin typeface="DFKai-SB"/>
                          <a:ea typeface="DFKai-SB"/>
                          <a:cs typeface="DFKai-SB"/>
                          <a:sym typeface="DFKai-SB"/>
                        </a:rPr>
                        <a:t>10,006</a:t>
                      </a:r>
                      <a:endParaRPr sz="1000" b="0" i="0" u="none" strike="noStrike" dirty="0">
                        <a:solidFill>
                          <a:schemeClr val="dk1"/>
                        </a:solidFill>
                        <a:latin typeface="DFKai-SB"/>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10,071</a:t>
                      </a:r>
                      <a:endParaRPr sz="1000" b="0" i="0" u="none" strike="noStrike" dirty="0">
                        <a:solidFill>
                          <a:schemeClr val="dk1"/>
                        </a:solidFill>
                        <a:latin typeface="DFKai-SB"/>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101%</a:t>
                      </a:r>
                      <a:endParaRPr sz="1000" b="0" i="0" u="none" strike="noStrike" dirty="0">
                        <a:solidFill>
                          <a:schemeClr val="dk1"/>
                        </a:solidFill>
                        <a:latin typeface="DFKai-SB"/>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13,000</a:t>
                      </a:r>
                      <a:endParaRPr sz="1000" b="0" i="0" u="none" strike="noStrike" dirty="0">
                        <a:solidFill>
                          <a:schemeClr val="dk1"/>
                        </a:solidFill>
                        <a:latin typeface="DFKai-SB"/>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TW" sz="900" b="1" u="none" kern="1200" dirty="0">
                          <a:solidFill>
                            <a:srgbClr val="0070C0"/>
                          </a:solidFill>
                          <a:effectLst/>
                          <a:latin typeface="+mn-lt"/>
                          <a:ea typeface="DFKai-SB" panose="03000509000000000000"/>
                          <a:cs typeface="Calibri" panose="020F0502020204030204" pitchFamily="34" charset="0"/>
                        </a:rPr>
                        <a:t>CKD &amp; TIRE</a:t>
                      </a:r>
                      <a:r>
                        <a:rPr lang="zh-TW" altLang="en-US" sz="900" b="0" u="none" kern="1200" dirty="0">
                          <a:solidFill>
                            <a:srgbClr val="0070C0"/>
                          </a:solidFill>
                          <a:effectLst/>
                          <a:latin typeface="+mn-lt"/>
                          <a:ea typeface="DFKai-SB" panose="03000509000000000000"/>
                          <a:cs typeface="Calibri" panose="020F0502020204030204" pitchFamily="34" charset="0"/>
                        </a:rPr>
                        <a:t>：</a:t>
                      </a:r>
                      <a:r>
                        <a:rPr lang="en-US" altLang="zh-TW" sz="900" b="0" u="none" kern="1200" dirty="0">
                          <a:solidFill>
                            <a:srgbClr val="0070C0"/>
                          </a:solidFill>
                          <a:effectLst/>
                          <a:latin typeface="+mn-lt"/>
                          <a:ea typeface="DFKai-SB" panose="03000509000000000000"/>
                          <a:cs typeface="Calibri" panose="020F0502020204030204" pitchFamily="34" charset="0"/>
                        </a:rPr>
                        <a:t> HPE (Mitsubishi) and tire importers expect good forecast in 2025 as car industry will be continue boosted.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TW" sz="900" b="1" u="none" kern="1200" dirty="0">
                          <a:solidFill>
                            <a:srgbClr val="0070C0"/>
                          </a:solidFill>
                          <a:effectLst/>
                          <a:latin typeface="+mn-lt"/>
                          <a:ea typeface="DFKai-SB" panose="03000509000000000000"/>
                          <a:cs typeface="Calibri" panose="020F0502020204030204" pitchFamily="34" charset="0"/>
                        </a:rPr>
                        <a:t>SOLAR PANEL</a:t>
                      </a:r>
                      <a:r>
                        <a:rPr lang="en-US" altLang="zh-TW" sz="900" b="0" u="none" kern="1200" dirty="0">
                          <a:solidFill>
                            <a:srgbClr val="0070C0"/>
                          </a:solidFill>
                          <a:effectLst/>
                          <a:latin typeface="+mn-lt"/>
                          <a:ea typeface="DFKai-SB" panose="03000509000000000000"/>
                          <a:cs typeface="Calibri" panose="020F0502020204030204" pitchFamily="34" charset="0"/>
                        </a:rPr>
                        <a:t>:  Brazil still has strong demand of solar panel import from China as the price is cheaper, we will increase the volume from the A/C WEG.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TW" sz="900" b="1" u="none" kern="1200" dirty="0">
                          <a:solidFill>
                            <a:srgbClr val="0070C0"/>
                          </a:solidFill>
                          <a:effectLst/>
                          <a:latin typeface="+mn-lt"/>
                          <a:ea typeface="DFKai-SB" panose="03000509000000000000"/>
                          <a:cs typeface="Calibri" panose="020F0502020204030204" pitchFamily="34" charset="0"/>
                        </a:rPr>
                        <a:t>POD </a:t>
                      </a:r>
                      <a:r>
                        <a:rPr lang="en-US" altLang="zh-TW" sz="900" b="0" u="none" kern="1200" dirty="0">
                          <a:solidFill>
                            <a:srgbClr val="0070C0"/>
                          </a:solidFill>
                          <a:effectLst/>
                          <a:latin typeface="+mn-lt"/>
                          <a:ea typeface="DFKai-SB" panose="03000509000000000000"/>
                          <a:cs typeface="Calibri" panose="020F0502020204030204" pitchFamily="34" charset="0"/>
                        </a:rPr>
                        <a:t>:Target more Santos &amp; Rio cargo which combine with share 40% of import from ASIA, to reduce the draft issue in river plate also to provide sufficient empties to cater for export from Santos.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TW" sz="900" b="1" u="none" kern="1200" dirty="0">
                          <a:solidFill>
                            <a:srgbClr val="0070C0"/>
                          </a:solidFill>
                          <a:effectLst/>
                          <a:latin typeface="+mn-lt"/>
                          <a:ea typeface="DFKai-SB" panose="03000509000000000000"/>
                          <a:cs typeface="Calibri" panose="020F0502020204030204" pitchFamily="34" charset="0"/>
                        </a:rPr>
                        <a:t>POL </a:t>
                      </a:r>
                      <a:r>
                        <a:rPr lang="en-US" altLang="zh-TW" sz="900" b="0" u="none" kern="1200" dirty="0">
                          <a:solidFill>
                            <a:srgbClr val="0070C0"/>
                          </a:solidFill>
                          <a:effectLst/>
                          <a:latin typeface="+mn-lt"/>
                          <a:ea typeface="DFKai-SB" panose="03000509000000000000"/>
                          <a:cs typeface="Calibri" panose="020F0502020204030204" pitchFamily="34" charset="0"/>
                        </a:rPr>
                        <a:t>: The cargo from India, Vietnam, Indonesia, Thailand, Singapore account for around 15% of total from ASIA market which have material growth in 2024, the YoY all above 20% increase.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TW" sz="900" b="1" u="none" kern="1200" dirty="0">
                          <a:solidFill>
                            <a:srgbClr val="0070C0"/>
                          </a:solidFill>
                          <a:effectLst/>
                          <a:latin typeface="+mn-lt"/>
                          <a:ea typeface="DFKai-SB" panose="03000509000000000000"/>
                          <a:cs typeface="Calibri" panose="020F0502020204030204" pitchFamily="34" charset="0"/>
                        </a:rPr>
                        <a:t>NOR cargo</a:t>
                      </a:r>
                      <a:r>
                        <a:rPr lang="en-US" altLang="zh-TW" sz="900" b="0" u="none" kern="1200" dirty="0">
                          <a:solidFill>
                            <a:srgbClr val="0070C0"/>
                          </a:solidFill>
                          <a:effectLst/>
                          <a:latin typeface="+mn-lt"/>
                          <a:ea typeface="DFKai-SB" panose="03000509000000000000"/>
                          <a:cs typeface="Calibri" panose="020F0502020204030204" pitchFamily="34" charset="0"/>
                        </a:rPr>
                        <a:t>: Promote NOR cargo to demand place for export demand, like BRPNP.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1" u="none" dirty="0">
                          <a:solidFill>
                            <a:srgbClr val="0070C0"/>
                          </a:solidFill>
                          <a:effectLst/>
                          <a:latin typeface="+mn-lt"/>
                          <a:ea typeface="DFKai-SB" panose="03000509000000000000"/>
                          <a:cs typeface="Calibri" panose="020F0502020204030204" pitchFamily="34" charset="0"/>
                        </a:rPr>
                        <a:t>Space protection</a:t>
                      </a:r>
                      <a:r>
                        <a:rPr lang="en-US" altLang="zh-TW" sz="900" b="0" u="none" kern="1200" dirty="0">
                          <a:solidFill>
                            <a:srgbClr val="0070C0"/>
                          </a:solidFill>
                          <a:effectLst/>
                          <a:latin typeface="+mn-lt"/>
                          <a:ea typeface="DFKai-SB" panose="03000509000000000000"/>
                          <a:cs typeface="Calibri" panose="020F0502020204030204" pitchFamily="34" charset="0"/>
                        </a:rPr>
                        <a:t>:</a:t>
                      </a:r>
                      <a:r>
                        <a:rPr lang="en-US" sz="900" b="1" u="none" dirty="0">
                          <a:solidFill>
                            <a:srgbClr val="0070C0"/>
                          </a:solidFill>
                          <a:effectLst/>
                          <a:latin typeface="+mn-lt"/>
                          <a:ea typeface="DFKai-SB" panose="03000509000000000000"/>
                          <a:cs typeface="Calibri" panose="020F0502020204030204" pitchFamily="34" charset="0"/>
                        </a:rPr>
                        <a:t> </a:t>
                      </a:r>
                      <a:r>
                        <a:rPr lang="en-US" sz="900" b="0" u="none" dirty="0">
                          <a:solidFill>
                            <a:srgbClr val="0070C0"/>
                          </a:solidFill>
                          <a:effectLst/>
                          <a:latin typeface="+mn-lt"/>
                          <a:ea typeface="DFKai-SB" panose="03000509000000000000"/>
                          <a:cs typeface="Calibri" panose="020F0502020204030204" pitchFamily="34" charset="0"/>
                        </a:rPr>
                        <a:t>for OWN SQ promotion.</a:t>
                      </a:r>
                      <a:endParaRPr lang="de-DE" sz="900" b="0" i="0" u="none" strike="noStrike" baseline="0" dirty="0">
                        <a:solidFill>
                          <a:srgbClr val="0070C0"/>
                        </a:solidFill>
                        <a:effectLst/>
                        <a:latin typeface="+mn-lt"/>
                        <a:ea typeface="DFKai-SB" panose="03000509000000000000"/>
                        <a:cs typeface="Calibri" panose="020F0502020204030204" pitchFamily="34" charset="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561907">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BR</a:t>
                      </a:r>
                      <a:r>
                        <a:rPr lang="en-US" altLang="zh-TW" sz="1000" b="1" i="0" u="none" strike="noStrike" dirty="0">
                          <a:solidFill>
                            <a:schemeClr val="tx1"/>
                          </a:solidFill>
                          <a:effectLst/>
                          <a:latin typeface="DFKai-SB" pitchFamily="65" charset="-120"/>
                          <a:ea typeface="DFKai-SB" pitchFamily="65" charset="-120"/>
                        </a:rPr>
                        <a:t> EXP. </a:t>
                      </a:r>
                      <a:r>
                        <a:rPr lang="fr-FR" altLang="zh-TW" sz="1000" b="1" i="0" u="none" strike="noStrike" dirty="0">
                          <a:solidFill>
                            <a:schemeClr val="tx1"/>
                          </a:solidFill>
                          <a:effectLst/>
                          <a:latin typeface="DFKai-SB" pitchFamily="65" charset="-120"/>
                          <a:ea typeface="DFKai-SB" pitchFamily="65" charset="-120"/>
                        </a:rPr>
                        <a:t>=&gt; F.E.</a:t>
                      </a:r>
                    </a:p>
                    <a:p>
                      <a:pPr algn="ctr" rtl="0" fontAlgn="ctr"/>
                      <a:r>
                        <a:rPr lang="en-US" altLang="zh-TW" sz="1000" b="0" i="0" u="none" strike="noStrike" dirty="0">
                          <a:solidFill>
                            <a:schemeClr val="tx1"/>
                          </a:solidFill>
                          <a:effectLst/>
                          <a:latin typeface="DFKai-SB" pitchFamily="65" charset="-120"/>
                          <a:ea typeface="DFKai-SB" pitchFamily="65" charset="-120"/>
                        </a:rPr>
                        <a:t>(6</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55,052</a:t>
                      </a:r>
                      <a:endParaRPr sz="1000" b="0" i="0" u="none" strike="noStrike" dirty="0">
                        <a:solidFill>
                          <a:schemeClr val="dk1"/>
                        </a:solidFill>
                        <a:latin typeface="DFKai-SB"/>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59,540</a:t>
                      </a:r>
                      <a:endParaRPr sz="1000" b="0" i="0" u="none" strike="noStrike" dirty="0">
                        <a:solidFill>
                          <a:schemeClr val="dk1"/>
                        </a:solidFill>
                        <a:latin typeface="DFKai-SB"/>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tx1"/>
                          </a:solidFill>
                          <a:latin typeface="DFKai-SB"/>
                          <a:ea typeface="DFKai-SB"/>
                          <a:cs typeface="DFKai-SB"/>
                          <a:sym typeface="DFKai-SB"/>
                        </a:rPr>
                        <a:t>108%</a:t>
                      </a:r>
                      <a:endParaRPr sz="1000" b="0" i="0" u="none" strike="noStrike" dirty="0">
                        <a:solidFill>
                          <a:schemeClr val="tx1"/>
                        </a:solidFill>
                        <a:latin typeface="DFKai-SB"/>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61,250</a:t>
                      </a:r>
                      <a:endParaRPr sz="1000" b="0" i="0" u="none" strike="noStrike" dirty="0">
                        <a:solidFill>
                          <a:schemeClr val="dk1"/>
                        </a:solidFill>
                        <a:latin typeface="DFKai-SB"/>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900" b="1" dirty="0">
                          <a:solidFill>
                            <a:srgbClr val="0070C0"/>
                          </a:solidFill>
                          <a:effectLst/>
                          <a:latin typeface="+mn-lt"/>
                          <a:ea typeface="DFKai-SB" panose="03000509000000000000"/>
                          <a:cs typeface="Calibri" panose="020F0502020204030204" pitchFamily="34" charset="0"/>
                        </a:rPr>
                        <a:t>Reefer cargo </a:t>
                      </a:r>
                      <a:r>
                        <a:rPr lang="en-US" sz="900" b="0" dirty="0">
                          <a:solidFill>
                            <a:srgbClr val="0070C0"/>
                          </a:solidFill>
                          <a:effectLst/>
                          <a:latin typeface="+mn-lt"/>
                          <a:ea typeface="DFKai-SB" panose="03000509000000000000"/>
                          <a:cs typeface="Calibri" panose="020F0502020204030204" pitchFamily="34" charset="0"/>
                        </a:rPr>
                        <a:t>: In 2024, our reefer volume hit 7,309 units, 22% increase YoY driving by the A/C </a:t>
                      </a:r>
                      <a:r>
                        <a:rPr lang="en-US" altLang="zh-TW" sz="900" b="0" dirty="0">
                          <a:solidFill>
                            <a:srgbClr val="0070C0"/>
                          </a:solidFill>
                          <a:effectLst/>
                          <a:latin typeface="+mn-lt"/>
                          <a:ea typeface="DFKai-SB" panose="03000509000000000000"/>
                          <a:cs typeface="Calibri" panose="020F0502020204030204" pitchFamily="34" charset="0"/>
                        </a:rPr>
                        <a:t>Aurora’S standing out with a 169% increase compared to 2023 as well as Cotriguaçu and the beginning of its participation with JBS, but our market share just increase from 2.5% to 3% which still a big room to improve.</a:t>
                      </a:r>
                    </a:p>
                    <a:p>
                      <a:pPr marL="228600" indent="-228600" algn="l" rtl="0" fontAlgn="ctr">
                        <a:buFont typeface="+mj-lt"/>
                        <a:buAutoNum type="arabicPeriod"/>
                      </a:pPr>
                      <a:r>
                        <a:rPr lang="en-US" altLang="zh-TW" sz="900" b="1" dirty="0">
                          <a:solidFill>
                            <a:srgbClr val="0070C0"/>
                          </a:solidFill>
                          <a:effectLst/>
                          <a:latin typeface="+mn-lt"/>
                          <a:ea typeface="DFKai-SB" panose="03000509000000000000"/>
                          <a:cs typeface="Calibri" panose="020F0502020204030204" pitchFamily="34" charset="0"/>
                        </a:rPr>
                        <a:t>Coffee </a:t>
                      </a:r>
                      <a:r>
                        <a:rPr lang="en-US" altLang="zh-TW" sz="900" b="0" dirty="0">
                          <a:solidFill>
                            <a:srgbClr val="0070C0"/>
                          </a:solidFill>
                          <a:effectLst/>
                          <a:latin typeface="+mn-lt"/>
                          <a:ea typeface="DFKai-SB" panose="03000509000000000000"/>
                          <a:cs typeface="Calibri" panose="020F0502020204030204" pitchFamily="34" charset="0"/>
                        </a:rPr>
                        <a:t>: In addition to JP, VN market, the China market is very potential, the coffee chain LUCKIN confirm to purchase 15,000TEUS in the coming 4 year. </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altLang="zh-TW" sz="900" b="1" dirty="0">
                          <a:solidFill>
                            <a:srgbClr val="0070C0"/>
                          </a:solidFill>
                          <a:effectLst/>
                          <a:latin typeface="+mn-lt"/>
                          <a:ea typeface="DFKai-SB" panose="03000509000000000000"/>
                          <a:cs typeface="Calibri" panose="020F0502020204030204" pitchFamily="34" charset="0"/>
                        </a:rPr>
                        <a:t>Santos export</a:t>
                      </a:r>
                      <a:r>
                        <a:rPr lang="en-US" altLang="zh-TW" sz="900" b="0" dirty="0">
                          <a:solidFill>
                            <a:srgbClr val="0070C0"/>
                          </a:solidFill>
                          <a:effectLst/>
                          <a:latin typeface="+mn-lt"/>
                          <a:ea typeface="DFKai-SB" panose="03000509000000000000"/>
                          <a:cs typeface="Calibri" panose="020F0502020204030204" pitchFamily="34" charset="0"/>
                        </a:rPr>
                        <a:t>: Santos : Woodpulp, Cotton for the base cargo there is a positive expectations for an increase in cotton by 11%.</a:t>
                      </a:r>
                      <a:r>
                        <a:rPr lang="en-US" sz="900" b="0" dirty="0">
                          <a:solidFill>
                            <a:srgbClr val="0070C0"/>
                          </a:solidFill>
                          <a:effectLst/>
                          <a:latin typeface="+mn-lt"/>
                          <a:ea typeface="DFKai-SB" panose="03000509000000000000"/>
                          <a:cs typeface="Calibri" panose="020F0502020204030204" pitchFamily="34" charset="0"/>
                        </a:rPr>
                        <a:t> </a:t>
                      </a:r>
                      <a:endParaRPr lang="de-DE" sz="1000" b="0" i="0" u="none" strike="noStrike" dirty="0">
                        <a:solidFill>
                          <a:schemeClr val="accent1"/>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8CB6995B-E480-991C-EFD0-0542F2BF7E4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(BR)</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011741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2AEA1-A597-FB28-5DB3-B4BD966C3B0D}"/>
            </a:ext>
          </a:extLst>
        </p:cNvPr>
        <p:cNvGrpSpPr/>
        <p:nvPr/>
      </p:nvGrpSpPr>
      <p:grpSpPr>
        <a:xfrm>
          <a:off x="0" y="0"/>
          <a:ext cx="0" cy="0"/>
          <a:chOff x="0" y="0"/>
          <a:chExt cx="0" cy="0"/>
        </a:xfrm>
      </p:grpSpPr>
      <p:pic>
        <p:nvPicPr>
          <p:cNvPr id="9" name="Imagem 8">
            <a:extLst>
              <a:ext uri="{FF2B5EF4-FFF2-40B4-BE49-F238E27FC236}">
                <a16:creationId xmlns:a16="http://schemas.microsoft.com/office/drawing/2014/main" id="{1766E17F-7897-AB42-3779-5E67762CB206}"/>
              </a:ext>
            </a:extLst>
          </p:cNvPr>
          <p:cNvPicPr>
            <a:picLocks noChangeAspect="1"/>
          </p:cNvPicPr>
          <p:nvPr/>
        </p:nvPicPr>
        <p:blipFill>
          <a:blip r:embed="rId3"/>
          <a:stretch>
            <a:fillRect/>
          </a:stretch>
        </p:blipFill>
        <p:spPr>
          <a:xfrm>
            <a:off x="4997059" y="1893969"/>
            <a:ext cx="2211839" cy="717080"/>
          </a:xfrm>
          <a:prstGeom prst="rect">
            <a:avLst/>
          </a:prstGeom>
        </p:spPr>
      </p:pic>
      <p:graphicFrame>
        <p:nvGraphicFramePr>
          <p:cNvPr id="15" name="Objeto 14">
            <a:extLst>
              <a:ext uri="{FF2B5EF4-FFF2-40B4-BE49-F238E27FC236}">
                <a16:creationId xmlns:a16="http://schemas.microsoft.com/office/drawing/2014/main" id="{DA297F2B-47E7-1DE4-9B00-5B7859F620D1}"/>
              </a:ext>
            </a:extLst>
          </p:cNvPr>
          <p:cNvGraphicFramePr>
            <a:graphicFrameLocks noChangeAspect="1"/>
          </p:cNvGraphicFramePr>
          <p:nvPr>
            <p:extLst>
              <p:ext uri="{D42A27DB-BD31-4B8C-83A1-F6EECF244321}">
                <p14:modId xmlns:p14="http://schemas.microsoft.com/office/powerpoint/2010/main" val="3932206544"/>
              </p:ext>
            </p:extLst>
          </p:nvPr>
        </p:nvGraphicFramePr>
        <p:xfrm>
          <a:off x="4083809" y="671119"/>
          <a:ext cx="2872356" cy="1121017"/>
        </p:xfrm>
        <a:graphic>
          <a:graphicData uri="http://schemas.openxmlformats.org/presentationml/2006/ole">
            <mc:AlternateContent xmlns:mc="http://schemas.openxmlformats.org/markup-compatibility/2006">
              <mc:Choice xmlns:v="urn:schemas-microsoft-com:vml" Requires="v">
                <p:oleObj name="Worksheet" r:id="rId4" imgW="4571981" imgH="1784584" progId="Excel.Sheet.12">
                  <p:embed/>
                </p:oleObj>
              </mc:Choice>
              <mc:Fallback>
                <p:oleObj name="Worksheet" r:id="rId4" imgW="4571981" imgH="1784584" progId="Excel.Sheet.12">
                  <p:embed/>
                  <p:pic>
                    <p:nvPicPr>
                      <p:cNvPr id="0" name=""/>
                      <p:cNvPicPr/>
                      <p:nvPr/>
                    </p:nvPicPr>
                    <p:blipFill>
                      <a:blip r:embed="rId5"/>
                      <a:stretch>
                        <a:fillRect/>
                      </a:stretch>
                    </p:blipFill>
                    <p:spPr>
                      <a:xfrm>
                        <a:off x="4083809" y="671119"/>
                        <a:ext cx="2872356" cy="1121017"/>
                      </a:xfrm>
                      <a:prstGeom prst="rect">
                        <a:avLst/>
                      </a:prstGeom>
                    </p:spPr>
                  </p:pic>
                </p:oleObj>
              </mc:Fallback>
            </mc:AlternateContent>
          </a:graphicData>
        </a:graphic>
      </p:graphicFrame>
      <p:graphicFrame>
        <p:nvGraphicFramePr>
          <p:cNvPr id="22" name="Objeto 21">
            <a:extLst>
              <a:ext uri="{FF2B5EF4-FFF2-40B4-BE49-F238E27FC236}">
                <a16:creationId xmlns:a16="http://schemas.microsoft.com/office/drawing/2014/main" id="{857C65F3-3507-53FA-1582-03AD6964C380}"/>
              </a:ext>
            </a:extLst>
          </p:cNvPr>
          <p:cNvGraphicFramePr>
            <a:graphicFrameLocks noChangeAspect="1"/>
          </p:cNvGraphicFramePr>
          <p:nvPr>
            <p:extLst>
              <p:ext uri="{D42A27DB-BD31-4B8C-83A1-F6EECF244321}">
                <p14:modId xmlns:p14="http://schemas.microsoft.com/office/powerpoint/2010/main" val="3363092933"/>
              </p:ext>
            </p:extLst>
          </p:nvPr>
        </p:nvGraphicFramePr>
        <p:xfrm>
          <a:off x="1570054" y="1538761"/>
          <a:ext cx="3084671" cy="1287568"/>
        </p:xfrm>
        <a:graphic>
          <a:graphicData uri="http://schemas.openxmlformats.org/presentationml/2006/ole">
            <mc:AlternateContent xmlns:mc="http://schemas.openxmlformats.org/markup-compatibility/2006">
              <mc:Choice xmlns:v="urn:schemas-microsoft-com:vml" Requires="v">
                <p:oleObj name="Worksheet" r:id="rId6" imgW="4814279" imgH="2010312" progId="Excel.Sheet.12">
                  <p:embed/>
                </p:oleObj>
              </mc:Choice>
              <mc:Fallback>
                <p:oleObj name="Worksheet" r:id="rId6" imgW="4814279" imgH="2010312" progId="Excel.Sheet.12">
                  <p:embed/>
                  <p:pic>
                    <p:nvPicPr>
                      <p:cNvPr id="0" name=""/>
                      <p:cNvPicPr/>
                      <p:nvPr/>
                    </p:nvPicPr>
                    <p:blipFill>
                      <a:blip r:embed="rId7"/>
                      <a:stretch>
                        <a:fillRect/>
                      </a:stretch>
                    </p:blipFill>
                    <p:spPr>
                      <a:xfrm>
                        <a:off x="1570054" y="1538761"/>
                        <a:ext cx="3084671" cy="1287568"/>
                      </a:xfrm>
                      <a:prstGeom prst="rect">
                        <a:avLst/>
                      </a:prstGeom>
                    </p:spPr>
                  </p:pic>
                </p:oleObj>
              </mc:Fallback>
            </mc:AlternateContent>
          </a:graphicData>
        </a:graphic>
      </p:graphicFrame>
      <p:sp>
        <p:nvSpPr>
          <p:cNvPr id="2" name="CaixaDeTexto 1">
            <a:extLst>
              <a:ext uri="{FF2B5EF4-FFF2-40B4-BE49-F238E27FC236}">
                <a16:creationId xmlns:a16="http://schemas.microsoft.com/office/drawing/2014/main" id="{85C44BC3-A33B-3BF0-1E06-0837D4BF2665}"/>
              </a:ext>
            </a:extLst>
          </p:cNvPr>
          <p:cNvSpPr txBox="1"/>
          <p:nvPr/>
        </p:nvSpPr>
        <p:spPr>
          <a:xfrm>
            <a:off x="-1" y="739752"/>
            <a:ext cx="4888735" cy="4462760"/>
          </a:xfrm>
          <a:prstGeom prst="rect">
            <a:avLst/>
          </a:prstGeom>
          <a:noFill/>
        </p:spPr>
        <p:txBody>
          <a:bodyPr wrap="square">
            <a:spAutoFit/>
          </a:bodyPr>
          <a:lstStyle/>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endParaRPr lang="en-US" altLang="zh-TW" sz="900" b="1" kern="1200" dirty="0">
              <a:solidFill>
                <a:srgbClr val="0070C0"/>
              </a:solidFill>
              <a:effectLst/>
              <a:latin typeface="DFKai-SB" panose="03000509000000000000" pitchFamily="65" charset="-120"/>
              <a:ea typeface="DFKai-SB" panose="03000509000000000000" pitchFamily="65" charset="-120"/>
              <a:cs typeface="+mn-cs"/>
            </a:endParaRPr>
          </a:p>
          <a:p>
            <a:pPr marL="228600" marR="0" lvl="0" indent="-228600" defTabSz="914400" rtl="0" eaLnBrk="1" fontAlgn="ctr" latinLnBrk="0" hangingPunct="1">
              <a:lnSpc>
                <a:spcPct val="100000"/>
              </a:lnSpc>
              <a:spcBef>
                <a:spcPts val="0"/>
              </a:spcBef>
              <a:spcAft>
                <a:spcPts val="0"/>
              </a:spcAft>
              <a:buClrTx/>
              <a:buSzTx/>
              <a:buFont typeface="+mj-lt"/>
              <a:buAutoNum type="arabicPeriod"/>
              <a:tabLst/>
              <a:defRPr/>
            </a:pPr>
            <a:r>
              <a:rPr lang="en-US" altLang="zh-TW" sz="1000" b="1" kern="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EXPORT </a:t>
            </a:r>
          </a:p>
          <a:p>
            <a:pPr marR="0" lvl="0" defTabSz="914400" rtl="0" eaLnBrk="1" fontAlgn="ctr" latinLnBrk="0" hangingPunct="1">
              <a:lnSpc>
                <a:spcPct val="100000"/>
              </a:lnSpc>
              <a:spcBef>
                <a:spcPts val="0"/>
              </a:spcBef>
              <a:spcAft>
                <a:spcPts val="0"/>
              </a:spcAft>
              <a:buClrTx/>
              <a:buSzTx/>
              <a:tabLst/>
              <a:defRPr/>
            </a:pPr>
            <a:r>
              <a:rPr lang="en-US" sz="1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altLang="zh-TW" sz="1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a:t>
            </a:r>
            <a:r>
              <a:rPr lang="pt-BR" sz="1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Increase volume </a:t>
            </a:r>
            <a:r>
              <a:rPr lang="pt-BR" sz="1000" b="1" dirty="0">
                <a:solidFill>
                  <a:srgbClr val="0070C0"/>
                </a:solidFill>
                <a:latin typeface="Calibri" panose="020F0502020204030204" pitchFamily="34" charset="0"/>
                <a:ea typeface="Calibri" panose="020F0502020204030204" pitchFamily="34" charset="0"/>
                <a:cs typeface="Calibri" panose="020F0502020204030204" pitchFamily="34" charset="0"/>
              </a:rPr>
              <a:t>for</a:t>
            </a:r>
            <a:r>
              <a:rPr lang="pt-BR" sz="1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export cotton customer, like ADM... </a:t>
            </a:r>
            <a:endParaRPr lang="pt-BR" sz="10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R="0" lvl="0" defTabSz="914400" rtl="0" eaLnBrk="1" fontAlgn="ctr" latinLnBrk="0" hangingPunct="1">
              <a:lnSpc>
                <a:spcPct val="100000"/>
              </a:lnSpc>
              <a:spcBef>
                <a:spcPts val="0"/>
              </a:spcBef>
              <a:spcAft>
                <a:spcPts val="0"/>
              </a:spcAft>
              <a:buClrTx/>
              <a:buSzTx/>
              <a:tabLst/>
              <a:defRPr/>
            </a:pPr>
            <a:r>
              <a:rPr lang="pt-BR" altLang="zh-TW" sz="1000" b="1" kern="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(2) </a:t>
            </a:r>
            <a:r>
              <a:rPr lang="en-US" altLang="zh-TW" sz="1000" b="1" kern="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Additional space to PKKHI</a:t>
            </a:r>
            <a:r>
              <a:rPr lang="en-US" altLang="zh-TW" sz="1000" b="1" dirty="0">
                <a:solidFill>
                  <a:srgbClr val="0070C0"/>
                </a:solidFill>
                <a:latin typeface="Calibri" panose="020F0502020204030204" pitchFamily="34" charset="0"/>
                <a:ea typeface="Calibri" panose="020F0502020204030204" pitchFamily="34" charset="0"/>
                <a:cs typeface="Calibri" panose="020F0502020204030204" pitchFamily="34" charset="0"/>
              </a:rPr>
              <a:t>, BDCGG and JPYKH.</a:t>
            </a:r>
          </a:p>
          <a:p>
            <a:pPr marR="0" lvl="0" defTabSz="914400" rtl="0" eaLnBrk="1" fontAlgn="ctr" latinLnBrk="0" hangingPunct="1">
              <a:lnSpc>
                <a:spcPct val="100000"/>
              </a:lnSpc>
              <a:spcBef>
                <a:spcPts val="0"/>
              </a:spcBef>
              <a:spcAft>
                <a:spcPts val="0"/>
              </a:spcAft>
              <a:buClrTx/>
              <a:buSzTx/>
              <a:tabLst/>
              <a:defRPr/>
            </a:pPr>
            <a:r>
              <a:rPr lang="en-US" altLang="zh-TW" sz="1000" b="1" kern="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(3) </a:t>
            </a:r>
            <a:r>
              <a:rPr lang="en-US" altLang="zh-TW" sz="1000" b="1" dirty="0">
                <a:solidFill>
                  <a:srgbClr val="0070C0"/>
                </a:solidFill>
                <a:latin typeface="Calibri" panose="020F0502020204030204" pitchFamily="34" charset="0"/>
                <a:ea typeface="Calibri" panose="020F0502020204030204" pitchFamily="34" charset="0"/>
                <a:cs typeface="Calibri" panose="020F0502020204030204" pitchFamily="34" charset="0"/>
              </a:rPr>
              <a:t>ESA3 plug increase.</a:t>
            </a:r>
            <a:endParaRPr lang="en-US" altLang="zh-TW" sz="1000" b="1" kern="12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lvl="1" fontAlgn="ctr">
              <a:defRPr/>
            </a:pPr>
            <a:r>
              <a:rPr lang="en-US" altLang="zh-TW" sz="1000" b="1" kern="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(4) RIO export.</a:t>
            </a:r>
          </a:p>
          <a:p>
            <a:pPr marR="0" lvl="0" defTabSz="914400" rtl="0" eaLnBrk="1" fontAlgn="ctr" latinLnBrk="0" hangingPunct="1">
              <a:lnSpc>
                <a:spcPct val="100000"/>
              </a:lnSpc>
              <a:spcBef>
                <a:spcPts val="0"/>
              </a:spcBef>
              <a:spcAft>
                <a:spcPts val="0"/>
              </a:spcAft>
              <a:buClrTx/>
              <a:buSzTx/>
              <a:tabLst/>
              <a:defRPr/>
            </a:pPr>
            <a:r>
              <a:rPr lang="en-US" altLang="zh-TW" sz="1000" b="1" dirty="0">
                <a:solidFill>
                  <a:srgbClr val="0070C0"/>
                </a:solidFill>
                <a:latin typeface="Calibri" panose="020F0502020204030204" pitchFamily="34" charset="0"/>
                <a:ea typeface="Calibri" panose="020F0502020204030204" pitchFamily="34" charset="0"/>
                <a:cs typeface="Calibri" panose="020F0502020204030204" pitchFamily="34" charset="0"/>
              </a:rPr>
              <a:t>2.    IMPORT</a:t>
            </a:r>
          </a:p>
          <a:p>
            <a:pPr marR="0" lvl="0" defTabSz="914400" rtl="0" eaLnBrk="1" fontAlgn="ctr" latinLnBrk="0" hangingPunct="1">
              <a:lnSpc>
                <a:spcPct val="100000"/>
              </a:lnSpc>
              <a:spcBef>
                <a:spcPts val="0"/>
              </a:spcBef>
              <a:spcAft>
                <a:spcPts val="0"/>
              </a:spcAft>
              <a:buClrTx/>
              <a:buSzTx/>
              <a:tabLst/>
              <a:defRPr/>
            </a:pPr>
            <a:r>
              <a:rPr kumimoji="0" lang="en-US" altLang="zh-TW" sz="1000" b="1" i="0" u="none" strike="noStrik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                 (1) CKD business still increasing </a:t>
            </a:r>
          </a:p>
          <a:p>
            <a:pPr marR="0" lvl="0" defTabSz="914400" rtl="0" eaLnBrk="1" fontAlgn="ctr" latinLnBrk="0" hangingPunct="1">
              <a:lnSpc>
                <a:spcPct val="100000"/>
              </a:lnSpc>
              <a:spcBef>
                <a:spcPts val="0"/>
              </a:spcBef>
              <a:spcAft>
                <a:spcPts val="0"/>
              </a:spcAft>
              <a:buClrTx/>
              <a:buSzTx/>
              <a:tabLst/>
              <a:defRPr/>
            </a:pPr>
            <a:r>
              <a:rPr kumimoji="0" lang="en-US" altLang="zh-TW" sz="1000" b="1" i="0" u="none" strike="noStrik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marR="0" lvl="0" defTabSz="914400" rtl="0" eaLnBrk="1" fontAlgn="ctr" latinLnBrk="0" hangingPunct="1">
              <a:lnSpc>
                <a:spcPct val="100000"/>
              </a:lnSpc>
              <a:spcBef>
                <a:spcPts val="0"/>
              </a:spcBef>
              <a:spcAft>
                <a:spcPts val="0"/>
              </a:spcAft>
              <a:buClrTx/>
              <a:buSzTx/>
              <a:tabLst/>
              <a:defRPr/>
            </a:pPr>
            <a:r>
              <a:rPr lang="en-US" altLang="zh-TW" sz="1000"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marR="0" lvl="0" defTabSz="914400" rtl="0" eaLnBrk="1" fontAlgn="ctr" latinLnBrk="0" hangingPunct="1">
              <a:lnSpc>
                <a:spcPct val="100000"/>
              </a:lnSpc>
              <a:spcBef>
                <a:spcPts val="0"/>
              </a:spcBef>
              <a:spcAft>
                <a:spcPts val="0"/>
              </a:spcAft>
              <a:buClrTx/>
              <a:buSzTx/>
              <a:tabLst/>
              <a:defRPr/>
            </a:pPr>
            <a:r>
              <a:rPr kumimoji="0" lang="en-US" altLang="zh-TW" sz="1000" b="1" i="0" u="none" strike="noStrik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marR="0" lvl="0" defTabSz="914400" rtl="0" eaLnBrk="1" fontAlgn="ctr" latinLnBrk="0" hangingPunct="1">
              <a:lnSpc>
                <a:spcPct val="100000"/>
              </a:lnSpc>
              <a:spcBef>
                <a:spcPts val="0"/>
              </a:spcBef>
              <a:spcAft>
                <a:spcPts val="0"/>
              </a:spcAft>
              <a:buClrTx/>
              <a:buSzTx/>
              <a:tabLst/>
              <a:defRPr/>
            </a:pPr>
            <a:r>
              <a:rPr lang="en-US" altLang="zh-TW" sz="1000"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marR="0" lvl="0" defTabSz="914400" rtl="0" eaLnBrk="1" fontAlgn="ctr" latinLnBrk="0" hangingPunct="1">
              <a:lnSpc>
                <a:spcPct val="100000"/>
              </a:lnSpc>
              <a:spcBef>
                <a:spcPts val="0"/>
              </a:spcBef>
              <a:spcAft>
                <a:spcPts val="0"/>
              </a:spcAft>
              <a:buClrTx/>
              <a:buSzTx/>
              <a:tabLst/>
              <a:defRPr/>
            </a:pPr>
            <a:r>
              <a:rPr kumimoji="0" lang="en-US" altLang="zh-TW" sz="1000" b="1" i="0" u="none" strike="noStrik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marR="0" lvl="0" defTabSz="914400" rtl="0" eaLnBrk="1" fontAlgn="ctr" latinLnBrk="0" hangingPunct="1">
              <a:lnSpc>
                <a:spcPct val="100000"/>
              </a:lnSpc>
              <a:spcBef>
                <a:spcPts val="0"/>
              </a:spcBef>
              <a:spcAft>
                <a:spcPts val="0"/>
              </a:spcAft>
              <a:buClrTx/>
              <a:buSzTx/>
              <a:tabLst/>
              <a:defRPr/>
            </a:pPr>
            <a:r>
              <a:rPr kumimoji="0" lang="en-US" altLang="zh-TW" sz="1000" b="1" i="0" u="none" strike="noStrik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                (2) The new OWN SQ proposed target from 240 to 260 on monthly basis is </a:t>
            </a:r>
          </a:p>
          <a:p>
            <a:pPr lvl="1" fontAlgn="ctr">
              <a:defRPr/>
            </a:pPr>
            <a:r>
              <a:rPr lang="en-US" altLang="zh-TW" sz="1000"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kumimoji="0" lang="en-US" altLang="zh-TW" sz="1000" b="1" i="0" u="none" strike="noStrike" kern="1200" baseline="0" dirty="0">
                <a:solidFill>
                  <a:srgbClr val="0070C0"/>
                </a:solidFill>
                <a:latin typeface="Calibri" panose="020F0502020204030204" pitchFamily="34" charset="0"/>
                <a:ea typeface="Calibri" panose="020F0502020204030204" pitchFamily="34" charset="0"/>
                <a:cs typeface="Calibri" panose="020F0502020204030204" pitchFamily="34" charset="0"/>
              </a:rPr>
              <a:t>well accepted, but need space protection.</a:t>
            </a:r>
          </a:p>
          <a:p>
            <a:pPr lvl="1" fontAlgn="ctr">
              <a:defRPr/>
            </a:pPr>
            <a:r>
              <a:rPr lang="en-US" altLang="zh-TW" sz="1000" b="1" dirty="0">
                <a:solidFill>
                  <a:srgbClr val="0070C0"/>
                </a:solidFill>
                <a:latin typeface="Calibri" panose="020F0502020204030204" pitchFamily="34" charset="0"/>
                <a:ea typeface="Calibri" panose="020F0502020204030204" pitchFamily="34" charset="0"/>
                <a:cs typeface="Calibri" panose="020F0502020204030204" pitchFamily="34" charset="0"/>
              </a:rPr>
              <a:t>(3) Increase liftings from Southeast Asia and India. </a:t>
            </a:r>
          </a:p>
          <a:p>
            <a:pPr lvl="1" fontAlgn="ctr">
              <a:defRPr/>
            </a:pPr>
            <a:endParaRPr lang="en-US" altLang="zh-TW" sz="10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lvl="1" fontAlgn="ctr">
              <a:defRPr/>
            </a:pPr>
            <a:endParaRPr lang="en-US" altLang="zh-TW" sz="10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lvl="1" fontAlgn="ctr">
              <a:defRPr/>
            </a:pPr>
            <a:endParaRPr lang="en-US" altLang="zh-TW" sz="10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ctr" latinLnBrk="0" hangingPunct="1">
              <a:lnSpc>
                <a:spcPct val="100000"/>
              </a:lnSpc>
              <a:spcBef>
                <a:spcPts val="0"/>
              </a:spcBef>
              <a:spcAft>
                <a:spcPts val="0"/>
              </a:spcAft>
              <a:buClrTx/>
              <a:buSzTx/>
              <a:tabLst/>
              <a:defRPr/>
            </a:pPr>
            <a:endParaRPr lang="en-US" altLang="zh-TW" sz="900" b="1" dirty="0">
              <a:solidFill>
                <a:srgbClr val="0070C0"/>
              </a:solidFill>
              <a:latin typeface="+mj-lt"/>
              <a:ea typeface="DFKai-SB" panose="03000509000000000000" pitchFamily="65" charset="-120"/>
            </a:endParaRPr>
          </a:p>
          <a:p>
            <a:pPr marR="0" lvl="0" algn="just" defTabSz="914400" rtl="0" eaLnBrk="1" fontAlgn="ctr" latinLnBrk="0" hangingPunct="1">
              <a:lnSpc>
                <a:spcPct val="100000"/>
              </a:lnSpc>
              <a:spcBef>
                <a:spcPts val="0"/>
              </a:spcBef>
              <a:spcAft>
                <a:spcPts val="0"/>
              </a:spcAft>
              <a:buClrTx/>
              <a:buSzTx/>
              <a:tabLst/>
              <a:defRPr/>
            </a:pPr>
            <a:endParaRPr lang="en-US" altLang="zh-TW" sz="900" b="1" dirty="0">
              <a:solidFill>
                <a:srgbClr val="0070C0"/>
              </a:solidFill>
              <a:latin typeface="+mj-lt"/>
              <a:ea typeface="DFKai-SB" panose="03000509000000000000" pitchFamily="65" charset="-120"/>
            </a:endParaRPr>
          </a:p>
          <a:p>
            <a:pPr marR="0" lvl="0" algn="just" defTabSz="914400" rtl="0" eaLnBrk="1" fontAlgn="ctr" latinLnBrk="0" hangingPunct="1">
              <a:lnSpc>
                <a:spcPct val="100000"/>
              </a:lnSpc>
              <a:spcBef>
                <a:spcPts val="0"/>
              </a:spcBef>
              <a:spcAft>
                <a:spcPts val="0"/>
              </a:spcAft>
              <a:buClrTx/>
              <a:buSzTx/>
              <a:tabLst/>
              <a:defRPr/>
            </a:pPr>
            <a:endParaRPr lang="en-US" altLang="zh-TW" sz="900" b="1" dirty="0">
              <a:solidFill>
                <a:srgbClr val="0070C0"/>
              </a:solidFill>
              <a:latin typeface="+mj-lt"/>
              <a:ea typeface="DFKai-SB" panose="03000509000000000000" pitchFamily="65" charset="-120"/>
            </a:endParaRPr>
          </a:p>
          <a:p>
            <a:pPr marR="0" lvl="0" algn="just" defTabSz="914400" rtl="0" eaLnBrk="1" fontAlgn="ctr" latinLnBrk="0" hangingPunct="1">
              <a:lnSpc>
                <a:spcPct val="100000"/>
              </a:lnSpc>
              <a:spcBef>
                <a:spcPts val="0"/>
              </a:spcBef>
              <a:spcAft>
                <a:spcPts val="0"/>
              </a:spcAft>
              <a:buClrTx/>
              <a:buSzTx/>
              <a:tabLst/>
              <a:defRPr/>
            </a:pPr>
            <a:endParaRPr lang="en-US" altLang="zh-TW" sz="900" b="1" dirty="0">
              <a:solidFill>
                <a:srgbClr val="0070C0"/>
              </a:solidFill>
              <a:latin typeface="+mj-lt"/>
              <a:ea typeface="DFKai-SB" panose="03000509000000000000" pitchFamily="65" charset="-120"/>
            </a:endParaRP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endParaRPr lang="en-US" altLang="zh-TW" sz="900" b="1" dirty="0">
              <a:solidFill>
                <a:srgbClr val="0070C0"/>
              </a:solidFill>
              <a:ea typeface="DFKai-SB" panose="03000509000000000000" pitchFamily="65" charset="-120"/>
            </a:endParaRP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altLang="zh-TW" sz="1000" b="1" dirty="0">
                <a:solidFill>
                  <a:srgbClr val="0070C0"/>
                </a:solidFill>
                <a:latin typeface="Calibri" panose="020F0502020204030204" pitchFamily="34" charset="0"/>
                <a:ea typeface="Calibri" panose="020F0502020204030204" pitchFamily="34" charset="0"/>
                <a:cs typeface="Calibri" panose="020F0502020204030204" pitchFamily="34" charset="0"/>
              </a:rPr>
              <a:t>Feeder service to attend other alternative ports such as SDR and VTO, taking advantage of both services calling BRRIO 1</a:t>
            </a:r>
            <a:r>
              <a:rPr lang="en-US" altLang="zh-TW" sz="1000" b="1" baseline="30000" dirty="0">
                <a:solidFill>
                  <a:srgbClr val="0070C0"/>
                </a:solidFill>
                <a:latin typeface="Calibri" panose="020F0502020204030204" pitchFamily="34" charset="0"/>
                <a:ea typeface="Calibri" panose="020F0502020204030204" pitchFamily="34" charset="0"/>
                <a:cs typeface="Calibri" panose="020F0502020204030204" pitchFamily="34" charset="0"/>
              </a:rPr>
              <a:t>st</a:t>
            </a:r>
            <a:r>
              <a:rPr lang="en-US" altLang="zh-TW" sz="1000" b="1" dirty="0">
                <a:solidFill>
                  <a:srgbClr val="0070C0"/>
                </a:solidFill>
                <a:latin typeface="Calibri" panose="020F0502020204030204" pitchFamily="34" charset="0"/>
                <a:ea typeface="Calibri" panose="020F0502020204030204" pitchFamily="34" charset="0"/>
                <a:cs typeface="Calibri" panose="020F0502020204030204" pitchFamily="34" charset="0"/>
              </a:rPr>
              <a:t>, and with draft to take more light cargo .</a:t>
            </a:r>
          </a:p>
          <a:p>
            <a:pPr marL="228600" indent="-228600" algn="just" fontAlgn="ctr">
              <a:buFont typeface="+mj-lt"/>
              <a:buAutoNum type="arabicPeriod"/>
              <a:defRPr/>
            </a:pPr>
            <a:r>
              <a:rPr lang="en-US" altLang="zh-TW" sz="1000" b="1" dirty="0">
                <a:solidFill>
                  <a:srgbClr val="0070C0"/>
                </a:solidFill>
                <a:latin typeface="Calibri" panose="020F0502020204030204" pitchFamily="34" charset="0"/>
                <a:ea typeface="Calibri" panose="020F0502020204030204" pitchFamily="34" charset="0"/>
                <a:cs typeface="Calibri" panose="020F0502020204030204" pitchFamily="34" charset="0"/>
              </a:rPr>
              <a:t>BYD prospects to Salvador.</a:t>
            </a:r>
          </a:p>
          <a:p>
            <a:pPr marL="228600" indent="-228600" algn="just" fontAlgn="ctr">
              <a:buFont typeface="+mj-lt"/>
              <a:buAutoNum type="arabicPeriod"/>
              <a:defRPr/>
            </a:pPr>
            <a:r>
              <a:rPr lang="en-US" altLang="zh-TW" sz="1000" b="1" dirty="0">
                <a:solidFill>
                  <a:srgbClr val="0070C0"/>
                </a:solidFill>
                <a:latin typeface="Calibri" panose="020F0502020204030204" pitchFamily="34" charset="0"/>
                <a:ea typeface="Calibri" panose="020F0502020204030204" pitchFamily="34" charset="0"/>
                <a:cs typeface="Calibri" panose="020F0502020204030204" pitchFamily="34" charset="0"/>
              </a:rPr>
              <a:t>Maintain the Rio Grande market.</a:t>
            </a:r>
          </a:p>
        </p:txBody>
      </p:sp>
      <p:pic>
        <p:nvPicPr>
          <p:cNvPr id="14" name="Picture 3">
            <a:extLst>
              <a:ext uri="{FF2B5EF4-FFF2-40B4-BE49-F238E27FC236}">
                <a16:creationId xmlns:a16="http://schemas.microsoft.com/office/drawing/2014/main" id="{4E29EEA0-A8EF-D07E-B212-1DD55CAF04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4792" y="3514268"/>
            <a:ext cx="2156809" cy="86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1">
            <a:extLst>
              <a:ext uri="{FF2B5EF4-FFF2-40B4-BE49-F238E27FC236}">
                <a16:creationId xmlns:a16="http://schemas.microsoft.com/office/drawing/2014/main" id="{0537F7E0-2F1B-90C5-68DC-D83F67AA0EFA}"/>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0721AB69-ADFF-4235-6E1F-E82A1C2E8B4F}"/>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A8E436A9-4AC5-635E-E75A-3F5992BAD281}"/>
              </a:ext>
            </a:extLst>
          </p:cNvPr>
          <p:cNvSpPr txBox="1"/>
          <p:nvPr/>
        </p:nvSpPr>
        <p:spPr>
          <a:xfrm>
            <a:off x="114400" y="646349"/>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BEA44FCC-7717-EE24-6D23-3E15EA9D9694}"/>
              </a:ext>
            </a:extLst>
          </p:cNvPr>
          <p:cNvSpPr txBox="1"/>
          <p:nvPr/>
        </p:nvSpPr>
        <p:spPr>
          <a:xfrm>
            <a:off x="78334" y="3495097"/>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pic>
        <p:nvPicPr>
          <p:cNvPr id="6" name="Imagem 5">
            <a:extLst>
              <a:ext uri="{FF2B5EF4-FFF2-40B4-BE49-F238E27FC236}">
                <a16:creationId xmlns:a16="http://schemas.microsoft.com/office/drawing/2014/main" id="{C7632716-0A0C-AC5A-A5FF-95C2424CAD4E}"/>
              </a:ext>
            </a:extLst>
          </p:cNvPr>
          <p:cNvPicPr>
            <a:picLocks noChangeAspect="1"/>
          </p:cNvPicPr>
          <p:nvPr/>
        </p:nvPicPr>
        <p:blipFill>
          <a:blip r:embed="rId9"/>
          <a:stretch>
            <a:fillRect/>
          </a:stretch>
        </p:blipFill>
        <p:spPr>
          <a:xfrm>
            <a:off x="6889468" y="2803859"/>
            <a:ext cx="1654136" cy="787474"/>
          </a:xfrm>
          <a:prstGeom prst="rect">
            <a:avLst/>
          </a:prstGeom>
        </p:spPr>
      </p:pic>
      <p:pic>
        <p:nvPicPr>
          <p:cNvPr id="11" name="Imagem 10">
            <a:extLst>
              <a:ext uri="{FF2B5EF4-FFF2-40B4-BE49-F238E27FC236}">
                <a16:creationId xmlns:a16="http://schemas.microsoft.com/office/drawing/2014/main" id="{B79E5D63-C3F3-EFCB-AEF3-2B3DAACA34DC}"/>
              </a:ext>
            </a:extLst>
          </p:cNvPr>
          <p:cNvPicPr>
            <a:picLocks noChangeAspect="1"/>
          </p:cNvPicPr>
          <p:nvPr/>
        </p:nvPicPr>
        <p:blipFill>
          <a:blip r:embed="rId10"/>
          <a:stretch>
            <a:fillRect/>
          </a:stretch>
        </p:blipFill>
        <p:spPr>
          <a:xfrm>
            <a:off x="5010352" y="3020121"/>
            <a:ext cx="1755713" cy="949951"/>
          </a:xfrm>
          <a:prstGeom prst="rect">
            <a:avLst/>
          </a:prstGeom>
        </p:spPr>
      </p:pic>
      <p:pic>
        <p:nvPicPr>
          <p:cNvPr id="12" name="Imagem 11">
            <a:extLst>
              <a:ext uri="{FF2B5EF4-FFF2-40B4-BE49-F238E27FC236}">
                <a16:creationId xmlns:a16="http://schemas.microsoft.com/office/drawing/2014/main" id="{BF577CDA-080C-294E-3225-CCAD20567F45}"/>
              </a:ext>
            </a:extLst>
          </p:cNvPr>
          <p:cNvPicPr>
            <a:picLocks noChangeAspect="1"/>
          </p:cNvPicPr>
          <p:nvPr/>
        </p:nvPicPr>
        <p:blipFill>
          <a:blip r:embed="rId11"/>
          <a:stretch>
            <a:fillRect/>
          </a:stretch>
        </p:blipFill>
        <p:spPr>
          <a:xfrm>
            <a:off x="5048196" y="4071904"/>
            <a:ext cx="1676186" cy="982894"/>
          </a:xfrm>
          <a:prstGeom prst="rect">
            <a:avLst/>
          </a:prstGeom>
        </p:spPr>
      </p:pic>
      <p:pic>
        <p:nvPicPr>
          <p:cNvPr id="13" name="Imagem 12">
            <a:extLst>
              <a:ext uri="{FF2B5EF4-FFF2-40B4-BE49-F238E27FC236}">
                <a16:creationId xmlns:a16="http://schemas.microsoft.com/office/drawing/2014/main" id="{840D2480-CF51-E8B1-9649-31FD01E22B91}"/>
              </a:ext>
            </a:extLst>
          </p:cNvPr>
          <p:cNvPicPr>
            <a:picLocks noChangeAspect="1"/>
          </p:cNvPicPr>
          <p:nvPr/>
        </p:nvPicPr>
        <p:blipFill>
          <a:blip r:embed="rId12"/>
          <a:stretch>
            <a:fillRect/>
          </a:stretch>
        </p:blipFill>
        <p:spPr>
          <a:xfrm>
            <a:off x="7346267" y="4094323"/>
            <a:ext cx="1185262" cy="925699"/>
          </a:xfrm>
          <a:prstGeom prst="rect">
            <a:avLst/>
          </a:prstGeom>
        </p:spPr>
      </p:pic>
      <p:pic>
        <p:nvPicPr>
          <p:cNvPr id="16" name="Imagem 15">
            <a:extLst>
              <a:ext uri="{FF2B5EF4-FFF2-40B4-BE49-F238E27FC236}">
                <a16:creationId xmlns:a16="http://schemas.microsoft.com/office/drawing/2014/main" id="{ED956CAE-DCF5-66F9-5440-32CB6716EA08}"/>
              </a:ext>
            </a:extLst>
          </p:cNvPr>
          <p:cNvPicPr>
            <a:picLocks noChangeAspect="1"/>
          </p:cNvPicPr>
          <p:nvPr/>
        </p:nvPicPr>
        <p:blipFill>
          <a:blip r:embed="rId13"/>
          <a:stretch>
            <a:fillRect/>
          </a:stretch>
        </p:blipFill>
        <p:spPr>
          <a:xfrm>
            <a:off x="7168480" y="780414"/>
            <a:ext cx="1068347" cy="807196"/>
          </a:xfrm>
          <a:prstGeom prst="rect">
            <a:avLst/>
          </a:prstGeom>
        </p:spPr>
      </p:pic>
      <p:pic>
        <p:nvPicPr>
          <p:cNvPr id="10" name="Imagem 9">
            <a:extLst>
              <a:ext uri="{FF2B5EF4-FFF2-40B4-BE49-F238E27FC236}">
                <a16:creationId xmlns:a16="http://schemas.microsoft.com/office/drawing/2014/main" id="{10285743-8C49-1367-8BD6-6994D1561E11}"/>
              </a:ext>
            </a:extLst>
          </p:cNvPr>
          <p:cNvPicPr>
            <a:picLocks noChangeAspect="1"/>
          </p:cNvPicPr>
          <p:nvPr/>
        </p:nvPicPr>
        <p:blipFill>
          <a:blip r:embed="rId14"/>
          <a:stretch>
            <a:fillRect/>
          </a:stretch>
        </p:blipFill>
        <p:spPr>
          <a:xfrm>
            <a:off x="6327712" y="1811899"/>
            <a:ext cx="2053594" cy="978938"/>
          </a:xfrm>
          <a:prstGeom prst="rect">
            <a:avLst/>
          </a:prstGeom>
        </p:spPr>
      </p:pic>
      <p:pic>
        <p:nvPicPr>
          <p:cNvPr id="4" name="Imagem 3">
            <a:extLst>
              <a:ext uri="{FF2B5EF4-FFF2-40B4-BE49-F238E27FC236}">
                <a16:creationId xmlns:a16="http://schemas.microsoft.com/office/drawing/2014/main" id="{F170A79F-7309-0F35-4A7D-B32EFC8A1963}"/>
              </a:ext>
            </a:extLst>
          </p:cNvPr>
          <p:cNvPicPr>
            <a:picLocks noChangeAspect="1"/>
          </p:cNvPicPr>
          <p:nvPr/>
        </p:nvPicPr>
        <p:blipFill>
          <a:blip r:embed="rId15"/>
          <a:stretch>
            <a:fillRect/>
          </a:stretch>
        </p:blipFill>
        <p:spPr>
          <a:xfrm>
            <a:off x="7197660" y="3412317"/>
            <a:ext cx="1368152" cy="680091"/>
          </a:xfrm>
          <a:prstGeom prst="rect">
            <a:avLst/>
          </a:prstGeom>
        </p:spPr>
      </p:pic>
    </p:spTree>
    <p:extLst>
      <p:ext uri="{BB962C8B-B14F-4D97-AF65-F5344CB8AC3E}">
        <p14:creationId xmlns:p14="http://schemas.microsoft.com/office/powerpoint/2010/main" val="310565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26B17-F208-5F2E-B36C-FDA532C1B380}"/>
            </a:ext>
          </a:extLst>
        </p:cNvPr>
        <p:cNvGrpSpPr/>
        <p:nvPr/>
      </p:nvGrpSpPr>
      <p:grpSpPr>
        <a:xfrm>
          <a:off x="0" y="0"/>
          <a:ext cx="0" cy="0"/>
          <a:chOff x="0" y="0"/>
          <a:chExt cx="0" cy="0"/>
        </a:xfrm>
      </p:grpSpPr>
      <p:pic>
        <p:nvPicPr>
          <p:cNvPr id="11" name="Imagem 10">
            <a:extLst>
              <a:ext uri="{FF2B5EF4-FFF2-40B4-BE49-F238E27FC236}">
                <a16:creationId xmlns:a16="http://schemas.microsoft.com/office/drawing/2014/main" id="{3A1754D2-8825-2030-B85E-AF7BAD5B44E5}"/>
              </a:ext>
            </a:extLst>
          </p:cNvPr>
          <p:cNvPicPr>
            <a:picLocks noChangeAspect="1"/>
          </p:cNvPicPr>
          <p:nvPr/>
        </p:nvPicPr>
        <p:blipFill>
          <a:blip r:embed="rId3"/>
          <a:stretch>
            <a:fillRect/>
          </a:stretch>
        </p:blipFill>
        <p:spPr>
          <a:xfrm>
            <a:off x="107504" y="1947772"/>
            <a:ext cx="2713436" cy="1465824"/>
          </a:xfrm>
          <a:prstGeom prst="rect">
            <a:avLst/>
          </a:prstGeom>
        </p:spPr>
      </p:pic>
      <p:sp>
        <p:nvSpPr>
          <p:cNvPr id="7" name="Title 11">
            <a:extLst>
              <a:ext uri="{FF2B5EF4-FFF2-40B4-BE49-F238E27FC236}">
                <a16:creationId xmlns:a16="http://schemas.microsoft.com/office/drawing/2014/main" id="{72B1548C-541A-BF48-9A17-AF80C8B96141}"/>
              </a:ext>
            </a:extLst>
          </p:cNvPr>
          <p:cNvSpPr>
            <a:spLocks noGrp="1"/>
          </p:cNvSpPr>
          <p:nvPr>
            <p:ph type="title"/>
          </p:nvPr>
        </p:nvSpPr>
        <p:spPr>
          <a:xfrm>
            <a:off x="107504" y="54639"/>
            <a:ext cx="8928992" cy="500887"/>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DCDF89DD-FFEC-5F94-BE82-B3B262AE08CB}"/>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ADBF837-E876-C546-7DC1-1E5DD6735B79}"/>
              </a:ext>
            </a:extLst>
          </p:cNvPr>
          <p:cNvSpPr txBox="1"/>
          <p:nvPr/>
        </p:nvSpPr>
        <p:spPr>
          <a:xfrm>
            <a:off x="35496" y="555526"/>
            <a:ext cx="8928992" cy="4431983"/>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pPr marL="285750" indent="-285750">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latin typeface="Candara" panose="020E0502030303020204" pitchFamily="34" charset="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endParaRPr lang="en-US"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a:extLst>
              <a:ext uri="{FF2B5EF4-FFF2-40B4-BE49-F238E27FC236}">
                <a16:creationId xmlns:a16="http://schemas.microsoft.com/office/drawing/2014/main" id="{A0DC3E12-7566-F1B6-0D45-0478B764998E}"/>
              </a:ext>
            </a:extLst>
          </p:cNvPr>
          <p:cNvGraphicFramePr>
            <a:graphicFrameLocks noGrp="1"/>
          </p:cNvGraphicFramePr>
          <p:nvPr>
            <p:extLst>
              <p:ext uri="{D42A27DB-BD31-4B8C-83A1-F6EECF244321}">
                <p14:modId xmlns:p14="http://schemas.microsoft.com/office/powerpoint/2010/main" val="2353305487"/>
              </p:ext>
            </p:extLst>
          </p:nvPr>
        </p:nvGraphicFramePr>
        <p:xfrm>
          <a:off x="467544" y="908419"/>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Imagem 5">
            <a:extLst>
              <a:ext uri="{FF2B5EF4-FFF2-40B4-BE49-F238E27FC236}">
                <a16:creationId xmlns:a16="http://schemas.microsoft.com/office/drawing/2014/main" id="{8938F15E-7B73-D7F6-A49D-E37CCF6D812E}"/>
              </a:ext>
            </a:extLst>
          </p:cNvPr>
          <p:cNvPicPr>
            <a:picLocks noChangeAspect="1"/>
          </p:cNvPicPr>
          <p:nvPr/>
        </p:nvPicPr>
        <p:blipFill>
          <a:blip r:embed="rId4"/>
          <a:stretch>
            <a:fillRect/>
          </a:stretch>
        </p:blipFill>
        <p:spPr>
          <a:xfrm>
            <a:off x="2892948" y="1707654"/>
            <a:ext cx="3256752" cy="1520188"/>
          </a:xfrm>
          <a:prstGeom prst="rect">
            <a:avLst/>
          </a:prstGeom>
        </p:spPr>
      </p:pic>
      <p:pic>
        <p:nvPicPr>
          <p:cNvPr id="10" name="Imagem 9">
            <a:extLst>
              <a:ext uri="{FF2B5EF4-FFF2-40B4-BE49-F238E27FC236}">
                <a16:creationId xmlns:a16="http://schemas.microsoft.com/office/drawing/2014/main" id="{AC347D02-FC37-CABD-DE30-AC6D9FCA8BEB}"/>
              </a:ext>
            </a:extLst>
          </p:cNvPr>
          <p:cNvPicPr>
            <a:picLocks noChangeAspect="1"/>
          </p:cNvPicPr>
          <p:nvPr/>
        </p:nvPicPr>
        <p:blipFill>
          <a:blip r:embed="rId5"/>
          <a:stretch>
            <a:fillRect/>
          </a:stretch>
        </p:blipFill>
        <p:spPr>
          <a:xfrm>
            <a:off x="6221707" y="1852687"/>
            <a:ext cx="2814789" cy="1520188"/>
          </a:xfrm>
          <a:prstGeom prst="rect">
            <a:avLst/>
          </a:prstGeom>
        </p:spPr>
      </p:pic>
      <p:pic>
        <p:nvPicPr>
          <p:cNvPr id="2" name="Imagem 1">
            <a:extLst>
              <a:ext uri="{FF2B5EF4-FFF2-40B4-BE49-F238E27FC236}">
                <a16:creationId xmlns:a16="http://schemas.microsoft.com/office/drawing/2014/main" id="{C18D2319-7818-82F1-0393-8B3FD76626B3}"/>
              </a:ext>
            </a:extLst>
          </p:cNvPr>
          <p:cNvPicPr>
            <a:picLocks noChangeAspect="1"/>
          </p:cNvPicPr>
          <p:nvPr/>
        </p:nvPicPr>
        <p:blipFill>
          <a:blip r:embed="rId6"/>
          <a:stretch>
            <a:fillRect/>
          </a:stretch>
        </p:blipFill>
        <p:spPr>
          <a:xfrm>
            <a:off x="315650" y="3606713"/>
            <a:ext cx="3577210" cy="1518894"/>
          </a:xfrm>
          <a:prstGeom prst="rect">
            <a:avLst/>
          </a:prstGeom>
        </p:spPr>
      </p:pic>
      <p:pic>
        <p:nvPicPr>
          <p:cNvPr id="8" name="Imagem 7">
            <a:extLst>
              <a:ext uri="{FF2B5EF4-FFF2-40B4-BE49-F238E27FC236}">
                <a16:creationId xmlns:a16="http://schemas.microsoft.com/office/drawing/2014/main" id="{151EDDFA-3DEE-3715-7B48-4BBF00415AC6}"/>
              </a:ext>
            </a:extLst>
          </p:cNvPr>
          <p:cNvPicPr>
            <a:picLocks noChangeAspect="1"/>
          </p:cNvPicPr>
          <p:nvPr/>
        </p:nvPicPr>
        <p:blipFill>
          <a:blip r:embed="rId7"/>
          <a:stretch>
            <a:fillRect/>
          </a:stretch>
        </p:blipFill>
        <p:spPr>
          <a:xfrm>
            <a:off x="4932040" y="3606713"/>
            <a:ext cx="3577208" cy="1518894"/>
          </a:xfrm>
          <a:prstGeom prst="rect">
            <a:avLst/>
          </a:prstGeom>
        </p:spPr>
      </p:pic>
    </p:spTree>
    <p:extLst>
      <p:ext uri="{BB962C8B-B14F-4D97-AF65-F5344CB8AC3E}">
        <p14:creationId xmlns:p14="http://schemas.microsoft.com/office/powerpoint/2010/main" val="1398925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7B409-AE4A-3E29-86F5-3769996D27C1}"/>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E97C377-D955-396C-CFB9-F7022F936AF9}"/>
              </a:ext>
            </a:extLst>
          </p:cNvPr>
          <p:cNvSpPr>
            <a:spLocks noGrp="1"/>
          </p:cNvSpPr>
          <p:nvPr>
            <p:ph type="title"/>
          </p:nvPr>
        </p:nvSpPr>
        <p:spPr>
          <a:xfrm>
            <a:off x="107504" y="54639"/>
            <a:ext cx="8928992" cy="500887"/>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8581289E-2B9D-1B8E-7B69-61E65D137412}"/>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7</a:t>
            </a:fld>
            <a:endParaRPr lang="en-US" sz="1200" dirty="0">
              <a:solidFill>
                <a:prstClr val="black"/>
              </a:solidFill>
              <a:latin typeface="Calibri"/>
            </a:endParaRPr>
          </a:p>
        </p:txBody>
      </p:sp>
      <p:pic>
        <p:nvPicPr>
          <p:cNvPr id="13" name="Imagem 12">
            <a:extLst>
              <a:ext uri="{FF2B5EF4-FFF2-40B4-BE49-F238E27FC236}">
                <a16:creationId xmlns:a16="http://schemas.microsoft.com/office/drawing/2014/main" id="{A8347E13-6B8B-C44D-5E56-EAA7CCD3DA88}"/>
              </a:ext>
            </a:extLst>
          </p:cNvPr>
          <p:cNvPicPr>
            <a:picLocks noChangeAspect="1"/>
          </p:cNvPicPr>
          <p:nvPr/>
        </p:nvPicPr>
        <p:blipFill>
          <a:blip r:embed="rId3"/>
          <a:stretch>
            <a:fillRect/>
          </a:stretch>
        </p:blipFill>
        <p:spPr>
          <a:xfrm>
            <a:off x="104106" y="574080"/>
            <a:ext cx="4910401" cy="2285702"/>
          </a:xfrm>
          <a:prstGeom prst="rect">
            <a:avLst/>
          </a:prstGeom>
        </p:spPr>
      </p:pic>
      <p:pic>
        <p:nvPicPr>
          <p:cNvPr id="14" name="Imagem 13">
            <a:extLst>
              <a:ext uri="{FF2B5EF4-FFF2-40B4-BE49-F238E27FC236}">
                <a16:creationId xmlns:a16="http://schemas.microsoft.com/office/drawing/2014/main" id="{43532C9F-C8FA-7738-0B95-F0B64E0FDF54}"/>
              </a:ext>
            </a:extLst>
          </p:cNvPr>
          <p:cNvPicPr>
            <a:picLocks noChangeAspect="1"/>
          </p:cNvPicPr>
          <p:nvPr/>
        </p:nvPicPr>
        <p:blipFill>
          <a:blip r:embed="rId4"/>
          <a:stretch>
            <a:fillRect/>
          </a:stretch>
        </p:blipFill>
        <p:spPr>
          <a:xfrm>
            <a:off x="104105" y="2878336"/>
            <a:ext cx="4905139" cy="2265164"/>
          </a:xfrm>
          <a:prstGeom prst="rect">
            <a:avLst/>
          </a:prstGeom>
        </p:spPr>
      </p:pic>
      <p:pic>
        <p:nvPicPr>
          <p:cNvPr id="15" name="Imagem 14">
            <a:extLst>
              <a:ext uri="{FF2B5EF4-FFF2-40B4-BE49-F238E27FC236}">
                <a16:creationId xmlns:a16="http://schemas.microsoft.com/office/drawing/2014/main" id="{8AF0E84E-02E1-586C-701F-D01CD562A5FB}"/>
              </a:ext>
            </a:extLst>
          </p:cNvPr>
          <p:cNvPicPr>
            <a:picLocks noChangeAspect="1"/>
          </p:cNvPicPr>
          <p:nvPr/>
        </p:nvPicPr>
        <p:blipFill>
          <a:blip r:embed="rId5"/>
          <a:stretch>
            <a:fillRect/>
          </a:stretch>
        </p:blipFill>
        <p:spPr>
          <a:xfrm>
            <a:off x="5148064" y="776436"/>
            <a:ext cx="3130126" cy="1880990"/>
          </a:xfrm>
          <a:prstGeom prst="rect">
            <a:avLst/>
          </a:prstGeom>
        </p:spPr>
      </p:pic>
      <p:pic>
        <p:nvPicPr>
          <p:cNvPr id="16" name="Imagem 15">
            <a:extLst>
              <a:ext uri="{FF2B5EF4-FFF2-40B4-BE49-F238E27FC236}">
                <a16:creationId xmlns:a16="http://schemas.microsoft.com/office/drawing/2014/main" id="{5DF22299-6D9B-0877-86A9-DB2D1F3EC0A6}"/>
              </a:ext>
            </a:extLst>
          </p:cNvPr>
          <p:cNvPicPr>
            <a:picLocks noChangeAspect="1"/>
          </p:cNvPicPr>
          <p:nvPr/>
        </p:nvPicPr>
        <p:blipFill>
          <a:blip r:embed="rId6"/>
          <a:stretch>
            <a:fillRect/>
          </a:stretch>
        </p:blipFill>
        <p:spPr>
          <a:xfrm>
            <a:off x="5148064" y="3070422"/>
            <a:ext cx="3130819" cy="1880991"/>
          </a:xfrm>
          <a:prstGeom prst="rect">
            <a:avLst/>
          </a:prstGeom>
        </p:spPr>
      </p:pic>
    </p:spTree>
    <p:extLst>
      <p:ext uri="{BB962C8B-B14F-4D97-AF65-F5344CB8AC3E}">
        <p14:creationId xmlns:p14="http://schemas.microsoft.com/office/powerpoint/2010/main" val="2476356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ABB35-616D-2BD8-6DCD-DD395734BA29}"/>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8E51DB06-91E9-9405-E999-177F2B79D78F}"/>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(BR)</a:t>
            </a:r>
            <a:endParaRPr lang="en-US" sz="2400" b="1" kern="0" dirty="0">
              <a:solidFill>
                <a:srgbClr val="FFFF00"/>
              </a:solidFill>
              <a:latin typeface="DFKai-SB" pitchFamily="65" charset="-120"/>
              <a:ea typeface="DFKai-SB" pitchFamily="65" charset="-120"/>
            </a:endParaRPr>
          </a:p>
        </p:txBody>
      </p:sp>
      <p:sp>
        <p:nvSpPr>
          <p:cNvPr id="3" name="文字方塊 2">
            <a:extLst>
              <a:ext uri="{FF2B5EF4-FFF2-40B4-BE49-F238E27FC236}">
                <a16:creationId xmlns:a16="http://schemas.microsoft.com/office/drawing/2014/main" id="{80E4C437-041A-7BAD-00B4-2E8F81AA141E}"/>
              </a:ext>
            </a:extLst>
          </p:cNvPr>
          <p:cNvSpPr txBox="1"/>
          <p:nvPr/>
        </p:nvSpPr>
        <p:spPr>
          <a:xfrm>
            <a:off x="69316" y="4096692"/>
            <a:ext cx="8996634" cy="923330"/>
          </a:xfrm>
          <a:prstGeom prst="rect">
            <a:avLst/>
          </a:prstGeom>
          <a:noFill/>
        </p:spPr>
        <p:txBody>
          <a:bodyPr wrap="square" rtlCol="0">
            <a:spAutoFit/>
          </a:bodyPr>
          <a:lstStyle/>
          <a:p>
            <a:r>
              <a:rPr lang="en-US" altLang="zh-TW" b="1" dirty="0"/>
              <a:t>Topic – </a:t>
            </a:r>
            <a:r>
              <a:rPr lang="en-US" altLang="zh-TW" sz="1200" dirty="0"/>
              <a:t>The assistance to TPE HQ in sale of hundreds of used cntrs in local market, demands a lot of time and extra job from team, as well as controlling transit cargo from other countries and flag waiver due to omissions, without the respective recognition on the performance evaluation of the area. We suggest that above jobs have its function properly evaluated in the department performance evaluation.</a:t>
            </a:r>
            <a:endParaRPr lang="zh-TW" altLang="en-US" sz="1100" dirty="0"/>
          </a:p>
        </p:txBody>
      </p:sp>
      <p:sp>
        <p:nvSpPr>
          <p:cNvPr id="5" name="Google Shape;452;p46">
            <a:extLst>
              <a:ext uri="{FF2B5EF4-FFF2-40B4-BE49-F238E27FC236}">
                <a16:creationId xmlns:a16="http://schemas.microsoft.com/office/drawing/2014/main" id="{B4D34BB6-2E92-4502-2318-6EC556A7EA89}"/>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8</a:t>
            </a:fld>
            <a:endParaRPr lang="en-US" sz="1000" dirty="0"/>
          </a:p>
        </p:txBody>
      </p:sp>
      <p:graphicFrame>
        <p:nvGraphicFramePr>
          <p:cNvPr id="6" name="Tabela 5">
            <a:extLst>
              <a:ext uri="{FF2B5EF4-FFF2-40B4-BE49-F238E27FC236}">
                <a16:creationId xmlns:a16="http://schemas.microsoft.com/office/drawing/2014/main" id="{E9849C12-56B0-ED5A-7822-1437926D253C}"/>
              </a:ext>
            </a:extLst>
          </p:cNvPr>
          <p:cNvGraphicFramePr>
            <a:graphicFrameLocks noGrp="1"/>
          </p:cNvGraphicFramePr>
          <p:nvPr/>
        </p:nvGraphicFramePr>
        <p:xfrm>
          <a:off x="136957" y="776089"/>
          <a:ext cx="8928993" cy="328533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114921738"/>
                    </a:ext>
                  </a:extLst>
                </a:gridCol>
                <a:gridCol w="1310678">
                  <a:extLst>
                    <a:ext uri="{9D8B030D-6E8A-4147-A177-3AD203B41FA5}">
                      <a16:colId xmlns:a16="http://schemas.microsoft.com/office/drawing/2014/main" val="3512193081"/>
                    </a:ext>
                  </a:extLst>
                </a:gridCol>
                <a:gridCol w="737256">
                  <a:extLst>
                    <a:ext uri="{9D8B030D-6E8A-4147-A177-3AD203B41FA5}">
                      <a16:colId xmlns:a16="http://schemas.microsoft.com/office/drawing/2014/main" val="4122781654"/>
                    </a:ext>
                  </a:extLst>
                </a:gridCol>
                <a:gridCol w="791647">
                  <a:extLst>
                    <a:ext uri="{9D8B030D-6E8A-4147-A177-3AD203B41FA5}">
                      <a16:colId xmlns:a16="http://schemas.microsoft.com/office/drawing/2014/main" val="712238558"/>
                    </a:ext>
                  </a:extLst>
                </a:gridCol>
                <a:gridCol w="936105">
                  <a:extLst>
                    <a:ext uri="{9D8B030D-6E8A-4147-A177-3AD203B41FA5}">
                      <a16:colId xmlns:a16="http://schemas.microsoft.com/office/drawing/2014/main" val="3148533669"/>
                    </a:ext>
                  </a:extLst>
                </a:gridCol>
                <a:gridCol w="4320480">
                  <a:extLst>
                    <a:ext uri="{9D8B030D-6E8A-4147-A177-3AD203B41FA5}">
                      <a16:colId xmlns:a16="http://schemas.microsoft.com/office/drawing/2014/main" val="631375111"/>
                    </a:ext>
                  </a:extLst>
                </a:gridCol>
              </a:tblGrid>
              <a:tr h="140426">
                <a:tc rowSpan="5">
                  <a:txBody>
                    <a:bodyPr/>
                    <a:lstStyle/>
                    <a:p>
                      <a:pPr algn="l" fontAlgn="ctr"/>
                      <a:r>
                        <a:rPr lang="zh-TW" altLang="en-US" sz="900" u="none" strike="noStrike" dirty="0">
                          <a:solidFill>
                            <a:schemeClr val="tx1"/>
                          </a:solidFill>
                          <a:effectLst/>
                        </a:rPr>
                        <a:t>　</a:t>
                      </a:r>
                    </a:p>
                    <a:p>
                      <a:pPr algn="ctr" fontAlgn="ctr"/>
                      <a:r>
                        <a:rPr lang="en-US" altLang="zh-TW" sz="1050" b="0" u="none" strike="noStrike" dirty="0">
                          <a:solidFill>
                            <a:schemeClr val="tx1"/>
                          </a:solidFill>
                          <a:effectLst/>
                        </a:rPr>
                        <a:t>ECD </a:t>
                      </a:r>
                      <a:r>
                        <a:rPr lang="en-US" sz="1050" b="0" u="none" strike="noStrike" dirty="0">
                          <a:solidFill>
                            <a:schemeClr val="tx1"/>
                          </a:solidFill>
                          <a:effectLst/>
                        </a:rPr>
                        <a:t>KPI</a:t>
                      </a:r>
                      <a:endParaRPr lang="en-US" sz="105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rPr>
                        <a:t>　</a:t>
                      </a:r>
                      <a:r>
                        <a:rPr lang="en-US" altLang="zh-TW" sz="900" u="none" strike="noStrike" dirty="0">
                          <a:solidFill>
                            <a:schemeClr val="tx1"/>
                          </a:solidFill>
                          <a:effectLst/>
                        </a:rPr>
                        <a:t>Item</a:t>
                      </a: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rPr>
                        <a:t>2023</a:t>
                      </a:r>
                      <a:endParaRPr lang="en-US" altLang="zh-TW"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rPr>
                        <a:t>2024</a:t>
                      </a:r>
                      <a:endParaRPr lang="en-US" altLang="zh-TW"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rPr>
                        <a:t>Diff</a:t>
                      </a:r>
                      <a:endParaRPr lang="en-US"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rPr>
                        <a:t>Action Plan</a:t>
                      </a:r>
                      <a:r>
                        <a:rPr lang="zh-TW" altLang="en-US" sz="800" b="1" u="none" strike="noStrike" dirty="0">
                          <a:solidFill>
                            <a:schemeClr val="tx1"/>
                          </a:solidFill>
                          <a:effectLst/>
                        </a:rPr>
                        <a:t> </a:t>
                      </a:r>
                      <a:r>
                        <a:rPr lang="en-US" altLang="zh-TW" sz="800" b="1" u="none" strike="noStrike" dirty="0">
                          <a:solidFill>
                            <a:schemeClr val="tx1"/>
                          </a:solidFill>
                          <a:effectLst/>
                        </a:rPr>
                        <a:t>in 2024</a:t>
                      </a:r>
                      <a:endParaRPr lang="en-US"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1550564"/>
                  </a:ext>
                </a:extLst>
              </a:tr>
              <a:tr h="756628">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Arial" panose="020B0604020202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700" u="none" strike="noStrike" dirty="0">
                          <a:solidFill>
                            <a:schemeClr val="tx1"/>
                          </a:solidFill>
                          <a:effectLst/>
                          <a:latin typeface="+mn-lt"/>
                        </a:rPr>
                        <a:t>　</a:t>
                      </a:r>
                      <a:r>
                        <a:rPr lang="pt-BR" altLang="zh-TW" sz="700" u="none" strike="noStrike" dirty="0">
                          <a:solidFill>
                            <a:schemeClr val="tx1"/>
                          </a:solidFill>
                          <a:effectLst/>
                          <a:latin typeface="+mn-lt"/>
                        </a:rPr>
                        <a:t>$</a:t>
                      </a:r>
                      <a:r>
                        <a:rPr lang="pt-BR" altLang="zh-TW" sz="700" b="0" i="0" u="none" strike="noStrike" dirty="0">
                          <a:solidFill>
                            <a:schemeClr val="tx1"/>
                          </a:solidFill>
                          <a:effectLst/>
                          <a:latin typeface="+mn-lt"/>
                          <a:ea typeface="新細明體" panose="02020500000000000000" pitchFamily="18" charset="-120"/>
                        </a:rPr>
                        <a:t> 39,677</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700" u="none" strike="noStrike" dirty="0">
                          <a:solidFill>
                            <a:schemeClr val="tx1"/>
                          </a:solidFill>
                          <a:effectLst/>
                          <a:latin typeface="+mn-lt"/>
                        </a:rPr>
                        <a:t>　</a:t>
                      </a:r>
                      <a:r>
                        <a:rPr lang="pt-BR" altLang="zh-TW" sz="700" u="none" strike="noStrike" dirty="0">
                          <a:solidFill>
                            <a:schemeClr val="tx1"/>
                          </a:solidFill>
                          <a:effectLst/>
                          <a:latin typeface="+mn-lt"/>
                        </a:rPr>
                        <a:t>$</a:t>
                      </a:r>
                      <a:r>
                        <a:rPr lang="pt-BR" altLang="zh-TW" sz="700" b="0" i="0" u="none" strike="noStrike" dirty="0">
                          <a:solidFill>
                            <a:schemeClr val="tx1"/>
                          </a:solidFill>
                          <a:effectLst/>
                          <a:latin typeface="+mn-lt"/>
                          <a:ea typeface="新細明體" panose="02020500000000000000" pitchFamily="18" charset="-120"/>
                        </a:rPr>
                        <a:t> 63,653</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pt-BR" altLang="zh-TW" sz="700" u="none" strike="noStrike" dirty="0">
                          <a:solidFill>
                            <a:schemeClr val="tx1"/>
                          </a:solidFill>
                          <a:effectLst/>
                          <a:highlight>
                            <a:srgbClr val="FFFF00"/>
                          </a:highlight>
                          <a:latin typeface="+mj-lt"/>
                        </a:rPr>
                        <a:t>$ 23,976 </a:t>
                      </a:r>
                      <a:r>
                        <a:rPr lang="pt-BR" altLang="zh-TW" sz="700" u="none" strike="noStrike" dirty="0">
                          <a:solidFill>
                            <a:srgbClr val="FF0000"/>
                          </a:solidFill>
                          <a:effectLst/>
                          <a:highlight>
                            <a:srgbClr val="FFFF00"/>
                          </a:highlight>
                          <a:latin typeface="+mj-lt"/>
                        </a:rPr>
                        <a:t>(60%)</a:t>
                      </a:r>
                      <a:endParaRPr lang="zh-TW" altLang="en-US" sz="700" b="0" i="0" u="none" strike="noStrike" dirty="0">
                        <a:solidFill>
                          <a:srgbClr val="FF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sz="700" dirty="0">
                          <a:solidFill>
                            <a:schemeClr val="dk1"/>
                          </a:solidFill>
                          <a:effectLst/>
                          <a:latin typeface="+mj-lt"/>
                          <a:ea typeface="+mn-ea"/>
                          <a:cs typeface="+mn-cs"/>
                        </a:rPr>
                        <a:t>Due to current situation on BRRIO/BRNVT/BRRIOA where is being very difficult evacuate the empties due to several omissions, cut run and restrictions from terminal our free pool is exceeded generating empty storage costs, and also with free pool closed we don’t have other option and we need to return the empties to the Depot’s, which are also over capacity and generating storage costs. Another fact is Import cargo is very strong in this areas, so very quickly our Depot's are getting above capacity. The solution would be have vessels available to empty loading more often and evacuate this areas.</a:t>
                      </a:r>
                      <a:endParaRPr lang="zh-TW" altLang="en-US" sz="7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9009225"/>
                  </a:ext>
                </a:extLst>
              </a:tr>
              <a:tr h="516196">
                <a:tc vMerge="1">
                  <a:txBody>
                    <a:bodyPr/>
                    <a:lstStyle/>
                    <a:p>
                      <a:endParaRPr lang="en-US"/>
                    </a:p>
                  </a:txBody>
                  <a:tcPr/>
                </a:tc>
                <a:tc>
                  <a:txBody>
                    <a:bodyPr/>
                    <a:lstStyle/>
                    <a:p>
                      <a:pPr algn="ctr" fontAlgn="ctr"/>
                      <a:r>
                        <a:rPr lang="en-US" sz="900" b="0" i="0" u="none" strike="noStrike" dirty="0">
                          <a:solidFill>
                            <a:schemeClr val="tx1"/>
                          </a:solidFill>
                          <a:effectLst/>
                          <a:latin typeface="Arial" panose="020B0604020202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700" u="none" strike="noStrike" dirty="0">
                          <a:solidFill>
                            <a:schemeClr val="tx1"/>
                          </a:solidFill>
                          <a:effectLst/>
                          <a:latin typeface="+mn-lt"/>
                        </a:rPr>
                        <a:t>　</a:t>
                      </a:r>
                      <a:r>
                        <a:rPr lang="pt-BR" altLang="zh-TW" sz="700" u="none" strike="noStrike" dirty="0">
                          <a:solidFill>
                            <a:schemeClr val="tx1"/>
                          </a:solidFill>
                          <a:effectLst/>
                          <a:latin typeface="+mn-lt"/>
                        </a:rPr>
                        <a:t>$ </a:t>
                      </a:r>
                      <a:r>
                        <a:rPr lang="pt-BR" altLang="zh-TW" sz="700" b="0" i="0" u="none" strike="noStrike" dirty="0">
                          <a:solidFill>
                            <a:schemeClr val="tx1"/>
                          </a:solidFill>
                          <a:effectLst/>
                          <a:latin typeface="+mn-lt"/>
                          <a:ea typeface="新細明體" panose="02020500000000000000" pitchFamily="18" charset="-120"/>
                        </a:rPr>
                        <a:t>205,053</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700" u="none" strike="noStrike" dirty="0">
                          <a:solidFill>
                            <a:schemeClr val="tx1"/>
                          </a:solidFill>
                          <a:effectLst/>
                          <a:latin typeface="+mn-lt"/>
                        </a:rPr>
                        <a:t>　</a:t>
                      </a:r>
                      <a:r>
                        <a:rPr lang="pt-BR" altLang="zh-TW" sz="700" u="none" strike="noStrike" dirty="0">
                          <a:solidFill>
                            <a:schemeClr val="tx1"/>
                          </a:solidFill>
                          <a:effectLst/>
                          <a:latin typeface="+mn-lt"/>
                        </a:rPr>
                        <a:t>$ 344</a:t>
                      </a:r>
                      <a:r>
                        <a:rPr lang="pt-BR" altLang="zh-TW" sz="700" b="0" i="0" u="none" strike="noStrike" dirty="0">
                          <a:solidFill>
                            <a:schemeClr val="tx1"/>
                          </a:solidFill>
                          <a:effectLst/>
                          <a:latin typeface="+mn-lt"/>
                          <a:ea typeface="新細明體" panose="02020500000000000000" pitchFamily="18" charset="-120"/>
                        </a:rPr>
                        <a:t>,505</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pt-BR" altLang="zh-TW" sz="700" b="0" i="0" u="none" strike="noStrike" dirty="0">
                          <a:solidFill>
                            <a:schemeClr val="tx1"/>
                          </a:solidFill>
                          <a:effectLst/>
                          <a:highlight>
                            <a:srgbClr val="FFFF00"/>
                          </a:highlight>
                          <a:latin typeface="+mj-lt"/>
                          <a:ea typeface="新細明體" panose="02020500000000000000" pitchFamily="18" charset="-120"/>
                        </a:rPr>
                        <a:t>$ 139,452 </a:t>
                      </a:r>
                      <a:r>
                        <a:rPr lang="pt-BR" altLang="zh-TW" sz="700" b="0" i="0" u="none" strike="noStrike" dirty="0">
                          <a:solidFill>
                            <a:srgbClr val="FF0000"/>
                          </a:solidFill>
                          <a:effectLst/>
                          <a:highlight>
                            <a:srgbClr val="FFFF00"/>
                          </a:highlight>
                          <a:latin typeface="+mj-lt"/>
                          <a:ea typeface="新細明體" panose="02020500000000000000" pitchFamily="18" charset="-120"/>
                        </a:rPr>
                        <a:t>(68%)</a:t>
                      </a:r>
                      <a:endParaRPr lang="zh-TW" altLang="en-US" sz="700" b="0" i="0" u="none" strike="noStrike" dirty="0">
                        <a:solidFill>
                          <a:srgbClr val="FF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sz="700" dirty="0">
                          <a:solidFill>
                            <a:schemeClr val="dk1"/>
                          </a:solidFill>
                          <a:effectLst/>
                          <a:latin typeface="+mj-lt"/>
                          <a:ea typeface="+mn-ea"/>
                          <a:cs typeface="+mn-cs"/>
                        </a:rPr>
                        <a:t>Due to limitation of space in ours free pools all empties are being returned to our Depot’s and consequently LOLO is increasing. The solution would be use totally our free pool.</a:t>
                      </a:r>
                      <a:endParaRPr lang="zh-TW" altLang="en-US" sz="7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0085497"/>
                  </a:ext>
                </a:extLst>
              </a:tr>
              <a:tr h="563924">
                <a:tc vMerge="1">
                  <a:txBody>
                    <a:bodyPr/>
                    <a:lstStyle/>
                    <a:p>
                      <a:endParaRPr lang="zh-TW" altLang="en-US"/>
                    </a:p>
                  </a:txBody>
                  <a:tcPr/>
                </a:tc>
                <a:tc>
                  <a:txBody>
                    <a:bodyPr/>
                    <a:lstStyle/>
                    <a:p>
                      <a:pPr algn="ctr" fontAlgn="ctr"/>
                      <a:r>
                        <a:rPr lang="en-US" sz="900" b="0" i="0" u="none" strike="noStrike" dirty="0">
                          <a:solidFill>
                            <a:schemeClr val="tx1"/>
                          </a:solidFill>
                          <a:effectLst/>
                          <a:latin typeface="Arial" panose="020B0604020202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700" u="none" strike="noStrike" dirty="0">
                          <a:solidFill>
                            <a:schemeClr val="tx1"/>
                          </a:solidFill>
                          <a:effectLst/>
                          <a:latin typeface="+mn-lt"/>
                        </a:rPr>
                        <a:t>　</a:t>
                      </a:r>
                      <a:r>
                        <a:rPr lang="pt-BR" altLang="zh-TW" sz="700" u="none" strike="noStrike" dirty="0">
                          <a:solidFill>
                            <a:schemeClr val="tx1"/>
                          </a:solidFill>
                          <a:effectLst/>
                          <a:latin typeface="+mn-lt"/>
                        </a:rPr>
                        <a:t>$ 986,946</a:t>
                      </a:r>
                      <a:endParaRPr lang="zh-TW" altLang="en-US" sz="7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700" u="none" strike="noStrike" dirty="0">
                          <a:solidFill>
                            <a:schemeClr val="tx1"/>
                          </a:solidFill>
                          <a:effectLst/>
                          <a:latin typeface="+mn-lt"/>
                        </a:rPr>
                        <a:t>　</a:t>
                      </a:r>
                      <a:r>
                        <a:rPr lang="pt-BR" altLang="zh-TW" sz="700" u="none" strike="noStrike" dirty="0">
                          <a:solidFill>
                            <a:schemeClr val="tx1"/>
                          </a:solidFill>
                          <a:effectLst/>
                          <a:latin typeface="+mn-lt"/>
                        </a:rPr>
                        <a:t>$ 1.973,109</a:t>
                      </a:r>
                      <a:endParaRPr lang="zh-TW" altLang="en-US" sz="7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pt-BR" altLang="zh-TW" sz="700" u="none" strike="noStrike" dirty="0">
                          <a:solidFill>
                            <a:schemeClr val="tx1"/>
                          </a:solidFill>
                          <a:effectLst/>
                          <a:highlight>
                            <a:srgbClr val="FFFF00"/>
                          </a:highlight>
                          <a:latin typeface="+mj-lt"/>
                        </a:rPr>
                        <a:t>$ 986,163 </a:t>
                      </a:r>
                      <a:r>
                        <a:rPr lang="pt-BR" altLang="zh-TW" sz="700" u="none" strike="noStrike" dirty="0">
                          <a:solidFill>
                            <a:srgbClr val="FF0000"/>
                          </a:solidFill>
                          <a:effectLst/>
                          <a:highlight>
                            <a:srgbClr val="FFFF00"/>
                          </a:highlight>
                          <a:latin typeface="+mj-lt"/>
                        </a:rPr>
                        <a:t>(100%)</a:t>
                      </a:r>
                      <a:endParaRPr lang="zh-TW" altLang="en-US" sz="700" b="0" i="0" u="none" strike="noStrike" dirty="0">
                        <a:solidFill>
                          <a:srgbClr val="FF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sz="700" dirty="0">
                          <a:solidFill>
                            <a:schemeClr val="dk1"/>
                          </a:solidFill>
                          <a:effectLst/>
                          <a:latin typeface="+mj-lt"/>
                          <a:ea typeface="+mn-ea"/>
                          <a:cs typeface="+mn-cs"/>
                        </a:rPr>
                        <a:t>In an attempt to evacuate our Depot’s it was necessary transport empties from Depot to sea terminal on vessels in that we had opportunity, therefore, this is the reason to the increase on shunting cost. The solution would be use totally our free pool but due to space limitation from them we don’t have other option and we need to return the empties to the Depot’s.</a:t>
                      </a:r>
                      <a:r>
                        <a:rPr lang="zh-TW" altLang="en-US" sz="700" u="none" strike="noStrike" dirty="0">
                          <a:solidFill>
                            <a:schemeClr val="tx1"/>
                          </a:solidFill>
                          <a:effectLst/>
                          <a:latin typeface="+mj-lt"/>
                        </a:rPr>
                        <a:t>　</a:t>
                      </a:r>
                      <a:endParaRPr lang="zh-TW" altLang="en-US" sz="7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407243"/>
                  </a:ext>
                </a:extLst>
              </a:tr>
              <a:tr h="360040">
                <a:tc vMerge="1">
                  <a:txBody>
                    <a:bodyPr/>
                    <a:lstStyle/>
                    <a:p>
                      <a:endParaRPr lang="zh-TW" altLang="en-US"/>
                    </a:p>
                  </a:txBody>
                  <a:tcPr/>
                </a:tc>
                <a:tc>
                  <a:txBody>
                    <a:bodyPr/>
                    <a:lstStyle/>
                    <a:p>
                      <a:pPr algn="ctr" fontAlgn="ctr"/>
                      <a:r>
                        <a:rPr lang="en-US" sz="900" b="0" i="0" u="none" strike="noStrike" dirty="0">
                          <a:solidFill>
                            <a:schemeClr val="tx1"/>
                          </a:solidFill>
                          <a:effectLst/>
                          <a:latin typeface="Arial" panose="020B0604020202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700" u="none" strike="noStrike" dirty="0">
                          <a:solidFill>
                            <a:schemeClr val="tx1"/>
                          </a:solidFill>
                          <a:effectLst/>
                          <a:latin typeface="+mn-lt"/>
                        </a:rPr>
                        <a:t>　</a:t>
                      </a:r>
                      <a:r>
                        <a:rPr lang="pt-BR" altLang="zh-TW" sz="700" u="none" strike="noStrike" dirty="0">
                          <a:solidFill>
                            <a:schemeClr val="tx1"/>
                          </a:solidFill>
                          <a:effectLst/>
                          <a:latin typeface="+mn-lt"/>
                        </a:rPr>
                        <a:t>$ 117,099</a:t>
                      </a:r>
                      <a:endParaRPr lang="zh-TW" altLang="en-US" sz="7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700" u="none" strike="noStrike" dirty="0">
                          <a:solidFill>
                            <a:schemeClr val="tx1"/>
                          </a:solidFill>
                          <a:effectLst/>
                          <a:latin typeface="+mn-lt"/>
                        </a:rPr>
                        <a:t>　</a:t>
                      </a:r>
                      <a:r>
                        <a:rPr lang="pt-BR" altLang="zh-TW" sz="700" u="none" strike="noStrike" dirty="0">
                          <a:solidFill>
                            <a:schemeClr val="tx1"/>
                          </a:solidFill>
                          <a:effectLst/>
                          <a:latin typeface="+mn-lt"/>
                        </a:rPr>
                        <a:t>$ 80,556</a:t>
                      </a:r>
                      <a:endParaRPr lang="zh-TW" altLang="en-US" sz="7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pt-BR" altLang="zh-TW" sz="700" u="none" strike="noStrike" dirty="0">
                          <a:solidFill>
                            <a:schemeClr val="tx1"/>
                          </a:solidFill>
                          <a:effectLst/>
                          <a:highlight>
                            <a:srgbClr val="FFFF00"/>
                          </a:highlight>
                          <a:latin typeface="+mj-lt"/>
                        </a:rPr>
                        <a:t>$ -36,543 </a:t>
                      </a:r>
                      <a:r>
                        <a:rPr lang="pt-BR" altLang="zh-TW" sz="700" u="none" strike="noStrike" dirty="0">
                          <a:solidFill>
                            <a:srgbClr val="FF0000"/>
                          </a:solidFill>
                          <a:effectLst/>
                          <a:highlight>
                            <a:srgbClr val="FFFF00"/>
                          </a:highlight>
                          <a:latin typeface="+mj-lt"/>
                        </a:rPr>
                        <a:t>(-31%)</a:t>
                      </a:r>
                      <a:endParaRPr lang="zh-TW" altLang="en-US" sz="700" b="0" i="0" u="none" strike="noStrike" dirty="0">
                        <a:solidFill>
                          <a:srgbClr val="FF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700" b="0" i="0" u="none" strike="noStrike" dirty="0">
                          <a:solidFill>
                            <a:schemeClr val="tx1"/>
                          </a:solidFill>
                          <a:effectLst/>
                          <a:latin typeface="+mj-lt"/>
                          <a:ea typeface="新細明體" panose="02020500000000000000" pitchFamily="18" charset="-120"/>
                        </a:rPr>
                        <a:t>We got decrease in M&amp;R cost regarding last year, is good, we are constantly instructing our Depot's to repair just the necessary in order to save costs to Line. We will continue monitoring in order to improve this KPI.</a:t>
                      </a:r>
                      <a:endParaRPr lang="zh-TW" altLang="en-US" sz="7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1254945"/>
                  </a:ext>
                </a:extLst>
              </a:tr>
              <a:tr h="307299">
                <a:tc rowSpan="3">
                  <a:txBody>
                    <a:bodyPr/>
                    <a:lstStyle/>
                    <a:p>
                      <a:pPr algn="ctr" fontAlgn="ctr"/>
                      <a:r>
                        <a:rPr lang="en-US" altLang="zh-TW" sz="1050" b="0" u="none" strike="noStrike" dirty="0">
                          <a:effectLst/>
                        </a:rPr>
                        <a:t>IMD</a:t>
                      </a:r>
                      <a:r>
                        <a:rPr lang="en-US" sz="1050" b="0" u="none" strike="noStrike" dirty="0">
                          <a:effectLst/>
                        </a:rPr>
                        <a:t> 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ea typeface="新細明體" panose="02020500000000000000" pitchFamily="18" charset="-120"/>
                        </a:rPr>
                        <a:t>Cost </a:t>
                      </a:r>
                      <a:r>
                        <a:rPr lang="en-US" altLang="zh-TW" sz="900" b="0" i="0" u="none" strike="noStrike" dirty="0">
                          <a:solidFill>
                            <a:srgbClr val="000000"/>
                          </a:solidFill>
                          <a:effectLst/>
                          <a:latin typeface="Arial" panose="020B0604020202020204" pitchFamily="34" charset="0"/>
                          <a:ea typeface="新細明體" panose="02020500000000000000" pitchFamily="18" charset="-120"/>
                        </a:rPr>
                        <a:t>Saving Project</a:t>
                      </a:r>
                      <a:endParaRPr 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600" u="none" strike="noStrike" dirty="0">
                          <a:effectLst/>
                          <a:latin typeface="+mj-lt"/>
                        </a:rPr>
                        <a:t>　</a:t>
                      </a:r>
                      <a:endParaRPr lang="zh-TW" altLang="en-US" sz="6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600" u="none" strike="noStrike" dirty="0">
                          <a:effectLst/>
                          <a:latin typeface="+mj-lt"/>
                        </a:rPr>
                        <a:t>　</a:t>
                      </a:r>
                      <a:endParaRPr lang="zh-TW" altLang="en-US" sz="6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700" u="none" strike="noStrike" dirty="0">
                          <a:effectLst/>
                          <a:highlight>
                            <a:srgbClr val="FFFF00"/>
                          </a:highlight>
                          <a:latin typeface="+mj-lt"/>
                        </a:rPr>
                        <a:t>　</a:t>
                      </a: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700" u="none" strike="noStrike" dirty="0">
                          <a:effectLst/>
                          <a:latin typeface="+mj-lt"/>
                        </a:rPr>
                        <a:t>　</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8604038"/>
                  </a:ext>
                </a:extLst>
              </a:tr>
              <a:tr h="318523">
                <a:tc vMerge="1">
                  <a:txBody>
                    <a:bodyPr/>
                    <a:lstStyle/>
                    <a:p>
                      <a:endParaRPr lang="zh-TW" altLang="en-US"/>
                    </a:p>
                  </a:txBody>
                  <a:tcPr/>
                </a:tc>
                <a:tc>
                  <a:txBody>
                    <a:bodyPr/>
                    <a:lstStyle/>
                    <a:p>
                      <a:pPr algn="ctr" fontAlgn="ctr"/>
                      <a:r>
                        <a:rPr lang="en-US" sz="900" b="0" i="0" u="none" strike="noStrike" dirty="0">
                          <a:solidFill>
                            <a:srgbClr val="000000"/>
                          </a:solidFill>
                          <a:effectLst/>
                          <a:latin typeface="Arial" panose="020B0604020202020204" pitchFamily="34" charset="0"/>
                          <a:ea typeface="新細明體" panose="02020500000000000000" pitchFamily="18" charset="-120"/>
                        </a:rPr>
                        <a:t>90% Onboard </a:t>
                      </a:r>
                    </a:p>
                    <a:p>
                      <a:pPr algn="ctr" fontAlgn="ctr"/>
                      <a:r>
                        <a:rPr lang="en-US" sz="900" b="0" i="0" u="none" strike="noStrike" dirty="0">
                          <a:solidFill>
                            <a:srgbClr val="000000"/>
                          </a:solidFill>
                          <a:effectLst/>
                          <a:latin typeface="Arial" panose="020B0604020202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600" u="none" strike="noStrike" dirty="0">
                          <a:effectLst/>
                          <a:latin typeface="+mj-lt"/>
                        </a:rPr>
                        <a:t>　</a:t>
                      </a:r>
                      <a:r>
                        <a:rPr lang="pt-BR" altLang="zh-TW" sz="600" u="none" strike="noStrike" dirty="0">
                          <a:effectLst/>
                          <a:latin typeface="+mj-lt"/>
                        </a:rPr>
                        <a:t>47%</a:t>
                      </a:r>
                      <a:endParaRPr lang="zh-TW" altLang="en-US" sz="6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pt-BR" altLang="zh-TW" sz="600" u="none" strike="noStrike" dirty="0">
                          <a:effectLst/>
                          <a:latin typeface="+mj-lt"/>
                        </a:rPr>
                        <a:t>78%</a:t>
                      </a:r>
                      <a:endParaRPr lang="zh-TW" altLang="en-US" sz="6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700" u="none" strike="noStrike" dirty="0">
                          <a:effectLst/>
                          <a:highlight>
                            <a:srgbClr val="FFFF00"/>
                          </a:highlight>
                          <a:latin typeface="+mj-lt"/>
                        </a:rPr>
                        <a:t>　</a:t>
                      </a: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700" b="0" i="0" u="none" strike="noStrike" dirty="0">
                          <a:solidFill>
                            <a:srgbClr val="000000"/>
                          </a:solidFill>
                          <a:effectLst/>
                          <a:latin typeface="+mj-lt"/>
                          <a:ea typeface="新細明體" panose="02020500000000000000" pitchFamily="18" charset="-120"/>
                        </a:rPr>
                        <a:t>We will continue to supervision of business and closely cooperate with ELA MKD/LOG on transshipment operations in order to all process occur in accordance.</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098892"/>
                  </a:ext>
                </a:extLst>
              </a:tr>
              <a:tr h="318523">
                <a:tc vMerge="1">
                  <a:txBody>
                    <a:bodyPr/>
                    <a:lstStyle/>
                    <a:p>
                      <a:endParaRPr lang="zh-TW" altLang="en-US"/>
                    </a:p>
                  </a:txBody>
                  <a:tcPr/>
                </a:tc>
                <a:tc>
                  <a:txBody>
                    <a:bodyPr/>
                    <a:lstStyle/>
                    <a:p>
                      <a:pPr algn="ctr" fontAlgn="ctr"/>
                      <a:r>
                        <a:rPr lang="en-US" sz="900" b="0" i="0" u="none" strike="noStrike" dirty="0">
                          <a:solidFill>
                            <a:srgbClr val="000000"/>
                          </a:solidFill>
                          <a:effectLst/>
                          <a:latin typeface="Arial" panose="020B0604020202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600" u="none" strike="noStrike" dirty="0">
                          <a:effectLst/>
                          <a:latin typeface="+mj-lt"/>
                        </a:rPr>
                        <a:t>　</a:t>
                      </a:r>
                      <a:r>
                        <a:rPr lang="pt-BR" altLang="zh-TW" sz="600" u="none" strike="noStrike" dirty="0">
                          <a:effectLst/>
                          <a:latin typeface="+mj-lt"/>
                        </a:rPr>
                        <a:t>N/A</a:t>
                      </a:r>
                      <a:endParaRPr lang="zh-TW" altLang="en-US" sz="6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600" u="none" strike="noStrike" dirty="0">
                          <a:effectLst/>
                          <a:latin typeface="+mj-lt"/>
                        </a:rPr>
                        <a:t>　</a:t>
                      </a:r>
                      <a:r>
                        <a:rPr lang="pt-BR" altLang="zh-TW" sz="600" u="none" strike="noStrike" dirty="0">
                          <a:effectLst/>
                          <a:latin typeface="+mj-lt"/>
                        </a:rPr>
                        <a:t>N/A</a:t>
                      </a:r>
                      <a:endParaRPr lang="zh-TW" altLang="en-US" sz="6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700" u="none" strike="noStrike" dirty="0">
                          <a:effectLst/>
                          <a:highlight>
                            <a:srgbClr val="FFFF00"/>
                          </a:highlight>
                          <a:latin typeface="+mj-lt"/>
                        </a:rPr>
                        <a:t>　</a:t>
                      </a: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pt-BR" altLang="zh-TW" sz="700" u="none" strike="noStrike" dirty="0">
                          <a:solidFill>
                            <a:schemeClr val="dk1"/>
                          </a:solidFill>
                          <a:effectLst/>
                          <a:latin typeface="+mj-lt"/>
                          <a:ea typeface="+mn-ea"/>
                          <a:cs typeface="+mn-cs"/>
                        </a:rPr>
                        <a:t>N/A</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8443257"/>
                  </a:ext>
                </a:extLst>
              </a:tr>
            </a:tbl>
          </a:graphicData>
        </a:graphic>
      </p:graphicFrame>
    </p:spTree>
    <p:extLst>
      <p:ext uri="{BB962C8B-B14F-4D97-AF65-F5344CB8AC3E}">
        <p14:creationId xmlns:p14="http://schemas.microsoft.com/office/powerpoint/2010/main" val="2272479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7476D-B9B4-F1C4-A44C-BE86F765A25C}"/>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651833F9-3544-0808-246D-57B308B21123}"/>
              </a:ext>
            </a:extLst>
          </p:cNvPr>
          <p:cNvSpPr txBox="1">
            <a:spLocks/>
          </p:cNvSpPr>
          <p:nvPr/>
        </p:nvSpPr>
        <p:spPr>
          <a:xfrm>
            <a:off x="107504" y="51470"/>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(BR)</a:t>
            </a:r>
            <a:endParaRPr lang="en-US" sz="2400" b="1" kern="0" dirty="0">
              <a:solidFill>
                <a:srgbClr val="FFFF00"/>
              </a:solidFill>
              <a:latin typeface="DFKai-SB" pitchFamily="65" charset="-120"/>
              <a:ea typeface="DFKai-SB" pitchFamily="65" charset="-120"/>
            </a:endParaRPr>
          </a:p>
        </p:txBody>
      </p:sp>
      <p:sp>
        <p:nvSpPr>
          <p:cNvPr id="5" name="Google Shape;452;p46">
            <a:extLst>
              <a:ext uri="{FF2B5EF4-FFF2-40B4-BE49-F238E27FC236}">
                <a16:creationId xmlns:a16="http://schemas.microsoft.com/office/drawing/2014/main" id="{E3565AC9-1368-748D-9884-71A748943ED1}"/>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9</a:t>
            </a:fld>
            <a:endParaRPr lang="en-US" sz="1000" dirty="0"/>
          </a:p>
        </p:txBody>
      </p:sp>
      <p:graphicFrame>
        <p:nvGraphicFramePr>
          <p:cNvPr id="8" name="表格 1">
            <a:extLst>
              <a:ext uri="{FF2B5EF4-FFF2-40B4-BE49-F238E27FC236}">
                <a16:creationId xmlns:a16="http://schemas.microsoft.com/office/drawing/2014/main" id="{D863E034-E9AF-CBD0-249A-2E0344719AE1}"/>
              </a:ext>
            </a:extLst>
          </p:cNvPr>
          <p:cNvGraphicFramePr>
            <a:graphicFrameLocks noGrp="1"/>
          </p:cNvGraphicFramePr>
          <p:nvPr/>
        </p:nvGraphicFramePr>
        <p:xfrm>
          <a:off x="116683" y="693246"/>
          <a:ext cx="8928991" cy="3186632"/>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1096605092"/>
                    </a:ext>
                  </a:extLst>
                </a:gridCol>
                <a:gridCol w="720080">
                  <a:extLst>
                    <a:ext uri="{9D8B030D-6E8A-4147-A177-3AD203B41FA5}">
                      <a16:colId xmlns:a16="http://schemas.microsoft.com/office/drawing/2014/main" val="1714653431"/>
                    </a:ext>
                  </a:extLst>
                </a:gridCol>
                <a:gridCol w="1152128">
                  <a:extLst>
                    <a:ext uri="{9D8B030D-6E8A-4147-A177-3AD203B41FA5}">
                      <a16:colId xmlns:a16="http://schemas.microsoft.com/office/drawing/2014/main" val="2905017876"/>
                    </a:ext>
                  </a:extLst>
                </a:gridCol>
                <a:gridCol w="1152128">
                  <a:extLst>
                    <a:ext uri="{9D8B030D-6E8A-4147-A177-3AD203B41FA5}">
                      <a16:colId xmlns:a16="http://schemas.microsoft.com/office/drawing/2014/main" val="4291711140"/>
                    </a:ext>
                  </a:extLst>
                </a:gridCol>
                <a:gridCol w="504056">
                  <a:extLst>
                    <a:ext uri="{9D8B030D-6E8A-4147-A177-3AD203B41FA5}">
                      <a16:colId xmlns:a16="http://schemas.microsoft.com/office/drawing/2014/main" val="1668644550"/>
                    </a:ext>
                  </a:extLst>
                </a:gridCol>
                <a:gridCol w="5040559">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00" b="1" u="none" strike="noStrike" dirty="0">
                          <a:effectLst/>
                          <a:latin typeface="Candara" panose="020E0502030303020204" pitchFamily="34" charset="0"/>
                        </a:rPr>
                        <a:t>2023</a:t>
                      </a:r>
                      <a:endParaRPr lang="en-US" altLang="zh-TW"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00" b="1" u="none" strike="noStrike" dirty="0">
                          <a:effectLst/>
                          <a:latin typeface="Candara" panose="020E0502030303020204" pitchFamily="34" charset="0"/>
                        </a:rPr>
                        <a:t>2024</a:t>
                      </a:r>
                      <a:endParaRPr lang="en-US" altLang="zh-TW"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effectLst/>
                          <a:latin typeface="Candara" panose="020E0502030303020204" pitchFamily="34" charset="0"/>
                        </a:rPr>
                        <a:t>Diff</a:t>
                      </a:r>
                      <a:endParaRPr lang="en-US"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solidFill>
                            <a:schemeClr val="tx1"/>
                          </a:solidFill>
                          <a:effectLst/>
                          <a:latin typeface="Candara" panose="020E0502030303020204" pitchFamily="34" charset="0"/>
                        </a:rPr>
                        <a:t>Action Plan</a:t>
                      </a:r>
                      <a:r>
                        <a:rPr lang="zh-TW" altLang="en-US" sz="1000" b="1" u="none" strike="noStrike" dirty="0">
                          <a:solidFill>
                            <a:schemeClr val="tx1"/>
                          </a:solidFill>
                          <a:effectLst/>
                          <a:latin typeface="Candara" panose="020E0502030303020204" pitchFamily="34" charset="0"/>
                        </a:rPr>
                        <a:t> </a:t>
                      </a:r>
                      <a:r>
                        <a:rPr lang="en-US" altLang="zh-TW" sz="1000" b="1" u="none" strike="noStrike" dirty="0">
                          <a:solidFill>
                            <a:schemeClr val="tx1"/>
                          </a:solidFill>
                          <a:effectLst/>
                          <a:latin typeface="Candara" panose="020E0502030303020204" pitchFamily="34" charset="0"/>
                        </a:rPr>
                        <a:t>in 2025</a:t>
                      </a:r>
                      <a:endParaRPr lang="en-US" sz="10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272610">
                <a:tc rowSpan="3">
                  <a:txBody>
                    <a:bodyPr/>
                    <a:lstStyle/>
                    <a:p>
                      <a:pPr algn="ctr" fontAlgn="ctr"/>
                      <a:r>
                        <a:rPr lang="en-US" sz="1000" b="0" u="none" strike="noStrike" dirty="0">
                          <a:effectLst/>
                          <a:latin typeface="Candara" panose="020E0502030303020204" pitchFamily="34" charset="0"/>
                        </a:rPr>
                        <a:t>OPD KPI</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u="none" strike="noStrike" dirty="0">
                          <a:effectLst/>
                          <a:latin typeface="Candara" panose="020E0502030303020204" pitchFamily="34" charset="0"/>
                        </a:rPr>
                        <a:t>BOA</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Candara" panose="020E0502030303020204" pitchFamily="34" charset="0"/>
                        </a:rPr>
                        <a:t>　</a:t>
                      </a:r>
                      <a:r>
                        <a:rPr lang="pt-BR" altLang="zh-TW" sz="800" u="none" strike="noStrike" dirty="0">
                          <a:effectLst/>
                          <a:latin typeface="Candara" panose="020E0502030303020204" pitchFamily="34" charset="0"/>
                        </a:rPr>
                        <a:t>OUT 68%</a:t>
                      </a:r>
                    </a:p>
                    <a:p>
                      <a:pPr algn="ctr" fontAlgn="ctr"/>
                      <a:r>
                        <a:rPr lang="pt-BR" altLang="zh-TW" sz="800" b="0" i="0" u="none" strike="noStrike" dirty="0">
                          <a:solidFill>
                            <a:srgbClr val="000000"/>
                          </a:solidFill>
                          <a:effectLst/>
                          <a:latin typeface="Candara" panose="020E0502030303020204" pitchFamily="34" charset="0"/>
                          <a:ea typeface="新細明體" panose="02020500000000000000" pitchFamily="18" charset="-120"/>
                        </a:rPr>
                        <a:t>   ON 71% </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effectLst/>
                          <a:latin typeface="Candara" panose="020E0502030303020204" pitchFamily="34" charset="0"/>
                        </a:rPr>
                        <a:t>　</a:t>
                      </a:r>
                      <a:r>
                        <a:rPr lang="pt-BR" altLang="zh-TW" sz="800" u="none" strike="noStrike" dirty="0">
                          <a:effectLst/>
                          <a:latin typeface="Candara" panose="020E0502030303020204" pitchFamily="34" charset="0"/>
                        </a:rPr>
                        <a:t>OUT </a:t>
                      </a:r>
                      <a:r>
                        <a:rPr lang="pt-BR" altLang="zh-TW" sz="800" u="none" strike="noStrike" dirty="0">
                          <a:solidFill>
                            <a:schemeClr val="tx1"/>
                          </a:solidFill>
                          <a:effectLst/>
                          <a:latin typeface="Candara" panose="020E0502030303020204" pitchFamily="34" charset="0"/>
                        </a:rPr>
                        <a:t>80</a:t>
                      </a:r>
                      <a:r>
                        <a:rPr lang="pt-BR" altLang="zh-TW" sz="800" u="none" strike="noStrike" dirty="0">
                          <a:effectLst/>
                          <a:latin typeface="Candara" panose="020E0502030303020204" pitchFamily="34" charset="0"/>
                        </a:rPr>
                        <a:t>%</a:t>
                      </a:r>
                    </a:p>
                    <a:p>
                      <a:pPr algn="ctr" fontAlgn="ctr"/>
                      <a:r>
                        <a:rPr lang="pt-BR" altLang="zh-TW" sz="800" b="0" i="0" u="none" strike="noStrike" dirty="0">
                          <a:solidFill>
                            <a:srgbClr val="000000"/>
                          </a:solidFill>
                          <a:effectLst/>
                          <a:latin typeface="Candara" panose="020E0502030303020204" pitchFamily="34" charset="0"/>
                          <a:ea typeface="新細明體" panose="02020500000000000000" pitchFamily="18" charset="-120"/>
                        </a:rPr>
                        <a:t>   ON </a:t>
                      </a:r>
                      <a:r>
                        <a:rPr lang="pt-BR" altLang="zh-TW" sz="800" b="0" i="0" u="none" strike="noStrike" dirty="0">
                          <a:solidFill>
                            <a:schemeClr val="tx1"/>
                          </a:solidFill>
                          <a:effectLst/>
                          <a:latin typeface="Candara" panose="020E0502030303020204" pitchFamily="34" charset="0"/>
                          <a:ea typeface="新細明體" panose="02020500000000000000" pitchFamily="18" charset="-120"/>
                        </a:rPr>
                        <a:t>63</a:t>
                      </a:r>
                      <a:r>
                        <a:rPr lang="pt-BR" altLang="zh-TW" sz="800" b="0" i="0" u="none" strike="noStrike" dirty="0">
                          <a:solidFill>
                            <a:srgbClr val="000000"/>
                          </a:solidFill>
                          <a:effectLst/>
                          <a:latin typeface="Candara" panose="020E0502030303020204" pitchFamily="34" charset="0"/>
                          <a:ea typeface="新細明體" panose="02020500000000000000" pitchFamily="18" charset="-120"/>
                        </a:rPr>
                        <a:t>% </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altLang="zh-TW" sz="8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rPr>
                        <a:t>12%</a:t>
                      </a:r>
                    </a:p>
                    <a:p>
                      <a:pPr marL="0" marR="0" lvl="0" indent="0" algn="ctr" defTabSz="914400" eaLnBrk="1" fontAlgn="ctr" latinLnBrk="0" hangingPunct="1">
                        <a:lnSpc>
                          <a:spcPct val="100000"/>
                        </a:lnSpc>
                        <a:spcBef>
                          <a:spcPts val="0"/>
                        </a:spcBef>
                        <a:spcAft>
                          <a:spcPts val="0"/>
                        </a:spcAft>
                        <a:buClrTx/>
                        <a:buSzTx/>
                        <a:buFontTx/>
                        <a:buNone/>
                        <a:tabLst/>
                        <a:defRPr/>
                      </a:pPr>
                      <a:r>
                        <a:rPr lang="pt-BR" altLang="zh-TW" sz="8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rPr>
                        <a:t>(8%)</a:t>
                      </a:r>
                      <a:endParaRPr lang="zh-TW" altLang="en-US" sz="8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altLang="zh-TW" sz="800" b="0" i="0" u="none" strike="noStrike" dirty="0">
                          <a:solidFill>
                            <a:srgbClr val="000000"/>
                          </a:solidFill>
                          <a:effectLst/>
                          <a:latin typeface="Candara" panose="020E0502030303020204" pitchFamily="34" charset="0"/>
                          <a:ea typeface="+mn-ea"/>
                        </a:rPr>
                        <a:t>Monitor </a:t>
                      </a:r>
                      <a:r>
                        <a:rPr lang="pt-BR" altLang="zh-TW" sz="800" b="0" i="0" u="none" strike="noStrike" dirty="0" err="1">
                          <a:solidFill>
                            <a:srgbClr val="000000"/>
                          </a:solidFill>
                          <a:effectLst/>
                          <a:latin typeface="Candara" panose="020E0502030303020204" pitchFamily="34" charset="0"/>
                          <a:ea typeface="+mn-ea"/>
                        </a:rPr>
                        <a:t>vessels</a:t>
                      </a:r>
                      <a:r>
                        <a:rPr lang="pt-BR" altLang="zh-TW" sz="800" b="0" i="0" u="none" strike="noStrike" dirty="0">
                          <a:solidFill>
                            <a:srgbClr val="000000"/>
                          </a:solidFill>
                          <a:effectLst/>
                          <a:latin typeface="Candara" panose="020E0502030303020204" pitchFamily="34" charset="0"/>
                          <a:ea typeface="+mn-ea"/>
                        </a:rPr>
                        <a:t> that arrive out </a:t>
                      </a:r>
                      <a:r>
                        <a:rPr lang="pt-BR" altLang="zh-TW" sz="800" b="0" i="0" u="none" strike="noStrike" dirty="0" err="1">
                          <a:solidFill>
                            <a:srgbClr val="000000"/>
                          </a:solidFill>
                          <a:effectLst/>
                          <a:latin typeface="Candara" panose="020E0502030303020204" pitchFamily="34" charset="0"/>
                          <a:ea typeface="+mn-ea"/>
                        </a:rPr>
                        <a:t>of</a:t>
                      </a:r>
                      <a:r>
                        <a:rPr lang="pt-BR" altLang="zh-TW" sz="800" b="0" i="0" u="none" strike="noStrike" dirty="0">
                          <a:solidFill>
                            <a:srgbClr val="000000"/>
                          </a:solidFill>
                          <a:effectLst/>
                          <a:latin typeface="Candara" panose="020E0502030303020204" pitchFamily="34" charset="0"/>
                          <a:ea typeface="+mn-ea"/>
                        </a:rPr>
                        <a:t> berthing window, </a:t>
                      </a:r>
                      <a:r>
                        <a:rPr lang="pt-BR" altLang="zh-TW" sz="800" b="0" i="0" u="none" strike="noStrike" dirty="0" err="1">
                          <a:solidFill>
                            <a:srgbClr val="000000"/>
                          </a:solidFill>
                          <a:effectLst/>
                          <a:latin typeface="Candara" panose="020E0502030303020204" pitchFamily="34" charset="0"/>
                          <a:ea typeface="+mn-ea"/>
                        </a:rPr>
                        <a:t>evaluating</a:t>
                      </a:r>
                      <a:r>
                        <a:rPr lang="pt-BR" altLang="zh-TW" sz="800" b="0" i="0" u="none" strike="noStrike" dirty="0">
                          <a:solidFill>
                            <a:srgbClr val="000000"/>
                          </a:solidFill>
                          <a:effectLst/>
                          <a:latin typeface="Candara" panose="020E0502030303020204" pitchFamily="34" charset="0"/>
                          <a:ea typeface="+mn-ea"/>
                        </a:rPr>
                        <a:t> C.O.R </a:t>
                      </a:r>
                      <a:r>
                        <a:rPr lang="pt-BR" altLang="zh-TW" sz="800" b="0" i="0" u="none" strike="noStrike" dirty="0" err="1">
                          <a:solidFill>
                            <a:srgbClr val="000000"/>
                          </a:solidFill>
                          <a:effectLst/>
                          <a:latin typeface="Candara" panose="020E0502030303020204" pitchFamily="34" charset="0"/>
                          <a:ea typeface="+mn-ea"/>
                        </a:rPr>
                        <a:t>and</a:t>
                      </a:r>
                      <a:r>
                        <a:rPr lang="pt-BR" altLang="zh-TW" sz="800" b="0" i="0" u="none" strike="noStrike" dirty="0">
                          <a:solidFill>
                            <a:srgbClr val="000000"/>
                          </a:solidFill>
                          <a:effectLst/>
                          <a:latin typeface="Candara" panose="020E0502030303020204" pitchFamily="34" charset="0"/>
                          <a:ea typeface="+mn-ea"/>
                        </a:rPr>
                        <a:t>/</a:t>
                      </a:r>
                      <a:r>
                        <a:rPr lang="pt-BR" altLang="zh-TW" sz="800" b="0" i="0" u="none" strike="noStrike" dirty="0" err="1">
                          <a:solidFill>
                            <a:srgbClr val="000000"/>
                          </a:solidFill>
                          <a:effectLst/>
                          <a:latin typeface="Candara" panose="020E0502030303020204" pitchFamily="34" charset="0"/>
                          <a:ea typeface="+mn-ea"/>
                        </a:rPr>
                        <a:t>or</a:t>
                      </a:r>
                      <a:r>
                        <a:rPr lang="pt-BR" altLang="zh-TW" sz="800" b="0" i="0" u="none" strike="noStrike" dirty="0">
                          <a:solidFill>
                            <a:srgbClr val="000000"/>
                          </a:solidFill>
                          <a:effectLst/>
                          <a:latin typeface="Candara" panose="020E0502030303020204" pitchFamily="34" charset="0"/>
                          <a:ea typeface="+mn-ea"/>
                        </a:rPr>
                        <a:t> berthing in </a:t>
                      </a:r>
                      <a:r>
                        <a:rPr lang="pt-BR" altLang="zh-TW" sz="800" b="0" i="0" u="none" strike="noStrike" dirty="0" err="1">
                          <a:solidFill>
                            <a:srgbClr val="000000"/>
                          </a:solidFill>
                          <a:effectLst/>
                          <a:latin typeface="Candara" panose="020E0502030303020204" pitchFamily="34" charset="0"/>
                          <a:ea typeface="+mn-ea"/>
                        </a:rPr>
                        <a:t>neighbours</a:t>
                      </a:r>
                      <a:r>
                        <a:rPr lang="pt-BR" altLang="zh-TW" sz="800" b="0" i="0" u="none" strike="noStrike" dirty="0">
                          <a:solidFill>
                            <a:srgbClr val="000000"/>
                          </a:solidFill>
                          <a:effectLst/>
                          <a:latin typeface="Candara" panose="020E0502030303020204" pitchFamily="34" charset="0"/>
                          <a:ea typeface="+mn-ea"/>
                        </a:rPr>
                        <a:t> </a:t>
                      </a:r>
                      <a:r>
                        <a:rPr lang="pt-BR" altLang="zh-TW" sz="800" b="0" i="0" u="none" strike="noStrike" dirty="0" err="1">
                          <a:solidFill>
                            <a:srgbClr val="000000"/>
                          </a:solidFill>
                          <a:effectLst/>
                          <a:latin typeface="Candara" panose="020E0502030303020204" pitchFamily="34" charset="0"/>
                          <a:ea typeface="+mn-ea"/>
                        </a:rPr>
                        <a:t>terminals</a:t>
                      </a:r>
                      <a:r>
                        <a:rPr lang="pt-BR" altLang="zh-TW" sz="800" b="0" i="0" u="none" strike="noStrike" dirty="0">
                          <a:solidFill>
                            <a:srgbClr val="000000"/>
                          </a:solidFill>
                          <a:effectLst/>
                          <a:latin typeface="Candara" panose="020E0502030303020204" pitchFamily="34" charset="0"/>
                          <a:ea typeface="+mn-ea"/>
                        </a:rPr>
                        <a:t>.</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288032">
                <a:tc vMerge="1">
                  <a:txBody>
                    <a:bodyPr/>
                    <a:lstStyle/>
                    <a:p>
                      <a:endParaRPr lang="zh-TW" altLang="en-US"/>
                    </a:p>
                  </a:txBody>
                  <a:tcPr/>
                </a:tc>
                <a:tc>
                  <a:txBody>
                    <a:bodyPr/>
                    <a:lstStyle/>
                    <a:p>
                      <a:pPr algn="ctr" fontAlgn="ctr"/>
                      <a:r>
                        <a:rPr lang="en-US" sz="1000" b="0" u="none" strike="noStrike" dirty="0">
                          <a:effectLst/>
                          <a:latin typeface="Candara" panose="020E0502030303020204" pitchFamily="34" charset="0"/>
                        </a:rPr>
                        <a:t>Port Stay</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Candara" panose="020E0502030303020204" pitchFamily="34" charset="0"/>
                        </a:rPr>
                        <a:t>　</a:t>
                      </a:r>
                      <a:r>
                        <a:rPr lang="pt-BR" altLang="zh-TW" sz="800" u="none" strike="noStrike" dirty="0">
                          <a:effectLst/>
                          <a:latin typeface="Candara" panose="020E0502030303020204" pitchFamily="34" charset="0"/>
                        </a:rPr>
                        <a:t>90%</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pt-BR" altLang="zh-TW" sz="800" b="0" i="0" u="none" strike="noStrike" dirty="0">
                          <a:solidFill>
                            <a:schemeClr val="tx1"/>
                          </a:solidFill>
                          <a:effectLst/>
                          <a:latin typeface="Candara" panose="020E0502030303020204" pitchFamily="34" charset="0"/>
                          <a:ea typeface="新細明體" panose="02020500000000000000" pitchFamily="18" charset="-120"/>
                        </a:rPr>
                        <a:t>91%</a:t>
                      </a:r>
                      <a:endParaRPr lang="zh-TW" altLang="en-US" sz="8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altLang="zh-TW" sz="8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rPr>
                        <a:t>1%</a:t>
                      </a:r>
                      <a:endParaRPr lang="zh-TW" altLang="en-US" sz="8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altLang="zh-TW" sz="800" b="0" i="0" u="none" strike="noStrike" dirty="0">
                          <a:solidFill>
                            <a:srgbClr val="000000"/>
                          </a:solidFill>
                          <a:effectLst/>
                          <a:latin typeface="Candara" panose="020E0502030303020204" pitchFamily="34" charset="0"/>
                          <a:ea typeface="+mn-ea"/>
                        </a:rPr>
                        <a:t>Monitor </a:t>
                      </a:r>
                      <a:r>
                        <a:rPr lang="pt-BR" altLang="zh-TW" sz="800" u="none" strike="noStrike" kern="1200" dirty="0" err="1">
                          <a:solidFill>
                            <a:schemeClr val="dk1"/>
                          </a:solidFill>
                          <a:effectLst/>
                          <a:latin typeface="Candara" panose="020E0502030303020204" pitchFamily="34" charset="0"/>
                          <a:ea typeface="+mn-ea"/>
                          <a:cs typeface="+mn-cs"/>
                        </a:rPr>
                        <a:t>along</a:t>
                      </a:r>
                      <a:r>
                        <a:rPr lang="pt-BR" altLang="zh-TW" sz="800" u="none" strike="noStrike" kern="1200" dirty="0">
                          <a:solidFill>
                            <a:schemeClr val="dk1"/>
                          </a:solidFill>
                          <a:effectLst/>
                          <a:latin typeface="Candara" panose="020E0502030303020204" pitchFamily="34" charset="0"/>
                          <a:ea typeface="+mn-ea"/>
                          <a:cs typeface="+mn-cs"/>
                        </a:rPr>
                        <a:t> ELA-OCD/TPE-PJD/TPE-OCD for </a:t>
                      </a:r>
                      <a:r>
                        <a:rPr lang="pt-BR" altLang="zh-TW" sz="800" u="none" strike="noStrike" kern="1200" dirty="0" err="1">
                          <a:solidFill>
                            <a:schemeClr val="dk1"/>
                          </a:solidFill>
                          <a:effectLst/>
                          <a:latin typeface="Candara" panose="020E0502030303020204" pitchFamily="34" charset="0"/>
                          <a:ea typeface="+mn-ea"/>
                          <a:cs typeface="+mn-cs"/>
                        </a:rPr>
                        <a:t>vessels</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arriving</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within</a:t>
                      </a:r>
                      <a:r>
                        <a:rPr lang="pt-BR" altLang="zh-TW" sz="800" u="none" strike="noStrike" kern="1200" dirty="0">
                          <a:solidFill>
                            <a:schemeClr val="dk1"/>
                          </a:solidFill>
                          <a:effectLst/>
                          <a:latin typeface="Candara" panose="020E0502030303020204" pitchFamily="34" charset="0"/>
                          <a:ea typeface="+mn-ea"/>
                          <a:cs typeface="+mn-cs"/>
                        </a:rPr>
                        <a:t> PFM window </a:t>
                      </a:r>
                      <a:r>
                        <a:rPr lang="pt-BR" altLang="zh-TW" sz="800" u="none" strike="noStrike" kern="1200" dirty="0" err="1">
                          <a:solidFill>
                            <a:schemeClr val="dk1"/>
                          </a:solidFill>
                          <a:effectLst/>
                          <a:latin typeface="Candara" panose="020E0502030303020204" pitchFamily="34" charset="0"/>
                          <a:ea typeface="+mn-ea"/>
                          <a:cs typeface="+mn-cs"/>
                        </a:rPr>
                        <a:t>to</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fully</a:t>
                      </a:r>
                      <a:r>
                        <a:rPr lang="pt-BR" altLang="zh-TW" sz="800" u="none" strike="noStrike" kern="1200" dirty="0">
                          <a:solidFill>
                            <a:schemeClr val="dk1"/>
                          </a:solidFill>
                          <a:effectLst/>
                          <a:latin typeface="Candara" panose="020E0502030303020204" pitchFamily="34" charset="0"/>
                          <a:ea typeface="+mn-ea"/>
                          <a:cs typeface="+mn-cs"/>
                        </a:rPr>
                        <a:t> utilize terminal </a:t>
                      </a:r>
                      <a:r>
                        <a:rPr lang="pt-BR" altLang="zh-TW" sz="800" u="none" strike="noStrike" kern="1200" dirty="0" err="1">
                          <a:solidFill>
                            <a:schemeClr val="dk1"/>
                          </a:solidFill>
                          <a:effectLst/>
                          <a:latin typeface="Candara" panose="020E0502030303020204" pitchFamily="34" charset="0"/>
                          <a:ea typeface="+mn-ea"/>
                          <a:cs typeface="+mn-cs"/>
                        </a:rPr>
                        <a:t>resources</a:t>
                      </a:r>
                      <a:endParaRPr lang="pt-BR" altLang="zh-TW" sz="800" u="none" strike="noStrike" kern="1200" dirty="0">
                        <a:solidFill>
                          <a:schemeClr val="dk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247094">
                <a:tc vMerge="1">
                  <a:txBody>
                    <a:bodyPr/>
                    <a:lstStyle/>
                    <a:p>
                      <a:endParaRPr lang="zh-TW" altLang="en-US"/>
                    </a:p>
                  </a:txBody>
                  <a:tcPr/>
                </a:tc>
                <a:tc>
                  <a:txBody>
                    <a:bodyPr/>
                    <a:lstStyle/>
                    <a:p>
                      <a:pPr algn="ctr" fontAlgn="ctr"/>
                      <a:r>
                        <a:rPr lang="en-US" sz="1000" b="0" u="none" strike="noStrike" dirty="0">
                          <a:effectLst/>
                          <a:latin typeface="Candara" panose="020E0502030303020204" pitchFamily="34" charset="0"/>
                        </a:rPr>
                        <a:t>Productivity</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Candara" panose="020E0502030303020204" pitchFamily="34" charset="0"/>
                        </a:rPr>
                        <a:t>　</a:t>
                      </a:r>
                      <a:r>
                        <a:rPr lang="pt-BR" altLang="zh-TW" sz="800" b="0" u="none" strike="noStrike" dirty="0">
                          <a:solidFill>
                            <a:schemeClr val="tx1"/>
                          </a:solidFill>
                          <a:effectLst/>
                          <a:latin typeface="Candara" panose="020E0502030303020204" pitchFamily="34" charset="0"/>
                        </a:rPr>
                        <a:t>97,1</a:t>
                      </a:r>
                      <a:r>
                        <a:rPr lang="pt-BR" altLang="zh-TW" sz="800" u="none" strike="noStrike" dirty="0">
                          <a:effectLst/>
                          <a:latin typeface="Candara" panose="020E0502030303020204" pitchFamily="34" charset="0"/>
                        </a:rPr>
                        <a:t>%</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altLang="zh-TW" sz="800" b="0" i="0" u="none" strike="noStrike" dirty="0">
                          <a:solidFill>
                            <a:schemeClr val="tx1"/>
                          </a:solidFill>
                          <a:effectLst/>
                          <a:latin typeface="Candara" panose="020E0502030303020204" pitchFamily="34" charset="0"/>
                          <a:ea typeface="新細明體" panose="02020500000000000000" pitchFamily="18" charset="-120"/>
                        </a:rPr>
                        <a:t>95</a:t>
                      </a:r>
                      <a:r>
                        <a:rPr lang="pt-BR" altLang="zh-TW" sz="800" b="0" i="0" u="none" strike="noStrike" dirty="0">
                          <a:solidFill>
                            <a:srgbClr val="000000"/>
                          </a:solidFill>
                          <a:effectLst/>
                          <a:latin typeface="Candara" panose="020E0502030303020204" pitchFamily="34" charset="0"/>
                          <a:ea typeface="新細明體" panose="02020500000000000000" pitchFamily="18" charset="-120"/>
                        </a:rPr>
                        <a:t>%</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altLang="zh-TW" sz="8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rPr>
                        <a:t>(2,1%)</a:t>
                      </a:r>
                      <a:endParaRPr lang="zh-TW" altLang="en-US" sz="8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t-BR" altLang="zh-TW" sz="800" u="none" strike="noStrike" kern="1200" dirty="0">
                          <a:solidFill>
                            <a:schemeClr val="dk1"/>
                          </a:solidFill>
                          <a:effectLst/>
                          <a:latin typeface="Candara" panose="020E0502030303020204" pitchFamily="34" charset="0"/>
                          <a:ea typeface="+mn-ea"/>
                          <a:cs typeface="+mn-cs"/>
                        </a:rPr>
                        <a:t>DPW: </a:t>
                      </a:r>
                      <a:r>
                        <a:rPr lang="pt-BR" altLang="zh-TW" sz="800" u="none" strike="noStrike" kern="1200" dirty="0" err="1">
                          <a:solidFill>
                            <a:schemeClr val="dk1"/>
                          </a:solidFill>
                          <a:effectLst/>
                          <a:latin typeface="Candara" panose="020E0502030303020204" pitchFamily="34" charset="0"/>
                          <a:ea typeface="+mn-ea"/>
                          <a:cs typeface="+mn-cs"/>
                        </a:rPr>
                        <a:t>Push</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vendor</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to</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deploy</a:t>
                      </a:r>
                      <a:r>
                        <a:rPr lang="pt-BR" altLang="zh-TW" sz="800" u="none" strike="noStrike" kern="1200" dirty="0">
                          <a:solidFill>
                            <a:schemeClr val="dk1"/>
                          </a:solidFill>
                          <a:effectLst/>
                          <a:latin typeface="Candara" panose="020E0502030303020204" pitchFamily="34" charset="0"/>
                          <a:ea typeface="+mn-ea"/>
                          <a:cs typeface="+mn-cs"/>
                        </a:rPr>
                        <a:t> more gangs, monitor </a:t>
                      </a:r>
                      <a:r>
                        <a:rPr lang="pt-BR" altLang="zh-TW" sz="800" u="none" strike="noStrike" kern="1200" dirty="0" err="1">
                          <a:solidFill>
                            <a:schemeClr val="dk1"/>
                          </a:solidFill>
                          <a:effectLst/>
                          <a:latin typeface="Candara" panose="020E0502030303020204" pitchFamily="34" charset="0"/>
                          <a:ea typeface="+mn-ea"/>
                          <a:cs typeface="+mn-cs"/>
                        </a:rPr>
                        <a:t>vessels</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to</a:t>
                      </a:r>
                      <a:r>
                        <a:rPr lang="pt-BR" altLang="zh-TW" sz="800" u="none" strike="noStrike" kern="1200" dirty="0">
                          <a:solidFill>
                            <a:schemeClr val="dk1"/>
                          </a:solidFill>
                          <a:effectLst/>
                          <a:latin typeface="Candara" panose="020E0502030303020204" pitchFamily="34" charset="0"/>
                          <a:ea typeface="+mn-ea"/>
                          <a:cs typeface="+mn-cs"/>
                        </a:rPr>
                        <a:t> arrive </a:t>
                      </a:r>
                      <a:r>
                        <a:rPr lang="pt-BR" altLang="zh-TW" sz="800" u="none" strike="noStrike" kern="1200" dirty="0" err="1">
                          <a:solidFill>
                            <a:schemeClr val="dk1"/>
                          </a:solidFill>
                          <a:effectLst/>
                          <a:latin typeface="Candara" panose="020E0502030303020204" pitchFamily="34" charset="0"/>
                          <a:ea typeface="+mn-ea"/>
                          <a:cs typeface="+mn-cs"/>
                        </a:rPr>
                        <a:t>on</a:t>
                      </a:r>
                      <a:r>
                        <a:rPr lang="pt-BR" altLang="zh-TW" sz="800" u="none" strike="noStrike" kern="1200" dirty="0">
                          <a:solidFill>
                            <a:schemeClr val="dk1"/>
                          </a:solidFill>
                          <a:effectLst/>
                          <a:latin typeface="Candara" panose="020E0502030303020204" pitchFamily="34" charset="0"/>
                          <a:ea typeface="+mn-ea"/>
                          <a:cs typeface="+mn-cs"/>
                        </a:rPr>
                        <a:t> window </a:t>
                      </a:r>
                      <a:r>
                        <a:rPr lang="pt-BR" altLang="zh-TW" sz="800" u="none" strike="noStrike" kern="1200" dirty="0" err="1">
                          <a:solidFill>
                            <a:schemeClr val="dk1"/>
                          </a:solidFill>
                          <a:effectLst/>
                          <a:latin typeface="Candara" panose="020E0502030303020204" pitchFamily="34" charset="0"/>
                          <a:ea typeface="+mn-ea"/>
                          <a:cs typeface="+mn-cs"/>
                        </a:rPr>
                        <a:t>to</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fully</a:t>
                      </a:r>
                      <a:r>
                        <a:rPr lang="pt-BR" altLang="zh-TW" sz="800" u="none" strike="noStrike" kern="1200" dirty="0">
                          <a:solidFill>
                            <a:schemeClr val="dk1"/>
                          </a:solidFill>
                          <a:effectLst/>
                          <a:latin typeface="Candara" panose="020E0502030303020204" pitchFamily="34" charset="0"/>
                          <a:ea typeface="+mn-ea"/>
                          <a:cs typeface="+mn-cs"/>
                        </a:rPr>
                        <a:t> utilize terminal </a:t>
                      </a:r>
                      <a:r>
                        <a:rPr lang="pt-BR" altLang="zh-TW" sz="800" u="none" strike="noStrike" kern="1200" dirty="0" err="1">
                          <a:solidFill>
                            <a:schemeClr val="dk1"/>
                          </a:solidFill>
                          <a:effectLst/>
                          <a:latin typeface="Candara" panose="020E0502030303020204" pitchFamily="34" charset="0"/>
                          <a:ea typeface="+mn-ea"/>
                          <a:cs typeface="+mn-cs"/>
                        </a:rPr>
                        <a:t>resources</a:t>
                      </a:r>
                      <a:r>
                        <a:rPr lang="pt-BR" altLang="zh-TW" sz="800" u="none" strike="noStrike" kern="1200" dirty="0">
                          <a:solidFill>
                            <a:schemeClr val="dk1"/>
                          </a:solidFill>
                          <a:effectLst/>
                          <a:latin typeface="Candara" panose="020E0502030303020204" pitchFamily="34" charset="0"/>
                          <a:ea typeface="+mn-ea"/>
                          <a:cs typeface="+mn-cs"/>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pt-BR" altLang="zh-TW" sz="800" u="none" strike="noStrike" kern="1200" dirty="0">
                          <a:solidFill>
                            <a:schemeClr val="dk1"/>
                          </a:solidFill>
                          <a:effectLst/>
                          <a:latin typeface="Candara" panose="020E0502030303020204" pitchFamily="34" charset="0"/>
                          <a:ea typeface="+mn-ea"/>
                          <a:cs typeface="+mn-cs"/>
                        </a:rPr>
                        <a:t>TCP: </a:t>
                      </a:r>
                      <a:r>
                        <a:rPr lang="pt-BR" altLang="zh-TW" sz="800" u="none" strike="noStrike" kern="1200" dirty="0" err="1">
                          <a:solidFill>
                            <a:schemeClr val="dk1"/>
                          </a:solidFill>
                          <a:effectLst/>
                          <a:latin typeface="Candara" panose="020E0502030303020204" pitchFamily="34" charset="0"/>
                          <a:ea typeface="+mn-ea"/>
                          <a:cs typeface="+mn-cs"/>
                        </a:rPr>
                        <a:t>Push</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vendor</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to</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deploy</a:t>
                      </a:r>
                      <a:r>
                        <a:rPr lang="pt-BR" altLang="zh-TW" sz="800" u="none" strike="noStrike" kern="1200" dirty="0">
                          <a:solidFill>
                            <a:schemeClr val="dk1"/>
                          </a:solidFill>
                          <a:effectLst/>
                          <a:latin typeface="Candara" panose="020E0502030303020204" pitchFamily="34" charset="0"/>
                          <a:ea typeface="+mn-ea"/>
                          <a:cs typeface="+mn-cs"/>
                        </a:rPr>
                        <a:t> more gangs, monitor </a:t>
                      </a:r>
                      <a:r>
                        <a:rPr lang="pt-BR" altLang="zh-TW" sz="800" u="none" strike="noStrike" kern="1200" dirty="0" err="1">
                          <a:solidFill>
                            <a:schemeClr val="dk1"/>
                          </a:solidFill>
                          <a:effectLst/>
                          <a:latin typeface="Candara" panose="020E0502030303020204" pitchFamily="34" charset="0"/>
                          <a:ea typeface="+mn-ea"/>
                          <a:cs typeface="+mn-cs"/>
                        </a:rPr>
                        <a:t>vessels</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to</a:t>
                      </a:r>
                      <a:r>
                        <a:rPr lang="pt-BR" altLang="zh-TW" sz="800" u="none" strike="noStrike" kern="1200" dirty="0">
                          <a:solidFill>
                            <a:schemeClr val="dk1"/>
                          </a:solidFill>
                          <a:effectLst/>
                          <a:latin typeface="Candara" panose="020E0502030303020204" pitchFamily="34" charset="0"/>
                          <a:ea typeface="+mn-ea"/>
                          <a:cs typeface="+mn-cs"/>
                        </a:rPr>
                        <a:t> arrive </a:t>
                      </a:r>
                      <a:r>
                        <a:rPr lang="pt-BR" altLang="zh-TW" sz="800" u="none" strike="noStrike" kern="1200" dirty="0" err="1">
                          <a:solidFill>
                            <a:schemeClr val="dk1"/>
                          </a:solidFill>
                          <a:effectLst/>
                          <a:latin typeface="Candara" panose="020E0502030303020204" pitchFamily="34" charset="0"/>
                          <a:ea typeface="+mn-ea"/>
                          <a:cs typeface="+mn-cs"/>
                        </a:rPr>
                        <a:t>on</a:t>
                      </a:r>
                      <a:r>
                        <a:rPr lang="pt-BR" altLang="zh-TW" sz="800" u="none" strike="noStrike" kern="1200" dirty="0">
                          <a:solidFill>
                            <a:schemeClr val="dk1"/>
                          </a:solidFill>
                          <a:effectLst/>
                          <a:latin typeface="Candara" panose="020E0502030303020204" pitchFamily="34" charset="0"/>
                          <a:ea typeface="+mn-ea"/>
                          <a:cs typeface="+mn-cs"/>
                        </a:rPr>
                        <a:t> window </a:t>
                      </a:r>
                      <a:r>
                        <a:rPr lang="pt-BR" altLang="zh-TW" sz="800" u="none" strike="noStrike" kern="1200" dirty="0" err="1">
                          <a:solidFill>
                            <a:schemeClr val="dk1"/>
                          </a:solidFill>
                          <a:effectLst/>
                          <a:latin typeface="Candara" panose="020E0502030303020204" pitchFamily="34" charset="0"/>
                          <a:ea typeface="+mn-ea"/>
                          <a:cs typeface="+mn-cs"/>
                        </a:rPr>
                        <a:t>to</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fully</a:t>
                      </a:r>
                      <a:r>
                        <a:rPr lang="pt-BR" altLang="zh-TW" sz="800" u="none" strike="noStrike" kern="1200" dirty="0">
                          <a:solidFill>
                            <a:schemeClr val="dk1"/>
                          </a:solidFill>
                          <a:effectLst/>
                          <a:latin typeface="Candara" panose="020E0502030303020204" pitchFamily="34" charset="0"/>
                          <a:ea typeface="+mn-ea"/>
                          <a:cs typeface="+mn-cs"/>
                        </a:rPr>
                        <a:t> utilize terminal </a:t>
                      </a:r>
                      <a:r>
                        <a:rPr lang="pt-BR" altLang="zh-TW" sz="800" u="none" strike="noStrike" kern="1200" dirty="0" err="1">
                          <a:solidFill>
                            <a:schemeClr val="dk1"/>
                          </a:solidFill>
                          <a:effectLst/>
                          <a:latin typeface="Candara" panose="020E0502030303020204" pitchFamily="34" charset="0"/>
                          <a:ea typeface="+mn-ea"/>
                          <a:cs typeface="+mn-cs"/>
                        </a:rPr>
                        <a:t>resources</a:t>
                      </a:r>
                      <a:endParaRPr lang="pt-BR" altLang="zh-TW" sz="800" u="none" strike="noStrike" kern="1200" dirty="0">
                        <a:solidFill>
                          <a:schemeClr val="dk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00" b="0" u="none" strike="noStrike" dirty="0">
                          <a:effectLst/>
                          <a:latin typeface="Candara" panose="020E0502030303020204" pitchFamily="34" charset="0"/>
                        </a:rPr>
                        <a:t>OCD KPI</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u="none" strike="noStrike" dirty="0">
                          <a:effectLst/>
                          <a:latin typeface="Candara" panose="020E0502030303020204" pitchFamily="34" charset="0"/>
                        </a:rPr>
                        <a:t>Incentive</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altLang="zh-TW" sz="800" b="0" u="none" strike="noStrike" dirty="0">
                          <a:solidFill>
                            <a:schemeClr val="tx1"/>
                          </a:solidFill>
                          <a:effectLst/>
                          <a:latin typeface="Candara" panose="020E0502030303020204" pitchFamily="34" charset="0"/>
                        </a:rPr>
                        <a:t>- RIO: U</a:t>
                      </a:r>
                      <a:r>
                        <a:rPr lang="pt-BR" altLang="zh-TW" sz="800" b="0" i="0" u="none" strike="noStrike" dirty="0">
                          <a:solidFill>
                            <a:schemeClr val="tx1"/>
                          </a:solidFill>
                          <a:effectLst/>
                          <a:latin typeface="Candara" panose="020E0502030303020204" pitchFamily="34" charset="0"/>
                          <a:ea typeface="+mn-ea"/>
                        </a:rPr>
                        <a:t>$58.070</a:t>
                      </a:r>
                      <a:endParaRPr lang="pt-BR" altLang="zh-TW" sz="800" b="0" u="none" strike="noStrike" dirty="0">
                        <a:solidFill>
                          <a:schemeClr val="tx1"/>
                        </a:solidFill>
                        <a:effectLst/>
                        <a:latin typeface="Candara" panose="020E0502030303020204" pitchFamily="34" charset="0"/>
                      </a:endParaRPr>
                    </a:p>
                    <a:p>
                      <a:pPr marL="0" indent="0" algn="l" fontAlgn="ctr">
                        <a:buFontTx/>
                        <a:buNone/>
                      </a:pPr>
                      <a:r>
                        <a:rPr lang="pt-BR" altLang="zh-TW" sz="800" b="0" i="0" u="none" strike="noStrike" dirty="0">
                          <a:solidFill>
                            <a:schemeClr val="tx1"/>
                          </a:solidFill>
                          <a:effectLst/>
                          <a:latin typeface="Candara" panose="020E0502030303020204" pitchFamily="34" charset="0"/>
                          <a:ea typeface="+mn-ea"/>
                        </a:rPr>
                        <a:t>- STO: $0</a:t>
                      </a:r>
                    </a:p>
                    <a:p>
                      <a:pPr marL="0" indent="0" algn="l" fontAlgn="ctr">
                        <a:buFontTx/>
                        <a:buNone/>
                      </a:pPr>
                      <a:r>
                        <a:rPr lang="pt-BR" altLang="zh-TW" sz="800" b="0" i="0" u="none" strike="noStrike" dirty="0">
                          <a:solidFill>
                            <a:schemeClr val="tx1"/>
                          </a:solidFill>
                          <a:effectLst/>
                          <a:latin typeface="Candara" panose="020E0502030303020204" pitchFamily="34" charset="0"/>
                          <a:ea typeface="+mn-ea"/>
                        </a:rPr>
                        <a:t>- PNP: $0</a:t>
                      </a:r>
                    </a:p>
                    <a:p>
                      <a:pPr algn="l" fontAlgn="ctr"/>
                      <a:r>
                        <a:rPr lang="pt-BR" altLang="zh-TW" sz="800" b="0" i="0" u="none" strike="noStrike" dirty="0">
                          <a:solidFill>
                            <a:schemeClr val="tx1"/>
                          </a:solidFill>
                          <a:effectLst/>
                          <a:latin typeface="Candara" panose="020E0502030303020204" pitchFamily="34" charset="0"/>
                          <a:ea typeface="+mn-ea"/>
                        </a:rPr>
                        <a:t>- IOA: Slide </a:t>
                      </a:r>
                      <a:r>
                        <a:rPr lang="pt-BR" altLang="zh-TW" sz="800" b="0" i="0" u="none" strike="noStrike" dirty="0" err="1">
                          <a:solidFill>
                            <a:schemeClr val="tx1"/>
                          </a:solidFill>
                          <a:effectLst/>
                          <a:latin typeface="Candara" panose="020E0502030303020204" pitchFamily="34" charset="0"/>
                          <a:ea typeface="+mn-ea"/>
                        </a:rPr>
                        <a:t>scale</a:t>
                      </a:r>
                      <a:endParaRPr lang="pt-BR" altLang="zh-TW" sz="800" b="0" i="0" u="none" strike="noStrike" dirty="0">
                        <a:solidFill>
                          <a:schemeClr val="tx1"/>
                        </a:solidFill>
                        <a:effectLst/>
                        <a:latin typeface="Candara" panose="020E0502030303020204" pitchFamily="34" charset="0"/>
                        <a:ea typeface="+mn-ea"/>
                      </a:endParaRPr>
                    </a:p>
                    <a:p>
                      <a:pPr algn="l" fontAlgn="ctr"/>
                      <a:r>
                        <a:rPr lang="pt-BR" altLang="zh-TW" sz="800" b="0" i="0" u="none" strike="noStrike" dirty="0">
                          <a:solidFill>
                            <a:schemeClr val="tx1"/>
                          </a:solidFill>
                          <a:effectLst/>
                          <a:latin typeface="Candara" panose="020E0502030303020204" pitchFamily="34" charset="0"/>
                          <a:ea typeface="+mn-ea"/>
                        </a:rPr>
                        <a:t>   1st – </a:t>
                      </a:r>
                      <a:r>
                        <a:rPr lang="pt-BR" altLang="zh-TW" sz="800" b="0" i="0" u="none" strike="noStrike" dirty="0" err="1">
                          <a:solidFill>
                            <a:schemeClr val="tx1"/>
                          </a:solidFill>
                          <a:effectLst/>
                          <a:latin typeface="Candara" panose="020E0502030303020204" pitchFamily="34" charset="0"/>
                          <a:ea typeface="+mn-ea"/>
                        </a:rPr>
                        <a:t>jun</a:t>
                      </a:r>
                      <a:r>
                        <a:rPr lang="pt-BR" altLang="zh-TW" sz="800" b="0" i="0" u="none" strike="noStrike" dirty="0">
                          <a:solidFill>
                            <a:schemeClr val="tx1"/>
                          </a:solidFill>
                          <a:effectLst/>
                          <a:latin typeface="Candara" panose="020E0502030303020204" pitchFamily="34" charset="0"/>
                          <a:ea typeface="+mn-ea"/>
                        </a:rPr>
                        <a:t>/19/2023</a:t>
                      </a:r>
                    </a:p>
                    <a:p>
                      <a:pPr algn="l" fontAlgn="ctr"/>
                      <a:r>
                        <a:rPr lang="pt-BR" altLang="zh-TW" sz="800" b="0" i="0" u="none" strike="noStrike" dirty="0">
                          <a:solidFill>
                            <a:schemeClr val="tx1"/>
                          </a:solidFill>
                          <a:effectLst/>
                          <a:latin typeface="Candara" panose="020E0502030303020204" pitchFamily="34" charset="0"/>
                          <a:ea typeface="+mn-ea"/>
                        </a:rPr>
                        <a:t>   2nd – </a:t>
                      </a:r>
                      <a:r>
                        <a:rPr lang="pt-BR" altLang="zh-TW" sz="800" b="0" i="0" u="none" strike="noStrike" dirty="0" err="1">
                          <a:solidFill>
                            <a:schemeClr val="tx1"/>
                          </a:solidFill>
                          <a:effectLst/>
                          <a:latin typeface="Candara" panose="020E0502030303020204" pitchFamily="34" charset="0"/>
                          <a:ea typeface="+mn-ea"/>
                        </a:rPr>
                        <a:t>aug</a:t>
                      </a:r>
                      <a:r>
                        <a:rPr lang="pt-BR" altLang="zh-TW" sz="800" b="0" i="0" u="none" strike="noStrike" dirty="0">
                          <a:solidFill>
                            <a:schemeClr val="tx1"/>
                          </a:solidFill>
                          <a:effectLst/>
                          <a:latin typeface="Candara" panose="020E0502030303020204" pitchFamily="34" charset="0"/>
                          <a:ea typeface="+mn-ea"/>
                        </a:rPr>
                        <a:t>/20/2023</a:t>
                      </a:r>
                    </a:p>
                    <a:p>
                      <a:pPr algn="l" fontAlgn="ctr"/>
                      <a:r>
                        <a:rPr lang="pt-BR" altLang="zh-TW" sz="800" b="0" i="0" u="none" strike="noStrike" dirty="0">
                          <a:solidFill>
                            <a:schemeClr val="tx1"/>
                          </a:solidFill>
                          <a:effectLst/>
                          <a:latin typeface="Candara" panose="020E0502030303020204" pitchFamily="34" charset="0"/>
                          <a:ea typeface="+mn-ea"/>
                        </a:rPr>
                        <a:t>- NVT(</a:t>
                      </a:r>
                      <a:r>
                        <a:rPr lang="pt-BR" altLang="zh-TW" sz="800" b="0" i="0" u="none" strike="noStrike" dirty="0" err="1">
                          <a:solidFill>
                            <a:schemeClr val="tx1"/>
                          </a:solidFill>
                          <a:effectLst/>
                          <a:latin typeface="Candara" panose="020E0502030303020204" pitchFamily="34" charset="0"/>
                          <a:ea typeface="+mn-ea"/>
                        </a:rPr>
                        <a:t>tug</a:t>
                      </a:r>
                      <a:r>
                        <a:rPr lang="pt-BR" altLang="zh-TW" sz="800" b="0" i="0" u="none" strike="noStrike" dirty="0">
                          <a:solidFill>
                            <a:schemeClr val="tx1"/>
                          </a:solidFill>
                          <a:effectLst/>
                          <a:latin typeface="Candara" panose="020E0502030303020204" pitchFamily="34" charset="0"/>
                          <a:ea typeface="+mn-ea"/>
                        </a:rPr>
                        <a:t>): U$14.207</a:t>
                      </a:r>
                      <a:endParaRPr lang="zh-TW" altLang="en-US" sz="8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pt-BR" altLang="zh-TW" sz="800" b="0" u="none" strike="noStrike" dirty="0">
                          <a:solidFill>
                            <a:schemeClr val="tx1"/>
                          </a:solidFill>
                          <a:effectLst/>
                          <a:latin typeface="Candara" panose="020E0502030303020204" pitchFamily="34" charset="0"/>
                        </a:rPr>
                        <a:t>- RIO: U</a:t>
                      </a:r>
                      <a:r>
                        <a:rPr lang="pt-BR" altLang="zh-TW" sz="800" b="0" i="0" u="none" strike="noStrike" dirty="0">
                          <a:solidFill>
                            <a:schemeClr val="tx1"/>
                          </a:solidFill>
                          <a:effectLst/>
                          <a:latin typeface="Candara" panose="020E0502030303020204" pitchFamily="34" charset="0"/>
                          <a:ea typeface="+mn-ea"/>
                        </a:rPr>
                        <a:t>$58.200</a:t>
                      </a:r>
                      <a:endParaRPr lang="pt-BR" altLang="zh-TW" sz="800" b="0" u="none" strike="noStrike" dirty="0">
                        <a:solidFill>
                          <a:schemeClr val="tx1"/>
                        </a:solidFill>
                        <a:effectLst/>
                        <a:latin typeface="Candara" panose="020E0502030303020204" pitchFamily="34" charset="0"/>
                      </a:endParaRPr>
                    </a:p>
                    <a:p>
                      <a:pPr algn="l" fontAlgn="ctr"/>
                      <a:r>
                        <a:rPr lang="pt-BR" altLang="zh-TW" sz="800" b="0" i="0" u="none" strike="noStrike" dirty="0">
                          <a:solidFill>
                            <a:schemeClr val="tx1"/>
                          </a:solidFill>
                          <a:effectLst/>
                          <a:latin typeface="Candara" panose="020E0502030303020204" pitchFamily="34" charset="0"/>
                          <a:ea typeface="+mn-ea"/>
                        </a:rPr>
                        <a:t>- STO: U$2.194</a:t>
                      </a:r>
                    </a:p>
                    <a:p>
                      <a:pPr algn="l" fontAlgn="ctr"/>
                      <a:r>
                        <a:rPr lang="pt-BR" altLang="zh-TW" sz="800" b="0" i="0" u="none" strike="noStrike" dirty="0">
                          <a:solidFill>
                            <a:schemeClr val="tx1"/>
                          </a:solidFill>
                          <a:effectLst/>
                          <a:latin typeface="Candara" panose="020E0502030303020204" pitchFamily="34" charset="0"/>
                          <a:ea typeface="+mn-ea"/>
                        </a:rPr>
                        <a:t>- PNP: $0 (TBC in </a:t>
                      </a:r>
                      <a:r>
                        <a:rPr lang="pt-BR" altLang="zh-TW" sz="800" b="0" i="0" u="none" strike="noStrike" dirty="0" err="1">
                          <a:solidFill>
                            <a:schemeClr val="tx1"/>
                          </a:solidFill>
                          <a:effectLst/>
                          <a:latin typeface="Candara" panose="020E0502030303020204" pitchFamily="34" charset="0"/>
                          <a:ea typeface="+mn-ea"/>
                        </a:rPr>
                        <a:t>march</a:t>
                      </a:r>
                      <a:r>
                        <a:rPr lang="pt-BR" altLang="zh-TW" sz="800" b="0" i="0" u="none" strike="noStrike" dirty="0">
                          <a:solidFill>
                            <a:schemeClr val="tx1"/>
                          </a:solidFill>
                          <a:effectLst/>
                          <a:latin typeface="Candara" panose="020E0502030303020204" pitchFamily="34" charset="0"/>
                          <a:ea typeface="+mn-ea"/>
                        </a:rPr>
                        <a:t>)</a:t>
                      </a:r>
                    </a:p>
                    <a:p>
                      <a:pPr algn="l" fontAlgn="ctr"/>
                      <a:r>
                        <a:rPr lang="pt-BR" altLang="zh-TW" sz="800" b="0" i="0" u="none" strike="noStrike" dirty="0">
                          <a:solidFill>
                            <a:schemeClr val="tx1"/>
                          </a:solidFill>
                          <a:effectLst/>
                          <a:latin typeface="Candara" panose="020E0502030303020204" pitchFamily="34" charset="0"/>
                          <a:ea typeface="+mn-ea"/>
                        </a:rPr>
                        <a:t>- IOA: Slide </a:t>
                      </a:r>
                      <a:r>
                        <a:rPr lang="pt-BR" altLang="zh-TW" sz="800" b="0" i="0" u="none" strike="noStrike" dirty="0" err="1">
                          <a:solidFill>
                            <a:schemeClr val="tx1"/>
                          </a:solidFill>
                          <a:effectLst/>
                          <a:latin typeface="Candara" panose="020E0502030303020204" pitchFamily="34" charset="0"/>
                          <a:ea typeface="+mn-ea"/>
                        </a:rPr>
                        <a:t>scale</a:t>
                      </a:r>
                      <a:endParaRPr lang="pt-BR" altLang="zh-TW" sz="800" b="0" i="0" u="none" strike="noStrike" dirty="0">
                        <a:solidFill>
                          <a:schemeClr val="tx1"/>
                        </a:solidFill>
                        <a:effectLst/>
                        <a:latin typeface="Candara" panose="020E0502030303020204" pitchFamily="34" charset="0"/>
                        <a:ea typeface="+mn-ea"/>
                      </a:endParaRPr>
                    </a:p>
                    <a:p>
                      <a:pPr algn="l" fontAlgn="ctr"/>
                      <a:r>
                        <a:rPr lang="pt-BR" altLang="zh-TW" sz="800" b="0" i="0" u="none" strike="noStrike" dirty="0">
                          <a:solidFill>
                            <a:schemeClr val="tx1"/>
                          </a:solidFill>
                          <a:effectLst/>
                          <a:latin typeface="Candara" panose="020E0502030303020204" pitchFamily="34" charset="0"/>
                          <a:ea typeface="+mn-ea"/>
                        </a:rPr>
                        <a:t>   1st - </a:t>
                      </a:r>
                      <a:r>
                        <a:rPr lang="pt-BR" altLang="zh-TW" sz="800" b="0" i="0" u="none" strike="noStrike" dirty="0" err="1">
                          <a:solidFill>
                            <a:schemeClr val="tx1"/>
                          </a:solidFill>
                          <a:effectLst/>
                          <a:latin typeface="Candara" panose="020E0502030303020204" pitchFamily="34" charset="0"/>
                          <a:ea typeface="+mn-ea"/>
                        </a:rPr>
                        <a:t>apr</a:t>
                      </a:r>
                      <a:r>
                        <a:rPr lang="pt-BR" altLang="zh-TW" sz="800" b="0" i="0" u="none" strike="noStrike" dirty="0">
                          <a:solidFill>
                            <a:schemeClr val="tx1"/>
                          </a:solidFill>
                          <a:effectLst/>
                          <a:latin typeface="Candara" panose="020E0502030303020204" pitchFamily="34" charset="0"/>
                          <a:ea typeface="+mn-ea"/>
                        </a:rPr>
                        <a:t>/24/2024 </a:t>
                      </a:r>
                    </a:p>
                    <a:p>
                      <a:pPr algn="l" fontAlgn="ctr"/>
                      <a:r>
                        <a:rPr lang="pt-BR" altLang="zh-TW" sz="800" b="0" i="0" u="none" strike="noStrike" dirty="0">
                          <a:solidFill>
                            <a:schemeClr val="tx1"/>
                          </a:solidFill>
                          <a:effectLst/>
                          <a:latin typeface="Candara" panose="020E0502030303020204" pitchFamily="34" charset="0"/>
                          <a:ea typeface="+mn-ea"/>
                        </a:rPr>
                        <a:t>   2nd - </a:t>
                      </a:r>
                      <a:r>
                        <a:rPr lang="pt-BR" altLang="zh-TW" sz="800" b="0" i="0" u="none" strike="noStrike" dirty="0" err="1">
                          <a:solidFill>
                            <a:schemeClr val="tx1"/>
                          </a:solidFill>
                          <a:effectLst/>
                          <a:latin typeface="Candara" panose="020E0502030303020204" pitchFamily="34" charset="0"/>
                          <a:ea typeface="+mn-ea"/>
                        </a:rPr>
                        <a:t>may</a:t>
                      </a:r>
                      <a:r>
                        <a:rPr lang="pt-BR" altLang="zh-TW" sz="800" b="0" i="0" u="none" strike="noStrike" dirty="0">
                          <a:solidFill>
                            <a:schemeClr val="tx1"/>
                          </a:solidFill>
                          <a:effectLst/>
                          <a:latin typeface="Candara" panose="020E0502030303020204" pitchFamily="34" charset="0"/>
                          <a:ea typeface="+mn-ea"/>
                        </a:rPr>
                        <a:t>/28/2024</a:t>
                      </a:r>
                    </a:p>
                    <a:p>
                      <a:pPr algn="l" fontAlgn="ctr"/>
                      <a:r>
                        <a:rPr lang="pt-BR" altLang="zh-TW" sz="800" b="0" i="0" u="none" strike="noStrike" dirty="0">
                          <a:solidFill>
                            <a:schemeClr val="tx1"/>
                          </a:solidFill>
                          <a:effectLst/>
                          <a:latin typeface="Candara" panose="020E0502030303020204" pitchFamily="34" charset="0"/>
                          <a:ea typeface="+mn-ea"/>
                        </a:rPr>
                        <a:t>- NVT(</a:t>
                      </a:r>
                      <a:r>
                        <a:rPr lang="pt-BR" altLang="zh-TW" sz="800" b="0" i="0" u="none" strike="noStrike" dirty="0" err="1">
                          <a:solidFill>
                            <a:schemeClr val="tx1"/>
                          </a:solidFill>
                          <a:effectLst/>
                          <a:latin typeface="Candara" panose="020E0502030303020204" pitchFamily="34" charset="0"/>
                          <a:ea typeface="+mn-ea"/>
                        </a:rPr>
                        <a:t>tug</a:t>
                      </a:r>
                      <a:r>
                        <a:rPr lang="pt-BR" altLang="zh-TW" sz="800" b="0" i="0" u="none" strike="noStrike" dirty="0">
                          <a:solidFill>
                            <a:schemeClr val="tx1"/>
                          </a:solidFill>
                          <a:effectLst/>
                          <a:latin typeface="Candara" panose="020E0502030303020204" pitchFamily="34" charset="0"/>
                          <a:ea typeface="+mn-ea"/>
                        </a:rPr>
                        <a:t>): U$11.812</a:t>
                      </a:r>
                      <a:endParaRPr lang="zh-TW" altLang="en-US" sz="8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Negotiate</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with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vendors</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reacheable</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incentives in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order</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to</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set up extra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revenues</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to</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the</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line</a:t>
                      </a:r>
                      <a:endParaRPr kumimoji="0" lang="zh-TW" altLang="en-US"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291650">
                <a:tc vMerge="1">
                  <a:txBody>
                    <a:bodyPr/>
                    <a:lstStyle/>
                    <a:p>
                      <a:endParaRPr lang="zh-TW" altLang="en-US"/>
                    </a:p>
                  </a:txBody>
                  <a:tcPr/>
                </a:tc>
                <a:tc>
                  <a:txBody>
                    <a:bodyPr/>
                    <a:lstStyle/>
                    <a:p>
                      <a:pPr algn="ctr" fontAlgn="ctr"/>
                      <a:r>
                        <a:rPr lang="en-US" sz="1000" b="0" u="none" strike="noStrike" dirty="0">
                          <a:effectLst/>
                          <a:latin typeface="Candara" panose="020E0502030303020204" pitchFamily="34" charset="0"/>
                        </a:rPr>
                        <a:t>Empty Storage</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altLang="zh-TW" sz="800" u="none" strike="noStrike" dirty="0">
                          <a:effectLst/>
                          <a:latin typeface="Candara" panose="020E0502030303020204" pitchFamily="34" charset="0"/>
                        </a:rPr>
                        <a:t>U$24.518</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altLang="zh-TW" sz="800" u="none" strike="noStrike" dirty="0">
                          <a:effectLst/>
                          <a:latin typeface="Candara" panose="020E0502030303020204" pitchFamily="34" charset="0"/>
                        </a:rPr>
                        <a:t>U$53.016</a:t>
                      </a:r>
                      <a:endParaRPr lang="zh-TW" altLang="en-US" sz="800" b="1"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altLang="zh-TW" sz="8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rPr>
                        <a:t>U$28.498</a:t>
                      </a:r>
                      <a:endParaRPr lang="zh-TW" altLang="en-US" sz="8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BRSTOS – LKIN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unexpectedly</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discharged</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250 teus due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to</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stowage</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plan issue.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Also</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SBSA pool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exceeded</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due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to</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lack</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of</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space</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in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other</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depots</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Look for new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depots</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at</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STO.</a:t>
                      </a:r>
                    </a:p>
                    <a:p>
                      <a:pPr marL="0" marR="0" lvl="0" indent="0" algn="l" defTabSz="914400" eaLnBrk="1" fontAlgn="ctr" latinLnBrk="0" hangingPunct="1">
                        <a:lnSpc>
                          <a:spcPct val="100000"/>
                        </a:lnSpc>
                        <a:spcBef>
                          <a:spcPts val="0"/>
                        </a:spcBef>
                        <a:spcAft>
                          <a:spcPts val="0"/>
                        </a:spcAft>
                        <a:buClrTx/>
                        <a:buSzTx/>
                        <a:buFontTx/>
                        <a:buNone/>
                        <a:tabLst/>
                        <a:defRPr/>
                      </a:pP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BRSTOP –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Push</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terminal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to</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increase</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free pool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capacity</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in 25%</a:t>
                      </a:r>
                    </a:p>
                    <a:p>
                      <a:pPr marL="0" marR="0" lvl="0" indent="0" algn="l" defTabSz="914400" eaLnBrk="1" fontAlgn="ctr" latinLnBrk="0" hangingPunct="1">
                        <a:lnSpc>
                          <a:spcPct val="100000"/>
                        </a:lnSpc>
                        <a:spcBef>
                          <a:spcPts val="0"/>
                        </a:spcBef>
                        <a:spcAft>
                          <a:spcPts val="0"/>
                        </a:spcAft>
                        <a:buClrTx/>
                        <a:buSzTx/>
                        <a:buFontTx/>
                        <a:buNone/>
                        <a:tabLst/>
                        <a:defRPr/>
                      </a:pP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BRPNPP –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Vessels</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omissions</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impacted</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repositioning</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generating</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storage</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costs</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Look for new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depots</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at</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PNP</a:t>
                      </a:r>
                      <a:endParaRPr kumimoji="0" lang="zh-TW" altLang="en-US"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230050">
                <a:tc vMerge="1">
                  <a:txBody>
                    <a:bodyPr/>
                    <a:lstStyle/>
                    <a:p>
                      <a:endParaRPr lang="zh-TW" altLang="en-US"/>
                    </a:p>
                  </a:txBody>
                  <a:tcPr/>
                </a:tc>
                <a:tc>
                  <a:txBody>
                    <a:bodyPr/>
                    <a:lstStyle/>
                    <a:p>
                      <a:pPr algn="ctr" fontAlgn="ctr"/>
                      <a:r>
                        <a:rPr lang="en-US" sz="1000" b="0" u="none" strike="noStrike" dirty="0">
                          <a:effectLst/>
                          <a:latin typeface="Candara" panose="020E0502030303020204" pitchFamily="34" charset="0"/>
                        </a:rPr>
                        <a:t>Rate Reduction</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altLang="zh-TW" sz="800" b="1" i="0" u="none" strike="noStrike" dirty="0">
                          <a:solidFill>
                            <a:schemeClr val="tx1"/>
                          </a:solidFill>
                          <a:effectLst/>
                          <a:latin typeface="Candara" panose="020E0502030303020204" pitchFamily="34" charset="0"/>
                          <a:ea typeface="+mn-ea"/>
                        </a:rPr>
                        <a:t>Original (1st </a:t>
                      </a:r>
                      <a:r>
                        <a:rPr lang="pt-BR" altLang="zh-TW" sz="800" b="1" i="0" u="none" strike="noStrike" dirty="0" err="1">
                          <a:solidFill>
                            <a:schemeClr val="tx1"/>
                          </a:solidFill>
                          <a:effectLst/>
                          <a:latin typeface="Candara" panose="020E0502030303020204" pitchFamily="34" charset="0"/>
                          <a:ea typeface="+mn-ea"/>
                        </a:rPr>
                        <a:t>offer</a:t>
                      </a:r>
                      <a:r>
                        <a:rPr lang="pt-BR" altLang="zh-TW" sz="800" b="1" i="0" u="none" strike="noStrike" dirty="0">
                          <a:solidFill>
                            <a:schemeClr val="tx1"/>
                          </a:solidFill>
                          <a:effectLst/>
                          <a:latin typeface="Candara" panose="020E0502030303020204" pitchFamily="34" charset="0"/>
                          <a:ea typeface="+mn-ea"/>
                        </a:rPr>
                        <a:t>) / Final</a:t>
                      </a:r>
                      <a:endParaRPr lang="pt-BR" altLang="zh-TW" sz="800" b="0" i="0" u="none" strike="noStrike" dirty="0">
                        <a:solidFill>
                          <a:schemeClr val="tx1"/>
                        </a:solidFill>
                        <a:effectLst/>
                        <a:latin typeface="Candara" panose="020E0502030303020204" pitchFamily="34" charset="0"/>
                        <a:ea typeface="+mn-ea"/>
                      </a:endParaRPr>
                    </a:p>
                    <a:p>
                      <a:pPr algn="l" fontAlgn="ctr"/>
                      <a:r>
                        <a:rPr lang="pt-BR" altLang="zh-TW" sz="800" b="0" i="0" u="none" strike="noStrike" dirty="0">
                          <a:solidFill>
                            <a:schemeClr val="tx1"/>
                          </a:solidFill>
                          <a:effectLst/>
                          <a:latin typeface="Candara" panose="020E0502030303020204" pitchFamily="34" charset="0"/>
                          <a:ea typeface="+mn-ea"/>
                        </a:rPr>
                        <a:t>BRRIOR - na / na </a:t>
                      </a:r>
                    </a:p>
                    <a:p>
                      <a:pPr algn="l" fontAlgn="ctr"/>
                      <a:r>
                        <a:rPr lang="pt-BR" altLang="zh-TW" sz="800" b="0" i="0" u="none" strike="noStrike" dirty="0">
                          <a:solidFill>
                            <a:schemeClr val="tx1"/>
                          </a:solidFill>
                          <a:effectLst/>
                          <a:latin typeface="Candara" panose="020E0502030303020204" pitchFamily="34" charset="0"/>
                          <a:ea typeface="+mn-ea"/>
                        </a:rPr>
                        <a:t>BRSTOP -  na / na</a:t>
                      </a:r>
                    </a:p>
                    <a:p>
                      <a:pPr algn="l" fontAlgn="ctr"/>
                      <a:r>
                        <a:rPr lang="pt-BR" altLang="zh-TW" sz="800" b="0" i="0" u="none" strike="noStrike" dirty="0">
                          <a:solidFill>
                            <a:schemeClr val="tx1"/>
                          </a:solidFill>
                          <a:effectLst/>
                          <a:latin typeface="Candara" panose="020E0502030303020204" pitchFamily="34" charset="0"/>
                          <a:ea typeface="+mn-ea"/>
                        </a:rPr>
                        <a:t>BRPNPP – 7,5% / 5,79%</a:t>
                      </a:r>
                    </a:p>
                    <a:p>
                      <a:pPr algn="l" fontAlgn="ctr"/>
                      <a:r>
                        <a:rPr lang="pt-BR" altLang="zh-TW" sz="800" b="0" i="0" u="none" strike="noStrike" dirty="0">
                          <a:solidFill>
                            <a:schemeClr val="tx1"/>
                          </a:solidFill>
                          <a:effectLst/>
                          <a:latin typeface="Candara" panose="020E0502030303020204" pitchFamily="34" charset="0"/>
                          <a:ea typeface="+mn-ea"/>
                        </a:rPr>
                        <a:t>BRIOAI - 5,79% / 4,78%</a:t>
                      </a:r>
                    </a:p>
                    <a:p>
                      <a:pPr algn="l" fontAlgn="ctr"/>
                      <a:r>
                        <a:rPr lang="pt-BR" altLang="zh-TW" sz="800" b="0" i="0" u="none" strike="noStrike" dirty="0">
                          <a:solidFill>
                            <a:schemeClr val="tx1"/>
                          </a:solidFill>
                          <a:effectLst/>
                          <a:latin typeface="Candara" panose="020E0502030303020204" pitchFamily="34" charset="0"/>
                          <a:ea typeface="+mn-ea"/>
                        </a:rPr>
                        <a:t>BRRGRR - 8,31% / 3,98%</a:t>
                      </a:r>
                    </a:p>
                    <a:p>
                      <a:pPr algn="l" fontAlgn="ctr"/>
                      <a:r>
                        <a:rPr lang="pt-BR" altLang="zh-TW" sz="800" u="none" strike="noStrike" dirty="0">
                          <a:effectLst/>
                          <a:latin typeface="Candara" panose="020E0502030303020204" pitchFamily="34" charset="0"/>
                        </a:rPr>
                        <a:t>(T/S </a:t>
                      </a:r>
                      <a:r>
                        <a:rPr lang="pt-BR" altLang="zh-TW" sz="800" u="none" strike="noStrike" dirty="0" err="1">
                          <a:effectLst/>
                          <a:latin typeface="Candara" panose="020E0502030303020204" pitchFamily="34" charset="0"/>
                        </a:rPr>
                        <a:t>cost</a:t>
                      </a:r>
                      <a:r>
                        <a:rPr lang="pt-BR" altLang="zh-TW" sz="800" u="none" strike="noStrike" dirty="0">
                          <a:effectLst/>
                          <a:latin typeface="Candara" panose="020E0502030303020204" pitchFamily="34" charset="0"/>
                        </a:rPr>
                        <a:t> </a:t>
                      </a:r>
                      <a:r>
                        <a:rPr lang="pt-BR" altLang="zh-TW" sz="800" u="none" strike="noStrike" dirty="0" err="1">
                          <a:effectLst/>
                          <a:latin typeface="Candara" panose="020E0502030303020204" pitchFamily="34" charset="0"/>
                        </a:rPr>
                        <a:t>reduced</a:t>
                      </a:r>
                      <a:r>
                        <a:rPr lang="pt-BR" altLang="zh-TW" sz="800" u="none" strike="noStrike" dirty="0">
                          <a:effectLst/>
                          <a:latin typeface="Candara" panose="020E0502030303020204" pitchFamily="34" charset="0"/>
                        </a:rPr>
                        <a:t> 100%)</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pt-BR" altLang="zh-TW" sz="800" b="1" i="0" u="none" strike="noStrike" dirty="0">
                          <a:solidFill>
                            <a:schemeClr val="tx1"/>
                          </a:solidFill>
                          <a:effectLst/>
                          <a:latin typeface="Candara" panose="020E0502030303020204" pitchFamily="34" charset="0"/>
                          <a:ea typeface="+mn-ea"/>
                        </a:rPr>
                        <a:t>Original (1st </a:t>
                      </a:r>
                      <a:r>
                        <a:rPr lang="pt-BR" altLang="zh-TW" sz="800" b="1" i="0" u="none" strike="noStrike" dirty="0" err="1">
                          <a:solidFill>
                            <a:schemeClr val="tx1"/>
                          </a:solidFill>
                          <a:effectLst/>
                          <a:latin typeface="Candara" panose="020E0502030303020204" pitchFamily="34" charset="0"/>
                          <a:ea typeface="+mn-ea"/>
                        </a:rPr>
                        <a:t>offer</a:t>
                      </a:r>
                      <a:r>
                        <a:rPr lang="pt-BR" altLang="zh-TW" sz="800" b="1" i="0" u="none" strike="noStrike" dirty="0">
                          <a:solidFill>
                            <a:schemeClr val="tx1"/>
                          </a:solidFill>
                          <a:effectLst/>
                          <a:latin typeface="Candara" panose="020E0502030303020204" pitchFamily="34" charset="0"/>
                          <a:ea typeface="+mn-ea"/>
                        </a:rPr>
                        <a:t>) / Final</a:t>
                      </a:r>
                    </a:p>
                    <a:p>
                      <a:pPr algn="l" fontAlgn="ctr"/>
                      <a:r>
                        <a:rPr lang="pt-BR" altLang="zh-TW" sz="800" b="0" i="0" u="none" strike="noStrike" dirty="0">
                          <a:solidFill>
                            <a:schemeClr val="tx1"/>
                          </a:solidFill>
                          <a:effectLst/>
                          <a:latin typeface="Candara" panose="020E0502030303020204" pitchFamily="34" charset="0"/>
                          <a:ea typeface="+mn-ea"/>
                        </a:rPr>
                        <a:t>BRRIO – 40% / 32%</a:t>
                      </a:r>
                    </a:p>
                    <a:p>
                      <a:pPr algn="l" fontAlgn="ctr"/>
                      <a:r>
                        <a:rPr lang="pt-BR" altLang="zh-TW" sz="800" b="0" i="0" u="none" strike="noStrike" dirty="0">
                          <a:solidFill>
                            <a:schemeClr val="tx1"/>
                          </a:solidFill>
                          <a:effectLst/>
                          <a:latin typeface="Candara" panose="020E0502030303020204" pitchFamily="34" charset="0"/>
                          <a:ea typeface="+mn-ea"/>
                        </a:rPr>
                        <a:t>BRSTOP -  112% / 92%</a:t>
                      </a:r>
                    </a:p>
                    <a:p>
                      <a:pPr algn="l" fontAlgn="ctr"/>
                      <a:r>
                        <a:rPr lang="pt-BR" altLang="zh-TW" sz="800" b="0" i="0" u="none" strike="noStrike" dirty="0">
                          <a:solidFill>
                            <a:schemeClr val="tx1"/>
                          </a:solidFill>
                          <a:effectLst/>
                          <a:latin typeface="Candara" panose="020E0502030303020204" pitchFamily="34" charset="0"/>
                          <a:ea typeface="+mn-ea"/>
                        </a:rPr>
                        <a:t>BRPNPP – 9,89% / 5,87%</a:t>
                      </a:r>
                    </a:p>
                    <a:p>
                      <a:pPr algn="l" fontAlgn="ctr"/>
                      <a:r>
                        <a:rPr lang="pt-BR" altLang="zh-TW" sz="800" b="0" i="0" u="none" strike="noStrike" dirty="0">
                          <a:solidFill>
                            <a:schemeClr val="tx1"/>
                          </a:solidFill>
                          <a:effectLst/>
                          <a:latin typeface="Candara" panose="020E0502030303020204" pitchFamily="34" charset="0"/>
                          <a:ea typeface="+mn-ea"/>
                        </a:rPr>
                        <a:t>BRIOAI – 7,00% / 5,50%</a:t>
                      </a:r>
                    </a:p>
                    <a:p>
                      <a:pPr algn="l" fontAlgn="ctr"/>
                      <a:r>
                        <a:rPr lang="pt-BR" altLang="zh-TW" sz="800" b="0" i="0" u="none" strike="noStrike" dirty="0">
                          <a:solidFill>
                            <a:schemeClr val="tx1"/>
                          </a:solidFill>
                          <a:effectLst/>
                          <a:latin typeface="Candara" panose="020E0502030303020204" pitchFamily="34" charset="0"/>
                          <a:ea typeface="+mn-ea"/>
                        </a:rPr>
                        <a:t>BRRGRR - 10,43% / 5%</a:t>
                      </a:r>
                    </a:p>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indent="0" algn="l" fontAlgn="ctr">
                        <a:buFontTx/>
                        <a:buNone/>
                      </a:pPr>
                      <a:r>
                        <a:rPr lang="pt-BR" altLang="zh-TW" sz="800" b="0" i="0" u="none" strike="noStrike" dirty="0">
                          <a:solidFill>
                            <a:srgbClr val="000000"/>
                          </a:solidFill>
                          <a:effectLst/>
                          <a:latin typeface="Candara" panose="020E0502030303020204" pitchFamily="34" charset="0"/>
                          <a:ea typeface="+mn-ea"/>
                        </a:rPr>
                        <a:t>For 2025, </a:t>
                      </a:r>
                      <a:r>
                        <a:rPr lang="pt-BR" altLang="zh-TW" sz="800" b="0" i="0" u="none" strike="noStrike" dirty="0" err="1">
                          <a:solidFill>
                            <a:srgbClr val="000000"/>
                          </a:solidFill>
                          <a:effectLst/>
                          <a:latin typeface="Candara" panose="020E0502030303020204" pitchFamily="34" charset="0"/>
                          <a:ea typeface="+mn-ea"/>
                        </a:rPr>
                        <a:t>Rejecting</a:t>
                      </a:r>
                      <a:r>
                        <a:rPr lang="pt-BR" altLang="zh-TW" sz="800" b="0" i="0" u="none" strike="noStrike" dirty="0">
                          <a:solidFill>
                            <a:srgbClr val="000000"/>
                          </a:solidFill>
                          <a:effectLst/>
                          <a:latin typeface="Candara" panose="020E0502030303020204" pitchFamily="34" charset="0"/>
                          <a:ea typeface="+mn-ea"/>
                        </a:rPr>
                        <a:t> </a:t>
                      </a:r>
                      <a:r>
                        <a:rPr lang="pt-BR" altLang="zh-TW" sz="800" b="0" i="0" u="none" strike="noStrike" dirty="0" err="1">
                          <a:solidFill>
                            <a:srgbClr val="000000"/>
                          </a:solidFill>
                          <a:effectLst/>
                          <a:latin typeface="Candara" panose="020E0502030303020204" pitchFamily="34" charset="0"/>
                          <a:ea typeface="+mn-ea"/>
                        </a:rPr>
                        <a:t>all</a:t>
                      </a:r>
                      <a:r>
                        <a:rPr lang="pt-BR" altLang="zh-TW" sz="800" b="0" i="0" u="none" strike="noStrike" dirty="0">
                          <a:solidFill>
                            <a:srgbClr val="000000"/>
                          </a:solidFill>
                          <a:effectLst/>
                          <a:latin typeface="Candara" panose="020E0502030303020204" pitchFamily="34" charset="0"/>
                          <a:ea typeface="+mn-ea"/>
                        </a:rPr>
                        <a:t> </a:t>
                      </a:r>
                      <a:r>
                        <a:rPr lang="pt-BR" altLang="zh-TW" sz="800" b="0" i="0" u="none" strike="noStrike" dirty="0" err="1">
                          <a:solidFill>
                            <a:srgbClr val="000000"/>
                          </a:solidFill>
                          <a:effectLst/>
                          <a:latin typeface="Candara" panose="020E0502030303020204" pitchFamily="34" charset="0"/>
                          <a:ea typeface="+mn-ea"/>
                        </a:rPr>
                        <a:t>offers</a:t>
                      </a:r>
                      <a:r>
                        <a:rPr lang="pt-BR" altLang="zh-TW" sz="800" b="0" i="0" u="none" strike="noStrike" dirty="0">
                          <a:solidFill>
                            <a:srgbClr val="000000"/>
                          </a:solidFill>
                          <a:effectLst/>
                          <a:latin typeface="Candara" panose="020E0502030303020204" pitchFamily="34" charset="0"/>
                          <a:ea typeface="+mn-ea"/>
                        </a:rPr>
                        <a:t> that </a:t>
                      </a:r>
                      <a:r>
                        <a:rPr lang="pt-BR" altLang="zh-TW" sz="800" b="0" i="0" u="none" strike="noStrike" dirty="0" err="1">
                          <a:solidFill>
                            <a:srgbClr val="000000"/>
                          </a:solidFill>
                          <a:effectLst/>
                          <a:latin typeface="Candara" panose="020E0502030303020204" pitchFamily="34" charset="0"/>
                          <a:ea typeface="+mn-ea"/>
                        </a:rPr>
                        <a:t>surpass</a:t>
                      </a:r>
                      <a:r>
                        <a:rPr lang="pt-BR" altLang="zh-TW" sz="800" b="0" i="0" u="none" strike="noStrike" dirty="0">
                          <a:solidFill>
                            <a:srgbClr val="000000"/>
                          </a:solidFill>
                          <a:effectLst/>
                          <a:latin typeface="Candara" panose="020E0502030303020204" pitchFamily="34" charset="0"/>
                          <a:ea typeface="+mn-ea"/>
                        </a:rPr>
                        <a:t> </a:t>
                      </a:r>
                      <a:r>
                        <a:rPr lang="pt-BR" altLang="zh-TW" sz="800" b="0" i="0" u="none" strike="noStrike" dirty="0" err="1">
                          <a:solidFill>
                            <a:srgbClr val="000000"/>
                          </a:solidFill>
                          <a:effectLst/>
                          <a:latin typeface="Candara" panose="020E0502030303020204" pitchFamily="34" charset="0"/>
                          <a:ea typeface="+mn-ea"/>
                        </a:rPr>
                        <a:t>the</a:t>
                      </a:r>
                      <a:r>
                        <a:rPr lang="pt-BR" altLang="zh-TW" sz="800" b="0" i="0" u="none" strike="noStrike" dirty="0">
                          <a:solidFill>
                            <a:srgbClr val="000000"/>
                          </a:solidFill>
                          <a:effectLst/>
                          <a:latin typeface="Candara" panose="020E0502030303020204" pitchFamily="34" charset="0"/>
                          <a:ea typeface="+mn-ea"/>
                        </a:rPr>
                        <a:t> </a:t>
                      </a:r>
                      <a:r>
                        <a:rPr lang="pt-BR" altLang="zh-TW" sz="800" b="0" i="0" u="none" strike="noStrike" dirty="0" err="1">
                          <a:solidFill>
                            <a:srgbClr val="000000"/>
                          </a:solidFill>
                          <a:effectLst/>
                          <a:latin typeface="Candara" panose="020E0502030303020204" pitchFamily="34" charset="0"/>
                          <a:ea typeface="+mn-ea"/>
                        </a:rPr>
                        <a:t>annual</a:t>
                      </a:r>
                      <a:r>
                        <a:rPr lang="pt-BR" altLang="zh-TW" sz="800" b="0" i="0" u="none" strike="noStrike" dirty="0">
                          <a:solidFill>
                            <a:srgbClr val="000000"/>
                          </a:solidFill>
                          <a:effectLst/>
                          <a:latin typeface="Candara" panose="020E0502030303020204" pitchFamily="34" charset="0"/>
                          <a:ea typeface="+mn-ea"/>
                        </a:rPr>
                        <a:t> local CPI </a:t>
                      </a:r>
                      <a:r>
                        <a:rPr lang="pt-BR" altLang="zh-TW" sz="800" b="0" i="0" u="none" strike="noStrike" dirty="0" err="1">
                          <a:solidFill>
                            <a:srgbClr val="000000"/>
                          </a:solidFill>
                          <a:effectLst/>
                          <a:latin typeface="Candara" panose="020E0502030303020204" pitchFamily="34" charset="0"/>
                          <a:ea typeface="+mn-ea"/>
                        </a:rPr>
                        <a:t>and</a:t>
                      </a:r>
                      <a:r>
                        <a:rPr lang="pt-BR" altLang="zh-TW" sz="800" b="0" i="0" u="none" strike="noStrike" dirty="0">
                          <a:solidFill>
                            <a:srgbClr val="000000"/>
                          </a:solidFill>
                          <a:effectLst/>
                          <a:latin typeface="Candara" panose="020E0502030303020204" pitchFamily="34" charset="0"/>
                          <a:ea typeface="+mn-ea"/>
                        </a:rPr>
                        <a:t> </a:t>
                      </a:r>
                      <a:r>
                        <a:rPr lang="pt-BR" altLang="zh-TW" sz="800" b="0" i="0" u="none" strike="noStrike" dirty="0" err="1">
                          <a:solidFill>
                            <a:srgbClr val="000000"/>
                          </a:solidFill>
                          <a:effectLst/>
                          <a:latin typeface="Candara" panose="020E0502030303020204" pitchFamily="34" charset="0"/>
                          <a:ea typeface="+mn-ea"/>
                        </a:rPr>
                        <a:t>freezing</a:t>
                      </a:r>
                      <a:r>
                        <a:rPr lang="pt-BR" altLang="zh-TW" sz="800" b="0" i="0" u="none" strike="noStrike" dirty="0">
                          <a:solidFill>
                            <a:srgbClr val="000000"/>
                          </a:solidFill>
                          <a:effectLst/>
                          <a:latin typeface="Candara" panose="020E0502030303020204" pitchFamily="34" charset="0"/>
                          <a:ea typeface="+mn-ea"/>
                        </a:rPr>
                        <a:t> </a:t>
                      </a:r>
                      <a:r>
                        <a:rPr lang="pt-BR" altLang="zh-TW" sz="800" b="0" i="0" u="none" strike="noStrike" dirty="0" err="1">
                          <a:solidFill>
                            <a:srgbClr val="000000"/>
                          </a:solidFill>
                          <a:effectLst/>
                          <a:latin typeface="Candara" panose="020E0502030303020204" pitchFamily="34" charset="0"/>
                          <a:ea typeface="+mn-ea"/>
                        </a:rPr>
                        <a:t>operational</a:t>
                      </a:r>
                      <a:r>
                        <a:rPr lang="pt-BR" altLang="zh-TW" sz="800" b="0" i="0" u="none" strike="noStrike" dirty="0">
                          <a:solidFill>
                            <a:srgbClr val="000000"/>
                          </a:solidFill>
                          <a:effectLst/>
                          <a:latin typeface="Candara" panose="020E0502030303020204" pitchFamily="34" charset="0"/>
                          <a:ea typeface="+mn-ea"/>
                        </a:rPr>
                        <a:t> </a:t>
                      </a:r>
                      <a:r>
                        <a:rPr lang="pt-BR" altLang="zh-TW" sz="800" b="0" i="0" u="none" strike="noStrike" dirty="0" err="1">
                          <a:solidFill>
                            <a:srgbClr val="000000"/>
                          </a:solidFill>
                          <a:effectLst/>
                          <a:latin typeface="Candara" panose="020E0502030303020204" pitchFamily="34" charset="0"/>
                          <a:ea typeface="+mn-ea"/>
                        </a:rPr>
                        <a:t>costs</a:t>
                      </a:r>
                      <a:endParaRPr lang="pt-BR" altLang="zh-TW" sz="800" b="0" i="0" u="none" strike="noStrike" dirty="0">
                        <a:solidFill>
                          <a:srgbClr val="000000"/>
                        </a:solidFill>
                        <a:effectLst/>
                        <a:latin typeface="Candara" panose="020E0502030303020204" pitchFamily="34" charset="0"/>
                        <a:ea typeface="+mn-ea"/>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9" name="文字方塊 2">
            <a:extLst>
              <a:ext uri="{FF2B5EF4-FFF2-40B4-BE49-F238E27FC236}">
                <a16:creationId xmlns:a16="http://schemas.microsoft.com/office/drawing/2014/main" id="{EFD41279-FFF7-2125-9E43-82D44AF88529}"/>
              </a:ext>
            </a:extLst>
          </p:cNvPr>
          <p:cNvSpPr txBox="1"/>
          <p:nvPr/>
        </p:nvSpPr>
        <p:spPr>
          <a:xfrm>
            <a:off x="116683" y="3879878"/>
            <a:ext cx="8928992" cy="1046440"/>
          </a:xfrm>
          <a:prstGeom prst="rect">
            <a:avLst/>
          </a:prstGeom>
          <a:noFill/>
        </p:spPr>
        <p:txBody>
          <a:bodyPr wrap="square" rtlCol="0">
            <a:spAutoFit/>
          </a:bodyPr>
          <a:lstStyle/>
          <a:p>
            <a:r>
              <a:rPr lang="en-US" altLang="zh-TW" sz="1200" b="1" dirty="0">
                <a:latin typeface="Arial Narrow" panose="020B0606020202030204" pitchFamily="34" charset="0"/>
              </a:rPr>
              <a:t>Terminal info update (expansion/dredge/crane)</a:t>
            </a:r>
          </a:p>
          <a:p>
            <a:pPr marL="128588" indent="-128588">
              <a:buFont typeface="Wingdings" panose="05000000000000000000" pitchFamily="2" charset="2"/>
              <a:buChar char="l"/>
            </a:pPr>
            <a:r>
              <a:rPr lang="en-US" altLang="zh-TW" sz="1000" b="1" dirty="0">
                <a:latin typeface="Arial Narrow" panose="020B0606020202030204" pitchFamily="34" charset="0"/>
              </a:rPr>
              <a:t>BRRIOR</a:t>
            </a:r>
            <a:r>
              <a:rPr lang="en-US" altLang="zh-TW" sz="1000" dirty="0">
                <a:latin typeface="Arial Narrow" panose="020B0606020202030204" pitchFamily="34" charset="0"/>
              </a:rPr>
              <a:t>: Dredging completed increasing draft to 15,3m (high tide) + extra 85m quay (total 800m) pending port authority approval in 1Q25. 02 new STSs to be delivered in 4Q26.</a:t>
            </a:r>
          </a:p>
          <a:p>
            <a:pPr marL="128588" indent="-128588">
              <a:buFont typeface="Wingdings" panose="05000000000000000000" pitchFamily="2" charset="2"/>
              <a:buChar char="l"/>
            </a:pPr>
            <a:r>
              <a:rPr lang="en-US" altLang="zh-TW" sz="1000" b="1" dirty="0">
                <a:latin typeface="Arial Narrow" panose="020B0606020202030204" pitchFamily="34" charset="0"/>
              </a:rPr>
              <a:t>BRSTOP</a:t>
            </a:r>
            <a:r>
              <a:rPr lang="en-US" altLang="zh-TW" sz="1000" dirty="0">
                <a:latin typeface="Arial Narrow" panose="020B0606020202030204" pitchFamily="34" charset="0"/>
              </a:rPr>
              <a:t>: Intermediate shift to be launched in 2Q25 (4 gangs w/ 6h shift). Pier extension (190m) pending only IBAMA authorization by 1H26. 02 new STSs + 6 RTG to be delivered in 2Q26.</a:t>
            </a:r>
          </a:p>
          <a:p>
            <a:pPr marL="128588" indent="-128588">
              <a:buFont typeface="Wingdings" panose="05000000000000000000" pitchFamily="2" charset="2"/>
              <a:buChar char="l"/>
            </a:pPr>
            <a:r>
              <a:rPr lang="en-US" altLang="zh-TW" sz="1000" b="1" dirty="0">
                <a:latin typeface="Arial Narrow" panose="020B0606020202030204" pitchFamily="34" charset="0"/>
              </a:rPr>
              <a:t>BRPNPP</a:t>
            </a:r>
            <a:r>
              <a:rPr lang="en-US" altLang="zh-TW" sz="1000" dirty="0">
                <a:latin typeface="Arial Narrow" panose="020B0606020202030204" pitchFamily="34" charset="0"/>
              </a:rPr>
              <a:t>: </a:t>
            </a:r>
            <a:r>
              <a:rPr lang="en-US" sz="1000" dirty="0">
                <a:effectLst/>
                <a:latin typeface="Arial Narrow" panose="020B0606020202030204" pitchFamily="34" charset="0"/>
                <a:ea typeface="PMingLiU" panose="02020500000000000000" pitchFamily="18" charset="-120"/>
              </a:rPr>
              <a:t>Dredging works in order to increase draft to 13,0m by 1H25.</a:t>
            </a:r>
            <a:endParaRPr lang="en-US" altLang="zh-TW" sz="1000" dirty="0">
              <a:latin typeface="Arial Narrow" panose="020B0606020202030204" pitchFamily="34" charset="0"/>
            </a:endParaRPr>
          </a:p>
          <a:p>
            <a:pPr marL="128588" indent="-128588">
              <a:buFont typeface="Wingdings" panose="05000000000000000000" pitchFamily="2" charset="2"/>
              <a:buChar char="l"/>
            </a:pPr>
            <a:r>
              <a:rPr lang="en-US" altLang="zh-TW" sz="1000" b="1" dirty="0">
                <a:latin typeface="Arial Narrow" panose="020B0606020202030204" pitchFamily="34" charset="0"/>
              </a:rPr>
              <a:t>BRNVTP</a:t>
            </a:r>
            <a:r>
              <a:rPr lang="en-US" altLang="zh-TW" sz="1000" dirty="0">
                <a:latin typeface="Arial Narrow" panose="020B0606020202030204" pitchFamily="34" charset="0"/>
              </a:rPr>
              <a:t>: Civil works to fortify quays in order to receive next gen vessels due in 1Q26. Acquisition of 02 STSs without restriction.</a:t>
            </a:r>
          </a:p>
          <a:p>
            <a:pPr marL="128588" indent="-128588">
              <a:buFont typeface="Wingdings" panose="05000000000000000000" pitchFamily="2" charset="2"/>
              <a:buChar char="l"/>
            </a:pPr>
            <a:r>
              <a:rPr lang="en-US" altLang="zh-TW" sz="1000" b="1" dirty="0">
                <a:latin typeface="Arial Narrow" panose="020B0606020202030204" pitchFamily="34" charset="0"/>
              </a:rPr>
              <a:t>BRIOAI</a:t>
            </a:r>
            <a:r>
              <a:rPr lang="en-US" altLang="zh-TW" sz="1000" dirty="0">
                <a:latin typeface="Arial Narrow" panose="020B0606020202030204" pitchFamily="34" charset="0"/>
              </a:rPr>
              <a:t>: 180.000 sqm yard capacity, acquisition of 01 STS, 540 plugs and dredging Babitonga bay, all for 4Q25. Extra 410m quay by 2Q27 (total 1210m)</a:t>
            </a:r>
            <a:endParaRPr lang="zh-TW" altLang="en-US" sz="1000" dirty="0">
              <a:latin typeface="Arial Narrow" panose="020B0606020202030204" pitchFamily="34" charset="0"/>
            </a:endParaRPr>
          </a:p>
        </p:txBody>
      </p:sp>
    </p:spTree>
    <p:extLst>
      <p:ext uri="{BB962C8B-B14F-4D97-AF65-F5344CB8AC3E}">
        <p14:creationId xmlns:p14="http://schemas.microsoft.com/office/powerpoint/2010/main" val="2511520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15888</TotalTime>
  <Words>1676</Words>
  <Application>Microsoft Office PowerPoint</Application>
  <PresentationFormat>如螢幕大小 (16:9)</PresentationFormat>
  <Paragraphs>235</Paragraphs>
  <Slides>9</Slides>
  <Notes>6</Notes>
  <HiddenSlides>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1</vt:i4>
      </vt:variant>
      <vt:variant>
        <vt:lpstr>投影片標題</vt:lpstr>
      </vt:variant>
      <vt:variant>
        <vt:i4>9</vt:i4>
      </vt:variant>
    </vt:vector>
  </HeadingPairs>
  <TitlesOfParts>
    <vt:vector size="21" baseType="lpstr">
      <vt:lpstr>DFKai-SB</vt:lpstr>
      <vt:lpstr>华文中宋</vt:lpstr>
      <vt:lpstr>Arial</vt:lpstr>
      <vt:lpstr>Arial Narrow</vt:lpstr>
      <vt:lpstr>Calibri</vt:lpstr>
      <vt:lpstr>Candara</vt:lpstr>
      <vt:lpstr>Symbol</vt:lpstr>
      <vt:lpstr>Times New Roman</vt:lpstr>
      <vt:lpstr>Vijaya</vt:lpstr>
      <vt:lpstr>Wingdings</vt:lpstr>
      <vt:lpstr>Office Theme</vt:lpstr>
      <vt:lpstr>Worksheet</vt:lpstr>
      <vt:lpstr>PowerPoint 簡報</vt:lpstr>
      <vt:lpstr>PowerPoint 簡報</vt:lpstr>
      <vt:lpstr>PowerPoint 簡報</vt:lpstr>
      <vt:lpstr>PowerPoint 簡報</vt:lpstr>
      <vt:lpstr>Topic discussion (BR)</vt:lpstr>
      <vt:lpstr>Topic discussion (BR)</vt:lpstr>
      <vt:lpstr>Topic discussion (BR)</vt:lpstr>
      <vt:lpstr>PowerPoint 簡報</vt:lpstr>
      <vt:lpstr>PowerPoint 簡報</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Steven</cp:lastModifiedBy>
  <cp:revision>2171</cp:revision>
  <cp:lastPrinted>2024-03-05T16:25:29Z</cp:lastPrinted>
  <dcterms:created xsi:type="dcterms:W3CDTF">2016-02-08T21:22:43Z</dcterms:created>
  <dcterms:modified xsi:type="dcterms:W3CDTF">2025-02-11T13:53:55Z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ies>
</file>