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63"/>
  </p:notesMasterIdLst>
  <p:sldIdLst>
    <p:sldId id="625" r:id="rId2"/>
    <p:sldId id="347" r:id="rId3"/>
    <p:sldId id="348" r:id="rId4"/>
    <p:sldId id="560" r:id="rId5"/>
    <p:sldId id="561" r:id="rId6"/>
    <p:sldId id="626" r:id="rId7"/>
    <p:sldId id="627" r:id="rId8"/>
    <p:sldId id="565" r:id="rId9"/>
    <p:sldId id="566" r:id="rId10"/>
    <p:sldId id="274" r:id="rId11"/>
    <p:sldId id="567" r:id="rId12"/>
    <p:sldId id="568" r:id="rId13"/>
    <p:sldId id="569" r:id="rId14"/>
    <p:sldId id="570" r:id="rId15"/>
    <p:sldId id="571" r:id="rId16"/>
    <p:sldId id="572" r:id="rId17"/>
    <p:sldId id="351" r:id="rId18"/>
    <p:sldId id="573" r:id="rId19"/>
    <p:sldId id="574" r:id="rId20"/>
    <p:sldId id="575" r:id="rId21"/>
    <p:sldId id="576" r:id="rId22"/>
    <p:sldId id="577" r:id="rId23"/>
    <p:sldId id="528" r:id="rId24"/>
    <p:sldId id="354" r:id="rId25"/>
    <p:sldId id="579" r:id="rId26"/>
    <p:sldId id="580" r:id="rId27"/>
    <p:sldId id="581" r:id="rId28"/>
    <p:sldId id="582" r:id="rId29"/>
    <p:sldId id="628" r:id="rId30"/>
    <p:sldId id="588" r:id="rId31"/>
    <p:sldId id="589" r:id="rId32"/>
    <p:sldId id="357" r:id="rId33"/>
    <p:sldId id="535" r:id="rId34"/>
    <p:sldId id="536" r:id="rId35"/>
    <p:sldId id="629" r:id="rId36"/>
    <p:sldId id="630" r:id="rId37"/>
    <p:sldId id="631" r:id="rId38"/>
    <p:sldId id="632" r:id="rId39"/>
    <p:sldId id="360" r:id="rId40"/>
    <p:sldId id="597" r:id="rId41"/>
    <p:sldId id="598" r:id="rId42"/>
    <p:sldId id="633" r:id="rId43"/>
    <p:sldId id="634" r:id="rId44"/>
    <p:sldId id="635" r:id="rId45"/>
    <p:sldId id="636" r:id="rId46"/>
    <p:sldId id="363" r:id="rId47"/>
    <p:sldId id="606" r:id="rId48"/>
    <p:sldId id="607" r:id="rId49"/>
    <p:sldId id="637" r:id="rId50"/>
    <p:sldId id="638" r:id="rId51"/>
    <p:sldId id="438" r:id="rId52"/>
    <p:sldId id="639" r:id="rId53"/>
    <p:sldId id="640" r:id="rId54"/>
    <p:sldId id="366" r:id="rId55"/>
    <p:sldId id="612" r:id="rId56"/>
    <p:sldId id="613" r:id="rId57"/>
    <p:sldId id="641" r:id="rId58"/>
    <p:sldId id="642" r:id="rId59"/>
    <p:sldId id="643" r:id="rId60"/>
    <p:sldId id="644" r:id="rId61"/>
    <p:sldId id="514" r:id="rId6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347"/>
            <p14:sldId id="348"/>
            <p14:sldId id="560"/>
            <p14:sldId id="561"/>
            <p14:sldId id="626"/>
            <p14:sldId id="627"/>
            <p14:sldId id="565"/>
            <p14:sldId id="566"/>
            <p14:sldId id="274"/>
            <p14:sldId id="567"/>
            <p14:sldId id="568"/>
            <p14:sldId id="569"/>
            <p14:sldId id="570"/>
            <p14:sldId id="571"/>
            <p14:sldId id="572"/>
            <p14:sldId id="351"/>
            <p14:sldId id="573"/>
            <p14:sldId id="574"/>
            <p14:sldId id="575"/>
            <p14:sldId id="576"/>
            <p14:sldId id="577"/>
            <p14:sldId id="528"/>
            <p14:sldId id="354"/>
            <p14:sldId id="579"/>
            <p14:sldId id="580"/>
            <p14:sldId id="581"/>
            <p14:sldId id="582"/>
            <p14:sldId id="628"/>
            <p14:sldId id="588"/>
            <p14:sldId id="589"/>
            <p14:sldId id="357"/>
            <p14:sldId id="535"/>
            <p14:sldId id="536"/>
            <p14:sldId id="629"/>
            <p14:sldId id="630"/>
            <p14:sldId id="631"/>
            <p14:sldId id="632"/>
            <p14:sldId id="360"/>
            <p14:sldId id="597"/>
            <p14:sldId id="598"/>
            <p14:sldId id="633"/>
            <p14:sldId id="634"/>
            <p14:sldId id="635"/>
            <p14:sldId id="636"/>
            <p14:sldId id="363"/>
            <p14:sldId id="606"/>
            <p14:sldId id="607"/>
            <p14:sldId id="637"/>
            <p14:sldId id="638"/>
            <p14:sldId id="438"/>
            <p14:sldId id="639"/>
            <p14:sldId id="640"/>
            <p14:sldId id="366"/>
            <p14:sldId id="612"/>
            <p14:sldId id="613"/>
            <p14:sldId id="641"/>
            <p14:sldId id="642"/>
            <p14:sldId id="643"/>
            <p14:sldId id="644"/>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7912" autoAdjust="0"/>
  </p:normalViewPr>
  <p:slideViewPr>
    <p:cSldViewPr>
      <p:cViewPr varScale="1">
        <p:scale>
          <a:sx n="85" d="100"/>
          <a:sy n="85" d="100"/>
        </p:scale>
        <p:origin x="274" y="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Sheet1!$B$2:$B$5</c:f>
              <c:numCache>
                <c:formatCode>0%</c:formatCode>
                <c:ptCount val="4"/>
                <c:pt idx="0">
                  <c:v>0.3</c:v>
                </c:pt>
                <c:pt idx="1">
                  <c:v>0.09</c:v>
                </c:pt>
                <c:pt idx="2">
                  <c:v>0.1</c:v>
                </c:pt>
                <c:pt idx="3">
                  <c:v>0.06</c:v>
                </c:pt>
              </c:numCache>
            </c:numRef>
          </c:val>
          <c:extLst>
            <c:ext xmlns:c16="http://schemas.microsoft.com/office/drawing/2014/chart" uri="{C3380CC4-5D6E-409C-BE32-E72D297353CC}">
              <c16:uniqueId val="{00000000-05F0-4213-B801-1F27C7CC3B63}"/>
            </c:ext>
          </c:extLst>
        </c:ser>
        <c:ser>
          <c:idx val="1"/>
          <c:order val="1"/>
          <c:tx>
            <c:strRef>
              <c:f>Sheet1!$C$1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Sheet1!$C$2:$C$5</c:f>
              <c:numCache>
                <c:formatCode>0%</c:formatCode>
                <c:ptCount val="4"/>
                <c:pt idx="0">
                  <c:v>0.28999999999999998</c:v>
                </c:pt>
                <c:pt idx="1">
                  <c:v>0.08</c:v>
                </c:pt>
                <c:pt idx="2">
                  <c:v>7.0000000000000007E-2</c:v>
                </c:pt>
                <c:pt idx="3">
                  <c:v>0.06</c:v>
                </c:pt>
              </c:numCache>
            </c:numRef>
          </c:val>
          <c:extLst>
            <c:ext xmlns:c16="http://schemas.microsoft.com/office/drawing/2014/chart" uri="{C3380CC4-5D6E-409C-BE32-E72D297353CC}">
              <c16:uniqueId val="{00000001-05F0-4213-B801-1F27C7CC3B63}"/>
            </c:ext>
          </c:extLst>
        </c:ser>
        <c:ser>
          <c:idx val="2"/>
          <c:order val="2"/>
          <c:tx>
            <c:strRef>
              <c:f>Sheet1!$D$1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Sheet1!$D$2:$D$5</c:f>
              <c:numCache>
                <c:formatCode>0%</c:formatCode>
                <c:ptCount val="4"/>
                <c:pt idx="0">
                  <c:v>0.3</c:v>
                </c:pt>
                <c:pt idx="1">
                  <c:v>7.0000000000000007E-2</c:v>
                </c:pt>
                <c:pt idx="2">
                  <c:v>0.05</c:v>
                </c:pt>
                <c:pt idx="3">
                  <c:v>0.04</c:v>
                </c:pt>
              </c:numCache>
            </c:numRef>
          </c:val>
          <c:extLst>
            <c:ext xmlns:c16="http://schemas.microsoft.com/office/drawing/2014/chart" uri="{C3380CC4-5D6E-409C-BE32-E72D297353CC}">
              <c16:uniqueId val="{00000002-05F0-4213-B801-1F27C7CC3B63}"/>
            </c:ext>
          </c:extLst>
        </c:ser>
        <c:ser>
          <c:idx val="3"/>
          <c:order val="3"/>
          <c:tx>
            <c:strRef>
              <c:f>Sheet1!$E$1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Sheet1!$E$2:$E$5</c:f>
              <c:numCache>
                <c:formatCode>0%</c:formatCode>
                <c:ptCount val="4"/>
                <c:pt idx="0">
                  <c:v>0.28000000000000003</c:v>
                </c:pt>
                <c:pt idx="1">
                  <c:v>7.0000000000000007E-2</c:v>
                </c:pt>
                <c:pt idx="2">
                  <c:v>0.04</c:v>
                </c:pt>
                <c:pt idx="3">
                  <c:v>0.05</c:v>
                </c:pt>
              </c:numCache>
            </c:numRef>
          </c:val>
          <c:extLst>
            <c:ext xmlns:c16="http://schemas.microsoft.com/office/drawing/2014/chart" uri="{C3380CC4-5D6E-409C-BE32-E72D297353CC}">
              <c16:uniqueId val="{00000000-971C-4918-96D3-8158A2C47431}"/>
            </c:ext>
          </c:extLst>
        </c:ser>
        <c:ser>
          <c:idx val="4"/>
          <c:order val="4"/>
          <c:tx>
            <c:strRef>
              <c:f>Sheet1!$F$1</c:f>
              <c:strCache>
                <c:ptCount val="1"/>
                <c:pt idx="0">
                  <c:v>PROSPECT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618 TRADE</c:v>
                </c:pt>
                <c:pt idx="1">
                  <c:v>609/610 TRADE</c:v>
                </c:pt>
                <c:pt idx="2">
                  <c:v>619/620 TRADE</c:v>
                </c:pt>
                <c:pt idx="3">
                  <c:v>622/623 TRADE</c:v>
                </c:pt>
              </c:strCache>
            </c:strRef>
          </c:cat>
          <c:val>
            <c:numRef>
              <c:f>Sheet1!$F$2:$F$5</c:f>
              <c:numCache>
                <c:formatCode>0%</c:formatCode>
                <c:ptCount val="4"/>
                <c:pt idx="0">
                  <c:v>0.2</c:v>
                </c:pt>
                <c:pt idx="1">
                  <c:v>0.05</c:v>
                </c:pt>
                <c:pt idx="2">
                  <c:v>0.03</c:v>
                </c:pt>
                <c:pt idx="3">
                  <c:v>0.03</c:v>
                </c:pt>
              </c:numCache>
            </c:numRef>
          </c:val>
          <c:extLst>
            <c:ext xmlns:c16="http://schemas.microsoft.com/office/drawing/2014/chart" uri="{C3380CC4-5D6E-409C-BE32-E72D297353CC}">
              <c16:uniqueId val="{00000000-5C35-450D-A096-9C890EA24F11}"/>
            </c:ext>
          </c:extLst>
        </c:ser>
        <c:dLbls>
          <c:showLegendKey val="0"/>
          <c:showVal val="0"/>
          <c:showCatName val="0"/>
          <c:showSerName val="0"/>
          <c:showPercent val="0"/>
          <c:showBubbleSize val="0"/>
        </c:dLbls>
        <c:gapWidth val="219"/>
        <c:overlap val="-27"/>
        <c:axId val="525530111"/>
        <c:axId val="525529695"/>
      </c:barChart>
      <c:catAx>
        <c:axId val="52553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29695"/>
        <c:crosses val="autoZero"/>
        <c:auto val="1"/>
        <c:lblAlgn val="ctr"/>
        <c:lblOffset val="100"/>
        <c:noMultiLvlLbl val="0"/>
      </c:catAx>
      <c:valAx>
        <c:axId val="5255296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30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87920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342854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18</a:t>
            </a:fld>
            <a:endParaRPr lang="en-US" dirty="0"/>
          </a:p>
        </p:txBody>
      </p:sp>
    </p:spTree>
    <p:extLst>
      <p:ext uri="{BB962C8B-B14F-4D97-AF65-F5344CB8AC3E}">
        <p14:creationId xmlns:p14="http://schemas.microsoft.com/office/powerpoint/2010/main" val="356631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41324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399969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4131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224123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56714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379215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2685491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9A12-900E-50C1-069F-CE2B33CDB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F63B0-A11D-E592-DE1B-485477C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C33F3-A617-9C7E-E5D4-912B4B7FFA3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0B457F32-6E6F-8B27-4045-458149CABEA4}"/>
              </a:ext>
            </a:extLst>
          </p:cNvPr>
          <p:cNvSpPr>
            <a:spLocks noGrp="1"/>
          </p:cNvSpPr>
          <p:nvPr>
            <p:ph type="sldNum" sz="quarter" idx="10"/>
          </p:nvPr>
        </p:nvSpPr>
        <p:spPr/>
        <p:txBody>
          <a:bodyPr/>
          <a:lstStyle/>
          <a:p>
            <a:fld id="{772B93F9-0430-4295-A60B-76228A639C3D}" type="slidenum">
              <a:rPr lang="en-US" smtClean="0"/>
              <a:pPr/>
              <a:t>29</a:t>
            </a:fld>
            <a:endParaRPr lang="en-US" dirty="0"/>
          </a:p>
        </p:txBody>
      </p:sp>
    </p:spTree>
    <p:extLst>
      <p:ext uri="{BB962C8B-B14F-4D97-AF65-F5344CB8AC3E}">
        <p14:creationId xmlns:p14="http://schemas.microsoft.com/office/powerpoint/2010/main" val="917300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33</a:t>
            </a:fld>
            <a:endParaRPr lang="en-US" dirty="0"/>
          </a:p>
        </p:txBody>
      </p:sp>
    </p:spTree>
    <p:extLst>
      <p:ext uri="{BB962C8B-B14F-4D97-AF65-F5344CB8AC3E}">
        <p14:creationId xmlns:p14="http://schemas.microsoft.com/office/powerpoint/2010/main" val="2035226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34</a:t>
            </a:fld>
            <a:endParaRPr lang="en-US" dirty="0"/>
          </a:p>
        </p:txBody>
      </p:sp>
    </p:spTree>
    <p:extLst>
      <p:ext uri="{BB962C8B-B14F-4D97-AF65-F5344CB8AC3E}">
        <p14:creationId xmlns:p14="http://schemas.microsoft.com/office/powerpoint/2010/main" val="227031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A803-353C-4152-D38A-A934E5373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4091E-8FA8-F8E6-C4C2-D017C4B1D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3F23F-1336-8057-F508-9DD5BF0363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072BD1E-735F-A758-F604-A31B67198620}"/>
              </a:ext>
            </a:extLst>
          </p:cNvPr>
          <p:cNvSpPr>
            <a:spLocks noGrp="1"/>
          </p:cNvSpPr>
          <p:nvPr>
            <p:ph type="sldNum" sz="quarter" idx="10"/>
          </p:nvPr>
        </p:nvSpPr>
        <p:spPr/>
        <p:txBody>
          <a:bodyPr/>
          <a:lstStyle/>
          <a:p>
            <a:fld id="{772B93F9-0430-4295-A60B-76228A639C3D}" type="slidenum">
              <a:rPr lang="en-US" smtClean="0"/>
              <a:pPr/>
              <a:t>35</a:t>
            </a:fld>
            <a:endParaRPr lang="en-US" dirty="0"/>
          </a:p>
        </p:txBody>
      </p:sp>
    </p:spTree>
    <p:extLst>
      <p:ext uri="{BB962C8B-B14F-4D97-AF65-F5344CB8AC3E}">
        <p14:creationId xmlns:p14="http://schemas.microsoft.com/office/powerpoint/2010/main" val="3151967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1F1-2673-0587-C49B-B9A835B09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021A2-9FED-4660-4428-A8F250FDE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516E-4640-F63B-91CD-7013CACAD20F}"/>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F8D665CA-55BB-488C-E7D5-3DD9B7E8B8AF}"/>
              </a:ext>
            </a:extLst>
          </p:cNvPr>
          <p:cNvSpPr>
            <a:spLocks noGrp="1"/>
          </p:cNvSpPr>
          <p:nvPr>
            <p:ph type="sldNum" sz="quarter" idx="10"/>
          </p:nvPr>
        </p:nvSpPr>
        <p:spPr/>
        <p:txBody>
          <a:bodyPr/>
          <a:lstStyle/>
          <a:p>
            <a:fld id="{772B93F9-0430-4295-A60B-76228A639C3D}" type="slidenum">
              <a:rPr lang="en-US" smtClean="0"/>
              <a:pPr/>
              <a:t>36</a:t>
            </a:fld>
            <a:endParaRPr lang="en-US" dirty="0"/>
          </a:p>
        </p:txBody>
      </p:sp>
    </p:spTree>
    <p:extLst>
      <p:ext uri="{BB962C8B-B14F-4D97-AF65-F5344CB8AC3E}">
        <p14:creationId xmlns:p14="http://schemas.microsoft.com/office/powerpoint/2010/main" val="57208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40</a:t>
            </a:fld>
            <a:endParaRPr lang="en-US" dirty="0"/>
          </a:p>
        </p:txBody>
      </p:sp>
    </p:spTree>
    <p:extLst>
      <p:ext uri="{BB962C8B-B14F-4D97-AF65-F5344CB8AC3E}">
        <p14:creationId xmlns:p14="http://schemas.microsoft.com/office/powerpoint/2010/main" val="397668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41</a:t>
            </a:fld>
            <a:endParaRPr lang="en-US" dirty="0"/>
          </a:p>
        </p:txBody>
      </p:sp>
    </p:spTree>
    <p:extLst>
      <p:ext uri="{BB962C8B-B14F-4D97-AF65-F5344CB8AC3E}">
        <p14:creationId xmlns:p14="http://schemas.microsoft.com/office/powerpoint/2010/main" val="2826378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38A7-7745-1CD5-97FB-B880D28FF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299A-FE16-31C3-54EE-A7C476A32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B893-D090-019B-93D8-C392A1A435BD}"/>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099523C-1891-A1D5-2C50-B8F78A88433C}"/>
              </a:ext>
            </a:extLst>
          </p:cNvPr>
          <p:cNvSpPr>
            <a:spLocks noGrp="1"/>
          </p:cNvSpPr>
          <p:nvPr>
            <p:ph type="sldNum" sz="quarter" idx="10"/>
          </p:nvPr>
        </p:nvSpPr>
        <p:spPr/>
        <p:txBody>
          <a:bodyPr/>
          <a:lstStyle/>
          <a:p>
            <a:fld id="{772B93F9-0430-4295-A60B-76228A639C3D}" type="slidenum">
              <a:rPr lang="en-US" smtClean="0"/>
              <a:pPr/>
              <a:t>42</a:t>
            </a:fld>
            <a:endParaRPr lang="en-US" dirty="0"/>
          </a:p>
        </p:txBody>
      </p:sp>
    </p:spTree>
    <p:extLst>
      <p:ext uri="{BB962C8B-B14F-4D97-AF65-F5344CB8AC3E}">
        <p14:creationId xmlns:p14="http://schemas.microsoft.com/office/powerpoint/2010/main" val="2499592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BA11-BC66-8386-7F4E-5A180D3F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25B0-2FBA-3B6C-0E3E-35C7FEF7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50C9-480A-42DC-F1E5-CD492BD11353}"/>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0390216-6367-B084-EDA3-13C8A67F3690}"/>
              </a:ext>
            </a:extLst>
          </p:cNvPr>
          <p:cNvSpPr>
            <a:spLocks noGrp="1"/>
          </p:cNvSpPr>
          <p:nvPr>
            <p:ph type="sldNum" sz="quarter" idx="10"/>
          </p:nvPr>
        </p:nvSpPr>
        <p:spPr/>
        <p:txBody>
          <a:bodyPr/>
          <a:lstStyle/>
          <a:p>
            <a:fld id="{772B93F9-0430-4295-A60B-76228A639C3D}" type="slidenum">
              <a:rPr lang="en-US" smtClean="0"/>
              <a:pPr/>
              <a:t>43</a:t>
            </a:fld>
            <a:endParaRPr lang="en-US" dirty="0"/>
          </a:p>
        </p:txBody>
      </p:sp>
    </p:spTree>
    <p:extLst>
      <p:ext uri="{BB962C8B-B14F-4D97-AF65-F5344CB8AC3E}">
        <p14:creationId xmlns:p14="http://schemas.microsoft.com/office/powerpoint/2010/main" val="974292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47</a:t>
            </a:fld>
            <a:endParaRPr lang="en-US" dirty="0"/>
          </a:p>
        </p:txBody>
      </p:sp>
    </p:spTree>
    <p:extLst>
      <p:ext uri="{BB962C8B-B14F-4D97-AF65-F5344CB8AC3E}">
        <p14:creationId xmlns:p14="http://schemas.microsoft.com/office/powerpoint/2010/main" val="1875281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48</a:t>
            </a:fld>
            <a:endParaRPr lang="en-US" dirty="0"/>
          </a:p>
        </p:txBody>
      </p:sp>
    </p:spTree>
    <p:extLst>
      <p:ext uri="{BB962C8B-B14F-4D97-AF65-F5344CB8AC3E}">
        <p14:creationId xmlns:p14="http://schemas.microsoft.com/office/powerpoint/2010/main" val="547853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3023-F6C0-77A6-C190-F3FC4377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277C50-DCB1-7EA7-1952-FC76B74C2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6709C-A938-20B7-14FF-1982AFD46867}"/>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A9881739-0CFD-8147-B9CC-11126A4A8D75}"/>
              </a:ext>
            </a:extLst>
          </p:cNvPr>
          <p:cNvSpPr>
            <a:spLocks noGrp="1"/>
          </p:cNvSpPr>
          <p:nvPr>
            <p:ph type="sldNum" sz="quarter" idx="10"/>
          </p:nvPr>
        </p:nvSpPr>
        <p:spPr/>
        <p:txBody>
          <a:bodyPr/>
          <a:lstStyle/>
          <a:p>
            <a:fld id="{772B93F9-0430-4295-A60B-76228A639C3D}" type="slidenum">
              <a:rPr lang="en-US" smtClean="0"/>
              <a:pPr/>
              <a:t>49</a:t>
            </a:fld>
            <a:endParaRPr lang="en-US" dirty="0"/>
          </a:p>
        </p:txBody>
      </p:sp>
    </p:spTree>
    <p:extLst>
      <p:ext uri="{BB962C8B-B14F-4D97-AF65-F5344CB8AC3E}">
        <p14:creationId xmlns:p14="http://schemas.microsoft.com/office/powerpoint/2010/main" val="327129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929F-F5A2-0498-9271-171D66F3B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D69DF-BDE1-C050-413F-08297EE78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56894-F2C5-2042-C1FC-1F14F105B1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DD52AE4-81F6-1C8F-B1C3-8F829BFCCC70}"/>
              </a:ext>
            </a:extLst>
          </p:cNvPr>
          <p:cNvSpPr>
            <a:spLocks noGrp="1"/>
          </p:cNvSpPr>
          <p:nvPr>
            <p:ph type="sldNum" sz="quarter" idx="10"/>
          </p:nvPr>
        </p:nvSpPr>
        <p:spPr/>
        <p:txBody>
          <a:bodyPr/>
          <a:lstStyle/>
          <a:p>
            <a:fld id="{772B93F9-0430-4295-A60B-76228A639C3D}" type="slidenum">
              <a:rPr lang="en-US" smtClean="0"/>
              <a:pPr/>
              <a:t>50</a:t>
            </a:fld>
            <a:endParaRPr lang="en-US" dirty="0"/>
          </a:p>
        </p:txBody>
      </p:sp>
    </p:spTree>
    <p:extLst>
      <p:ext uri="{BB962C8B-B14F-4D97-AF65-F5344CB8AC3E}">
        <p14:creationId xmlns:p14="http://schemas.microsoft.com/office/powerpoint/2010/main" val="1439996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55</a:t>
            </a:fld>
            <a:endParaRPr lang="en-US" dirty="0"/>
          </a:p>
        </p:txBody>
      </p:sp>
    </p:spTree>
    <p:extLst>
      <p:ext uri="{BB962C8B-B14F-4D97-AF65-F5344CB8AC3E}">
        <p14:creationId xmlns:p14="http://schemas.microsoft.com/office/powerpoint/2010/main" val="322921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56</a:t>
            </a:fld>
            <a:endParaRPr lang="en-US" dirty="0"/>
          </a:p>
        </p:txBody>
      </p:sp>
    </p:spTree>
    <p:extLst>
      <p:ext uri="{BB962C8B-B14F-4D97-AF65-F5344CB8AC3E}">
        <p14:creationId xmlns:p14="http://schemas.microsoft.com/office/powerpoint/2010/main" val="358219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031CC-58A9-4838-08BC-C956BA316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534F3-2E0E-A028-649A-9ABFC4977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9C1D-0DBB-CE31-5388-493A6094079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CCEC3DB-2746-8930-52C4-ECF3EDE17E52}"/>
              </a:ext>
            </a:extLst>
          </p:cNvPr>
          <p:cNvSpPr>
            <a:spLocks noGrp="1"/>
          </p:cNvSpPr>
          <p:nvPr>
            <p:ph type="sldNum" sz="quarter" idx="10"/>
          </p:nvPr>
        </p:nvSpPr>
        <p:spPr/>
        <p:txBody>
          <a:bodyPr/>
          <a:lstStyle/>
          <a:p>
            <a:fld id="{772B93F9-0430-4295-A60B-76228A639C3D}" type="slidenum">
              <a:rPr lang="en-US" smtClean="0"/>
              <a:pPr/>
              <a:t>57</a:t>
            </a:fld>
            <a:endParaRPr lang="en-US" dirty="0"/>
          </a:p>
        </p:txBody>
      </p:sp>
    </p:spTree>
    <p:extLst>
      <p:ext uri="{BB962C8B-B14F-4D97-AF65-F5344CB8AC3E}">
        <p14:creationId xmlns:p14="http://schemas.microsoft.com/office/powerpoint/2010/main" val="1574889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1F87-DE2B-3CDA-AE3F-714E8499F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66667-C87C-AF2B-33B1-5C96CC102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14F0C-2FE7-CE9F-B72E-2E065300F38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46B9507-7018-4BFC-E18F-D2155FBFA37C}"/>
              </a:ext>
            </a:extLst>
          </p:cNvPr>
          <p:cNvSpPr>
            <a:spLocks noGrp="1"/>
          </p:cNvSpPr>
          <p:nvPr>
            <p:ph type="sldNum" sz="quarter" idx="10"/>
          </p:nvPr>
        </p:nvSpPr>
        <p:spPr/>
        <p:txBody>
          <a:bodyPr/>
          <a:lstStyle/>
          <a:p>
            <a:fld id="{772B93F9-0430-4295-A60B-76228A639C3D}" type="slidenum">
              <a:rPr lang="en-US" smtClean="0"/>
              <a:pPr/>
              <a:t>58</a:t>
            </a:fld>
            <a:endParaRPr lang="en-US" dirty="0"/>
          </a:p>
        </p:txBody>
      </p:sp>
    </p:spTree>
    <p:extLst>
      <p:ext uri="{BB962C8B-B14F-4D97-AF65-F5344CB8AC3E}">
        <p14:creationId xmlns:p14="http://schemas.microsoft.com/office/powerpoint/2010/main" val="1391014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BF6-3CA3-C4AC-701D-CC9E1BE5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DD11-5AE4-FF25-B2EC-6BB9FB7E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9786-2635-B960-4E4C-8BDFDD6924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848A56D-94F9-9E69-B8CF-B395377B280E}"/>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203067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232161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12</a:t>
            </a:fld>
            <a:endParaRPr lang="en-US" dirty="0"/>
          </a:p>
        </p:txBody>
      </p:sp>
    </p:spTree>
    <p:extLst>
      <p:ext uri="{BB962C8B-B14F-4D97-AF65-F5344CB8AC3E}">
        <p14:creationId xmlns:p14="http://schemas.microsoft.com/office/powerpoint/2010/main" val="42315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0015-37B6-897E-AF02-9E14DF49F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EC484-B66E-C087-C8B9-BD3AFD4CC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BC27E-F18B-3C27-4EED-DA21483901C2}"/>
              </a:ext>
            </a:extLst>
          </p:cNvPr>
          <p:cNvSpPr>
            <a:spLocks noGrp="1"/>
          </p:cNvSpPr>
          <p:nvPr>
            <p:ph type="dt" sz="half" idx="10"/>
          </p:nvPr>
        </p:nvSpPr>
        <p:spPr/>
        <p:txBody>
          <a:bodyPr/>
          <a:lstStyle/>
          <a:p>
            <a:fld id="{A8CE55BA-EB2C-4C1C-A272-DE223A04FED0}" type="datetimeFigureOut">
              <a:rPr lang="en-US" smtClean="0"/>
              <a:t>1/16/2025</a:t>
            </a:fld>
            <a:endParaRPr lang="en-US"/>
          </a:p>
        </p:txBody>
      </p:sp>
      <p:sp>
        <p:nvSpPr>
          <p:cNvPr id="5" name="Footer Placeholder 4">
            <a:extLst>
              <a:ext uri="{FF2B5EF4-FFF2-40B4-BE49-F238E27FC236}">
                <a16:creationId xmlns:a16="http://schemas.microsoft.com/office/drawing/2014/main" id="{B14BB2B5-A9C7-0431-0C8C-4AF30EE25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CC54A-49A9-C7C4-5D36-EE27F06CCB2B}"/>
              </a:ext>
            </a:extLst>
          </p:cNvPr>
          <p:cNvSpPr>
            <a:spLocks noGrp="1"/>
          </p:cNvSpPr>
          <p:nvPr>
            <p:ph type="sldNum" sz="quarter" idx="12"/>
          </p:nvPr>
        </p:nvSpPr>
        <p:spPr/>
        <p:txBody>
          <a:bodyPr/>
          <a:lstStyle/>
          <a:p>
            <a:fld id="{3C265CA8-3DE0-44FD-B2F2-7D265898BBE4}" type="slidenum">
              <a:rPr lang="en-US" smtClean="0"/>
              <a:t>‹#›</a:t>
            </a:fld>
            <a:endParaRPr lang="en-US"/>
          </a:p>
        </p:txBody>
      </p:sp>
    </p:spTree>
    <p:extLst>
      <p:ext uri="{BB962C8B-B14F-4D97-AF65-F5344CB8AC3E}">
        <p14:creationId xmlns:p14="http://schemas.microsoft.com/office/powerpoint/2010/main" val="242062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(CARB)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
        <p:nvSpPr>
          <p:cNvPr id="2" name="文字方塊 1">
            <a:extLst>
              <a:ext uri="{FF2B5EF4-FFF2-40B4-BE49-F238E27FC236}">
                <a16:creationId xmlns:a16="http://schemas.microsoft.com/office/drawing/2014/main" id="{FA49145D-ABF7-44D0-0D45-110ED1021AE1}"/>
              </a:ext>
            </a:extLst>
          </p:cNvPr>
          <p:cNvSpPr txBox="1"/>
          <p:nvPr/>
        </p:nvSpPr>
        <p:spPr>
          <a:xfrm>
            <a:off x="37161" y="4550444"/>
            <a:ext cx="4783014" cy="369332"/>
          </a:xfrm>
          <a:prstGeom prst="rect">
            <a:avLst/>
          </a:prstGeom>
          <a:noFill/>
        </p:spPr>
        <p:txBody>
          <a:bodyPr wrap="square">
            <a:spAutoFit/>
          </a:bodyPr>
          <a:lstStyle/>
          <a:p>
            <a:r>
              <a:rPr lang="en-US" altLang="zh-TW" sz="1800" b="1" dirty="0">
                <a:solidFill>
                  <a:srgbClr val="0070C0"/>
                </a:solidFill>
                <a:latin typeface="Candara"/>
                <a:ea typeface="Candara"/>
                <a:cs typeface="Candara"/>
                <a:sym typeface="Candara"/>
              </a:rPr>
              <a:t>By LAD/EGA/ELA </a:t>
            </a:r>
            <a:endParaRPr lang="en-US" dirty="0">
              <a:solidFill>
                <a:srgbClr val="0070C0"/>
              </a:solidFill>
            </a:endParaRPr>
          </a:p>
        </p:txBody>
      </p:sp>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(CURACAO)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6408082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33862643"/>
              </p:ext>
            </p:extLst>
          </p:nvPr>
        </p:nvGraphicFramePr>
        <p:xfrm>
          <a:off x="132314" y="699543"/>
          <a:ext cx="8883832" cy="38810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921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6155">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64367">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796919">
                <a:tc vMerge="1">
                  <a:txBody>
                    <a:bodyPr/>
                    <a:lstStyle/>
                    <a:p>
                      <a:endParaRPr lang="de-DE"/>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6436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CARI</a:t>
                      </a:r>
                    </a:p>
                    <a:p>
                      <a:pPr algn="ctr" rtl="0" fontAlgn="ctr"/>
                      <a:r>
                        <a:rPr lang="en-US" altLang="zh-TW" sz="900" b="0" i="0" u="none" strike="noStrike" dirty="0">
                          <a:solidFill>
                            <a:schemeClr val="tx1"/>
                          </a:solidFill>
                          <a:effectLst/>
                          <a:latin typeface="DFKai-SB" pitchFamily="65" charset="-120"/>
                          <a:ea typeface="DFKai-SB" pitchFamily="65" charset="-120"/>
                        </a:rPr>
                        <a:t>(CC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7140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30605854"/>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(CW+WC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None/>
                      </a:pPr>
                      <a:r>
                        <a:rPr lang="en-US" altLang="zh-TW" sz="1000" dirty="0">
                          <a:solidFill>
                            <a:srgbClr val="FF0000"/>
                          </a:solidFill>
                          <a:latin typeface="DFKai-SB"/>
                          <a:ea typeface="DFKai-SB"/>
                          <a:cs typeface="DFKai-SB"/>
                          <a:sym typeface="DFKai-SB"/>
                        </a:rPr>
                        <a:t>0%</a:t>
                      </a:r>
                      <a:endParaRPr sz="1000"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None/>
                      </a:pPr>
                      <a:r>
                        <a:rPr lang="en-US" sz="1000" dirty="0">
                          <a:solidFill>
                            <a:schemeClr val="dk1"/>
                          </a:solidFill>
                          <a:latin typeface="DFKai-SB"/>
                          <a:ea typeface="DFKai-SB"/>
                          <a:cs typeface="DFKai-SB"/>
                          <a:sym typeface="DFKai-SB"/>
                        </a:rPr>
                        <a:t>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CW</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ELA</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12</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06495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36350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(CW)</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405038288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366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2248640642"/>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2022</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15</a:t>
            </a:fld>
            <a:endParaRPr lang="en-US" sz="1000" dirty="0"/>
          </a:p>
        </p:txBody>
      </p:sp>
    </p:spTree>
    <p:extLst>
      <p:ext uri="{BB962C8B-B14F-4D97-AF65-F5344CB8AC3E}">
        <p14:creationId xmlns:p14="http://schemas.microsoft.com/office/powerpoint/2010/main" val="148469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(CW)</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082749159"/>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2022</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a:effectLst/>
                          <a:highlight>
                            <a:srgbClr val="FFFF00"/>
                          </a:highlight>
                          <a:latin typeface="Candara" panose="020E0502030303020204" pitchFamily="34" charset="0"/>
                        </a:rPr>
                        <a:t>　</a:t>
                      </a:r>
                      <a:endParaRPr lang="zh-TW" altLang="en-US" sz="900" b="0" i="0" u="none" strike="noStrike">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a:effectLst/>
                          <a:latin typeface="Candara" panose="020E0502030303020204" pitchFamily="34" charset="0"/>
                        </a:rPr>
                        <a:t>　</a:t>
                      </a:r>
                      <a:endParaRPr lang="zh-TW" altLang="en-US" sz="90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u="none" strike="noStrike" dirty="0">
                          <a:effectLst/>
                          <a:highlight>
                            <a:srgbClr val="FFFF00"/>
                          </a:highlight>
                          <a:latin typeface="Candara" panose="020E0502030303020204" pitchFamily="34" charset="0"/>
                        </a:rPr>
                        <a:t>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Tree>
    <p:extLst>
      <p:ext uri="{BB962C8B-B14F-4D97-AF65-F5344CB8AC3E}">
        <p14:creationId xmlns:p14="http://schemas.microsoft.com/office/powerpoint/2010/main" val="221099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04</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SMS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(HAITI)</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729393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51249175"/>
              </p:ext>
            </p:extLst>
          </p:nvPr>
        </p:nvGraphicFramePr>
        <p:xfrm>
          <a:off x="132314" y="699543"/>
          <a:ext cx="8883832" cy="3393471"/>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6015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0627">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28354">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1,219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39205">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CARI+CARO</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222</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22%</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92280" y="4937794"/>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84091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7896167"/>
              </p:ext>
            </p:extLst>
          </p:nvPr>
        </p:nvGraphicFramePr>
        <p:xfrm>
          <a:off x="132314" y="689870"/>
          <a:ext cx="8883832" cy="4114127"/>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45127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5301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742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WCSA+WCCA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60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80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35539">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HT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USEC</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(622+623</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75</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15</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2451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19086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3" name="文字方塊 2"/>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14400" y="2803311"/>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35352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(HT)</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3" name="文字方塊 2"/>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2437731219"/>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655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372202342"/>
              </p:ext>
            </p:extLst>
          </p:nvPr>
        </p:nvGraphicFramePr>
        <p:xfrm>
          <a:off x="107504" y="771550"/>
          <a:ext cx="8928993" cy="3077346"/>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10">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solidFill>
                            <a:schemeClr val="tx1"/>
                          </a:solidFill>
                          <a:effectLst/>
                          <a:latin typeface="Candara" panose="020E0502030303020204" pitchFamily="34" charset="0"/>
                        </a:rPr>
                        <a:t>　</a:t>
                      </a: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600" u="none" strike="noStrike" dirty="0">
                          <a:effectLst/>
                          <a:latin typeface="Candara" panose="020E0502030303020204" pitchFamily="34" charset="0"/>
                        </a:rPr>
                        <a:t>　</a:t>
                      </a: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22</a:t>
            </a:fld>
            <a:endParaRPr lang="en-US" sz="1000" dirty="0"/>
          </a:p>
        </p:txBody>
      </p:sp>
    </p:spTree>
    <p:extLst>
      <p:ext uri="{BB962C8B-B14F-4D97-AF65-F5344CB8AC3E}">
        <p14:creationId xmlns:p14="http://schemas.microsoft.com/office/powerpoint/2010/main" val="4093398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(HT)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932526516"/>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23</a:t>
            </a:fld>
            <a:endParaRPr lang="en-US" sz="1000" dirty="0"/>
          </a:p>
        </p:txBody>
      </p:sp>
      <p:sp>
        <p:nvSpPr>
          <p:cNvPr id="6" name="文字方塊 5">
            <a:extLst>
              <a:ext uri="{FF2B5EF4-FFF2-40B4-BE49-F238E27FC236}">
                <a16:creationId xmlns:a16="http://schemas.microsoft.com/office/drawing/2014/main" id="{29B42E7F-2F86-97C4-A60F-DC9A277C35C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85077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05</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MCD</a:t>
            </a:r>
          </a:p>
          <a:p>
            <a:pPr lvl="0" algn="ctr">
              <a:defRPr/>
            </a:pPr>
            <a:r>
              <a:rPr lang="en-US" altLang="zh-CN" sz="2800" b="1" dirty="0">
                <a:solidFill>
                  <a:prstClr val="black">
                    <a:lumMod val="85000"/>
                    <a:lumOff val="15000"/>
                  </a:prstClr>
                </a:solidFill>
                <a:latin typeface="DFKai-SB" pitchFamily="65" charset="-120"/>
                <a:ea typeface="DFKai-SB" pitchFamily="65" charset="-120"/>
              </a:rPr>
              <a:t>(DOMINICAN REPUBLIC)</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39261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20891608"/>
              </p:ext>
            </p:extLst>
          </p:nvPr>
        </p:nvGraphicFramePr>
        <p:xfrm>
          <a:off x="104258" y="622407"/>
          <a:ext cx="8935486" cy="2678266"/>
        </p:xfrm>
        <a:graphic>
          <a:graphicData uri="http://schemas.openxmlformats.org/drawingml/2006/table">
            <a:tbl>
              <a:tblPr/>
              <a:tblGrid>
                <a:gridCol w="482032">
                  <a:extLst>
                    <a:ext uri="{9D8B030D-6E8A-4147-A177-3AD203B41FA5}">
                      <a16:colId xmlns:a16="http://schemas.microsoft.com/office/drawing/2014/main" val="20000"/>
                    </a:ext>
                  </a:extLst>
                </a:gridCol>
                <a:gridCol w="1078131">
                  <a:extLst>
                    <a:ext uri="{9D8B030D-6E8A-4147-A177-3AD203B41FA5}">
                      <a16:colId xmlns:a16="http://schemas.microsoft.com/office/drawing/2014/main" val="20001"/>
                    </a:ext>
                  </a:extLst>
                </a:gridCol>
                <a:gridCol w="442829">
                  <a:extLst>
                    <a:ext uri="{9D8B030D-6E8A-4147-A177-3AD203B41FA5}">
                      <a16:colId xmlns:a16="http://schemas.microsoft.com/office/drawing/2014/main" val="20006"/>
                    </a:ext>
                  </a:extLst>
                </a:gridCol>
                <a:gridCol w="869121">
                  <a:extLst>
                    <a:ext uri="{9D8B030D-6E8A-4147-A177-3AD203B41FA5}">
                      <a16:colId xmlns:a16="http://schemas.microsoft.com/office/drawing/2014/main" val="20002"/>
                    </a:ext>
                  </a:extLst>
                </a:gridCol>
                <a:gridCol w="869121">
                  <a:extLst>
                    <a:ext uri="{9D8B030D-6E8A-4147-A177-3AD203B41FA5}">
                      <a16:colId xmlns:a16="http://schemas.microsoft.com/office/drawing/2014/main" val="20003"/>
                    </a:ext>
                  </a:extLst>
                </a:gridCol>
                <a:gridCol w="579415">
                  <a:extLst>
                    <a:ext uri="{9D8B030D-6E8A-4147-A177-3AD203B41FA5}">
                      <a16:colId xmlns:a16="http://schemas.microsoft.com/office/drawing/2014/main" val="20004"/>
                    </a:ext>
                  </a:extLst>
                </a:gridCol>
                <a:gridCol w="651839">
                  <a:extLst>
                    <a:ext uri="{9D8B030D-6E8A-4147-A177-3AD203B41FA5}">
                      <a16:colId xmlns:a16="http://schemas.microsoft.com/office/drawing/2014/main" val="2800999351"/>
                    </a:ext>
                  </a:extLst>
                </a:gridCol>
                <a:gridCol w="3962998">
                  <a:extLst>
                    <a:ext uri="{9D8B030D-6E8A-4147-A177-3AD203B41FA5}">
                      <a16:colId xmlns:a16="http://schemas.microsoft.com/office/drawing/2014/main" val="20005"/>
                    </a:ext>
                  </a:extLst>
                </a:gridCol>
              </a:tblGrid>
              <a:tr h="38919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12022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2160007">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2,708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buFont typeface="Arial" panose="020B0604020202020204" pitchFamily="34" charset="0"/>
                        <a:buChar char="•"/>
                      </a:pPr>
                      <a:endParaRPr lang="en-US" sz="800" dirty="0">
                        <a:effectLst/>
                        <a:latin typeface="DFKai-SB" panose="03000509000000000000" pitchFamily="65" charset="-120"/>
                        <a:ea typeface="DFKai-SB" panose="03000509000000000000"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859795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19918303"/>
              </p:ext>
            </p:extLst>
          </p:nvPr>
        </p:nvGraphicFramePr>
        <p:xfrm>
          <a:off x="14808" y="699542"/>
          <a:ext cx="9073007" cy="4301952"/>
        </p:xfrm>
        <a:graphic>
          <a:graphicData uri="http://schemas.openxmlformats.org/drawingml/2006/table">
            <a:tbl>
              <a:tblPr/>
              <a:tblGrid>
                <a:gridCol w="489451">
                  <a:extLst>
                    <a:ext uri="{9D8B030D-6E8A-4147-A177-3AD203B41FA5}">
                      <a16:colId xmlns:a16="http://schemas.microsoft.com/office/drawing/2014/main" val="20000"/>
                    </a:ext>
                  </a:extLst>
                </a:gridCol>
                <a:gridCol w="1029579">
                  <a:extLst>
                    <a:ext uri="{9D8B030D-6E8A-4147-A177-3AD203B41FA5}">
                      <a16:colId xmlns:a16="http://schemas.microsoft.com/office/drawing/2014/main" val="20001"/>
                    </a:ext>
                  </a:extLst>
                </a:gridCol>
                <a:gridCol w="514789">
                  <a:extLst>
                    <a:ext uri="{9D8B030D-6E8A-4147-A177-3AD203B41FA5}">
                      <a16:colId xmlns:a16="http://schemas.microsoft.com/office/drawing/2014/main" val="20006"/>
                    </a:ext>
                  </a:extLst>
                </a:gridCol>
                <a:gridCol w="882496">
                  <a:extLst>
                    <a:ext uri="{9D8B030D-6E8A-4147-A177-3AD203B41FA5}">
                      <a16:colId xmlns:a16="http://schemas.microsoft.com/office/drawing/2014/main" val="20002"/>
                    </a:ext>
                  </a:extLst>
                </a:gridCol>
                <a:gridCol w="882496">
                  <a:extLst>
                    <a:ext uri="{9D8B030D-6E8A-4147-A177-3AD203B41FA5}">
                      <a16:colId xmlns:a16="http://schemas.microsoft.com/office/drawing/2014/main" val="20003"/>
                    </a:ext>
                  </a:extLst>
                </a:gridCol>
                <a:gridCol w="588331">
                  <a:extLst>
                    <a:ext uri="{9D8B030D-6E8A-4147-A177-3AD203B41FA5}">
                      <a16:colId xmlns:a16="http://schemas.microsoft.com/office/drawing/2014/main" val="20004"/>
                    </a:ext>
                  </a:extLst>
                </a:gridCol>
                <a:gridCol w="661873">
                  <a:extLst>
                    <a:ext uri="{9D8B030D-6E8A-4147-A177-3AD203B41FA5}">
                      <a16:colId xmlns:a16="http://schemas.microsoft.com/office/drawing/2014/main" val="2800999351"/>
                    </a:ext>
                  </a:extLst>
                </a:gridCol>
                <a:gridCol w="4023992">
                  <a:extLst>
                    <a:ext uri="{9D8B030D-6E8A-4147-A177-3AD203B41FA5}">
                      <a16:colId xmlns:a16="http://schemas.microsoft.com/office/drawing/2014/main" val="20005"/>
                    </a:ext>
                  </a:extLst>
                </a:gridCol>
              </a:tblGrid>
              <a:tr h="4862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422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5976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DO</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dirty="0">
                        <a:solidFill>
                          <a:schemeClr val="tx1"/>
                        </a:solidFill>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11175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DO</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400710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0838777"/>
              </p:ext>
            </p:extLst>
          </p:nvPr>
        </p:nvGraphicFramePr>
        <p:xfrm>
          <a:off x="1" y="622407"/>
          <a:ext cx="9108503" cy="4261313"/>
        </p:xfrm>
        <a:graphic>
          <a:graphicData uri="http://schemas.openxmlformats.org/drawingml/2006/table">
            <a:tbl>
              <a:tblPr/>
              <a:tblGrid>
                <a:gridCol w="491366">
                  <a:extLst>
                    <a:ext uri="{9D8B030D-6E8A-4147-A177-3AD203B41FA5}">
                      <a16:colId xmlns:a16="http://schemas.microsoft.com/office/drawing/2014/main" val="20000"/>
                    </a:ext>
                  </a:extLst>
                </a:gridCol>
                <a:gridCol w="1107436">
                  <a:extLst>
                    <a:ext uri="{9D8B030D-6E8A-4147-A177-3AD203B41FA5}">
                      <a16:colId xmlns:a16="http://schemas.microsoft.com/office/drawing/2014/main" val="20001"/>
                    </a:ext>
                  </a:extLst>
                </a:gridCol>
                <a:gridCol w="442975">
                  <a:extLst>
                    <a:ext uri="{9D8B030D-6E8A-4147-A177-3AD203B41FA5}">
                      <a16:colId xmlns:a16="http://schemas.microsoft.com/office/drawing/2014/main" val="20006"/>
                    </a:ext>
                  </a:extLst>
                </a:gridCol>
                <a:gridCol w="885949">
                  <a:extLst>
                    <a:ext uri="{9D8B030D-6E8A-4147-A177-3AD203B41FA5}">
                      <a16:colId xmlns:a16="http://schemas.microsoft.com/office/drawing/2014/main" val="20002"/>
                    </a:ext>
                  </a:extLst>
                </a:gridCol>
                <a:gridCol w="885949">
                  <a:extLst>
                    <a:ext uri="{9D8B030D-6E8A-4147-A177-3AD203B41FA5}">
                      <a16:colId xmlns:a16="http://schemas.microsoft.com/office/drawing/2014/main" val="20003"/>
                    </a:ext>
                  </a:extLst>
                </a:gridCol>
                <a:gridCol w="590634">
                  <a:extLst>
                    <a:ext uri="{9D8B030D-6E8A-4147-A177-3AD203B41FA5}">
                      <a16:colId xmlns:a16="http://schemas.microsoft.com/office/drawing/2014/main" val="20004"/>
                    </a:ext>
                  </a:extLst>
                </a:gridCol>
                <a:gridCol w="738289">
                  <a:extLst>
                    <a:ext uri="{9D8B030D-6E8A-4147-A177-3AD203B41FA5}">
                      <a16:colId xmlns:a16="http://schemas.microsoft.com/office/drawing/2014/main" val="1790420291"/>
                    </a:ext>
                  </a:extLst>
                </a:gridCol>
                <a:gridCol w="3965905">
                  <a:extLst>
                    <a:ext uri="{9D8B030D-6E8A-4147-A177-3AD203B41FA5}">
                      <a16:colId xmlns:a16="http://schemas.microsoft.com/office/drawing/2014/main" val="20005"/>
                    </a:ext>
                  </a:extLst>
                </a:gridCol>
              </a:tblGrid>
              <a:tr h="48240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9471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9776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rtl="0" eaLnBrk="1" fontAlgn="ctr" latinLnBrk="0" hangingPunct="1">
                        <a:lnSpc>
                          <a:spcPct val="100000"/>
                        </a:lnSpc>
                        <a:spcBef>
                          <a:spcPts val="0"/>
                        </a:spcBef>
                        <a:spcAft>
                          <a:spcPts val="0"/>
                        </a:spcAft>
                        <a:buClrTx/>
                        <a:buSzTx/>
                        <a:buFontTx/>
                        <a:buNone/>
                      </a:pP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fr-FR" altLang="zh-TW" sz="1000" b="1" i="0" u="none" strike="noStrike" dirty="0">
                          <a:solidFill>
                            <a:schemeClr val="tx1"/>
                          </a:solidFill>
                          <a:effectLst/>
                          <a:latin typeface="DFKai-SB" pitchFamily="65" charset="-120"/>
                          <a:ea typeface="DFKai-SB"/>
                          <a:sym typeface="Wingdings" pitchFamily="2" charset="2"/>
                        </a:rPr>
                        <a:t> WCSA</a:t>
                      </a:r>
                      <a:r>
                        <a:rPr lang="fr-FR" altLang="zh-TW" sz="1000" b="1" i="0" u="none" strike="noStrike" dirty="0">
                          <a:solidFill>
                            <a:schemeClr val="tx1"/>
                          </a:solidFill>
                          <a:effectLst/>
                          <a:latin typeface="DFKai-SB" pitchFamily="65" charset="-120"/>
                          <a:ea typeface="DFKai-SB"/>
                        </a:rPr>
                        <a:t> </a:t>
                      </a:r>
                      <a:endParaRPr lang="fr-FR" altLang="zh-TW" sz="1000" b="1" i="0" u="none" strike="noStrike" dirty="0">
                        <a:solidFill>
                          <a:schemeClr val="tx1"/>
                        </a:solidFill>
                        <a:effectLst/>
                        <a:latin typeface="DFKai-SB" pitchFamily="65" charset="-120"/>
                        <a:ea typeface="DFKai-SB" pitchFamily="65" charset="-12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a:rPr>
                        <a:t>(CW+WC</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14%</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just"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506563">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a:rPr>
                        <a:t>DO</a:t>
                      </a:r>
                      <a:r>
                        <a:rPr lang="en-US" altLang="zh-TW" sz="1000" b="1" i="0" u="none" strike="noStrike" dirty="0">
                          <a:solidFill>
                            <a:schemeClr val="tx1"/>
                          </a:solidFill>
                          <a:effectLst/>
                          <a:latin typeface="DFKai-SB" pitchFamily="65" charset="-120"/>
                          <a:ea typeface="DFKai-SB"/>
                        </a:rPr>
                        <a:t> </a:t>
                      </a:r>
                      <a:r>
                        <a:rPr lang="en-US" altLang="zh-TW" sz="1000" b="1" i="0" u="none" strike="noStrike" dirty="0">
                          <a:solidFill>
                            <a:schemeClr val="tx1"/>
                          </a:solidFill>
                          <a:effectLst/>
                          <a:latin typeface="DFKai-SB" pitchFamily="65" charset="-120"/>
                          <a:ea typeface="DFKai-SB"/>
                          <a:sym typeface="Wingdings" pitchFamily="2" charset="2"/>
                        </a:rPr>
                        <a:t> WCCA+CARO</a:t>
                      </a:r>
                      <a:endParaRPr lang="de-DE" sz="1000" b="1" i="0" u="none" strike="noStrike" dirty="0">
                        <a:solidFill>
                          <a:schemeClr val="tx1"/>
                        </a:solidFill>
                        <a:effectLst/>
                        <a:latin typeface="DFKai-SB" pitchFamily="65" charset="-120"/>
                        <a:ea typeface="DFKai-SB"/>
                      </a:endParaRPr>
                    </a:p>
                    <a:p>
                      <a:pPr algn="ctr" rtl="0" fontAlgn="ctr"/>
                      <a:r>
                        <a:rPr lang="de-DE" sz="1000" b="0" i="0" u="none" strike="noStrike" dirty="0">
                          <a:solidFill>
                            <a:schemeClr val="tx1"/>
                          </a:solidFill>
                          <a:effectLst/>
                          <a:latin typeface="DFKai-SB" pitchFamily="65" charset="-120"/>
                          <a:ea typeface="DFKai-SB"/>
                        </a:rPr>
                        <a:t>(CB</a:t>
                      </a:r>
                      <a:r>
                        <a:rPr lang="de-DE" altLang="zh-TW" sz="1000" b="0" i="0" u="none" strike="noStrike" baseline="0" dirty="0">
                          <a:solidFill>
                            <a:schemeClr val="tx1"/>
                          </a:solidFill>
                          <a:effectLst/>
                          <a:latin typeface="DFKai-SB" pitchFamily="65" charset="-120"/>
                          <a:ea typeface="DFKai-SB"/>
                        </a:rPr>
                        <a:t> Tr</a:t>
                      </a:r>
                      <a:r>
                        <a:rPr lang="fr-FR" altLang="zh-TW" sz="1000" b="0" i="0" u="none" strike="noStrike" baseline="0" dirty="0" err="1">
                          <a:solidFill>
                            <a:schemeClr val="tx1"/>
                          </a:solidFill>
                          <a:effectLst/>
                          <a:latin typeface="DFKai-SB" pitchFamily="65" charset="-120"/>
                          <a:ea typeface="DFKai-SB"/>
                        </a:rPr>
                        <a:t>ade</a:t>
                      </a:r>
                      <a:r>
                        <a:rPr lang="fr-FR" altLang="zh-TW" sz="1000" b="0" i="0" u="none" strike="noStrike" baseline="0" dirty="0">
                          <a:solidFill>
                            <a:schemeClr val="tx1"/>
                          </a:solidFill>
                          <a:effectLst/>
                          <a:latin typeface="DFKai-SB" pitchFamily="65" charset="-120"/>
                          <a:ea typeface="DFKai-SB"/>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300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dk1"/>
                          </a:solidFill>
                          <a:latin typeface="DFKai-SB"/>
                          <a:ea typeface="DFKai-SB"/>
                          <a:cs typeface="DFKai-SB"/>
                          <a:sym typeface="DFKai-SB"/>
                        </a:rPr>
                        <a:t>70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23%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171450" indent="-171450" algn="l" rtl="0" fontAlgn="ctr">
                        <a:buFont typeface="Arial" panose="020B0604020202020204" pitchFamily="34" charset="0"/>
                        <a:buChar char="•"/>
                      </a:pPr>
                      <a:endParaRPr lang="de-DE" sz="900" b="0" i="0" u="none" strike="noStrike" dirty="0">
                        <a:solidFill>
                          <a:schemeClr val="tx1"/>
                        </a:solidFill>
                        <a:effectLst/>
                        <a:latin typeface="DFKai-SB" pitchFamily="65" charset="-120"/>
                        <a:ea typeface="DFKai-SB"/>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539829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56274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E31-BE3E-5609-0BEC-1B273E30D5D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7CCEAFC-3B2E-524E-0213-38F0D50EA677}"/>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(DO)</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B7182515-4E1E-70C4-9BCB-4DB88B7A6459}"/>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F02935E-087F-2810-FC66-B3DB7FED6A95}"/>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A8A9171-F478-3FA1-1E92-A8F3976357EE}"/>
              </a:ext>
            </a:extLst>
          </p:cNvPr>
          <p:cNvGraphicFramePr>
            <a:graphicFrameLocks noGrp="1"/>
          </p:cNvGraphicFramePr>
          <p:nvPr>
            <p:extLst>
              <p:ext uri="{D42A27DB-BD31-4B8C-83A1-F6EECF244321}">
                <p14:modId xmlns:p14="http://schemas.microsoft.com/office/powerpoint/2010/main" val="373630193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6301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MIS</a:t>
            </a:r>
          </a:p>
          <a:p>
            <a:pPr lvl="0" algn="ctr">
              <a:defRPr/>
            </a:pPr>
            <a:r>
              <a:rPr lang="en-US" altLang="zh-CN" sz="2400" b="1" dirty="0">
                <a:solidFill>
                  <a:prstClr val="black">
                    <a:lumMod val="85000"/>
                    <a:lumOff val="15000"/>
                  </a:prstClr>
                </a:solidFill>
                <a:latin typeface="DFKai-SB" pitchFamily="65" charset="-120"/>
                <a:ea typeface="DFKai-SB" pitchFamily="65" charset="-120"/>
              </a:rPr>
              <a:t>(COSTA RICA include NICARAGUA)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1537698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436036713"/>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30</a:t>
            </a:fld>
            <a:endParaRPr lang="en-US" sz="1000" dirty="0"/>
          </a:p>
        </p:txBody>
      </p:sp>
      <p:sp>
        <p:nvSpPr>
          <p:cNvPr id="6" name="文字方塊 5">
            <a:extLst>
              <a:ext uri="{FF2B5EF4-FFF2-40B4-BE49-F238E27FC236}">
                <a16:creationId xmlns:a16="http://schemas.microsoft.com/office/drawing/2014/main" id="{BCA169ED-B451-ECBA-FE78-9DC411A5AF97}"/>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70065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(DO)</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1958740602"/>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31</a:t>
            </a:fld>
            <a:endParaRPr lang="en-US" sz="1000" dirty="0"/>
          </a:p>
        </p:txBody>
      </p:sp>
      <p:sp>
        <p:nvSpPr>
          <p:cNvPr id="6" name="文字方塊 5">
            <a:extLst>
              <a:ext uri="{FF2B5EF4-FFF2-40B4-BE49-F238E27FC236}">
                <a16:creationId xmlns:a16="http://schemas.microsoft.com/office/drawing/2014/main" id="{81A3861A-3588-1672-B4D0-9BE8085D227C}"/>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3681677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06</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LNM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(JAMAICA)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150"/>
            <a:ext cx="2133600" cy="27463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946312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16660895"/>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a:t>
                      </a:r>
                      <a:r>
                        <a:rPr lang="en-US" altLang="zh-TW" sz="1000" b="1" i="0" u="none" strike="noStrike" baseline="0" dirty="0">
                          <a:solidFill>
                            <a:schemeClr val="tx1"/>
                          </a:solidFill>
                          <a:effectLst/>
                          <a:latin typeface="DFKai-SB" pitchFamily="65" charset="-120"/>
                          <a:ea typeface="DFKai-SB" pitchFamily="65" charset="-120"/>
                        </a:rPr>
                        <a:t> </a:t>
                      </a: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JM</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258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2571372"/>
              </p:ext>
            </p:extLst>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1"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JM</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515</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chemeClr val="dk1"/>
                          </a:solidFill>
                          <a:latin typeface="DFKai-SB"/>
                          <a:ea typeface="DFKai-SB"/>
                          <a:cs typeface="DFKai-SB"/>
                          <a:sym typeface="DFKai-SB"/>
                        </a:rPr>
                        <a:t>204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40%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250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3115848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6003F-680C-4145-A00C-056F87921639}"/>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E4E6CC3-CDE3-E599-74CD-9E15122442D4}"/>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922EBA5C-D5B2-5DA3-D91D-6B1051992F7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16B4112D-1118-0C20-224D-39CF5A3B787C}"/>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4EBE78F3-494B-C633-CE7A-341328E6985D}"/>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293762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8EE3-7E26-FACC-031F-B1176DCE2A48}"/>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D280473D-AC66-B21E-4852-AA4A9FB0073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(JM)</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E0955CBF-6672-6E6E-3CC3-7FB43B5B562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E732CE3F-546F-A3A9-00CC-FF9DA460A558}"/>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7988EBAC-3CAA-D50B-9514-39F51A44669D}"/>
              </a:ext>
            </a:extLst>
          </p:cNvPr>
          <p:cNvGraphicFramePr>
            <a:graphicFrameLocks noGrp="1"/>
          </p:cNvGraphicFramePr>
          <p:nvPr>
            <p:extLst>
              <p:ext uri="{D42A27DB-BD31-4B8C-83A1-F6EECF244321}">
                <p14:modId xmlns:p14="http://schemas.microsoft.com/office/powerpoint/2010/main" val="2088581791"/>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95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4E78-4175-56FA-4262-F9631FF46AF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5C7B748-E888-F724-C9CC-9A1717A0973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CAB4B1B-F59E-1D66-1DD0-A71805D7F828}"/>
              </a:ext>
            </a:extLst>
          </p:cNvPr>
          <p:cNvGraphicFramePr>
            <a:graphicFrameLocks noGrp="1"/>
          </p:cNvGraphicFramePr>
          <p:nvPr>
            <p:extLst>
              <p:ext uri="{D42A27DB-BD31-4B8C-83A1-F6EECF244321}">
                <p14:modId xmlns:p14="http://schemas.microsoft.com/office/powerpoint/2010/main" val="3046155117"/>
              </p:ext>
            </p:extLst>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2252C608-BFF3-A552-50AF-9B7CB6F22F2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37</a:t>
            </a:fld>
            <a:endParaRPr lang="en-US" sz="1000" dirty="0"/>
          </a:p>
        </p:txBody>
      </p:sp>
      <p:sp>
        <p:nvSpPr>
          <p:cNvPr id="6" name="文字方塊 5">
            <a:extLst>
              <a:ext uri="{FF2B5EF4-FFF2-40B4-BE49-F238E27FC236}">
                <a16:creationId xmlns:a16="http://schemas.microsoft.com/office/drawing/2014/main" id="{8A82885D-2ED4-F45E-A576-D3AC12CD98E9}"/>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14516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5C35-D7A0-1A83-299F-4DC4A15F3CF6}"/>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C7849C50-98E1-E641-B4BE-D5E745FCBB8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(JM)</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A8DAA72-0243-4FB9-828A-9FEE8003EB45}"/>
              </a:ext>
            </a:extLst>
          </p:cNvPr>
          <p:cNvGraphicFramePr>
            <a:graphicFrameLocks noGrp="1"/>
          </p:cNvGraphicFramePr>
          <p:nvPr>
            <p:extLst>
              <p:ext uri="{D42A27DB-BD31-4B8C-83A1-F6EECF244321}">
                <p14:modId xmlns:p14="http://schemas.microsoft.com/office/powerpoint/2010/main" val="1212279730"/>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02FEB0-6F18-02B0-8B10-F8748E7AFC8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38</a:t>
            </a:fld>
            <a:endParaRPr lang="en-US" sz="1000" dirty="0"/>
          </a:p>
        </p:txBody>
      </p:sp>
      <p:sp>
        <p:nvSpPr>
          <p:cNvPr id="6" name="文字方塊 5">
            <a:extLst>
              <a:ext uri="{FF2B5EF4-FFF2-40B4-BE49-F238E27FC236}">
                <a16:creationId xmlns:a16="http://schemas.microsoft.com/office/drawing/2014/main" id="{00304D44-07D7-114B-45E9-956049BC1A29}"/>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148776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07</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(PANAMA)</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2165714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87609324"/>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60040">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(C</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algn="ctr" rtl="0" fontAlgn="ctr"/>
                      <a:r>
                        <a:rPr lang="en-US" altLang="zh-TW" sz="900" b="1" i="0" u="none" strike="noStrike" dirty="0">
                          <a:solidFill>
                            <a:schemeClr val="tx1"/>
                          </a:solidFill>
                          <a:effectLst/>
                          <a:latin typeface="DFKai-SB" pitchFamily="65" charset="-120"/>
                          <a:ea typeface="DFKai-SB" pitchFamily="65" charset="-120"/>
                        </a:rPr>
                        <a:t>F.E. =&gt; </a:t>
                      </a: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baseline="0" dirty="0">
                          <a:solidFill>
                            <a:schemeClr val="tx1"/>
                          </a:solidFill>
                          <a:effectLst/>
                          <a:latin typeface="DFKai-SB" pitchFamily="65" charset="-120"/>
                          <a:ea typeface="DFKai-SB" pitchFamily="65" charset="-120"/>
                        </a:rPr>
                        <a:t> IMP.</a:t>
                      </a:r>
                    </a:p>
                    <a:p>
                      <a:pPr algn="ctr" rtl="0" fontAlgn="ctr"/>
                      <a:r>
                        <a:rPr lang="en-US" altLang="zh-TW" sz="900" b="0" i="0" u="none" strike="noStrike" baseline="0" dirty="0">
                          <a:solidFill>
                            <a:schemeClr val="tx1"/>
                          </a:solidFill>
                          <a:effectLst/>
                          <a:latin typeface="DFKai-SB" pitchFamily="65" charset="-120"/>
                          <a:ea typeface="DFKai-SB" pitchFamily="65" charset="-120"/>
                        </a:rPr>
                        <a:t>(Q</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7,265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 </a:t>
                      </a:r>
                      <a:r>
                        <a:rPr lang="en-US" altLang="zh-TW" sz="900" b="1" i="0" u="none" strike="noStrike" dirty="0">
                          <a:solidFill>
                            <a:schemeClr val="tx1"/>
                          </a:solidFill>
                          <a:effectLst/>
                          <a:latin typeface="DFKai-SB" pitchFamily="65" charset="-120"/>
                          <a:ea typeface="DFKai-SB" pitchFamily="65" charset="-120"/>
                        </a:rPr>
                        <a:t>EXP.</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rPr>
                        <a:t>=&gt; F.E.</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(CF</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6" name="CuadroTexto 5">
            <a:extLst>
              <a:ext uri="{FF2B5EF4-FFF2-40B4-BE49-F238E27FC236}">
                <a16:creationId xmlns:a16="http://schemas.microsoft.com/office/drawing/2014/main" id="{140C57DD-84C2-811A-EB76-7A43212DBC16}"/>
              </a:ext>
            </a:extLst>
          </p:cNvPr>
          <p:cNvSpPr txBox="1"/>
          <p:nvPr/>
        </p:nvSpPr>
        <p:spPr>
          <a:xfrm>
            <a:off x="5070996" y="2586747"/>
            <a:ext cx="3940690" cy="256094"/>
          </a:xfrm>
          <a:prstGeom prst="rect">
            <a:avLst/>
          </a:prstGeom>
          <a:noFill/>
        </p:spPr>
        <p:txBody>
          <a:bodyPr wrap="square" rtlCol="0">
            <a:spAutoFit/>
          </a:bodyPr>
          <a:lstStyle/>
          <a:p>
            <a:endParaRPr lang="es-CR" sz="1000" dirty="0"/>
          </a:p>
        </p:txBody>
      </p:sp>
    </p:spTree>
    <p:extLst>
      <p:ext uri="{BB962C8B-B14F-4D97-AF65-F5344CB8AC3E}">
        <p14:creationId xmlns:p14="http://schemas.microsoft.com/office/powerpoint/2010/main" val="15331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60659420"/>
              </p:ext>
            </p:extLst>
          </p:nvPr>
        </p:nvGraphicFramePr>
        <p:xfrm>
          <a:off x="132314" y="699542"/>
          <a:ext cx="8968289" cy="3680588"/>
        </p:xfrm>
        <a:graphic>
          <a:graphicData uri="http://schemas.openxmlformats.org/drawingml/2006/table">
            <a:tbl>
              <a:tblPr/>
              <a:tblGrid>
                <a:gridCol w="468402">
                  <a:extLst>
                    <a:ext uri="{9D8B030D-6E8A-4147-A177-3AD203B41FA5}">
                      <a16:colId xmlns:a16="http://schemas.microsoft.com/office/drawing/2014/main" val="20000"/>
                    </a:ext>
                  </a:extLst>
                </a:gridCol>
                <a:gridCol w="985301">
                  <a:extLst>
                    <a:ext uri="{9D8B030D-6E8A-4147-A177-3AD203B41FA5}">
                      <a16:colId xmlns:a16="http://schemas.microsoft.com/office/drawing/2014/main" val="20001"/>
                    </a:ext>
                  </a:extLst>
                </a:gridCol>
                <a:gridCol w="492650">
                  <a:extLst>
                    <a:ext uri="{9D8B030D-6E8A-4147-A177-3AD203B41FA5}">
                      <a16:colId xmlns:a16="http://schemas.microsoft.com/office/drawing/2014/main" val="20006"/>
                    </a:ext>
                  </a:extLst>
                </a:gridCol>
                <a:gridCol w="844544">
                  <a:extLst>
                    <a:ext uri="{9D8B030D-6E8A-4147-A177-3AD203B41FA5}">
                      <a16:colId xmlns:a16="http://schemas.microsoft.com/office/drawing/2014/main" val="20002"/>
                    </a:ext>
                  </a:extLst>
                </a:gridCol>
                <a:gridCol w="844544">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858024">
                  <a:extLst>
                    <a:ext uri="{9D8B030D-6E8A-4147-A177-3AD203B41FA5}">
                      <a16:colId xmlns:a16="http://schemas.microsoft.com/office/drawing/2014/main" val="2800999351"/>
                    </a:ext>
                  </a:extLst>
                </a:gridCol>
                <a:gridCol w="3850936">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15,512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17,444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16,415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Tx/>
                        <a:buAutoNum type="arabicPeriod"/>
                        <a:tabLst/>
                        <a:defRPr/>
                      </a:pPr>
                      <a:endParaRPr lang="en-US" sz="900" b="0" i="0" u="none" strike="noStrike" baseline="0"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624820">
                <a:tc vMerge="1">
                  <a:txBody>
                    <a:bodyPr/>
                    <a:lstStyle/>
                    <a:p>
                      <a:endParaRPr lang="de-DE"/>
                    </a:p>
                  </a:txBody>
                  <a:tcPr/>
                </a:tc>
                <a:tc>
                  <a:txBody>
                    <a:bodyPr/>
                    <a:lstStyle/>
                    <a:p>
                      <a:pPr algn="ctr" rtl="0" fontAlgn="ctr"/>
                      <a:r>
                        <a:rPr lang="en-US" altLang="zh-TW" sz="1000" b="1" i="0" u="none" strike="noStrike" baseline="0" dirty="0">
                          <a:solidFill>
                            <a:srgbClr val="FF0000"/>
                          </a:solidFill>
                          <a:effectLst/>
                          <a:latin typeface="DFKai-SB" pitchFamily="65" charset="-120"/>
                          <a:ea typeface="DFKai-SB" pitchFamily="65" charset="-120"/>
                        </a:rPr>
                        <a:t>PA</a:t>
                      </a:r>
                      <a:r>
                        <a:rPr lang="zh-TW" altLang="en-US" sz="1000" b="1" i="0" u="none" strike="noStrike" baseline="0" dirty="0">
                          <a:solidFill>
                            <a:schemeClr val="tx1"/>
                          </a:solidFill>
                          <a:effectLst/>
                          <a:latin typeface="DFKai-SB" pitchFamily="65" charset="-120"/>
                          <a:ea typeface="DFKai-SB" pitchFamily="65" charset="-120"/>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10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10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1000" b="1" i="0" u="none" strike="noStrike" dirty="0">
                        <a:solidFill>
                          <a:schemeClr val="tx1"/>
                        </a:solidFill>
                        <a:effectLst/>
                        <a:latin typeface="DFKai-SB" pitchFamily="65" charset="-120"/>
                        <a:ea typeface="DFKai-SB" pitchFamily="65" charset="-120"/>
                      </a:endParaRP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(CC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4881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1000" b="0" i="0" u="none" strike="noStrike" dirty="0">
                          <a:solidFill>
                            <a:srgbClr val="FF0000"/>
                          </a:solidFill>
                          <a:effectLst/>
                          <a:latin typeface="DFKai-SB" panose="03000509000000000000" pitchFamily="65" charset="-120"/>
                          <a:ea typeface="DFKai-SB" panose="03000509000000000000" pitchFamily="65" charset="-12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DFKai-SB" panose="03000509000000000000" pitchFamily="65" charset="-120"/>
                          <a:ea typeface="DFKai-SB" panose="03000509000000000000" pitchFamily="65" charset="-120"/>
                        </a:rPr>
                        <a:t>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948014"/>
            <a:ext cx="2001286" cy="2095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40</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636972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67279351"/>
              </p:ext>
            </p:extLst>
          </p:nvPr>
        </p:nvGraphicFramePr>
        <p:xfrm>
          <a:off x="135467" y="751456"/>
          <a:ext cx="8904277" cy="4132264"/>
        </p:xfrm>
        <a:graphic>
          <a:graphicData uri="http://schemas.openxmlformats.org/drawingml/2006/table">
            <a:tbl>
              <a:tblPr/>
              <a:tblGrid>
                <a:gridCol w="480349">
                  <a:extLst>
                    <a:ext uri="{9D8B030D-6E8A-4147-A177-3AD203B41FA5}">
                      <a16:colId xmlns:a16="http://schemas.microsoft.com/office/drawing/2014/main" val="20000"/>
                    </a:ext>
                  </a:extLst>
                </a:gridCol>
                <a:gridCol w="1082606">
                  <a:extLst>
                    <a:ext uri="{9D8B030D-6E8A-4147-A177-3AD203B41FA5}">
                      <a16:colId xmlns:a16="http://schemas.microsoft.com/office/drawing/2014/main" val="20001"/>
                    </a:ext>
                  </a:extLst>
                </a:gridCol>
                <a:gridCol w="433042">
                  <a:extLst>
                    <a:ext uri="{9D8B030D-6E8A-4147-A177-3AD203B41FA5}">
                      <a16:colId xmlns:a16="http://schemas.microsoft.com/office/drawing/2014/main" val="20006"/>
                    </a:ext>
                  </a:extLst>
                </a:gridCol>
                <a:gridCol w="866085">
                  <a:extLst>
                    <a:ext uri="{9D8B030D-6E8A-4147-A177-3AD203B41FA5}">
                      <a16:colId xmlns:a16="http://schemas.microsoft.com/office/drawing/2014/main" val="20002"/>
                    </a:ext>
                  </a:extLst>
                </a:gridCol>
                <a:gridCol w="866085">
                  <a:extLst>
                    <a:ext uri="{9D8B030D-6E8A-4147-A177-3AD203B41FA5}">
                      <a16:colId xmlns:a16="http://schemas.microsoft.com/office/drawing/2014/main" val="20003"/>
                    </a:ext>
                  </a:extLst>
                </a:gridCol>
                <a:gridCol w="577390">
                  <a:extLst>
                    <a:ext uri="{9D8B030D-6E8A-4147-A177-3AD203B41FA5}">
                      <a16:colId xmlns:a16="http://schemas.microsoft.com/office/drawing/2014/main" val="20004"/>
                    </a:ext>
                  </a:extLst>
                </a:gridCol>
                <a:gridCol w="721737">
                  <a:extLst>
                    <a:ext uri="{9D8B030D-6E8A-4147-A177-3AD203B41FA5}">
                      <a16:colId xmlns:a16="http://schemas.microsoft.com/office/drawing/2014/main" val="1790420291"/>
                    </a:ext>
                  </a:extLst>
                </a:gridCol>
                <a:gridCol w="3876983">
                  <a:extLst>
                    <a:ext uri="{9D8B030D-6E8A-4147-A177-3AD203B41FA5}">
                      <a16:colId xmlns:a16="http://schemas.microsoft.com/office/drawing/2014/main" val="20005"/>
                    </a:ext>
                  </a:extLst>
                </a:gridCol>
              </a:tblGrid>
              <a:tr h="5391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229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6969">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dirty="0">
                          <a:solidFill>
                            <a:schemeClr val="dk1"/>
                          </a:solidFill>
                          <a:latin typeface="DFKai-SB"/>
                          <a:ea typeface="DFKai-SB"/>
                          <a:cs typeface="DFKai-SB"/>
                          <a:sym typeface="DFKai-SB"/>
                        </a:rPr>
                        <a:t>289</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93%</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310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83830">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PA</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WCCA+CARO</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950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291</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rgbClr val="FF0000"/>
                          </a:solidFill>
                          <a:latin typeface="DFKai-SB"/>
                          <a:ea typeface="DFKai-SB"/>
                          <a:cs typeface="DFKai-SB"/>
                          <a:sym typeface="DFKai-SB"/>
                        </a:rPr>
                        <a:t>31%</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eriod"/>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41</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35795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554E-3362-884D-A510-3E88D4D7DAA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0DE360-1416-4CB4-9CBA-9504291256B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652578A-C828-BD1E-D2D5-9C8A40A16B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42</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569A048-342E-3FB1-30CD-4773D712E224}"/>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7BC5D0-B81F-193D-4FC7-E6D5B6FC0E7A}"/>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75132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FDB8-5CFA-27B7-8871-5EEAE6FAF5B3}"/>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B5F63A8-0341-DC49-2971-17D870F8A40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(PA)</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CD7686F-4344-CE8B-4692-E88AE3AA805C}"/>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43</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D9EBBC45-CCF5-CEEF-E6E3-C3B63113AB5F}"/>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F60D5ECA-905E-42D4-CFF5-C0E87C5D5D52}"/>
              </a:ext>
            </a:extLst>
          </p:cNvPr>
          <p:cNvGraphicFramePr>
            <a:graphicFrameLocks noGrp="1"/>
          </p:cNvGraphicFramePr>
          <p:nvPr>
            <p:extLst>
              <p:ext uri="{D42A27DB-BD31-4B8C-83A1-F6EECF244321}">
                <p14:modId xmlns:p14="http://schemas.microsoft.com/office/powerpoint/2010/main" val="29670529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138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5057A-9C5E-C24F-9E26-B80988EBDD93}"/>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F9827E1-A8CA-1A72-D629-90A2DADF4BED}"/>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17E96AF-4070-8DA7-79DE-A98C7CA2D1E2}"/>
              </a:ext>
            </a:extLst>
          </p:cNvPr>
          <p:cNvGraphicFramePr>
            <a:graphicFrameLocks noGrp="1"/>
          </p:cNvGraphicFramePr>
          <p:nvPr>
            <p:extLst>
              <p:ext uri="{D42A27DB-BD31-4B8C-83A1-F6EECF244321}">
                <p14:modId xmlns:p14="http://schemas.microsoft.com/office/powerpoint/2010/main" val="335762060"/>
              </p:ext>
            </p:extLst>
          </p:nvPr>
        </p:nvGraphicFramePr>
        <p:xfrm>
          <a:off x="107504" y="779016"/>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D4653AC-9BB8-12A1-5CCE-D73CB02F20EE}"/>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44</a:t>
            </a:fld>
            <a:endParaRPr lang="en-US" sz="1000" dirty="0"/>
          </a:p>
        </p:txBody>
      </p:sp>
      <p:sp>
        <p:nvSpPr>
          <p:cNvPr id="6" name="文字方塊 5">
            <a:extLst>
              <a:ext uri="{FF2B5EF4-FFF2-40B4-BE49-F238E27FC236}">
                <a16:creationId xmlns:a16="http://schemas.microsoft.com/office/drawing/2014/main" id="{FD202A6B-F6D8-76B2-F764-15EC7502DEC5}"/>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156965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0483-F18A-7831-2638-ECA865014CE1}"/>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513A7381-6AC4-3293-6649-1C25A64EF7B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(PA)</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064B170-B913-4545-34FC-2C993BCB7E91}"/>
              </a:ext>
            </a:extLst>
          </p:cNvPr>
          <p:cNvGraphicFramePr>
            <a:graphicFrameLocks noGrp="1"/>
          </p:cNvGraphicFramePr>
          <p:nvPr>
            <p:extLst>
              <p:ext uri="{D42A27DB-BD31-4B8C-83A1-F6EECF244321}">
                <p14:modId xmlns:p14="http://schemas.microsoft.com/office/powerpoint/2010/main" val="3472396139"/>
              </p:ext>
            </p:extLst>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C4137D22-D199-45B9-40C6-B52A894B6C62}"/>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45</a:t>
            </a:fld>
            <a:endParaRPr lang="en-US" sz="1000" dirty="0"/>
          </a:p>
        </p:txBody>
      </p:sp>
      <p:sp>
        <p:nvSpPr>
          <p:cNvPr id="6" name="文字方塊 5">
            <a:extLst>
              <a:ext uri="{FF2B5EF4-FFF2-40B4-BE49-F238E27FC236}">
                <a16:creationId xmlns:a16="http://schemas.microsoft.com/office/drawing/2014/main" id="{D6E8C59E-590B-8D49-5603-D163B986EA58}"/>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278367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lang="en-US" altLang="zh-CN" sz="4400" b="1" dirty="0">
                <a:solidFill>
                  <a:prstClr val="white"/>
                </a:solidFill>
                <a:latin typeface="Vijaya" pitchFamily="34" charset="0"/>
                <a:ea typeface="华文中宋" pitchFamily="2" charset="-122"/>
                <a:cs typeface="Vijaya" pitchFamily="34" charset="0"/>
              </a:rPr>
              <a:t>08</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PRIS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(PUERTO RICO)</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0927787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315" y="699542"/>
          <a:ext cx="8883832" cy="3816424"/>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62963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398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36513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(618</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6,511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9,800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chemeClr val="tx1"/>
                          </a:solidFill>
                          <a:effectLst/>
                          <a:latin typeface="DFKai-SB" panose="03000509000000000000" pitchFamily="65" charset="-120"/>
                          <a:ea typeface="DFKai-SB" panose="03000509000000000000" pitchFamily="65" charset="-120"/>
                          <a:cs typeface="+mn-cs"/>
                        </a:rPr>
                        <a:t>Market in PR is expected to remain the same. In 2025 since we keep loosing  support from all A/C‘s in PR. Specially from our contract A/C‘s which is our core. The only solution is to stabilize CAN service and provide reasonable transit times and fast cargo allocations at POL‘S.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437672">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PR</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CARI</a:t>
                      </a:r>
                    </a:p>
                    <a:p>
                      <a:pPr algn="ctr" rtl="0" fontAlgn="ctr"/>
                      <a:r>
                        <a:rPr lang="en-US" altLang="zh-TW" sz="1000" b="0" i="0" u="none" strike="noStrike" dirty="0">
                          <a:solidFill>
                            <a:schemeClr val="tx1"/>
                          </a:solidFill>
                          <a:effectLst/>
                          <a:latin typeface="DFKai-SB" pitchFamily="65" charset="-120"/>
                          <a:ea typeface="DFKai-SB" pitchFamily="65" charset="-120"/>
                        </a:rPr>
                        <a:t>(609+610</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830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354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altLang="zh-TW" sz="900" b="0" i="0" u="none" strike="noStrike" dirty="0">
                          <a:solidFill>
                            <a:srgbClr val="FF0000"/>
                          </a:solidFill>
                          <a:effectLst/>
                          <a:latin typeface="DFKai-SB" panose="03000509000000000000" pitchFamily="65" charset="-120"/>
                          <a:ea typeface="DFKai-SB" panose="03000509000000000000" pitchFamily="65" charset="-12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DFKai-SB" panose="03000509000000000000" pitchFamily="65" charset="-120"/>
                          <a:ea typeface="DFKai-SB" panose="03000509000000000000" pitchFamily="65" charset="-12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We keep loosing support due to the fact we don‘t have a stable service. We need to stabilize service to regain support from A/C‘S and have a higher cargo goal.</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1"/>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a:solidFill>
                  <a:prstClr val="black"/>
                </a:solidFill>
                <a:latin typeface="Calibri"/>
              </a:rPr>
              <a:pPr algn="r">
                <a:defRPr/>
              </a:pPr>
              <a:t>47</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8" y="66577"/>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884919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314" y="689870"/>
          <a:ext cx="8883832" cy="3975148"/>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13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8032">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56901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 WCSA</a:t>
                      </a:r>
                      <a:r>
                        <a:rPr lang="fr-FR" altLang="zh-TW" sz="9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latin typeface="DFKai-SB" pitchFamily="65" charset="-120"/>
                          <a:ea typeface="DFKai-SB" pitchFamily="65" charset="-120"/>
                        </a:rPr>
                        <a:t>(619+620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Major export cargo is scrap which is very limitted the selection allowed to be handled by our HQ. We haven‘t been able to compete with low market rate. In addition, we don‘t have a reliable service.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04378">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PR</a:t>
                      </a:r>
                      <a:r>
                        <a:rPr lang="en-US" altLang="zh-TW" sz="900" b="1" i="0" u="none" strike="noStrike" dirty="0">
                          <a:solidFill>
                            <a:schemeClr val="tx1"/>
                          </a:solidFill>
                          <a:effectLst/>
                          <a:latin typeface="DFKai-SB" pitchFamily="65" charset="-120"/>
                          <a:ea typeface="DFKai-SB" pitchFamily="65" charset="-120"/>
                        </a:rPr>
                        <a:t> </a:t>
                      </a:r>
                      <a:r>
                        <a:rPr lang="en-US" altLang="zh-TW" sz="900" b="1" i="0" u="none" strike="noStrike" dirty="0">
                          <a:solidFill>
                            <a:schemeClr val="tx1"/>
                          </a:solidFill>
                          <a:effectLst/>
                          <a:latin typeface="DFKai-SB" pitchFamily="65" charset="-120"/>
                          <a:ea typeface="DFKai-SB" pitchFamily="65" charset="-120"/>
                          <a:sym typeface="Wingdings" pitchFamily="2" charset="2"/>
                        </a:rPr>
                        <a:t> WCCA+CARO</a:t>
                      </a:r>
                      <a:endParaRPr lang="de-DE" sz="900" b="1" i="0" u="none" strike="noStrike" dirty="0">
                        <a:solidFill>
                          <a:schemeClr val="tx1"/>
                        </a:solidFill>
                        <a:effectLst/>
                        <a:latin typeface="DFKai-SB" pitchFamily="65" charset="-120"/>
                        <a:ea typeface="DFKai-SB" pitchFamily="65" charset="-120"/>
                      </a:endParaRPr>
                    </a:p>
                    <a:p>
                      <a:pPr algn="ctr" rtl="0" fontAlgn="ctr"/>
                      <a:r>
                        <a:rPr lang="de-DE" sz="900" b="0" i="0" u="none" strike="noStrike" dirty="0">
                          <a:solidFill>
                            <a:schemeClr val="tx1"/>
                          </a:solidFill>
                          <a:effectLst/>
                          <a:latin typeface="DFKai-SB" pitchFamily="65" charset="-120"/>
                          <a:ea typeface="DFKai-SB" pitchFamily="65" charset="-120"/>
                        </a:rPr>
                        <a:t>(622+623</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850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solidFill>
                            <a:schemeClr val="dk1"/>
                          </a:solidFill>
                          <a:latin typeface="DFKai-SB"/>
                          <a:ea typeface="DFKai-SB"/>
                          <a:cs typeface="DFKai-SB"/>
                          <a:sym typeface="DFKai-SB"/>
                        </a:rPr>
                        <a:t>44</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70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Major export cargo is scrap which is very limitted the selection allowed to be handled by our HQ. We haven‘t been able to compete with low market rate. In addition, we don‘t have a reliable service. </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bl>
          </a:graphicData>
        </a:graphic>
      </p:graphicFrame>
      <p:sp>
        <p:nvSpPr>
          <p:cNvPr id="7" name="Slide Number Placeholder 1"/>
          <p:cNvSpPr txBox="1">
            <a:spLocks/>
          </p:cNvSpPr>
          <p:nvPr/>
        </p:nvSpPr>
        <p:spPr>
          <a:xfrm>
            <a:off x="7010400" y="4883721"/>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a:solidFill>
                  <a:prstClr val="black"/>
                </a:solidFill>
                <a:latin typeface="Calibri"/>
              </a:rPr>
              <a:pPr algn="r">
                <a:defRPr/>
              </a:pPr>
              <a:t>48</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8" y="66577"/>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28469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D61A8-5B5C-55DA-D98E-9DB1B5C667D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E20B267E-193F-455E-7373-B94072D8DCCD}"/>
              </a:ext>
            </a:extLst>
          </p:cNvPr>
          <p:cNvSpPr>
            <a:spLocks noGrp="1"/>
          </p:cNvSpPr>
          <p:nvPr>
            <p:ph type="title"/>
          </p:nvPr>
        </p:nvSpPr>
        <p:spPr>
          <a:xfrm>
            <a:off x="107505"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76101ED-8AFC-DF1C-CDAA-9EF96D7DCD26}"/>
              </a:ext>
            </a:extLst>
          </p:cNvPr>
          <p:cNvSpPr txBox="1">
            <a:spLocks/>
          </p:cNvSpPr>
          <p:nvPr/>
        </p:nvSpPr>
        <p:spPr>
          <a:xfrm>
            <a:off x="7010400" y="4883721"/>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a:solidFill>
                  <a:prstClr val="black"/>
                </a:solidFill>
                <a:latin typeface="Calibri"/>
              </a:rPr>
              <a:pPr algn="r">
                <a:defRPr/>
              </a:pPr>
              <a:t>49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C7017787-0F62-BA75-91F2-C4316EC8F6DF}"/>
              </a:ext>
            </a:extLst>
          </p:cNvPr>
          <p:cNvSpPr txBox="1"/>
          <p:nvPr/>
        </p:nvSpPr>
        <p:spPr>
          <a:xfrm>
            <a:off x="54363" y="1018521"/>
            <a:ext cx="9029600" cy="1200329"/>
          </a:xfrm>
          <a:prstGeom prst="rect">
            <a:avLst/>
          </a:prstGeom>
          <a:noFill/>
        </p:spPr>
        <p:txBody>
          <a:bodyPr wrap="square" rtlCol="0">
            <a:spAutoFit/>
          </a:bodyPr>
          <a:lstStyle/>
          <a:p>
            <a:r>
              <a:rPr lang="en-US" b="1" dirty="0">
                <a:latin typeface="Candara" panose="020E0502030303020204" pitchFamily="34" charset="0"/>
              </a:rPr>
              <a:t>Commercial side: Our office can’t sell a service that is not reliable and is unpredictable . EMC has always been recognized in the PR market as one of the most reliable carriers, yet in the past years specially in 2024 and beginning of 2025 this is not the case. At the moment, EMC is considered as the most unreliable carrier in PR. </a:t>
            </a:r>
          </a:p>
        </p:txBody>
      </p:sp>
      <p:sp>
        <p:nvSpPr>
          <p:cNvPr id="8" name="文字方塊 7">
            <a:extLst>
              <a:ext uri="{FF2B5EF4-FFF2-40B4-BE49-F238E27FC236}">
                <a16:creationId xmlns:a16="http://schemas.microsoft.com/office/drawing/2014/main" id="{1E90AA7A-14B4-D718-B0C9-C5C689330DDF}"/>
              </a:ext>
            </a:extLst>
          </p:cNvPr>
          <p:cNvSpPr txBox="1"/>
          <p:nvPr/>
        </p:nvSpPr>
        <p:spPr>
          <a:xfrm>
            <a:off x="54362" y="2622634"/>
            <a:ext cx="37772565" cy="2485296"/>
          </a:xfrm>
          <a:prstGeom prst="rect">
            <a:avLst/>
          </a:prstGeom>
          <a:noFill/>
        </p:spPr>
        <p:txBody>
          <a:bodyPr wrap="square" rtlCol="0">
            <a:spAutoFit/>
          </a:bodyPr>
          <a:lstStyle/>
          <a:p>
            <a:r>
              <a:rPr lang="en-US" b="1" dirty="0">
                <a:latin typeface="Candara" panose="020E0502030303020204" pitchFamily="34" charset="0"/>
              </a:rPr>
              <a:t>Future Plan Suggestion:</a:t>
            </a:r>
            <a:endParaRPr lang="en-US" b="1" kern="100" dirty="0">
              <a:latin typeface="Candara" panose="020E0502030303020204" pitchFamily="34" charset="0"/>
              <a:ea typeface="Aptos" panose="020B0004020202020204" pitchFamily="34" charset="0"/>
              <a:cs typeface="Times New Roman" panose="02020603050405020304" pitchFamily="18" charset="0"/>
            </a:endParaRPr>
          </a:p>
          <a:p>
            <a:r>
              <a:rPr lang="en-US" b="1" kern="100" dirty="0">
                <a:latin typeface="Candara" panose="020E0502030303020204" pitchFamily="34" charset="0"/>
                <a:ea typeface="Aptos" panose="020B0004020202020204" pitchFamily="34" charset="0"/>
                <a:cs typeface="Times New Roman" panose="02020603050405020304" pitchFamily="18" charset="0"/>
              </a:rPr>
              <a:t>Our suggestion is a total logistic reorganization  regarding the CAN service. </a:t>
            </a:r>
          </a:p>
          <a:p>
            <a:r>
              <a:rPr lang="en-US" b="1" kern="100" dirty="0">
                <a:latin typeface="Candara" panose="020E0502030303020204" pitchFamily="34" charset="0"/>
                <a:ea typeface="Aptos" panose="020B0004020202020204" pitchFamily="34" charset="0"/>
                <a:cs typeface="Times New Roman" panose="02020603050405020304" pitchFamily="18" charset="0"/>
              </a:rPr>
              <a:t>For the past years, ELA  hasn’t been able to find viable solutions which has made </a:t>
            </a:r>
          </a:p>
          <a:p>
            <a:r>
              <a:rPr lang="en-US" b="1" kern="100" dirty="0">
                <a:latin typeface="Candara" panose="020E0502030303020204" pitchFamily="34" charset="0"/>
                <a:ea typeface="Aptos" panose="020B0004020202020204" pitchFamily="34" charset="0"/>
                <a:cs typeface="Times New Roman" panose="02020603050405020304" pitchFamily="18" charset="0"/>
              </a:rPr>
              <a:t>situation worsen. In addition, we  suggest our office should have information on how </a:t>
            </a:r>
          </a:p>
          <a:p>
            <a:r>
              <a:rPr lang="en-US" b="1" kern="100" dirty="0">
                <a:latin typeface="Candara" panose="020E0502030303020204" pitchFamily="34" charset="0"/>
                <a:ea typeface="Aptos" panose="020B0004020202020204" pitchFamily="34" charset="0"/>
                <a:cs typeface="Times New Roman" panose="02020603050405020304" pitchFamily="18" charset="0"/>
              </a:rPr>
              <a:t>much space will be granted per vessel to PR from Asia ports this will </a:t>
            </a:r>
          </a:p>
          <a:p>
            <a:r>
              <a:rPr lang="en-US" b="1" kern="100" dirty="0">
                <a:latin typeface="Candara" panose="020E0502030303020204" pitchFamily="34" charset="0"/>
                <a:ea typeface="Aptos" panose="020B0004020202020204" pitchFamily="34" charset="0"/>
                <a:cs typeface="Times New Roman" panose="02020603050405020304" pitchFamily="18" charset="0"/>
              </a:rPr>
              <a:t>help provide more precise data to A/C’s. Lastly, web page needs to have more accurate data. </a:t>
            </a:r>
          </a:p>
          <a:p>
            <a:r>
              <a:rPr lang="en-US" b="1" kern="100" dirty="0">
                <a:latin typeface="Candara" panose="020E0502030303020204" pitchFamily="34" charset="0"/>
                <a:ea typeface="Aptos" panose="020B0004020202020204" pitchFamily="34" charset="0"/>
                <a:cs typeface="Times New Roman" panose="02020603050405020304" pitchFamily="18" charset="0"/>
              </a:rPr>
              <a:t>In 2024 data was not updated; therefore, A/C’s couldn’t get correct information.</a:t>
            </a:r>
          </a:p>
          <a:p>
            <a:endParaRPr lang="en-US" sz="1350" b="1" kern="100" dirty="0">
              <a:latin typeface="Aptos" panose="020B0004020202020204" pitchFamily="34" charset="0"/>
              <a:ea typeface="Aptos" panose="020B0004020202020204" pitchFamily="34" charset="0"/>
              <a:cs typeface="Times New Roman" panose="02020603050405020304" pitchFamily="18" charset="0"/>
            </a:endParaRPr>
          </a:p>
          <a:p>
            <a:endParaRPr lang="en-US" sz="1600" b="1" dirty="0">
              <a:latin typeface="Candara" panose="020E0502030303020204" pitchFamily="34" charset="0"/>
            </a:endParaRPr>
          </a:p>
        </p:txBody>
      </p:sp>
    </p:spTree>
    <p:extLst>
      <p:ext uri="{BB962C8B-B14F-4D97-AF65-F5344CB8AC3E}">
        <p14:creationId xmlns:p14="http://schemas.microsoft.com/office/powerpoint/2010/main" val="209620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10359391"/>
              </p:ext>
            </p:extLst>
          </p:nvPr>
        </p:nvGraphicFramePr>
        <p:xfrm>
          <a:off x="132314" y="689870"/>
          <a:ext cx="8883832" cy="4258144"/>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38481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960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944699">
                <a:tc rowSpan="4">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zh-TW" altLang="en-US" sz="900" b="1" i="0" u="none" strike="noStrike" baseline="0" dirty="0">
                          <a:solidFill>
                            <a:schemeClr val="tx1"/>
                          </a:solidFill>
                          <a:effectLst/>
                          <a:latin typeface="DFKai-SB" pitchFamily="65" charset="-120"/>
                          <a:ea typeface="DFKai-SB" pitchFamily="65" charset="-120"/>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a:t>
                      </a:r>
                      <a:r>
                        <a:rPr lang="zh-TW" altLang="en-US" sz="900" b="1" i="0" u="none" strike="noStrike" baseline="0" dirty="0">
                          <a:solidFill>
                            <a:schemeClr val="tx1"/>
                          </a:solidFill>
                          <a:effectLst/>
                          <a:latin typeface="DFKai-SB" pitchFamily="65" charset="-120"/>
                          <a:ea typeface="DFKai-SB" pitchFamily="65" charset="-120"/>
                          <a:sym typeface="Wingdings" pitchFamily="2" charset="2"/>
                        </a:rPr>
                        <a:t> </a:t>
                      </a:r>
                      <a:r>
                        <a:rPr lang="en-US" altLang="zh-TW" sz="900" b="1" i="0" u="none" strike="noStrike" baseline="0" dirty="0">
                          <a:solidFill>
                            <a:schemeClr val="tx1"/>
                          </a:solidFill>
                          <a:effectLst/>
                          <a:latin typeface="DFKai-SB" pitchFamily="65" charset="-120"/>
                          <a:ea typeface="DFKai-SB" pitchFamily="65" charset="-120"/>
                          <a:sym typeface="Wingdings" pitchFamily="2" charset="2"/>
                        </a:rPr>
                        <a:t>USEC</a:t>
                      </a:r>
                      <a:endParaRPr lang="fr-FR" altLang="zh-TW" sz="900" b="1" i="0" u="none" strike="noStrike" dirty="0">
                        <a:solidFill>
                          <a:schemeClr val="tx1"/>
                        </a:solidFill>
                        <a:effectLst/>
                        <a:latin typeface="DFKai-SB" pitchFamily="65" charset="-120"/>
                        <a:ea typeface="DFKai-SB" pitchFamily="65" charset="-120"/>
                      </a:endParaRPr>
                    </a:p>
                    <a:p>
                      <a:pPr algn="ctr" rtl="0" fontAlgn="ctr"/>
                      <a:r>
                        <a:rPr lang="en-US" altLang="zh-TW" sz="900" b="0" i="0" u="none" strike="noStrike" dirty="0">
                          <a:solidFill>
                            <a:schemeClr val="tx1"/>
                          </a:solidFill>
                          <a:effectLst/>
                          <a:latin typeface="DFKai-SB" pitchFamily="65" charset="-120"/>
                          <a:ea typeface="DFKai-SB" pitchFamily="65" charset="-120"/>
                        </a:rPr>
                        <a:t>(609+610</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altLang="zh-TW"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EGA-ATC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900" b="0" i="0" u="none" strike="noStrike" dirty="0">
                          <a:solidFill>
                            <a:schemeClr val="tx1"/>
                          </a:solidFill>
                          <a:effectLst/>
                          <a:latin typeface="DFKai-SB" pitchFamily="65" charset="-120"/>
                          <a:ea typeface="DFKai-SB" pitchFamily="65" charset="-120"/>
                        </a:rPr>
                        <a:t>1,476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rgbClr val="FF0000"/>
                          </a:solidFill>
                          <a:effectLst/>
                          <a:latin typeface="DFKai-SB" pitchFamily="65" charset="-120"/>
                          <a:ea typeface="DFKai-SB" pitchFamily="65" charset="-120"/>
                        </a:rPr>
                        <a:t>147%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1,800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r>
                        <a:rPr lang="de-DE" sz="1000" b="0" i="0" u="none" strike="noStrike" dirty="0">
                          <a:solidFill>
                            <a:schemeClr val="tx1"/>
                          </a:solidFill>
                          <a:effectLst/>
                          <a:latin typeface="DFKai-SB" pitchFamily="65" charset="-120"/>
                          <a:ea typeface="DFKai-SB" pitchFamily="65" charset="-120"/>
                        </a:rPr>
                        <a:t> </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965994">
                <a:tc vMerge="1">
                  <a:txBody>
                    <a:bodyPr/>
                    <a:lstStyle/>
                    <a:p>
                      <a:endParaRPr lang="fr-FR"/>
                    </a:p>
                  </a:txBody>
                  <a:tcPr/>
                </a:tc>
                <a:tc>
                  <a:txBody>
                    <a:bodyPr/>
                    <a:lstStyle/>
                    <a:p>
                      <a:pPr algn="ctr" rtl="0" fontAlgn="ctr"/>
                      <a:r>
                        <a:rPr lang="en-US" altLang="zh-TW" sz="900" b="1" i="0" u="none" strike="noStrike" dirty="0">
                          <a:solidFill>
                            <a:srgbClr val="FF0000"/>
                          </a:solidFill>
                          <a:effectLst/>
                          <a:latin typeface="DFKai-SB" pitchFamily="65" charset="-120"/>
                          <a:ea typeface="DFKai-SB" pitchFamily="65" charset="-120"/>
                        </a:rPr>
                        <a:t>CR+NI</a:t>
                      </a:r>
                      <a:r>
                        <a:rPr lang="en-US" altLang="zh-TW" sz="900" b="1" i="0" u="none" strike="noStrike" dirty="0">
                          <a:solidFill>
                            <a:schemeClr val="tx1"/>
                          </a:solidFill>
                          <a:effectLst/>
                          <a:latin typeface="DFKai-SB" pitchFamily="65" charset="-120"/>
                          <a:ea typeface="DFKai-SB" pitchFamily="65" charset="-120"/>
                        </a:rPr>
                        <a:t> </a:t>
                      </a:r>
                      <a:r>
                        <a:rPr lang="fr-FR" altLang="zh-TW" sz="900" b="1" i="0" u="none" strike="noStrike" dirty="0">
                          <a:solidFill>
                            <a:schemeClr val="tx1"/>
                          </a:solidFill>
                          <a:effectLst/>
                          <a:latin typeface="DFKai-SB" pitchFamily="65" charset="-120"/>
                          <a:ea typeface="DFKai-SB" pitchFamily="65" charset="-120"/>
                          <a:sym typeface="Wingdings" pitchFamily="2" charset="2"/>
                        </a:rPr>
                        <a:t></a:t>
                      </a:r>
                      <a:r>
                        <a:rPr lang="fr-FR" altLang="zh-TW" sz="900" b="1" i="0" u="none" strike="noStrike" dirty="0">
                          <a:solidFill>
                            <a:schemeClr val="tx1"/>
                          </a:solidFill>
                          <a:effectLst/>
                          <a:latin typeface="DFKai-SB" pitchFamily="65" charset="-120"/>
                          <a:ea typeface="DFKai-SB" pitchFamily="65" charset="-120"/>
                        </a:rPr>
                        <a:t> CARB+WCCA</a:t>
                      </a:r>
                    </a:p>
                    <a:p>
                      <a:pPr algn="ctr" rtl="0" fontAlgn="ctr"/>
                      <a:r>
                        <a:rPr lang="en-US" altLang="zh-TW" sz="900" b="0" i="0" u="none" strike="noStrike" dirty="0">
                          <a:solidFill>
                            <a:schemeClr val="tx1"/>
                          </a:solidFill>
                          <a:effectLst/>
                          <a:latin typeface="DFKai-SB" pitchFamily="65" charset="-120"/>
                          <a:ea typeface="DFKai-SB" pitchFamily="65" charset="-120"/>
                        </a:rPr>
                        <a:t>(CB</a:t>
                      </a:r>
                      <a:r>
                        <a:rPr lang="de-DE" altLang="zh-TW" sz="900" b="0" i="0" u="none" strike="noStrike" baseline="0" dirty="0">
                          <a:solidFill>
                            <a:schemeClr val="tx1"/>
                          </a:solidFill>
                          <a:effectLst/>
                          <a:latin typeface="DFKai-SB" pitchFamily="65" charset="-120"/>
                          <a:ea typeface="DFKai-SB" pitchFamily="65" charset="-120"/>
                        </a:rPr>
                        <a:t> Tr</a:t>
                      </a:r>
                      <a:r>
                        <a:rPr lang="fr-FR" altLang="zh-TW" sz="900" b="0" i="0" u="none" strike="noStrike" baseline="0" dirty="0" err="1">
                          <a:solidFill>
                            <a:schemeClr val="tx1"/>
                          </a:solidFill>
                          <a:effectLst/>
                          <a:latin typeface="DFKai-SB" pitchFamily="65" charset="-120"/>
                          <a:ea typeface="DFKai-SB" pitchFamily="65" charset="-120"/>
                        </a:rPr>
                        <a:t>ade</a:t>
                      </a:r>
                      <a:r>
                        <a:rPr lang="fr-FR" altLang="zh-TW" sz="900" b="0" i="0" u="none" strike="noStrike" baseline="0" dirty="0">
                          <a:solidFill>
                            <a:schemeClr val="tx1"/>
                          </a:solidFill>
                          <a:effectLst/>
                          <a:latin typeface="DFKai-SB" pitchFamily="65" charset="-120"/>
                          <a:ea typeface="DFKai-SB" pitchFamily="65" charset="-120"/>
                        </a:rPr>
                        <a:t>)</a:t>
                      </a: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9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2,350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dirty="0">
                          <a:solidFill>
                            <a:schemeClr val="dk1"/>
                          </a:solidFill>
                          <a:latin typeface="DFKai-SB"/>
                          <a:ea typeface="DFKai-SB"/>
                          <a:cs typeface="DFKai-SB"/>
                          <a:sym typeface="DFKai-SB"/>
                        </a:rPr>
                        <a:t>1,188</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b="0" i="0" u="none" strike="noStrike" dirty="0">
                          <a:solidFill>
                            <a:srgbClr val="FF0000"/>
                          </a:solidFill>
                          <a:latin typeface="DFKai-SB"/>
                          <a:ea typeface="DFKai-SB"/>
                          <a:cs typeface="DFKai-SB"/>
                          <a:sym typeface="DFKai-SB"/>
                        </a:rPr>
                        <a:t>51</a:t>
                      </a:r>
                      <a:r>
                        <a:rPr lang="en-US" altLang="zh-TW" sz="1000" b="0" i="0" u="none" strike="noStrike" dirty="0">
                          <a:solidFill>
                            <a:srgbClr val="FF0000"/>
                          </a:solidFill>
                          <a:latin typeface="DFKai-SB"/>
                          <a:ea typeface="DFKai-SB"/>
                          <a:cs typeface="DFKai-SB"/>
                          <a:sym typeface="DFKai-SB"/>
                        </a:rPr>
                        <a:t>%</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1,350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96599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rtl="0">
                        <a:lnSpc>
                          <a:spcPct val="100000"/>
                        </a:lnSpc>
                        <a:spcBef>
                          <a:spcPts val="0"/>
                        </a:spcBef>
                        <a:spcAft>
                          <a:spcPts val="0"/>
                        </a:spcAft>
                        <a:buClr>
                          <a:srgbClr val="FF0000"/>
                        </a:buClr>
                        <a:buSzPts val="1000"/>
                        <a:buFont typeface="DFKai-SB"/>
                        <a:buNone/>
                      </a:pPr>
                      <a:r>
                        <a:rPr lang="en-US" sz="900" b="1" i="0" u="none" strike="noStrike" dirty="0">
                          <a:solidFill>
                            <a:srgbClr val="FF0000"/>
                          </a:solidFill>
                          <a:latin typeface="DFKai-SB"/>
                          <a:ea typeface="DFKai-SB"/>
                          <a:cs typeface="DFKai-SB"/>
                          <a:sym typeface="DFKai-SB"/>
                        </a:rPr>
                        <a:t>CR+NI</a:t>
                      </a:r>
                      <a:r>
                        <a:rPr lang="en-US" sz="900" b="1" i="0" u="none" strike="noStrike" dirty="0">
                          <a:solidFill>
                            <a:schemeClr val="dk1"/>
                          </a:solidFill>
                          <a:latin typeface="DFKai-SB"/>
                          <a:ea typeface="DFKai-SB"/>
                          <a:cs typeface="DFKai-SB"/>
                          <a:sym typeface="DFKai-SB"/>
                        </a:rPr>
                        <a:t> ⬄ WCSA </a:t>
                      </a:r>
                      <a:endParaRPr sz="900" dirty="0"/>
                    </a:p>
                    <a:p>
                      <a:pPr marL="0" marR="0" lvl="0" indent="0" algn="ctr" rtl="0">
                        <a:lnSpc>
                          <a:spcPct val="100000"/>
                        </a:lnSpc>
                        <a:spcBef>
                          <a:spcPts val="0"/>
                        </a:spcBef>
                        <a:spcAft>
                          <a:spcPts val="0"/>
                        </a:spcAft>
                        <a:buClr>
                          <a:schemeClr val="dk1"/>
                        </a:buClr>
                        <a:buSzPts val="1000"/>
                        <a:buFont typeface="DFKai-SB"/>
                        <a:buNone/>
                      </a:pPr>
                      <a:r>
                        <a:rPr lang="en-US" sz="900" b="0" i="0" u="none" strike="noStrike" dirty="0">
                          <a:solidFill>
                            <a:schemeClr val="dk1"/>
                          </a:solidFill>
                          <a:latin typeface="DFKai-SB"/>
                          <a:ea typeface="DFKai-SB"/>
                          <a:cs typeface="DFKai-SB"/>
                          <a:sym typeface="DFKai-SB"/>
                        </a:rPr>
                        <a:t>(CW+WC Trade)</a:t>
                      </a:r>
                      <a:endParaRPr sz="900" dirty="0"/>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b="0" i="0" u="none" strike="noStrike"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500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797</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altLang="zh-TW" sz="1000" b="0" i="0" u="none" strike="noStrike" dirty="0">
                          <a:solidFill>
                            <a:schemeClr val="tx1"/>
                          </a:solidFill>
                          <a:latin typeface="DFKai-SB"/>
                          <a:ea typeface="DFKai-SB"/>
                          <a:cs typeface="DFKai-SB"/>
                          <a:sym typeface="DFKai-SB"/>
                        </a:rPr>
                        <a:t>159%</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b="0" i="0" u="none" strike="noStrike" dirty="0">
                          <a:latin typeface="DFKai-SB"/>
                          <a:ea typeface="DFKai-SB"/>
                          <a:cs typeface="DFKai-SB"/>
                          <a:sym typeface="DFKai-SB"/>
                        </a:rPr>
                        <a:t>650</a:t>
                      </a:r>
                      <a:endParaRPr sz="1000" b="0" i="0" u="none" strike="noStrike"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2881027115"/>
                  </a:ext>
                </a:extLst>
              </a:tr>
              <a:tr h="767038">
                <a:tc vMerge="1">
                  <a:txBody>
                    <a:bodyPr/>
                    <a:lstStyle/>
                    <a:p>
                      <a:endParaRPr lang="en-US"/>
                    </a:p>
                  </a:txBody>
                  <a:tcPr/>
                </a:tc>
                <a:tc>
                  <a:txBody>
                    <a:bodyPr/>
                    <a:lstStyle/>
                    <a:p>
                      <a:pPr marL="0" lvl="0" indent="0" algn="ctr" rtl="0">
                        <a:spcBef>
                          <a:spcPts val="0"/>
                        </a:spcBef>
                        <a:spcAft>
                          <a:spcPts val="0"/>
                        </a:spcAft>
                        <a:buClr>
                          <a:srgbClr val="FF0000"/>
                        </a:buClr>
                        <a:buSzPts val="1000"/>
                        <a:buFont typeface="DFKai-SB"/>
                        <a:buNone/>
                      </a:pPr>
                      <a:r>
                        <a:rPr lang="en-US" sz="900" b="1" dirty="0">
                          <a:solidFill>
                            <a:srgbClr val="FF0000"/>
                          </a:solidFill>
                          <a:latin typeface="DFKai-SB"/>
                          <a:ea typeface="DFKai-SB"/>
                          <a:cs typeface="DFKai-SB"/>
                          <a:sym typeface="DFKai-SB"/>
                        </a:rPr>
                        <a:t>CR+NI</a:t>
                      </a:r>
                      <a:r>
                        <a:rPr lang="en-US" sz="900" b="1" dirty="0">
                          <a:solidFill>
                            <a:schemeClr val="dk1"/>
                          </a:solidFill>
                          <a:latin typeface="DFKai-SB"/>
                          <a:ea typeface="DFKai-SB"/>
                          <a:cs typeface="DFKai-SB"/>
                          <a:sym typeface="DFKai-SB"/>
                        </a:rPr>
                        <a:t> ⬄ USEC </a:t>
                      </a:r>
                      <a:endParaRPr sz="900" dirty="0">
                        <a:solidFill>
                          <a:schemeClr val="dk1"/>
                        </a:solidFill>
                      </a:endParaRPr>
                    </a:p>
                    <a:p>
                      <a:pPr marL="0" lvl="0" indent="0" algn="ctr" rtl="0">
                        <a:spcBef>
                          <a:spcPts val="0"/>
                        </a:spcBef>
                        <a:spcAft>
                          <a:spcPts val="0"/>
                        </a:spcAft>
                        <a:buClr>
                          <a:schemeClr val="dk1"/>
                        </a:buClr>
                        <a:buSzPts val="1000"/>
                        <a:buFont typeface="DFKai-SB"/>
                        <a:buNone/>
                      </a:pPr>
                      <a:r>
                        <a:rPr lang="en-US" sz="900" dirty="0">
                          <a:solidFill>
                            <a:schemeClr val="dk1"/>
                          </a:solidFill>
                          <a:latin typeface="DFKai-SB"/>
                          <a:ea typeface="DFKai-SB"/>
                          <a:cs typeface="DFKai-SB"/>
                          <a:sym typeface="DFKai-SB"/>
                        </a:rPr>
                        <a:t>(622+623 Trade)</a:t>
                      </a:r>
                      <a:endParaRPr sz="900" b="1"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900" dirty="0">
                          <a:solidFill>
                            <a:schemeClr val="dk1"/>
                          </a:solidFill>
                          <a:latin typeface="DFKai-SB"/>
                          <a:ea typeface="DFKai-SB"/>
                          <a:cs typeface="DFKai-SB"/>
                          <a:sym typeface="DFKai-SB"/>
                        </a:rPr>
                        <a:t>ELA</a:t>
                      </a:r>
                      <a:endParaRPr sz="9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1,100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sz="1000" dirty="0">
                          <a:solidFill>
                            <a:schemeClr val="dk1"/>
                          </a:solidFill>
                          <a:latin typeface="DFKai-SB"/>
                          <a:ea typeface="DFKai-SB"/>
                          <a:cs typeface="DFKai-SB"/>
                          <a:sym typeface="DFKai-SB"/>
                        </a:rPr>
                        <a:t>1,710</a:t>
                      </a:r>
                      <a:endParaRPr sz="1000"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Clr>
                          <a:schemeClr val="dk1"/>
                        </a:buClr>
                        <a:buSzPts val="1000"/>
                        <a:buFont typeface="Arial"/>
                        <a:buNone/>
                      </a:pPr>
                      <a:r>
                        <a:rPr lang="en-US" altLang="zh-TW" sz="1000" dirty="0">
                          <a:solidFill>
                            <a:schemeClr val="tx1"/>
                          </a:solidFill>
                          <a:latin typeface="DFKai-SB"/>
                          <a:ea typeface="DFKai-SB"/>
                          <a:cs typeface="DFKai-SB"/>
                          <a:sym typeface="DFKai-SB"/>
                        </a:rPr>
                        <a:t>155%</a:t>
                      </a:r>
                      <a:endParaRPr sz="1000"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SzPts val="1000"/>
                        <a:buFont typeface="Arial"/>
                        <a:buNone/>
                      </a:pPr>
                      <a:r>
                        <a:rPr lang="en-US" sz="1000" dirty="0">
                          <a:latin typeface="DFKai-SB"/>
                          <a:ea typeface="DFKai-SB"/>
                          <a:cs typeface="DFKai-SB"/>
                          <a:sym typeface="DFKai-SB"/>
                        </a:rPr>
                        <a:t>1,500</a:t>
                      </a:r>
                      <a:endParaRPr sz="1000" dirty="0">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19195640"/>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733891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5613-ABF7-0DCB-4278-50F431727FE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348DAEC-E331-44A9-E407-5C0ABF5280E5}"/>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47BFD66-967E-7202-E912-414CE589955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9D36DC5-3C3E-259E-61EF-6C0D890C587D}"/>
              </a:ext>
            </a:extLst>
          </p:cNvPr>
          <p:cNvSpPr txBox="1"/>
          <p:nvPr/>
        </p:nvSpPr>
        <p:spPr>
          <a:xfrm>
            <a:off x="179512" y="771550"/>
            <a:ext cx="8784976" cy="3847207"/>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 Puerto Rico economy is expected to have a moderate growth. It all depends in Federal aid and overall economic climate.</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   Considering actual service we can only forecast EMC market share decrease. If service improves we understand at least a 15% market share increase can be seen.</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8B1F06C4-8D99-D017-D220-24D66EDA4012}"/>
              </a:ext>
            </a:extLst>
          </p:cNvPr>
          <p:cNvGraphicFramePr>
            <a:graphicFrameLocks noGrp="1"/>
          </p:cNvGraphicFramePr>
          <p:nvPr>
            <p:extLst>
              <p:ext uri="{D42A27DB-BD31-4B8C-83A1-F6EECF244321}">
                <p14:modId xmlns:p14="http://schemas.microsoft.com/office/powerpoint/2010/main" val="2011608904"/>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ndara" panose="020E0502030303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2911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BD82-243E-BDFE-786D-E2FE8C923361}"/>
              </a:ext>
            </a:extLst>
          </p:cNvPr>
          <p:cNvSpPr>
            <a:spLocks noGrp="1"/>
          </p:cNvSpPr>
          <p:nvPr>
            <p:ph type="title"/>
          </p:nvPr>
        </p:nvSpPr>
        <p:spPr/>
        <p:txBody>
          <a:bodyPr/>
          <a:lstStyle/>
          <a:p>
            <a:pPr algn="ctr"/>
            <a:r>
              <a:rPr lang="en-US" sz="3300" dirty="0"/>
              <a:t>Market share and Loading volume prospect</a:t>
            </a:r>
            <a:br>
              <a:rPr lang="en-US" sz="3300" dirty="0"/>
            </a:br>
            <a:r>
              <a:rPr lang="en-US" sz="1200" dirty="0"/>
              <a:t>(prospect based on actual service)</a:t>
            </a:r>
            <a:endParaRPr lang="en-US" dirty="0"/>
          </a:p>
        </p:txBody>
      </p:sp>
      <p:graphicFrame>
        <p:nvGraphicFramePr>
          <p:cNvPr id="7" name="Content Placeholder 6">
            <a:extLst>
              <a:ext uri="{FF2B5EF4-FFF2-40B4-BE49-F238E27FC236}">
                <a16:creationId xmlns:a16="http://schemas.microsoft.com/office/drawing/2014/main" id="{5F0E01CB-D673-5DE8-FA0B-A112040D5D0D}"/>
              </a:ext>
            </a:extLst>
          </p:cNvPr>
          <p:cNvGraphicFramePr>
            <a:graphicFrameLocks noGrp="1"/>
          </p:cNvGraphicFramePr>
          <p:nvPr>
            <p:ph idx="1"/>
            <p:extLst>
              <p:ext uri="{D42A27DB-BD31-4B8C-83A1-F6EECF244321}">
                <p14:modId xmlns:p14="http://schemas.microsoft.com/office/powerpoint/2010/main" val="207220103"/>
              </p:ext>
            </p:extLst>
          </p:nvPr>
        </p:nvGraphicFramePr>
        <p:xfrm>
          <a:off x="628650" y="136921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1">
            <a:extLst>
              <a:ext uri="{FF2B5EF4-FFF2-40B4-BE49-F238E27FC236}">
                <a16:creationId xmlns:a16="http://schemas.microsoft.com/office/drawing/2014/main" id="{5327AD9F-0092-A281-E0E4-E9FDC3CAC0C7}"/>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51</a:t>
            </a:fld>
            <a:endParaRPr lang="en-US" sz="1200" dirty="0">
              <a:solidFill>
                <a:prstClr val="black"/>
              </a:solidFill>
              <a:latin typeface="Calibri"/>
            </a:endParaRPr>
          </a:p>
        </p:txBody>
      </p:sp>
    </p:spTree>
    <p:extLst>
      <p:ext uri="{BB962C8B-B14F-4D97-AF65-F5344CB8AC3E}">
        <p14:creationId xmlns:p14="http://schemas.microsoft.com/office/powerpoint/2010/main" val="2510035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82B4-DA94-5E95-7E48-C027CA7F280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77F848B2-DA9C-64EF-2FC4-DDB0806ADE00}"/>
              </a:ext>
            </a:extLst>
          </p:cNvPr>
          <p:cNvSpPr txBox="1">
            <a:spLocks/>
          </p:cNvSpPr>
          <p:nvPr/>
        </p:nvSpPr>
        <p:spPr>
          <a:xfrm>
            <a:off x="107505"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CDF5B7B-6C61-CFA9-7DA7-44783A347F96}"/>
              </a:ext>
            </a:extLst>
          </p:cNvPr>
          <p:cNvGraphicFramePr>
            <a:graphicFrameLocks noGrp="1"/>
          </p:cNvGraphicFramePr>
          <p:nvPr/>
        </p:nvGraphicFramePr>
        <p:xfrm>
          <a:off x="107505" y="699542"/>
          <a:ext cx="8928992" cy="334540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4198">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100" b="0" u="none" strike="noStrike" dirty="0">
                          <a:solidFill>
                            <a:schemeClr val="tx1"/>
                          </a:solidFill>
                          <a:effectLst/>
                          <a:latin typeface="Candara" panose="020E0502030303020204" pitchFamily="34" charset="0"/>
                        </a:rPr>
                        <a:t>ECD </a:t>
                      </a:r>
                      <a:r>
                        <a:rPr lang="en-US" sz="1100" b="0" u="none" strike="noStrike" dirty="0">
                          <a:solidFill>
                            <a:schemeClr val="tx1"/>
                          </a:solidFill>
                          <a:effectLst/>
                          <a:latin typeface="Candara" panose="020E0502030303020204" pitchFamily="34" charset="0"/>
                        </a:rPr>
                        <a:t>KPI</a:t>
                      </a:r>
                      <a:endParaRPr lang="en-US" sz="11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altLang="zh-TW" sz="1000" b="0" i="0" u="none" strike="noStrike" kern="1200" dirty="0">
                          <a:solidFill>
                            <a:schemeClr val="tx1"/>
                          </a:solidFill>
                          <a:effectLst/>
                          <a:latin typeface="Candara" panose="020E0502030303020204" pitchFamily="34" charset="0"/>
                          <a:ea typeface="新細明體" panose="02020500000000000000" pitchFamily="18" charset="-120"/>
                          <a:cs typeface="+mn-cs"/>
                        </a:rPr>
                        <a:t>NONE</a:t>
                      </a:r>
                      <a:endParaRPr lang="zh-TW" altLang="en-US" sz="1000" b="0" i="0" u="none" strike="noStrike" kern="1200" dirty="0">
                        <a:solidFill>
                          <a:schemeClr val="tx1"/>
                        </a:solidFill>
                        <a:effectLst/>
                        <a:latin typeface="Candara" panose="020E0502030303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10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Full - $156.68</a:t>
                      </a:r>
                    </a:p>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Empty - $150.93</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Full - $161.38</a:t>
                      </a:r>
                    </a:p>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Empty - $155.46</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Full - $4.70</a:t>
                      </a:r>
                    </a:p>
                    <a:p>
                      <a:pPr algn="ctr" fontAlgn="ct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Empty - $4.53</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mn-ea"/>
                        </a:rPr>
                        <a:t>TERMINAL CONTRACT IS NEGOTIATED DIRECTLY WITH TPE.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10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10,212</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10,645</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Candara" panose="020E0502030303020204" pitchFamily="34" charset="0"/>
                          <a:ea typeface="+mn-ea"/>
                        </a:rPr>
                        <a:t>CONTINUE LOADING AS MUCH POSSIBLE.</a:t>
                      </a:r>
                    </a:p>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10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altLang="zh-TW" sz="1000" b="0" i="0" u="none" strike="noStrike" dirty="0">
                          <a:solidFill>
                            <a:schemeClr val="tx1"/>
                          </a:solidFill>
                          <a:effectLst/>
                          <a:latin typeface="Candara" panose="020E0502030303020204" pitchFamily="34" charset="0"/>
                          <a:ea typeface="新細明體" panose="02020500000000000000" pitchFamily="18" charset="-120"/>
                        </a:rPr>
                        <a:t>N/A</a:t>
                      </a: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100" b="0" u="none" strike="noStrike" dirty="0">
                          <a:effectLst/>
                          <a:latin typeface="Candara" panose="020E0502030303020204" pitchFamily="34" charset="0"/>
                        </a:rPr>
                        <a:t>IMD</a:t>
                      </a:r>
                      <a:r>
                        <a:rPr lang="en-US" sz="1100" b="0" u="none" strike="noStrike" dirty="0">
                          <a:effectLst/>
                          <a:latin typeface="Candara" panose="020E0502030303020204" pitchFamily="34" charset="0"/>
                        </a:rPr>
                        <a:t> KPI</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10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N/A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N/A</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kern="1200" dirty="0">
                          <a:solidFill>
                            <a:schemeClr val="tx1"/>
                          </a:solidFill>
                          <a:effectLst/>
                          <a:latin typeface="Candara" panose="020E0502030303020204" pitchFamily="34" charset="0"/>
                          <a:ea typeface="新細明體" panose="02020500000000000000" pitchFamily="18" charset="-120"/>
                          <a:cs typeface="+mn-cs"/>
                        </a:rPr>
                        <a:t>N/A</a:t>
                      </a:r>
                      <a:endParaRPr lang="zh-TW" altLang="en-US" sz="1000" b="0" i="0" u="none" strike="noStrike" kern="1200" dirty="0">
                        <a:solidFill>
                          <a:schemeClr val="tx1"/>
                        </a:solidFill>
                        <a:effectLst/>
                        <a:latin typeface="Candara" panose="020E0502030303020204" pitchFamily="34" charset="0"/>
                        <a:ea typeface="新細明體" panose="02020500000000000000" pitchFamily="18" charset="-120"/>
                        <a:cs typeface="+mn-cs"/>
                      </a:endParaRPr>
                    </a:p>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10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10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Candara" panose="020E0502030303020204" pitchFamily="34" charset="0"/>
                          <a:ea typeface="+mn-ea"/>
                        </a:rPr>
                        <a:t>N/A</a:t>
                      </a:r>
                      <a:endParaRPr lang="zh-TW" altLang="en-US" sz="900" b="0" i="0" u="none" strike="noStrike" dirty="0">
                        <a:solidFill>
                          <a:srgbClr val="000000"/>
                        </a:solidFill>
                        <a:effectLst/>
                        <a:latin typeface="Candara" panose="020E0502030303020204" pitchFamily="34" charset="0"/>
                        <a:ea typeface="+mn-ea"/>
                      </a:endParaRPr>
                    </a:p>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Candara" panose="020E0502030303020204" pitchFamily="34" charset="0"/>
                          <a:ea typeface="+mn-ea"/>
                        </a:rPr>
                        <a:t>N/A</a:t>
                      </a:r>
                      <a:endParaRPr lang="zh-TW" altLang="en-US" sz="900" b="0" i="0" u="none" strike="noStrike" dirty="0">
                        <a:solidFill>
                          <a:srgbClr val="000000"/>
                        </a:solidFill>
                        <a:effectLst/>
                        <a:latin typeface="Candara" panose="020E0502030303020204" pitchFamily="34" charset="0"/>
                        <a:ea typeface="+mn-ea"/>
                      </a:endParaRPr>
                    </a:p>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highlight>
                            <a:srgbClr val="FFFF00"/>
                          </a:highlight>
                          <a:latin typeface="Candara" panose="020E0502030303020204" pitchFamily="34" charset="0"/>
                          <a:ea typeface="+mn-ea"/>
                        </a:rPr>
                        <a:t>N/A</a:t>
                      </a:r>
                      <a:endParaRPr lang="zh-TW" altLang="en-US" sz="900" b="0" i="0" u="none" strike="noStrike" dirty="0">
                        <a:solidFill>
                          <a:srgbClr val="000000"/>
                        </a:solidFill>
                        <a:effectLst/>
                        <a:highlight>
                          <a:srgbClr val="FFFF00"/>
                        </a:highlight>
                        <a:latin typeface="Candara" panose="020E0502030303020204" pitchFamily="34" charset="0"/>
                        <a:ea typeface="+mn-ea"/>
                      </a:endParaRPr>
                    </a:p>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Candara" panose="020E0502030303020204" pitchFamily="34" charset="0"/>
                          <a:ea typeface="+mn-ea"/>
                        </a:rPr>
                        <a:t>N/A</a:t>
                      </a:r>
                      <a:endParaRPr lang="zh-TW" altLang="en-US" sz="900" b="0" i="0" u="none" strike="noStrike" dirty="0">
                        <a:solidFill>
                          <a:srgbClr val="000000"/>
                        </a:solidFill>
                        <a:effectLst/>
                        <a:latin typeface="Candara" panose="020E0502030303020204" pitchFamily="34" charset="0"/>
                        <a:ea typeface="+mn-ea"/>
                      </a:endParaRPr>
                    </a:p>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7078">
                <a:tc vMerge="1">
                  <a:txBody>
                    <a:bodyPr/>
                    <a:lstStyle/>
                    <a:p>
                      <a:endParaRPr lang="zh-TW" altLang="en-US"/>
                    </a:p>
                  </a:txBody>
                  <a:tcPr/>
                </a:tc>
                <a:tc>
                  <a:txBody>
                    <a:bodyPr/>
                    <a:lstStyle/>
                    <a:p>
                      <a:pPr algn="ctr" fontAlgn="ctr"/>
                      <a:r>
                        <a:rPr lang="en-US" sz="110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Candara" panose="020E0502030303020204" pitchFamily="34" charset="0"/>
                          <a:ea typeface="+mn-ea"/>
                        </a:rPr>
                        <a:t>N/A</a:t>
                      </a:r>
                      <a:endParaRPr lang="zh-TW" altLang="en-US" sz="900" b="0" i="0" u="none" strike="noStrike" dirty="0">
                        <a:solidFill>
                          <a:srgbClr val="000000"/>
                        </a:solidFill>
                        <a:effectLst/>
                        <a:latin typeface="Candara" panose="020E0502030303020204" pitchFamily="34" charset="0"/>
                        <a:ea typeface="+mn-ea"/>
                      </a:endParaRPr>
                    </a:p>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Candara" panose="020E0502030303020204" pitchFamily="34" charset="0"/>
                          <a:ea typeface="+mn-ea"/>
                        </a:rPr>
                        <a:t>N/A</a:t>
                      </a:r>
                      <a:endParaRPr lang="zh-TW" altLang="en-US" sz="900" b="0" i="0" u="none" strike="noStrike" dirty="0">
                        <a:solidFill>
                          <a:srgbClr val="000000"/>
                        </a:solidFill>
                        <a:effectLst/>
                        <a:latin typeface="Candara" panose="020E0502030303020204" pitchFamily="34" charset="0"/>
                        <a:ea typeface="+mn-ea"/>
                      </a:endParaRPr>
                    </a:p>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900" b="0" i="0" u="none" strike="noStrike" dirty="0">
                          <a:solidFill>
                            <a:srgbClr val="000000"/>
                          </a:solidFill>
                          <a:effectLst/>
                          <a:highlight>
                            <a:srgbClr val="FFFF00"/>
                          </a:highlight>
                          <a:latin typeface="Candara" panose="020E0502030303020204" pitchFamily="34" charset="0"/>
                          <a:ea typeface="+mn-ea"/>
                        </a:rPr>
                        <a:t>N/A</a:t>
                      </a:r>
                      <a:endParaRPr lang="zh-TW" altLang="en-US" sz="900" b="0" i="0" u="none" strike="noStrike" dirty="0">
                        <a:solidFill>
                          <a:srgbClr val="000000"/>
                        </a:solidFill>
                        <a:effectLst/>
                        <a:highlight>
                          <a:srgbClr val="FFFF00"/>
                        </a:highlight>
                        <a:latin typeface="Candara" panose="020E0502030303020204" pitchFamily="34" charset="0"/>
                        <a:ea typeface="+mn-ea"/>
                      </a:endParaRPr>
                    </a:p>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100" b="0" i="0" u="none" strike="noStrike" dirty="0">
                          <a:solidFill>
                            <a:srgbClr val="000000"/>
                          </a:solidFill>
                          <a:effectLst/>
                          <a:latin typeface="Candara" panose="020E0502030303020204" pitchFamily="34" charset="0"/>
                          <a:ea typeface="+mn-ea"/>
                        </a:rPr>
                        <a:t>N/A</a:t>
                      </a:r>
                      <a:endParaRPr lang="zh-TW" altLang="en-US" sz="1100" b="0" i="0" u="none" strike="noStrike" dirty="0">
                        <a:solidFill>
                          <a:srgbClr val="000000"/>
                        </a:solidFill>
                        <a:effectLst/>
                        <a:latin typeface="Candara" panose="020E0502030303020204" pitchFamily="34" charset="0"/>
                        <a:ea typeface="+mn-ea"/>
                      </a:endParaRPr>
                    </a:p>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79ACA15-0980-C2E6-50DD-8153F0C42B4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a:pPr>
                <a:buSzPts val="1100"/>
              </a:pPr>
              <a:t>52</a:t>
            </a:fld>
            <a:endParaRPr lang="en-US" sz="1000" dirty="0"/>
          </a:p>
        </p:txBody>
      </p:sp>
      <p:sp>
        <p:nvSpPr>
          <p:cNvPr id="6" name="文字方塊 5">
            <a:extLst>
              <a:ext uri="{FF2B5EF4-FFF2-40B4-BE49-F238E27FC236}">
                <a16:creationId xmlns:a16="http://schemas.microsoft.com/office/drawing/2014/main" id="{345E4137-3DA9-2F29-E3FE-49CE820EC3B1}"/>
              </a:ext>
            </a:extLst>
          </p:cNvPr>
          <p:cNvSpPr txBox="1"/>
          <p:nvPr/>
        </p:nvSpPr>
        <p:spPr>
          <a:xfrm>
            <a:off x="111871" y="4029703"/>
            <a:ext cx="8928992" cy="1384995"/>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34" lvl="1" indent="-171446">
              <a:buFont typeface="Wingdings" panose="05000000000000000000" pitchFamily="2" charset="2"/>
              <a:buChar char="l"/>
            </a:pPr>
            <a:r>
              <a:rPr lang="en-US" altLang="zh-TW" sz="1100" dirty="0"/>
              <a:t>Available </a:t>
            </a:r>
            <a:r>
              <a:rPr lang="en-US" altLang="zh-TW" sz="1100" dirty="0" err="1"/>
              <a:t>cntrs</a:t>
            </a:r>
            <a:r>
              <a:rPr lang="en-US" altLang="zh-TW" sz="1100" dirty="0"/>
              <a:t>. to sell are sold in weekly manner.</a:t>
            </a:r>
          </a:p>
          <a:p>
            <a:pPr marL="628634" lvl="1" indent="-171446">
              <a:buFont typeface="Wingdings" panose="05000000000000000000" pitchFamily="2" charset="2"/>
              <a:buChar char="l"/>
            </a:pPr>
            <a:r>
              <a:rPr lang="en-US" altLang="zh-TW" sz="1100" dirty="0"/>
              <a:t>Free reposition plan needs to be discussed with terminal directly</a:t>
            </a:r>
          </a:p>
          <a:p>
            <a:pPr marL="457189" lvl="1"/>
            <a:endParaRPr lang="en-US" altLang="zh-TW" sz="1100" dirty="0"/>
          </a:p>
          <a:p>
            <a:endParaRPr lang="en-US" altLang="zh-TW" sz="1100" dirty="0"/>
          </a:p>
          <a:p>
            <a:endParaRPr lang="zh-TW" altLang="en-US" sz="1100" dirty="0"/>
          </a:p>
        </p:txBody>
      </p:sp>
    </p:spTree>
    <p:extLst>
      <p:ext uri="{BB962C8B-B14F-4D97-AF65-F5344CB8AC3E}">
        <p14:creationId xmlns:p14="http://schemas.microsoft.com/office/powerpoint/2010/main" val="986394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454D-DB23-8DB8-B6A8-7BE15148E5A2}"/>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4FBCB2C-D7C8-646F-B632-1B24D54B8D82}"/>
              </a:ext>
            </a:extLst>
          </p:cNvPr>
          <p:cNvSpPr txBox="1">
            <a:spLocks/>
          </p:cNvSpPr>
          <p:nvPr/>
        </p:nvSpPr>
        <p:spPr>
          <a:xfrm>
            <a:off x="107505"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81E91D99-E5F5-38DE-4FD5-AB665D310301}"/>
              </a:ext>
            </a:extLst>
          </p:cNvPr>
          <p:cNvGraphicFramePr>
            <a:graphicFrameLocks noGrp="1"/>
          </p:cNvGraphicFramePr>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100" b="0" u="none" strike="noStrike" dirty="0">
                          <a:effectLst/>
                          <a:latin typeface="Candara" panose="020E0502030303020204" pitchFamily="34" charset="0"/>
                        </a:rPr>
                        <a:t>OPD KPI</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u="none" strike="noStrike" dirty="0">
                          <a:effectLst/>
                          <a:latin typeface="Candara" panose="020E0502030303020204" pitchFamily="34" charset="0"/>
                        </a:rPr>
                        <a:t>BOA</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100%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100%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100" b="0" u="none" strike="noStrike" dirty="0">
                          <a:effectLst/>
                          <a:latin typeface="Candara" panose="020E0502030303020204" pitchFamily="34" charset="0"/>
                        </a:rPr>
                        <a:t>Port Stay</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97.94%</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94.20%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3.74%</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100" b="0" u="none" strike="noStrike" dirty="0">
                          <a:effectLst/>
                          <a:latin typeface="Candara" panose="020E0502030303020204" pitchFamily="34" charset="0"/>
                        </a:rPr>
                        <a:t>Productivity</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48.60%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45.59%</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3.01%</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100" b="0" u="none" strike="noStrike" dirty="0">
                          <a:effectLst/>
                          <a:latin typeface="Candara" panose="020E0502030303020204" pitchFamily="34" charset="0"/>
                        </a:rPr>
                        <a:t>OCD KPI</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b="0" u="none" strike="noStrike" dirty="0">
                          <a:effectLst/>
                          <a:latin typeface="Candara" panose="020E0502030303020204" pitchFamily="34" charset="0"/>
                        </a:rPr>
                        <a:t>Incentive</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100" b="0" u="none" strike="noStrike">
                          <a:effectLst/>
                          <a:latin typeface="Candara" panose="020E0502030303020204" pitchFamily="34" charset="0"/>
                        </a:rPr>
                        <a:t>Empty Storage</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u="none" strike="noStrike" dirty="0">
                          <a:effectLst/>
                          <a:latin typeface="Candara" panose="020E0502030303020204" pitchFamily="34" charset="0"/>
                        </a:rPr>
                        <a:t>0</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Candara" panose="020E0502030303020204" pitchFamily="34" charset="0"/>
                          <a:ea typeface="新細明體" panose="02020500000000000000" pitchFamily="18" charset="-120"/>
                        </a:rPr>
                        <a:t>NO EMPTY STORAGE AT PR</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100" b="0" u="none" strike="noStrike">
                          <a:effectLst/>
                          <a:latin typeface="Candara" panose="020E0502030303020204" pitchFamily="34" charset="0"/>
                        </a:rPr>
                        <a:t>Rate Reduction</a:t>
                      </a:r>
                      <a:endParaRPr lang="en-US" sz="11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Candara" panose="020E0502030303020204" pitchFamily="34" charset="0"/>
                          <a:ea typeface="+mn-ea"/>
                        </a:rPr>
                        <a:t>NO EMPTY STORAGE AT PR</a:t>
                      </a:r>
                      <a:endParaRPr lang="zh-TW" altLang="en-US" sz="800" b="0" i="0" u="none" strike="noStrike" dirty="0">
                        <a:solidFill>
                          <a:srgbClr val="000000"/>
                        </a:solidFill>
                        <a:effectLst/>
                        <a:latin typeface="Candara" panose="020E0502030303020204" pitchFamily="34" charset="0"/>
                        <a:ea typeface="+mn-ea"/>
                      </a:endParaRPr>
                    </a:p>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FF466924-3389-9027-099D-8328FCB919E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a:pPr>
                <a:buSzPts val="1100"/>
              </a:pPr>
              <a:t>53</a:t>
            </a:fld>
            <a:endParaRPr lang="en-US" sz="1000" dirty="0"/>
          </a:p>
        </p:txBody>
      </p:sp>
      <p:sp>
        <p:nvSpPr>
          <p:cNvPr id="6" name="文字方塊 5">
            <a:extLst>
              <a:ext uri="{FF2B5EF4-FFF2-40B4-BE49-F238E27FC236}">
                <a16:creationId xmlns:a16="http://schemas.microsoft.com/office/drawing/2014/main" id="{D06E3B05-2462-319A-93E0-6C0DF50AB588}"/>
              </a:ext>
            </a:extLst>
          </p:cNvPr>
          <p:cNvSpPr txBox="1"/>
          <p:nvPr/>
        </p:nvSpPr>
        <p:spPr>
          <a:xfrm>
            <a:off x="120879" y="4064098"/>
            <a:ext cx="8928992" cy="1384995"/>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34" lvl="1" indent="-171446">
              <a:buFont typeface="Wingdings" panose="05000000000000000000" pitchFamily="2" charset="2"/>
              <a:buChar char="l"/>
            </a:pPr>
            <a:r>
              <a:rPr lang="en-US" altLang="zh-TW" sz="1100" dirty="0"/>
              <a:t>No information has been confirmed by terminal regarding expansion, dredge or cranes.</a:t>
            </a:r>
          </a:p>
          <a:p>
            <a:pPr marL="628634" lvl="1" indent="-171446">
              <a:buFont typeface="Wingdings" panose="05000000000000000000" pitchFamily="2" charset="2"/>
              <a:buChar char="l"/>
            </a:pPr>
            <a:endParaRPr lang="en-US" altLang="zh-TW" sz="1100" dirty="0"/>
          </a:p>
          <a:p>
            <a:pPr marL="457189" lvl="1"/>
            <a:endParaRPr lang="en-US" altLang="zh-TW" sz="1100" dirty="0"/>
          </a:p>
          <a:p>
            <a:endParaRPr lang="en-US" altLang="zh-TW" sz="1100" dirty="0"/>
          </a:p>
          <a:p>
            <a:endParaRPr lang="zh-TW" altLang="en-US" sz="1100" dirty="0"/>
          </a:p>
        </p:txBody>
      </p:sp>
    </p:spTree>
    <p:extLst>
      <p:ext uri="{BB962C8B-B14F-4D97-AF65-F5344CB8AC3E}">
        <p14:creationId xmlns:p14="http://schemas.microsoft.com/office/powerpoint/2010/main" val="2488366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09</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466700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ISL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(TRINIDAD)</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cs typeface="+mn-cs"/>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4551702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40976468"/>
              </p:ext>
            </p:extLst>
          </p:nvPr>
        </p:nvGraphicFramePr>
        <p:xfrm>
          <a:off x="132314" y="689870"/>
          <a:ext cx="8883832" cy="2601959"/>
        </p:xfrm>
        <a:graphic>
          <a:graphicData uri="http://schemas.openxmlformats.org/drawingml/2006/table">
            <a:tbl>
              <a:tblPr/>
              <a:tblGrid>
                <a:gridCol w="4792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080">
                  <a:extLst>
                    <a:ext uri="{9D8B030D-6E8A-4147-A177-3AD203B41FA5}">
                      <a16:colId xmlns:a16="http://schemas.microsoft.com/office/drawing/2014/main" val="1790420291"/>
                    </a:ext>
                  </a:extLst>
                </a:gridCol>
                <a:gridCol w="3868082">
                  <a:extLst>
                    <a:ext uri="{9D8B030D-6E8A-4147-A177-3AD203B41FA5}">
                      <a16:colId xmlns:a16="http://schemas.microsoft.com/office/drawing/2014/main" val="20005"/>
                    </a:ext>
                  </a:extLst>
                </a:gridCol>
              </a:tblGrid>
              <a:tr h="54592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88684">
                <a:tc vMerge="1">
                  <a:txBody>
                    <a:bodyPr/>
                    <a:lstStyle/>
                    <a:p>
                      <a:pPr algn="ctr" rtl="0" fontAlgn="ct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67349">
                <a:tc>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chemeClr val="tx1"/>
                          </a:solidFill>
                          <a:effectLst/>
                          <a:latin typeface="DFKai-SB" pitchFamily="65" charset="-120"/>
                          <a:ea typeface="DFKai-SB" pitchFamily="65" charset="-120"/>
                        </a:rPr>
                        <a:t>0</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n-US" altLang="zh-TW" sz="1000" b="0" i="0" u="none" strike="noStrike" dirty="0">
                          <a:solidFill>
                            <a:srgbClr val="FF0000"/>
                          </a:solidFill>
                          <a:effectLst/>
                          <a:latin typeface="DFKai-SB" pitchFamily="65" charset="-120"/>
                          <a:ea typeface="DFKai-SB" pitchFamily="65" charset="-120"/>
                        </a:rPr>
                        <a:t>0</a:t>
                      </a:r>
                      <a:endParaRPr lang="de-DE" altLang="zh-TW" sz="1000" b="0" i="0" u="none" strike="noStrike" dirty="0">
                        <a:solidFill>
                          <a:srgbClr val="FF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10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en-US"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55</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B3F4F920-066C-52FF-61B7-047C8DD8C79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336971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39212057"/>
              </p:ext>
            </p:extLst>
          </p:nvPr>
        </p:nvGraphicFramePr>
        <p:xfrm>
          <a:off x="132314" y="699542"/>
          <a:ext cx="8883832" cy="4184178"/>
        </p:xfrm>
        <a:graphic>
          <a:graphicData uri="http://schemas.openxmlformats.org/drawingml/2006/table">
            <a:tbl>
              <a:tblPr/>
              <a:tblGrid>
                <a:gridCol w="47924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648072">
                  <a:extLst>
                    <a:ext uri="{9D8B030D-6E8A-4147-A177-3AD203B41FA5}">
                      <a16:colId xmlns:a16="http://schemas.microsoft.com/office/drawing/2014/main" val="2800999351"/>
                    </a:ext>
                  </a:extLst>
                </a:gridCol>
                <a:gridCol w="3940090">
                  <a:extLst>
                    <a:ext uri="{9D8B030D-6E8A-4147-A177-3AD203B41FA5}">
                      <a16:colId xmlns:a16="http://schemas.microsoft.com/office/drawing/2014/main" val="20005"/>
                    </a:ext>
                  </a:extLst>
                </a:gridCol>
              </a:tblGrid>
              <a:tr h="49419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a:t>
                      </a:r>
                      <a:r>
                        <a:rPr lang="en-US" altLang="zh-TW" sz="800" b="0" i="0" u="none" strike="noStrike" dirty="0">
                          <a:solidFill>
                            <a:schemeClr val="tx1"/>
                          </a:solidFill>
                          <a:effectLst/>
                          <a:latin typeface="DFKai-SB" pitchFamily="65" charset="-120"/>
                          <a:ea typeface="DFKai-SB" pitchFamily="65" charset="-120"/>
                        </a:rPr>
                        <a:t>4</a:t>
                      </a:r>
                      <a:r>
                        <a:rPr lang="de-DE" altLang="zh-TW" sz="8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8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8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1386">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8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071474">
                <a:tc rowSpan="3">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a:t>
                      </a:r>
                      <a:r>
                        <a:rPr lang="fr-FR" altLang="zh-TW" sz="1000" b="1" i="0" u="none" strike="noStrike" dirty="0">
                          <a:solidFill>
                            <a:schemeClr val="tx1"/>
                          </a:solidFill>
                          <a:effectLst/>
                          <a:latin typeface="DFKai-SB" pitchFamily="65" charset="-120"/>
                          <a:ea typeface="DFKai-SB" pitchFamily="65" charset="-120"/>
                        </a:rPr>
                        <a:t> CARB</a:t>
                      </a:r>
                    </a:p>
                    <a:p>
                      <a:pPr algn="ctr" rtl="0" fontAlgn="ctr"/>
                      <a:r>
                        <a:rPr lang="en-US" altLang="zh-TW"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60%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3">
                  <a:txBody>
                    <a:bodyPr/>
                    <a:lstStyle/>
                    <a:p>
                      <a:pPr algn="l" rtl="0" fontAlgn="ctr"/>
                      <a:endParaRPr lang="de-DE" sz="1200" b="0" i="0" u="none" strike="noStrike" dirty="0">
                        <a:solidFill>
                          <a:schemeClr val="tx1"/>
                        </a:solidFill>
                        <a:effectLs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128410">
                <a:tc vMerge="1">
                  <a:txBody>
                    <a:bodyPr/>
                    <a:lstStyle/>
                    <a:p>
                      <a:endParaRPr lang="de-DE"/>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fr-FR" altLang="zh-TW" sz="1000" b="1" i="0" u="none" strike="noStrike" dirty="0">
                          <a:solidFill>
                            <a:schemeClr val="tx1"/>
                          </a:solidFill>
                          <a:effectLst/>
                          <a:latin typeface="DFKai-SB" pitchFamily="65" charset="-120"/>
                          <a:ea typeface="DFKai-SB" pitchFamily="65" charset="-120"/>
                          <a:sym typeface="Wingdings" pitchFamily="2" charset="2"/>
                        </a:rPr>
                        <a:t> WCSA</a:t>
                      </a:r>
                      <a:r>
                        <a:rPr lang="fr-FR" altLang="zh-TW" sz="1000" b="1" i="0" u="none" strike="noStrike" dirty="0">
                          <a:solidFill>
                            <a:schemeClr val="tx1"/>
                          </a:solidFill>
                          <a:effectLst/>
                          <a:latin typeface="DFKai-SB" pitchFamily="65" charset="-120"/>
                          <a:ea typeface="DFKai-SB" pitchFamily="65" charset="-12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chemeClr val="tx1"/>
                          </a:solidFill>
                          <a:effectLst/>
                          <a:latin typeface="DFKai-SB" pitchFamily="65" charset="-120"/>
                          <a:ea typeface="DFKai-SB" pitchFamily="65" charset="-120"/>
                        </a:rPr>
                        <a:t>(CW+WC</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10</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0</a:t>
                      </a:r>
                      <a:endParaRPr sz="10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200" dirty="0">
                          <a:solidFill>
                            <a:schemeClr val="dk1"/>
                          </a:solidFill>
                          <a:latin typeface="DFKai-SB"/>
                          <a:ea typeface="DFKai-SB"/>
                          <a:cs typeface="DFKai-SB"/>
                          <a:sym typeface="DFKai-SB"/>
                        </a:rPr>
                        <a:t>5</a:t>
                      </a:r>
                      <a:endParaRPr sz="1200"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188717">
                <a:tc vMerge="1">
                  <a:txBody>
                    <a:bodyPr/>
                    <a:lstStyle/>
                    <a:p>
                      <a:endParaRPr lang="fr-FR"/>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TT</a:t>
                      </a:r>
                      <a:r>
                        <a:rPr lang="en-US" altLang="zh-TW" sz="1000" b="1" i="0" u="none" strike="noStrike" dirty="0">
                          <a:solidFill>
                            <a:schemeClr val="tx1"/>
                          </a:solidFill>
                          <a:effectLst/>
                          <a:latin typeface="DFKai-SB" pitchFamily="65" charset="-120"/>
                          <a:ea typeface="DFKai-SB" pitchFamily="65" charset="-120"/>
                        </a:rPr>
                        <a:t> </a:t>
                      </a:r>
                      <a:r>
                        <a:rPr lang="en-US" altLang="zh-TW" sz="1000" b="1" i="0" u="none" strike="noStrike" dirty="0">
                          <a:solidFill>
                            <a:schemeClr val="tx1"/>
                          </a:solidFill>
                          <a:effectLst/>
                          <a:latin typeface="DFKai-SB" pitchFamily="65" charset="-120"/>
                          <a:ea typeface="DFKai-SB" pitchFamily="65" charset="-120"/>
                          <a:sym typeface="Wingdings" pitchFamily="2" charset="2"/>
                        </a:rPr>
                        <a:t> WCCA</a:t>
                      </a:r>
                      <a:endParaRPr lang="de-DE" sz="1000" b="1" i="0" u="none" strike="noStrike" dirty="0">
                        <a:solidFill>
                          <a:schemeClr val="tx1"/>
                        </a:solidFill>
                        <a:effectLst/>
                        <a:latin typeface="DFKai-SB" pitchFamily="65" charset="-120"/>
                        <a:ea typeface="DFKai-SB" pitchFamily="65" charset="-120"/>
                      </a:endParaRPr>
                    </a:p>
                    <a:p>
                      <a:pPr algn="ctr" rtl="0" fontAlgn="ctr"/>
                      <a:r>
                        <a:rPr lang="de-DE" sz="1000" b="0" i="0" u="none" strike="noStrike" dirty="0">
                          <a:solidFill>
                            <a:schemeClr val="tx1"/>
                          </a:solidFill>
                          <a:effectLst/>
                          <a:latin typeface="DFKai-SB" pitchFamily="65" charset="-120"/>
                          <a:ea typeface="DFKai-SB" pitchFamily="65" charset="-120"/>
                        </a:rPr>
                        <a:t>(CB</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ELA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dirty="0">
                          <a:solidFill>
                            <a:schemeClr val="dk1"/>
                          </a:solidFill>
                          <a:latin typeface="DFKai-SB"/>
                          <a:ea typeface="DFKai-SB"/>
                          <a:cs typeface="DFKai-SB"/>
                          <a:sym typeface="DFKai-SB"/>
                        </a:rPr>
                        <a:t>10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0</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0%</a:t>
                      </a:r>
                      <a:endParaRPr sz="1000" b="0" i="0" u="none" strike="noStrike" dirty="0">
                        <a:solidFill>
                          <a:srgbClr val="FF0000"/>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a:t>
                      </a:r>
                      <a:endParaRPr sz="1000" b="0" i="0" u="none" strike="noStrike" dirty="0">
                        <a:solidFill>
                          <a:schemeClr val="dk1"/>
                        </a:solidFill>
                        <a:latin typeface="DFKai-SB"/>
                        <a:ea typeface="DFKai-SB"/>
                        <a:cs typeface="DFKai-SB"/>
                        <a:sym typeface="DFKai-SB"/>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rtl="0" fontAlgn="ctr"/>
                      <a:r>
                        <a:rPr lang="en-US" sz="1000" b="0" i="0" u="none" strike="noStrike" dirty="0">
                          <a:solidFill>
                            <a:schemeClr val="tx1"/>
                          </a:solidFill>
                          <a:effectLst/>
                          <a:latin typeface="DFKai-SB" pitchFamily="65" charset="-120"/>
                          <a:ea typeface="DFKai-SB" pitchFamily="65" charset="-120"/>
                        </a:rPr>
                        <a:t>Continue to share market data and competitive rates from other carriers with our BCC. Aiming to offer more competitive rates to customers. Target per week is 10 TEU once competitive rates are offered.  Enhance marketing communication by launching an Evergreen campaign which will build awareness of the line and services offered.</a:t>
                      </a:r>
                    </a:p>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56</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E6F4305D-85C4-6518-59AB-EA76C07348B2}"/>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3281905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9399-9346-5407-A53C-E7D6A9D8656A}"/>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AE808F2-0FF4-5656-E8C5-06189700AE3C}"/>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3B015FA3-4E4B-308D-CAC1-01118AA21E38}"/>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36EF603A-40D2-1255-CC08-9C53CA85F6FD}"/>
              </a:ext>
            </a:extLst>
          </p:cNvPr>
          <p:cNvSpPr txBox="1"/>
          <p:nvPr/>
        </p:nvSpPr>
        <p:spPr>
          <a:xfrm>
            <a:off x="114400" y="646348"/>
            <a:ext cx="9029600" cy="338554"/>
          </a:xfrm>
          <a:prstGeom prst="rect">
            <a:avLst/>
          </a:prstGeom>
          <a:noFill/>
        </p:spPr>
        <p:txBody>
          <a:bodyPr wrap="squar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9DD34A26-C999-6959-5A85-C3A16DCAC9D0}"/>
              </a:ext>
            </a:extLst>
          </p:cNvPr>
          <p:cNvSpPr txBox="1"/>
          <p:nvPr/>
        </p:nvSpPr>
        <p:spPr>
          <a:xfrm>
            <a:off x="-1575" y="29689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726505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783F-8A94-AEAF-CA31-A003C2E3B25E}"/>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071DD66-1E6B-FB4E-9283-5428315676C6}"/>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(TT)</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7E896A83-8DF7-0B6E-7AE6-448C5EA96FD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3D1CEE5-0D73-DA34-5CE8-FA10F000248B}"/>
              </a:ext>
            </a:extLst>
          </p:cNvPr>
          <p:cNvSpPr txBox="1"/>
          <p:nvPr/>
        </p:nvSpPr>
        <p:spPr>
          <a:xfrm>
            <a:off x="179512" y="771550"/>
            <a:ext cx="8784976" cy="3016210"/>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solidFill>
                <a:schemeClr val="accent1">
                  <a:lumMod val="75000"/>
                </a:schemeClr>
              </a:solidFill>
              <a:latin typeface="Candara" panose="020E0502030303020204" pitchFamily="34" charset="0"/>
              <a:ea typeface="DFKai-SB" panose="0300050900000000000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pPr marL="285750" indent="-285750">
              <a:buFont typeface="Arial" pitchFamily="34" charset="0"/>
              <a:buChar char="•"/>
            </a:pPr>
            <a:endParaRPr lang="en-US" sz="1400" dirty="0">
              <a:solidFill>
                <a:schemeClr val="accent1">
                  <a:lumMod val="75000"/>
                </a:schemeClr>
              </a:solidFill>
              <a:latin typeface="Candara" panose="020E0502030303020204" pitchFamily="34" charset="0"/>
            </a:endParaRPr>
          </a:p>
          <a:p>
            <a:endParaRPr lang="en-US" dirty="0"/>
          </a:p>
        </p:txBody>
      </p:sp>
      <p:graphicFrame>
        <p:nvGraphicFramePr>
          <p:cNvPr id="4" name="表格 3">
            <a:extLst>
              <a:ext uri="{FF2B5EF4-FFF2-40B4-BE49-F238E27FC236}">
                <a16:creationId xmlns:a16="http://schemas.microsoft.com/office/drawing/2014/main" id="{116E4D71-C480-5899-10EF-1DC58F1E548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latin typeface="Candara" panose="020E0502030303020204" pitchFamily="34" charset="0"/>
                        </a:rPr>
                        <a:t>Get worse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Candara" panose="020E0502030303020204" pitchFamily="34" charset="0"/>
                        </a:rPr>
                        <a:t>Stay</a:t>
                      </a:r>
                      <a:r>
                        <a:rPr lang="en-US" sz="1400" baseline="0" dirty="0">
                          <a:solidFill>
                            <a:schemeClr val="bg1"/>
                          </a:solidFill>
                          <a:latin typeface="Candara" panose="020E0502030303020204" pitchFamily="34" charset="0"/>
                        </a:rPr>
                        <a:t> the same</a:t>
                      </a:r>
                      <a:endParaRPr lang="en-US" sz="1400" dirty="0">
                        <a:solidFill>
                          <a:schemeClr val="bg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latin typeface="Candara" panose="020E0502030303020204" pitchFamily="34" charset="0"/>
                        </a:rPr>
                        <a:t>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9069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10FE-D754-CE1A-6FA0-C74A7BDAE80F}"/>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2A980037-E21A-CC39-AA35-33A00CF6D66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04BE4141-0D24-CD89-0B69-FBECFC750DEF}"/>
              </a:ext>
            </a:extLst>
          </p:cNvPr>
          <p:cNvGraphicFramePr>
            <a:graphicFrameLocks noGrp="1"/>
          </p:cNvGraphicFramePr>
          <p:nvPr/>
        </p:nvGraphicFramePr>
        <p:xfrm>
          <a:off x="107504" y="699542"/>
          <a:ext cx="8928992" cy="3330161"/>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952839">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1008111">
                  <a:extLst>
                    <a:ext uri="{9D8B030D-6E8A-4147-A177-3AD203B41FA5}">
                      <a16:colId xmlns:a16="http://schemas.microsoft.com/office/drawing/2014/main" val="1668644550"/>
                    </a:ext>
                  </a:extLst>
                </a:gridCol>
                <a:gridCol w="3960441">
                  <a:extLst>
                    <a:ext uri="{9D8B030D-6E8A-4147-A177-3AD203B41FA5}">
                      <a16:colId xmlns:a16="http://schemas.microsoft.com/office/drawing/2014/main" val="3561485105"/>
                    </a:ext>
                  </a:extLst>
                </a:gridCol>
              </a:tblGrid>
              <a:tr h="140465">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4903">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541294">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en-US" altLang="zh-TW" sz="900" u="none" strike="noStrike" dirty="0">
                        <a:solidFill>
                          <a:schemeClr val="tx1"/>
                        </a:solidFill>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22595">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2259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674903">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altLang="zh-TW" sz="900" u="none" strike="noStrike" dirty="0">
                        <a:effectLst/>
                        <a:highlight>
                          <a:srgbClr val="FFFF00"/>
                        </a:highligh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22595">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E485E022-3DFB-AB59-85A9-8F0E6EEC81D7}"/>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59</a:t>
            </a:fld>
            <a:endParaRPr lang="en-US" sz="1000" dirty="0"/>
          </a:p>
        </p:txBody>
      </p:sp>
      <p:sp>
        <p:nvSpPr>
          <p:cNvPr id="6" name="文字方塊 5">
            <a:extLst>
              <a:ext uri="{FF2B5EF4-FFF2-40B4-BE49-F238E27FC236}">
                <a16:creationId xmlns:a16="http://schemas.microsoft.com/office/drawing/2014/main" id="{274D9D52-3391-89A6-5452-69309A6FA6EE}"/>
              </a:ext>
            </a:extLst>
          </p:cNvPr>
          <p:cNvSpPr txBox="1"/>
          <p:nvPr/>
        </p:nvSpPr>
        <p:spPr>
          <a:xfrm>
            <a:off x="111870" y="402970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289047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9479-6972-33EA-090B-40A365C3822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967B64-0A78-121E-9449-5A9E2A2F5A3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74774F1-A91E-BDFB-B7A3-A316BA324C05}"/>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75982F3-72DD-E3EA-53D5-0602348C0FCA}"/>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79DCDFD5-8A7F-F295-4F81-BD81A7EB0310}"/>
              </a:ext>
            </a:extLst>
          </p:cNvPr>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4251781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584F3-6BE5-7D5B-BF59-A1B66F1823AA}"/>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DEE92F3D-86AF-6A20-FFC8-4D730C1572C9}"/>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(TT)</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F40B1C30-F6D2-E9CA-9E3C-88F427BEAE4B}"/>
              </a:ext>
            </a:extLst>
          </p:cNvPr>
          <p:cNvGraphicFramePr>
            <a:graphicFrameLocks noGrp="1"/>
          </p:cNvGraphicFramePr>
          <p:nvPr/>
        </p:nvGraphicFramePr>
        <p:xfrm>
          <a:off x="35496" y="699542"/>
          <a:ext cx="9001000" cy="3257720"/>
        </p:xfrm>
        <a:graphic>
          <a:graphicData uri="http://schemas.openxmlformats.org/drawingml/2006/table">
            <a:tbl>
              <a:tblPr>
                <a:tableStyleId>{5C22544A-7EE6-4342-B048-85BDC9FD1C3A}</a:tableStyleId>
              </a:tblPr>
              <a:tblGrid>
                <a:gridCol w="637370">
                  <a:extLst>
                    <a:ext uri="{9D8B030D-6E8A-4147-A177-3AD203B41FA5}">
                      <a16:colId xmlns:a16="http://schemas.microsoft.com/office/drawing/2014/main" val="1096605092"/>
                    </a:ext>
                  </a:extLst>
                </a:gridCol>
                <a:gridCol w="1203750">
                  <a:extLst>
                    <a:ext uri="{9D8B030D-6E8A-4147-A177-3AD203B41FA5}">
                      <a16:colId xmlns:a16="http://schemas.microsoft.com/office/drawing/2014/main" val="1714653431"/>
                    </a:ext>
                  </a:extLst>
                </a:gridCol>
                <a:gridCol w="691490">
                  <a:extLst>
                    <a:ext uri="{9D8B030D-6E8A-4147-A177-3AD203B41FA5}">
                      <a16:colId xmlns:a16="http://schemas.microsoft.com/office/drawing/2014/main" val="2905017876"/>
                    </a:ext>
                  </a:extLst>
                </a:gridCol>
                <a:gridCol w="894438">
                  <a:extLst>
                    <a:ext uri="{9D8B030D-6E8A-4147-A177-3AD203B41FA5}">
                      <a16:colId xmlns:a16="http://schemas.microsoft.com/office/drawing/2014/main" val="4291711140"/>
                    </a:ext>
                  </a:extLst>
                </a:gridCol>
                <a:gridCol w="894438">
                  <a:extLst>
                    <a:ext uri="{9D8B030D-6E8A-4147-A177-3AD203B41FA5}">
                      <a16:colId xmlns:a16="http://schemas.microsoft.com/office/drawing/2014/main" val="1668644550"/>
                    </a:ext>
                  </a:extLst>
                </a:gridCol>
                <a:gridCol w="4679514">
                  <a:extLst>
                    <a:ext uri="{9D8B030D-6E8A-4147-A177-3AD203B41FA5}">
                      <a16:colId xmlns:a16="http://schemas.microsoft.com/office/drawing/2014/main" val="3561485105"/>
                    </a:ext>
                  </a:extLst>
                </a:gridCol>
              </a:tblGrid>
              <a:tr h="209868">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effectLst/>
                          <a:latin typeface="Candara" panose="020E0502030303020204" pitchFamily="34" charset="0"/>
                        </a:rPr>
                        <a:t>　</a:t>
                      </a:r>
                      <a:r>
                        <a:rPr lang="en-US" altLang="zh-TW" sz="900" u="none" strike="noStrike" dirty="0">
                          <a:effectLst/>
                          <a:latin typeface="Candara" panose="020E0502030303020204" pitchFamily="34" charset="0"/>
                        </a:rPr>
                        <a:t>ITEM</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09532">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19429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5445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48211">
                <a:tc rowSpan="3">
                  <a:txBody>
                    <a:bodyPr/>
                    <a:lstStyle/>
                    <a:p>
                      <a:pPr algn="ctr" fontAlgn="ctr"/>
                      <a:r>
                        <a:rPr lang="en-US" sz="1050" b="0" u="none" strike="noStrike" dirty="0">
                          <a:effectLst/>
                          <a:latin typeface="Candara" panose="020E0502030303020204" pitchFamily="34" charset="0"/>
                        </a:rPr>
                        <a:t>OCD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891090">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TW" sz="900" u="none" strike="noStrike" dirty="0">
                        <a:effectLst/>
                        <a:latin typeface="Candara" panose="020E050203030302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750267">
                <a:tc vMerge="1">
                  <a:txBody>
                    <a:bodyPr/>
                    <a:lstStyle/>
                    <a:p>
                      <a:endParaRPr lang="zh-TW" altLang="en-US"/>
                    </a:p>
                  </a:txBody>
                  <a:tcPr/>
                </a:tc>
                <a:tc>
                  <a:txBody>
                    <a:bodyPr/>
                    <a:lstStyle/>
                    <a:p>
                      <a:pPr algn="ctr" fontAlgn="ctr"/>
                      <a:r>
                        <a:rPr lang="en-US" sz="1050" b="0" u="none" strike="noStrike">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8A50E624-CA97-287B-81E4-0D292751D935}"/>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60</a:t>
            </a:fld>
            <a:endParaRPr lang="en-US" sz="1000" dirty="0"/>
          </a:p>
        </p:txBody>
      </p:sp>
      <p:sp>
        <p:nvSpPr>
          <p:cNvPr id="6" name="文字方塊 5">
            <a:extLst>
              <a:ext uri="{FF2B5EF4-FFF2-40B4-BE49-F238E27FC236}">
                <a16:creationId xmlns:a16="http://schemas.microsoft.com/office/drawing/2014/main" id="{F07FDA89-06C2-C599-24DE-CB11E7A80084}"/>
              </a:ext>
            </a:extLst>
          </p:cNvPr>
          <p:cNvSpPr txBox="1"/>
          <p:nvPr/>
        </p:nvSpPr>
        <p:spPr>
          <a:xfrm>
            <a:off x="120878" y="4064097"/>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Tree>
    <p:extLst>
      <p:ext uri="{BB962C8B-B14F-4D97-AF65-F5344CB8AC3E}">
        <p14:creationId xmlns:p14="http://schemas.microsoft.com/office/powerpoint/2010/main" val="4262098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61</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(CR+NI)</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027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156023151"/>
              </p:ext>
            </p:extLst>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125637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(CR+NI)</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4276261704"/>
              </p:ext>
            </p:extLst>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E08280BE-B7B4-4DA4-AB63-88117C0E03C0}"/>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9</a:t>
            </a:fld>
            <a:endParaRPr lang="en-US" sz="1000" dirty="0"/>
          </a:p>
        </p:txBody>
      </p:sp>
    </p:spTree>
    <p:extLst>
      <p:ext uri="{BB962C8B-B14F-4D97-AF65-F5344CB8AC3E}">
        <p14:creationId xmlns:p14="http://schemas.microsoft.com/office/powerpoint/2010/main" val="292097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22535</TotalTime>
  <Words>3791</Words>
  <Application>Microsoft Office PowerPoint</Application>
  <PresentationFormat>On-screen Show (16:9)</PresentationFormat>
  <Paragraphs>1281</Paragraphs>
  <Slides>61</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华文中宋</vt:lpstr>
      <vt:lpstr>Aptos</vt:lpstr>
      <vt:lpstr>Arial</vt:lpstr>
      <vt:lpstr>Calibri</vt:lpstr>
      <vt:lpstr>Candara</vt:lpstr>
      <vt:lpstr>DFKai-SB</vt:lpstr>
      <vt:lpstr>Symbol</vt:lpstr>
      <vt:lpstr>Times New Roman</vt:lpstr>
      <vt:lpstr>Vijaya</vt:lpstr>
      <vt:lpstr>Wingdings</vt:lpstr>
      <vt:lpstr>Office Theme</vt:lpstr>
      <vt:lpstr>PowerPoint Presentation</vt:lpstr>
      <vt:lpstr>PowerPoint Presentation</vt:lpstr>
      <vt:lpstr>PowerPoint Presentation</vt:lpstr>
      <vt:lpstr>PowerPoint Presentation</vt:lpstr>
      <vt:lpstr>PowerPoint Presentation</vt:lpstr>
      <vt:lpstr>Topic discussion (CR+NI)</vt:lpstr>
      <vt:lpstr>Topic discussion (CR+NI)</vt:lpstr>
      <vt:lpstr>PowerPoint Presentation</vt:lpstr>
      <vt:lpstr>PowerPoint Presentation</vt:lpstr>
      <vt:lpstr>PowerPoint Presentation</vt:lpstr>
      <vt:lpstr>PowerPoint Presentation</vt:lpstr>
      <vt:lpstr>PowerPoint Presentation</vt:lpstr>
      <vt:lpstr>Topic discussion (CW)</vt:lpstr>
      <vt:lpstr>Topic discussion (CW)</vt:lpstr>
      <vt:lpstr>PowerPoint Presentation</vt:lpstr>
      <vt:lpstr>PowerPoint Presentation</vt:lpstr>
      <vt:lpstr>PowerPoint Presentation</vt:lpstr>
      <vt:lpstr>PowerPoint Presentation</vt:lpstr>
      <vt:lpstr>PowerPoint Presentation</vt:lpstr>
      <vt:lpstr>Topic discussion (HT)</vt:lpstr>
      <vt:lpstr>Topic discussion (HT)</vt:lpstr>
      <vt:lpstr>PowerPoint Presentation</vt:lpstr>
      <vt:lpstr>PowerPoint Presentation</vt:lpstr>
      <vt:lpstr>PowerPoint Presentation</vt:lpstr>
      <vt:lpstr>PowerPoint Presentation</vt:lpstr>
      <vt:lpstr>PowerPoint Presentation</vt:lpstr>
      <vt:lpstr>PowerPoint Presentation</vt:lpstr>
      <vt:lpstr>Topic discussion (DO)</vt:lpstr>
      <vt:lpstr>Topic discussion (DO)</vt:lpstr>
      <vt:lpstr>PowerPoint Presentation</vt:lpstr>
      <vt:lpstr>PowerPoint Presentation</vt:lpstr>
      <vt:lpstr>PowerPoint Presentation</vt:lpstr>
      <vt:lpstr>PowerPoint Presentation</vt:lpstr>
      <vt:lpstr>PowerPoint Presentation</vt:lpstr>
      <vt:lpstr>Topic discussion (JM)</vt:lpstr>
      <vt:lpstr>Topic discussion (JM)</vt:lpstr>
      <vt:lpstr>PowerPoint Presentation</vt:lpstr>
      <vt:lpstr>PowerPoint Presentation</vt:lpstr>
      <vt:lpstr>PowerPoint Presentation</vt:lpstr>
      <vt:lpstr>PowerPoint Presentation</vt:lpstr>
      <vt:lpstr>PowerPoint Presentation</vt:lpstr>
      <vt:lpstr>Topic discussion (PA)</vt:lpstr>
      <vt:lpstr>Topic discussion (PA)</vt:lpstr>
      <vt:lpstr>PowerPoint Presentation</vt:lpstr>
      <vt:lpstr>PowerPoint Presentation</vt:lpstr>
      <vt:lpstr>PowerPoint Presentation</vt:lpstr>
      <vt:lpstr>PowerPoint Presentation</vt:lpstr>
      <vt:lpstr>PowerPoint Presentation</vt:lpstr>
      <vt:lpstr>Topic discussion (PR)</vt:lpstr>
      <vt:lpstr>Topic discussion (PR)</vt:lpstr>
      <vt:lpstr>Market share and Loading volume prospect (prospect based on actual service)</vt:lpstr>
      <vt:lpstr>PowerPoint Presentation</vt:lpstr>
      <vt:lpstr>PowerPoint Presentation</vt:lpstr>
      <vt:lpstr>PowerPoint Presentation</vt:lpstr>
      <vt:lpstr>PowerPoint Presentation</vt:lpstr>
      <vt:lpstr>PowerPoint Presentation</vt:lpstr>
      <vt:lpstr>Topic discussion (TT)</vt:lpstr>
      <vt:lpstr>Topic discussion (TT)</vt:lpstr>
      <vt:lpstr>PowerPoint Presentation</vt:lpstr>
      <vt:lpstr>PowerPoint Presentation</vt:lpstr>
      <vt:lpstr>PowerPoint Presentation</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Elena Vizcarrondo</cp:lastModifiedBy>
  <cp:revision>2168</cp:revision>
  <cp:lastPrinted>2024-03-05T15:50:24Z</cp:lastPrinted>
  <dcterms:created xsi:type="dcterms:W3CDTF">2016-02-08T21:22:43Z</dcterms:created>
  <dcterms:modified xsi:type="dcterms:W3CDTF">2025-01-21T14:13:21Z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