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3"/>
  </p:notesMasterIdLst>
  <p:sldIdLst>
    <p:sldId id="625" r:id="rId2"/>
    <p:sldId id="347" r:id="rId3"/>
    <p:sldId id="360" r:id="rId4"/>
    <p:sldId id="597" r:id="rId5"/>
    <p:sldId id="598" r:id="rId6"/>
    <p:sldId id="633" r:id="rId7"/>
    <p:sldId id="634" r:id="rId8"/>
    <p:sldId id="549" r:id="rId9"/>
    <p:sldId id="646" r:id="rId10"/>
    <p:sldId id="645" r:id="rId11"/>
    <p:sldId id="514" r:id="rId1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347"/>
            <p14:sldId id="360"/>
            <p14:sldId id="597"/>
            <p14:sldId id="598"/>
            <p14:sldId id="633"/>
            <p14:sldId id="634"/>
            <p14:sldId id="549"/>
            <p14:sldId id="646"/>
            <p14:sldId id="645"/>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7912" autoAdjust="0"/>
  </p:normalViewPr>
  <p:slideViewPr>
    <p:cSldViewPr>
      <p:cViewPr varScale="1">
        <p:scale>
          <a:sx n="147" d="100"/>
          <a:sy n="147" d="100"/>
        </p:scale>
        <p:origin x="324" y="120"/>
      </p:cViewPr>
      <p:guideLst>
        <p:guide orient="horz" pos="1620"/>
        <p:guide pos="2880"/>
      </p:guideLst>
    </p:cSldViewPr>
  </p:slideViewPr>
  <p:notesTextViewPr>
    <p:cViewPr>
      <p:scale>
        <a:sx n="1" d="1"/>
        <a:sy n="1" d="1"/>
      </p:scale>
      <p:origin x="0" y="0"/>
    </p:cViewPr>
  </p:notesTextViewPr>
  <p:sorterViewPr>
    <p:cViewPr>
      <p:scale>
        <a:sx n="100" d="100"/>
        <a:sy n="100" d="100"/>
      </p:scale>
      <p:origin x="0" y="-4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397668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282637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38A7-7745-1CD5-97FB-B880D28FF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A299A-FE16-31C3-54EE-A7C476A32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6B893-D090-019B-93D8-C392A1A435B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099523C-1891-A1D5-2C50-B8F78A88433C}"/>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249959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BA11-BC66-8386-7F4E-5A180D3FC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B25B0-2FBA-3B6C-0E3E-35C7FEF7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50C9-480A-42DC-F1E5-CD492BD11353}"/>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0390216-6367-B084-EDA3-13C8A67F3690}"/>
              </a:ext>
            </a:extLst>
          </p:cNvPr>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97429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8</a:t>
            </a:fld>
            <a:endParaRPr lang="en-US" dirty="0"/>
          </a:p>
        </p:txBody>
      </p:sp>
    </p:spTree>
    <p:extLst>
      <p:ext uri="{BB962C8B-B14F-4D97-AF65-F5344CB8AC3E}">
        <p14:creationId xmlns:p14="http://schemas.microsoft.com/office/powerpoint/2010/main" val="285237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9</a:t>
            </a:fld>
            <a:endParaRPr lang="en-US" dirty="0"/>
          </a:p>
        </p:txBody>
      </p:sp>
    </p:spTree>
    <p:extLst>
      <p:ext uri="{BB962C8B-B14F-4D97-AF65-F5344CB8AC3E}">
        <p14:creationId xmlns:p14="http://schemas.microsoft.com/office/powerpoint/2010/main" val="285237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994E4-0F19-0607-8365-C94773D04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87CDE-061B-F1F4-3047-7996F0BEC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19819-11E9-3624-1C4F-81155B8B9032}"/>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D508EC74-8C07-CDF2-E438-560A1C0628F2}"/>
              </a:ext>
            </a:extLst>
          </p:cNvPr>
          <p:cNvSpPr>
            <a:spLocks noGrp="1"/>
          </p:cNvSpPr>
          <p:nvPr>
            <p:ph type="sldNum" sz="quarter" idx="10"/>
          </p:nvPr>
        </p:nvSpPr>
        <p:spPr/>
        <p:txBody>
          <a:bodyPr/>
          <a:lstStyle/>
          <a:p>
            <a:fld id="{772B93F9-0430-4295-A60B-76228A639C3D}" type="slidenum">
              <a:rPr lang="en-US" smtClean="0"/>
              <a:pPr/>
              <a:t>10</a:t>
            </a:fld>
            <a:endParaRPr lang="en-US" dirty="0"/>
          </a:p>
        </p:txBody>
      </p:sp>
    </p:spTree>
    <p:extLst>
      <p:ext uri="{BB962C8B-B14F-4D97-AF65-F5344CB8AC3E}">
        <p14:creationId xmlns:p14="http://schemas.microsoft.com/office/powerpoint/2010/main" val="325676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(CARB)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
        <p:nvSpPr>
          <p:cNvPr id="2" name="文字方塊 1">
            <a:extLst>
              <a:ext uri="{FF2B5EF4-FFF2-40B4-BE49-F238E27FC236}">
                <a16:creationId xmlns:a16="http://schemas.microsoft.com/office/drawing/2014/main" id="{FA49145D-ABF7-44D0-0D45-110ED1021AE1}"/>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89602-8578-E088-43F2-807A6AE73AAC}"/>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5AD89AAB-41DB-D827-27D0-623FA743538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72DC80BB-91EB-CC1E-8197-5CFB0150C83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66069DE4-6C36-0830-56F4-76FDBFCCA4D0}"/>
              </a:ext>
            </a:extLst>
          </p:cNvPr>
          <p:cNvSpPr txBox="1"/>
          <p:nvPr/>
        </p:nvSpPr>
        <p:spPr>
          <a:xfrm>
            <a:off x="179512" y="752805"/>
            <a:ext cx="8784976" cy="2062103"/>
          </a:xfrm>
          <a:prstGeom prst="rect">
            <a:avLst/>
          </a:prstGeom>
          <a:noFill/>
        </p:spPr>
        <p:txBody>
          <a:bodyPr wrap="square" rtlCol="0" anchor="t">
            <a:spAutoFit/>
          </a:bodyPr>
          <a:lstStyle/>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2024</a:t>
            </a:r>
            <a:r>
              <a:rPr lang="en-US" dirty="0">
                <a:latin typeface="Candara" panose="020E0502030303020204" pitchFamily="34" charset="0"/>
              </a:rPr>
              <a:t> (Long Haul)</a:t>
            </a:r>
          </a:p>
          <a:p>
            <a:pPr marL="285750" indent="-285750">
              <a:buFont typeface="Arial" pitchFamily="34" charset="0"/>
              <a:buChar char="•"/>
            </a:pPr>
            <a:endParaRPr lang="en-US" sz="1400" dirty="0">
              <a:effectLst/>
              <a:latin typeface="Tahoma" panose="020B0604030504040204" pitchFamily="34" charset="0"/>
              <a:ea typeface="Times New Roman" panose="02020603050405020304" pitchFamily="18" charset="0"/>
            </a:endParaRPr>
          </a:p>
          <a:p>
            <a:pPr marL="285750" indent="-285750">
              <a:buFont typeface="Arial" pitchFamily="34" charset="0"/>
              <a:buChar char="•"/>
            </a:pPr>
            <a:endParaRPr lang="en-US" sz="1400" dirty="0">
              <a:latin typeface="Candara" panose="020E0502030303020204" pitchFamily="34" charset="0"/>
            </a:endParaRP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pic>
        <p:nvPicPr>
          <p:cNvPr id="6" name="Imagen 5">
            <a:extLst>
              <a:ext uri="{FF2B5EF4-FFF2-40B4-BE49-F238E27FC236}">
                <a16:creationId xmlns:a16="http://schemas.microsoft.com/office/drawing/2014/main" id="{67852E4F-132E-D14D-04BE-F7E20456E478}"/>
              </a:ext>
            </a:extLst>
          </p:cNvPr>
          <p:cNvPicPr>
            <a:picLocks noChangeAspect="1"/>
          </p:cNvPicPr>
          <p:nvPr/>
        </p:nvPicPr>
        <p:blipFill>
          <a:blip r:embed="rId3"/>
          <a:stretch>
            <a:fillRect/>
          </a:stretch>
        </p:blipFill>
        <p:spPr>
          <a:xfrm>
            <a:off x="107504" y="1119668"/>
            <a:ext cx="8928992" cy="1647664"/>
          </a:xfrm>
          <a:prstGeom prst="rect">
            <a:avLst/>
          </a:prstGeom>
        </p:spPr>
      </p:pic>
      <p:sp>
        <p:nvSpPr>
          <p:cNvPr id="11" name="CuadroTexto 10">
            <a:extLst>
              <a:ext uri="{FF2B5EF4-FFF2-40B4-BE49-F238E27FC236}">
                <a16:creationId xmlns:a16="http://schemas.microsoft.com/office/drawing/2014/main" id="{418A4AE3-85F4-4D9A-BD7D-6FEA60048F49}"/>
              </a:ext>
            </a:extLst>
          </p:cNvPr>
          <p:cNvSpPr txBox="1"/>
          <p:nvPr/>
        </p:nvSpPr>
        <p:spPr>
          <a:xfrm>
            <a:off x="1835696" y="2789891"/>
            <a:ext cx="4572000" cy="369332"/>
          </a:xfrm>
          <a:prstGeom prst="rect">
            <a:avLst/>
          </a:prstGeom>
          <a:noFill/>
        </p:spPr>
        <p:txBody>
          <a:bodyPr wrap="square">
            <a:spAutoFit/>
          </a:bodyPr>
          <a:lstStyle/>
          <a:p>
            <a:pPr algn="ctr">
              <a:defRPr/>
            </a:pPr>
            <a:r>
              <a:rPr lang="en-US" sz="1800" dirty="0"/>
              <a:t>2024 / </a:t>
            </a:r>
            <a:r>
              <a:rPr lang="es-419" sz="1800" dirty="0"/>
              <a:t>T</a:t>
            </a:r>
            <a:r>
              <a:rPr lang="en-US" sz="1800" dirty="0"/>
              <a:t>op 10 import and export account</a:t>
            </a:r>
          </a:p>
        </p:txBody>
      </p:sp>
      <p:pic>
        <p:nvPicPr>
          <p:cNvPr id="13" name="Imagen 12">
            <a:extLst>
              <a:ext uri="{FF2B5EF4-FFF2-40B4-BE49-F238E27FC236}">
                <a16:creationId xmlns:a16="http://schemas.microsoft.com/office/drawing/2014/main" id="{F5D997C3-02E5-9656-5FFE-1217357E90F0}"/>
              </a:ext>
            </a:extLst>
          </p:cNvPr>
          <p:cNvPicPr>
            <a:picLocks noChangeAspect="1"/>
          </p:cNvPicPr>
          <p:nvPr/>
        </p:nvPicPr>
        <p:blipFill>
          <a:blip r:embed="rId4"/>
          <a:stretch>
            <a:fillRect/>
          </a:stretch>
        </p:blipFill>
        <p:spPr>
          <a:xfrm>
            <a:off x="284331" y="3190947"/>
            <a:ext cx="2487469" cy="1838553"/>
          </a:xfrm>
          <a:prstGeom prst="rect">
            <a:avLst/>
          </a:prstGeom>
          <a:ln>
            <a:solidFill>
              <a:schemeClr val="tx1"/>
            </a:solidFill>
          </a:ln>
        </p:spPr>
      </p:pic>
      <p:pic>
        <p:nvPicPr>
          <p:cNvPr id="15" name="Imagen 14">
            <a:extLst>
              <a:ext uri="{FF2B5EF4-FFF2-40B4-BE49-F238E27FC236}">
                <a16:creationId xmlns:a16="http://schemas.microsoft.com/office/drawing/2014/main" id="{96ABD8EF-B45F-2036-F0AB-2B30DBAE71A6}"/>
              </a:ext>
            </a:extLst>
          </p:cNvPr>
          <p:cNvPicPr>
            <a:picLocks noChangeAspect="1"/>
          </p:cNvPicPr>
          <p:nvPr/>
        </p:nvPicPr>
        <p:blipFill>
          <a:blip r:embed="rId5"/>
          <a:stretch>
            <a:fillRect/>
          </a:stretch>
        </p:blipFill>
        <p:spPr>
          <a:xfrm>
            <a:off x="2925688" y="3181771"/>
            <a:ext cx="2394558" cy="1838251"/>
          </a:xfrm>
          <a:prstGeom prst="rect">
            <a:avLst/>
          </a:prstGeom>
          <a:ln>
            <a:solidFill>
              <a:schemeClr val="tx1"/>
            </a:solidFill>
          </a:ln>
        </p:spPr>
      </p:pic>
      <p:pic>
        <p:nvPicPr>
          <p:cNvPr id="1026" name="Picture 2">
            <a:extLst>
              <a:ext uri="{FF2B5EF4-FFF2-40B4-BE49-F238E27FC236}">
                <a16:creationId xmlns:a16="http://schemas.microsoft.com/office/drawing/2014/main" id="{FDA139C1-766A-4677-13F0-95D2252ED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635" y="3334652"/>
            <a:ext cx="1160123" cy="150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25947848-6ED9-D58A-B4F5-D9A8B5DC6F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4189361"/>
            <a:ext cx="1008112" cy="84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38E19EF4-B696-A1E8-8AC5-D05A15A5C4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8919" y="3220594"/>
            <a:ext cx="2190750" cy="86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41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11</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1908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07</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(PANAMA)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2165714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42928310"/>
              </p:ext>
            </p:extLst>
          </p:nvPr>
        </p:nvGraphicFramePr>
        <p:xfrm>
          <a:off x="104257" y="699543"/>
          <a:ext cx="8935485" cy="4267690"/>
        </p:xfrm>
        <a:graphic>
          <a:graphicData uri="http://schemas.openxmlformats.org/drawingml/2006/table">
            <a:tbl>
              <a:tblPr/>
              <a:tblGrid>
                <a:gridCol w="465876">
                  <a:extLst>
                    <a:ext uri="{9D8B030D-6E8A-4147-A177-3AD203B41FA5}">
                      <a16:colId xmlns:a16="http://schemas.microsoft.com/office/drawing/2014/main" val="20000"/>
                    </a:ext>
                  </a:extLst>
                </a:gridCol>
                <a:gridCol w="979988">
                  <a:extLst>
                    <a:ext uri="{9D8B030D-6E8A-4147-A177-3AD203B41FA5}">
                      <a16:colId xmlns:a16="http://schemas.microsoft.com/office/drawing/2014/main" val="20001"/>
                    </a:ext>
                  </a:extLst>
                </a:gridCol>
                <a:gridCol w="489994">
                  <a:extLst>
                    <a:ext uri="{9D8B030D-6E8A-4147-A177-3AD203B41FA5}">
                      <a16:colId xmlns:a16="http://schemas.microsoft.com/office/drawing/2014/main" val="20006"/>
                    </a:ext>
                  </a:extLst>
                </a:gridCol>
                <a:gridCol w="839991">
                  <a:extLst>
                    <a:ext uri="{9D8B030D-6E8A-4147-A177-3AD203B41FA5}">
                      <a16:colId xmlns:a16="http://schemas.microsoft.com/office/drawing/2014/main" val="20002"/>
                    </a:ext>
                  </a:extLst>
                </a:gridCol>
                <a:gridCol w="839991">
                  <a:extLst>
                    <a:ext uri="{9D8B030D-6E8A-4147-A177-3AD203B41FA5}">
                      <a16:colId xmlns:a16="http://schemas.microsoft.com/office/drawing/2014/main" val="20003"/>
                    </a:ext>
                  </a:extLst>
                </a:gridCol>
                <a:gridCol w="620525">
                  <a:extLst>
                    <a:ext uri="{9D8B030D-6E8A-4147-A177-3AD203B41FA5}">
                      <a16:colId xmlns:a16="http://schemas.microsoft.com/office/drawing/2014/main" val="20004"/>
                    </a:ext>
                  </a:extLst>
                </a:gridCol>
                <a:gridCol w="868949">
                  <a:extLst>
                    <a:ext uri="{9D8B030D-6E8A-4147-A177-3AD203B41FA5}">
                      <a16:colId xmlns:a16="http://schemas.microsoft.com/office/drawing/2014/main" val="2800999351"/>
                    </a:ext>
                  </a:extLst>
                </a:gridCol>
                <a:gridCol w="3830171">
                  <a:extLst>
                    <a:ext uri="{9D8B030D-6E8A-4147-A177-3AD203B41FA5}">
                      <a16:colId xmlns:a16="http://schemas.microsoft.com/office/drawing/2014/main" val="20005"/>
                    </a:ext>
                  </a:extLst>
                </a:gridCol>
              </a:tblGrid>
              <a:tr h="24321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3179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88388">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15,662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a:solidFill>
                            <a:schemeClr val="tx1"/>
                          </a:solidFill>
                          <a:effectLst/>
                          <a:latin typeface="DFKai-SB" panose="03000509000000000000" pitchFamily="65" charset="-120"/>
                          <a:ea typeface="DFKai-SB" panose="03000509000000000000" pitchFamily="65" charset="-120"/>
                        </a:rPr>
                        <a:t>17,605</a:t>
                      </a:r>
                      <a:endParaRPr lang="en-US" altLang="zh-TW" sz="1000" b="0" i="0" u="none" strike="noStrike" dirty="0">
                        <a:solidFill>
                          <a:schemeClr val="tx1"/>
                        </a:solidFill>
                        <a:effectLst/>
                        <a:latin typeface="DFKai-SB" panose="03000509000000000000" pitchFamily="65" charset="-120"/>
                        <a:ea typeface="DFKai-SB"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DFKai-SB" panose="03000509000000000000" pitchFamily="65" charset="-120"/>
                          <a:ea typeface="DFKai-SB" panose="03000509000000000000" pitchFamily="65" charset="-120"/>
                          <a:cs typeface="+mn-cs"/>
                        </a:rPr>
                        <a:t>Due to congestion in Dominican Republic, PJD-LAD gave us more space.</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DFKai-SB" panose="03000509000000000000" pitchFamily="65" charset="-120"/>
                          <a:ea typeface="DFKai-SB" panose="03000509000000000000" pitchFamily="65" charset="-120"/>
                          <a:cs typeface="+mn-cs"/>
                        </a:rPr>
                        <a:t>We appreciate BCC’s support on flexible rates policy, equipment and space at 2024.</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DFKai-SB" panose="03000509000000000000" pitchFamily="65" charset="-120"/>
                          <a:ea typeface="DFKai-SB" panose="03000509000000000000" pitchFamily="65" charset="-120"/>
                          <a:cs typeface="+mn-cs"/>
                        </a:rPr>
                        <a:t>Clients as, May´s and Amazon Zona Libre increased their cargo 30% and  13% respectively. </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DFKai-SB" panose="03000509000000000000" pitchFamily="65" charset="-120"/>
                          <a:ea typeface="DFKai-SB" panose="03000509000000000000" pitchFamily="65" charset="-120"/>
                          <a:cs typeface="+mn-cs"/>
                        </a:rPr>
                        <a:t>We continue the good communication with BCC’s and update the latest market information every week for BCC’s reference</a:t>
                      </a:r>
                      <a:r>
                        <a:rPr lang="es-ES_tradnl" sz="800" b="0" i="0" u="none" strike="noStrike" baseline="0" dirty="0">
                          <a:solidFill>
                            <a:schemeClr val="tx1"/>
                          </a:solidFill>
                          <a:effectLst/>
                          <a:latin typeface="DFKai-SB" panose="03000509000000000000" pitchFamily="65" charset="-120"/>
                          <a:ea typeface="DFKai-SB" panose="03000509000000000000" pitchFamily="65" charset="-120"/>
                          <a:cs typeface="+mn-cs"/>
                        </a:rPr>
                        <a:t>.</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DFKai-SB" panose="03000509000000000000" pitchFamily="65" charset="-120"/>
                          <a:ea typeface="DFKai-SB" panose="03000509000000000000" pitchFamily="65" charset="-120"/>
                          <a:cs typeface="+mn-cs"/>
                        </a:rPr>
                        <a:t>We continue working with the port of loading and BCC sending sales lead in order to release the pending bookings.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800" b="0" i="0" u="none" strike="noStrike" baseline="0"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88388">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PA</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DFKai-SB" panose="03000509000000000000" pitchFamily="65" charset="-120"/>
                          <a:ea typeface="DFKai-SB" panose="03000509000000000000" pitchFamily="65" charset="-120"/>
                        </a:rPr>
                        <a:t>Main reason caused the lifting shortage is because the lower rates and faster transit time offer by MSK/Seaboard.</a:t>
                      </a:r>
                    </a:p>
                    <a:p>
                      <a:pPr marL="228600" marR="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baseline="0" dirty="0">
                          <a:solidFill>
                            <a:schemeClr val="tx1"/>
                          </a:solidFill>
                          <a:effectLst/>
                          <a:latin typeface="DFKai-SB" panose="03000509000000000000" pitchFamily="65" charset="-120"/>
                          <a:ea typeface="DFKai-SB" panose="03000509000000000000" pitchFamily="65" charset="-120"/>
                        </a:rPr>
                        <a:t>Maintain customer relationship in order to act as a primary back up carriers and appreciate  BCC’s support as always.</a:t>
                      </a:r>
                      <a:endParaRPr lang="en-US" sz="800" b="0" i="0" u="none" strike="noStrike" dirty="0">
                        <a:solidFill>
                          <a:schemeClr val="tx1"/>
                        </a:solidFill>
                        <a:effectLst/>
                        <a:latin typeface="DFKai-SB" panose="03000509000000000000" pitchFamily="65" charset="-120"/>
                        <a:ea typeface="DFKai-SB" panose="03000509000000000000" pitchFamily="65" charset="-120"/>
                      </a:endParaRPr>
                    </a:p>
                    <a:p>
                      <a:pPr marL="228600" marR="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Working</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with</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customers</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such</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as: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Panama</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Intermoving</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&amp;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Relocation</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Balboa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Movers</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Canal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Movers</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who</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are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moving</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the</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cargo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from</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Panama</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to</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USEC.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We</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keep</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updated</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information</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with</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BCC’s</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and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looking</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for</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the</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 </a:t>
                      </a:r>
                      <a:r>
                        <a:rPr lang="es-ES_tradnl" sz="800" b="0" i="0" u="none" strike="noStrike" baseline="0" dirty="0" err="1">
                          <a:solidFill>
                            <a:schemeClr val="tx1"/>
                          </a:solidFill>
                          <a:effectLst/>
                          <a:latin typeface="DFKai-SB" panose="03000509000000000000" pitchFamily="65" charset="-120"/>
                          <a:ea typeface="DFKai-SB" panose="03000509000000000000" pitchFamily="65" charset="-120"/>
                        </a:rPr>
                        <a:t>support</a:t>
                      </a:r>
                      <a:r>
                        <a:rPr lang="es-ES_tradnl" sz="800" b="0" i="0" u="none" strike="noStrike" baseline="0" dirty="0">
                          <a:solidFill>
                            <a:schemeClr val="tx1"/>
                          </a:solidFill>
                          <a:effectLst/>
                          <a:latin typeface="DFKai-SB" panose="03000509000000000000" pitchFamily="65" charset="-120"/>
                          <a:ea typeface="DFKai-SB" panose="03000509000000000000" pitchFamily="65" charset="-120"/>
                        </a:rPr>
                        <a:t>.</a:t>
                      </a:r>
                      <a:endParaRPr lang="en-US" sz="800" b="0" i="0" u="none" strike="noStrike" baseline="0" dirty="0">
                        <a:solidFill>
                          <a:schemeClr val="tx1"/>
                        </a:solidFill>
                        <a:effectLst/>
                        <a:latin typeface="DFKai-SB" panose="03000509000000000000" pitchFamily="65" charset="-120"/>
                        <a:ea typeface="DFKai-SB" panose="03000509000000000000" pitchFamily="65" charset="-120"/>
                        <a:cs typeface="+mn-cs"/>
                      </a:endParaRPr>
                    </a:p>
                    <a:p>
                      <a:pPr algn="l" rtl="0" fontAlgn="ct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424681">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just" rtl="0" fontAlgn="ctr">
                        <a:buAutoNum type="arabicPeriod"/>
                      </a:pPr>
                      <a:r>
                        <a:rPr lang="en-US" sz="800" b="0" i="0" u="none" strike="noStrike" dirty="0">
                          <a:solidFill>
                            <a:schemeClr val="tx1"/>
                          </a:solidFill>
                          <a:effectLst/>
                          <a:latin typeface="DFKai-SB" pitchFamily="65" charset="-120"/>
                          <a:ea typeface="DFKai-SB" pitchFamily="65" charset="-120"/>
                        </a:rPr>
                        <a:t>Lifting was serious jeopardies by delays, skip specially on CAN, CAC and CAJ services at 2024.</a:t>
                      </a:r>
                    </a:p>
                    <a:p>
                      <a:pPr marL="228600" indent="-228600" algn="just" rtl="0" fontAlgn="ctr">
                        <a:buAutoNum type="arabicPeriod" startAt="2"/>
                      </a:pPr>
                      <a:r>
                        <a:rPr lang="en-US" sz="800" b="0" i="0" u="none" strike="noStrike" dirty="0">
                          <a:solidFill>
                            <a:schemeClr val="tx1"/>
                          </a:solidFill>
                          <a:effectLst/>
                          <a:latin typeface="DFKai-SB" pitchFamily="65" charset="-120"/>
                          <a:ea typeface="DFKai-SB" pitchFamily="65" charset="-120"/>
                        </a:rPr>
                        <a:t>One of our principal market is Colombia(CARI Side) and the cargo was      affected for the following issue: low purchase volume, some of      the items have increased the taxes, currency issue, instability  in the government.</a:t>
                      </a:r>
                    </a:p>
                    <a:p>
                      <a:pPr marL="228600" marR="0" lvl="0" indent="-228600" algn="just" defTabSz="914400" rtl="0" eaLnBrk="1" fontAlgn="ctr" latinLnBrk="0" hangingPunct="1">
                        <a:lnSpc>
                          <a:spcPct val="100000"/>
                        </a:lnSpc>
                        <a:spcBef>
                          <a:spcPts val="0"/>
                        </a:spcBef>
                        <a:spcAft>
                          <a:spcPts val="0"/>
                        </a:spcAft>
                        <a:buClrTx/>
                        <a:buSzTx/>
                        <a:buFontTx/>
                        <a:buAutoNum type="arabicPeriod" startAt="3"/>
                        <a:tabLst/>
                        <a:defRPr/>
                      </a:pPr>
                      <a:r>
                        <a:rPr lang="en-US" sz="800" b="0" i="0" u="none" strike="noStrike" dirty="0">
                          <a:solidFill>
                            <a:schemeClr val="tx1"/>
                          </a:solidFill>
                          <a:effectLst/>
                          <a:latin typeface="DFKai-SB" pitchFamily="65" charset="-120"/>
                          <a:ea typeface="DFKai-SB" pitchFamily="65" charset="-120"/>
                        </a:rPr>
                        <a:t>Reasons of the achievement standing at 86% due to delay on CAN services and a/cs shift their support to the others for vols goes to Dominican Republic and Puerto Rico.</a:t>
                      </a:r>
                    </a:p>
                    <a:p>
                      <a:pPr marL="228600" marR="0" lvl="0" indent="-228600" algn="just" defTabSz="914400" rtl="0" eaLnBrk="1" fontAlgn="ctr" latinLnBrk="0" hangingPunct="1">
                        <a:lnSpc>
                          <a:spcPct val="100000"/>
                        </a:lnSpc>
                        <a:spcBef>
                          <a:spcPts val="0"/>
                        </a:spcBef>
                        <a:spcAft>
                          <a:spcPts val="0"/>
                        </a:spcAft>
                        <a:buClrTx/>
                        <a:buSzTx/>
                        <a:buFontTx/>
                        <a:buAutoNum type="arabicPeriod" startAt="4"/>
                        <a:tabLst/>
                        <a:defRPr/>
                      </a:pPr>
                      <a:r>
                        <a:rPr lang="en-US" sz="800" b="0" i="0" u="none" strike="noStrike" dirty="0">
                          <a:solidFill>
                            <a:schemeClr val="tx1"/>
                          </a:solidFill>
                          <a:effectLst/>
                          <a:latin typeface="DFKai-SB" pitchFamily="65" charset="-120"/>
                          <a:ea typeface="DFKai-SB" pitchFamily="65" charset="-120"/>
                        </a:rPr>
                        <a:t>Our action plan is work with BCC in order to maintain the rate flexibility and share the latest sailing schedule with a/cs.</a:t>
                      </a:r>
                      <a:endParaRPr lang="de-DE" sz="800" b="0" i="0" u="none" strike="noStrike" dirty="0">
                        <a:solidFill>
                          <a:schemeClr val="tx1"/>
                        </a:solidFill>
                        <a:effectLst/>
                        <a:latin typeface="DFKai-SB" pitchFamily="65" charset="-120"/>
                        <a:ea typeface="DFKai-SB" pitchFamily="65" charset="-120"/>
                      </a:endParaRPr>
                    </a:p>
                    <a:p>
                      <a:pPr marL="228600" indent="-228600" algn="l" rtl="0" fontAlgn="ctr">
                        <a:buAutoNum type="arabicPeriod"/>
                      </a:pP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948014"/>
            <a:ext cx="2001286" cy="2095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63697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7518805"/>
              </p:ext>
            </p:extLst>
          </p:nvPr>
        </p:nvGraphicFramePr>
        <p:xfrm>
          <a:off x="135467" y="751456"/>
          <a:ext cx="8904277" cy="4208839"/>
        </p:xfrm>
        <a:graphic>
          <a:graphicData uri="http://schemas.openxmlformats.org/drawingml/2006/table">
            <a:tbl>
              <a:tblPr/>
              <a:tblGrid>
                <a:gridCol w="480349">
                  <a:extLst>
                    <a:ext uri="{9D8B030D-6E8A-4147-A177-3AD203B41FA5}">
                      <a16:colId xmlns:a16="http://schemas.microsoft.com/office/drawing/2014/main" val="20000"/>
                    </a:ext>
                  </a:extLst>
                </a:gridCol>
                <a:gridCol w="1082606">
                  <a:extLst>
                    <a:ext uri="{9D8B030D-6E8A-4147-A177-3AD203B41FA5}">
                      <a16:colId xmlns:a16="http://schemas.microsoft.com/office/drawing/2014/main" val="20001"/>
                    </a:ext>
                  </a:extLst>
                </a:gridCol>
                <a:gridCol w="433042">
                  <a:extLst>
                    <a:ext uri="{9D8B030D-6E8A-4147-A177-3AD203B41FA5}">
                      <a16:colId xmlns:a16="http://schemas.microsoft.com/office/drawing/2014/main" val="20006"/>
                    </a:ext>
                  </a:extLst>
                </a:gridCol>
                <a:gridCol w="866085">
                  <a:extLst>
                    <a:ext uri="{9D8B030D-6E8A-4147-A177-3AD203B41FA5}">
                      <a16:colId xmlns:a16="http://schemas.microsoft.com/office/drawing/2014/main" val="20002"/>
                    </a:ext>
                  </a:extLst>
                </a:gridCol>
                <a:gridCol w="866085">
                  <a:extLst>
                    <a:ext uri="{9D8B030D-6E8A-4147-A177-3AD203B41FA5}">
                      <a16:colId xmlns:a16="http://schemas.microsoft.com/office/drawing/2014/main" val="20003"/>
                    </a:ext>
                  </a:extLst>
                </a:gridCol>
                <a:gridCol w="577390">
                  <a:extLst>
                    <a:ext uri="{9D8B030D-6E8A-4147-A177-3AD203B41FA5}">
                      <a16:colId xmlns:a16="http://schemas.microsoft.com/office/drawing/2014/main" val="20004"/>
                    </a:ext>
                  </a:extLst>
                </a:gridCol>
                <a:gridCol w="721737">
                  <a:extLst>
                    <a:ext uri="{9D8B030D-6E8A-4147-A177-3AD203B41FA5}">
                      <a16:colId xmlns:a16="http://schemas.microsoft.com/office/drawing/2014/main" val="1790420291"/>
                    </a:ext>
                  </a:extLst>
                </a:gridCol>
                <a:gridCol w="3876983">
                  <a:extLst>
                    <a:ext uri="{9D8B030D-6E8A-4147-A177-3AD203B41FA5}">
                      <a16:colId xmlns:a16="http://schemas.microsoft.com/office/drawing/2014/main" val="20005"/>
                    </a:ext>
                  </a:extLst>
                </a:gridCol>
              </a:tblGrid>
              <a:tr h="5391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229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69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289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93%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r>
                        <a:rPr lang="en-US" sz="1000" b="0" i="0" u="none" strike="noStrike" dirty="0">
                          <a:solidFill>
                            <a:schemeClr val="tx1"/>
                          </a:solidFill>
                          <a:effectLst/>
                          <a:latin typeface="DFKai-SB" pitchFamily="65" charset="-120"/>
                          <a:ea typeface="DFKai-SB" pitchFamily="65" charset="-120"/>
                        </a:rPr>
                        <a:t>Has to stay on top of the delay caused by cut and run issue at PABBA.</a:t>
                      </a:r>
                    </a:p>
                    <a:p>
                      <a:pPr marL="228600" indent="-228600" algn="l" rtl="0" fontAlgn="ctr">
                        <a:buAutoNum type="arabicPeriod" startAt="2"/>
                      </a:pPr>
                      <a:r>
                        <a:rPr lang="en-US" sz="1000" b="0" i="0" u="none" strike="noStrike" dirty="0">
                          <a:solidFill>
                            <a:schemeClr val="tx1"/>
                          </a:solidFill>
                          <a:effectLst/>
                          <a:latin typeface="DFKai-SB" pitchFamily="65" charset="-120"/>
                          <a:ea typeface="DFKai-SB" pitchFamily="65" charset="-120"/>
                        </a:rPr>
                        <a:t>We have recovered the support from Huawei through ELA‘s assistance they are very interested in our new destination to Valparaiso also to Callao and we sent quotation to CTS International and DSV Panama two logistics companies.</a:t>
                      </a:r>
                    </a:p>
                    <a:p>
                      <a:pPr marL="228600" marR="0" lvl="0" indent="-228600" algn="l" defTabSz="914400" rtl="0" eaLnBrk="1" fontAlgn="ctr" latinLnBrk="0" hangingPunct="1">
                        <a:lnSpc>
                          <a:spcPct val="100000"/>
                        </a:lnSpc>
                        <a:spcBef>
                          <a:spcPts val="0"/>
                        </a:spcBef>
                        <a:spcAft>
                          <a:spcPts val="0"/>
                        </a:spcAft>
                        <a:buClrTx/>
                        <a:buSzTx/>
                        <a:buFontTx/>
                        <a:buAutoNum type="arabicPeriod" startAt="2"/>
                        <a:tabLst/>
                        <a:defRPr/>
                      </a:pPr>
                      <a:r>
                        <a:rPr lang="en-US" sz="1000" b="0" i="0" u="none" strike="noStrike" dirty="0">
                          <a:solidFill>
                            <a:schemeClr val="tx1"/>
                          </a:solidFill>
                          <a:effectLst/>
                          <a:latin typeface="DFKai-SB" pitchFamily="65" charset="-120"/>
                          <a:ea typeface="DFKai-SB" pitchFamily="65" charset="-120"/>
                        </a:rPr>
                        <a:t>Our action plan is trying to secure  5-8 boxes under weekly basis and proactive to take care everything ahead of customer’s challenge.   </a:t>
                      </a:r>
                    </a:p>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83830">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950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291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31%</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r>
                        <a:rPr lang="de-DE" sz="1000" b="0" i="0" u="none" strike="noStrike" dirty="0">
                          <a:solidFill>
                            <a:schemeClr val="tx1"/>
                          </a:solidFill>
                          <a:effectLst/>
                          <a:latin typeface="DFKai-SB" pitchFamily="65" charset="-120"/>
                          <a:ea typeface="DFKai-SB" pitchFamily="65" charset="-120"/>
                        </a:rPr>
                        <a:t>Reason that the cargo decreased was GPS consideration and space issue on T/S priority.</a:t>
                      </a:r>
                    </a:p>
                    <a:p>
                      <a:pPr marL="228600" indent="-228600" algn="l" rtl="0" fontAlgn="ctr">
                        <a:buAutoNum type="arabicPeriod"/>
                      </a:pPr>
                      <a:r>
                        <a:rPr lang="de-DE" sz="1000" b="0" i="0" u="none" strike="noStrike" dirty="0">
                          <a:solidFill>
                            <a:schemeClr val="tx1"/>
                          </a:solidFill>
                          <a:effectLst/>
                          <a:latin typeface="DFKai-SB" pitchFamily="65" charset="-120"/>
                          <a:ea typeface="DFKai-SB" pitchFamily="65" charset="-120"/>
                        </a:rPr>
                        <a:t>Unstable schedule.</a:t>
                      </a:r>
                    </a:p>
                    <a:p>
                      <a:pPr marL="228600" indent="-228600" algn="l" rtl="0" fontAlgn="ctr">
                        <a:buAutoNum type="arabicPeriod"/>
                      </a:pPr>
                      <a:r>
                        <a:rPr lang="de-DE" sz="1000" b="0" i="0" u="none" strike="noStrike" dirty="0">
                          <a:solidFill>
                            <a:schemeClr val="tx1"/>
                          </a:solidFill>
                          <a:effectLst/>
                          <a:latin typeface="DFKai-SB" pitchFamily="65" charset="-120"/>
                          <a:ea typeface="DFKai-SB" pitchFamily="65" charset="-120"/>
                        </a:rPr>
                        <a:t>Our action plan </a:t>
                      </a:r>
                      <a:r>
                        <a:rPr lang="de-DE" sz="1000" b="0" i="0" u="none" strike="noStrike">
                          <a:solidFill>
                            <a:schemeClr val="tx1"/>
                          </a:solidFill>
                          <a:effectLst/>
                          <a:latin typeface="DFKai-SB" pitchFamily="65" charset="-120"/>
                          <a:ea typeface="DFKai-SB" pitchFamily="65" charset="-120"/>
                        </a:rPr>
                        <a:t>is keep post the latest saling scheduled for all a/cs reference and try to accomendate customers reqesut when they running into the trouble caused by us.</a:t>
                      </a:r>
                      <a:endParaRPr lang="de-DE" sz="1000" b="0" i="0" u="none" strike="noStrike" dirty="0">
                        <a:solidFill>
                          <a:schemeClr val="tx1"/>
                        </a:solidFill>
                        <a:effectLst/>
                        <a:latin typeface="DFKai-SB" pitchFamily="65" charset="-120"/>
                        <a:ea typeface="DFKai-SB" pitchFamily="65" charset="-120"/>
                      </a:endParaRPr>
                    </a:p>
                    <a:p>
                      <a:pPr marL="228600" indent="-228600" algn="l" rtl="0" fontAlgn="ctr">
                        <a:buAutoNum type="arabicPeriod"/>
                      </a:pPr>
                      <a:r>
                        <a:rPr lang="de-DE" sz="1000" b="0" i="0" u="none" strike="noStrike" dirty="0">
                          <a:solidFill>
                            <a:schemeClr val="tx1"/>
                          </a:solidFill>
                          <a:effectLst/>
                          <a:latin typeface="DFKai-SB" pitchFamily="65" charset="-120"/>
                          <a:ea typeface="DFKai-SB" pitchFamily="65" charset="-120"/>
                        </a:rPr>
                        <a:t>Work together with our colleagues in WCCA and CARO </a:t>
                      </a:r>
                      <a:r>
                        <a:rPr lang="en-US" sz="1000" b="0" i="0" u="none" strike="noStrike" dirty="0">
                          <a:solidFill>
                            <a:schemeClr val="tx1"/>
                          </a:solidFill>
                          <a:effectLst/>
                          <a:latin typeface="DFKai-SB" pitchFamily="65" charset="-120"/>
                          <a:ea typeface="DFKai-SB" pitchFamily="65" charset="-120"/>
                        </a:rPr>
                        <a:t>sending sales lead when the rates is negotiable by them and vice versa.</a:t>
                      </a:r>
                      <a:endParaRPr lang="de-DE" sz="1000" b="0" i="0" u="none" strike="noStrike" dirty="0">
                        <a:solidFill>
                          <a:schemeClr val="tx1"/>
                        </a:solidFill>
                        <a:effectLst/>
                        <a:latin typeface="DFKai-SB" pitchFamily="65" charset="-120"/>
                        <a:ea typeface="DFKai-SB" pitchFamily="65" charset="-120"/>
                      </a:endParaRPr>
                    </a:p>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35795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554E-3362-884D-A510-3E88D4D7DAA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E0DE360-1416-4CB4-9CBA-9504291256B2}"/>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652578A-C828-BD1E-D2D5-9C8A40A16B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569A048-342E-3FB1-30CD-4773D712E224}"/>
              </a:ext>
            </a:extLst>
          </p:cNvPr>
          <p:cNvSpPr txBox="1"/>
          <p:nvPr/>
        </p:nvSpPr>
        <p:spPr>
          <a:xfrm>
            <a:off x="107504" y="619850"/>
            <a:ext cx="9029600" cy="2308324"/>
          </a:xfrm>
          <a:prstGeom prst="rect">
            <a:avLst/>
          </a:prstGeom>
          <a:noFill/>
        </p:spPr>
        <p:txBody>
          <a:bodyPr wrap="square" rtlCol="0">
            <a:spAutoFit/>
          </a:bodyPr>
          <a:lstStyle/>
          <a:p>
            <a:r>
              <a:rPr lang="en-US" sz="1600" b="1" dirty="0">
                <a:latin typeface="Candara" panose="020E0502030303020204" pitchFamily="34" charset="0"/>
              </a:rPr>
              <a:t>Commercial side: </a:t>
            </a:r>
          </a:p>
          <a:p>
            <a:endParaRPr lang="en-US" sz="1600" b="1" dirty="0">
              <a:latin typeface="Candara" panose="020E0502030303020204" pitchFamily="34" charset="0"/>
            </a:endParaRPr>
          </a:p>
          <a:p>
            <a:pPr marL="342900" indent="-342900">
              <a:buAutoNum type="arabicPeriod"/>
            </a:pPr>
            <a:r>
              <a:rPr lang="es-MX" sz="1600" dirty="0" err="1">
                <a:cs typeface="Calibri" pitchFamily="34" charset="0"/>
              </a:rPr>
              <a:t>Looking</a:t>
            </a:r>
            <a:r>
              <a:rPr lang="es-MX" sz="1600" dirty="0">
                <a:cs typeface="Calibri" pitchFamily="34" charset="0"/>
              </a:rPr>
              <a:t> forward </a:t>
            </a:r>
            <a:r>
              <a:rPr lang="es-MX" sz="1600" dirty="0" err="1">
                <a:cs typeface="Calibri" pitchFamily="34" charset="0"/>
              </a:rPr>
              <a:t>to</a:t>
            </a:r>
            <a:r>
              <a:rPr lang="es-MX" sz="1600" dirty="0">
                <a:cs typeface="Calibri" pitchFamily="34" charset="0"/>
              </a:rPr>
              <a:t> </a:t>
            </a:r>
            <a:r>
              <a:rPr lang="es-MX" sz="1600" dirty="0" err="1">
                <a:cs typeface="Calibri" pitchFamily="34" charset="0"/>
              </a:rPr>
              <a:t>have</a:t>
            </a:r>
            <a:r>
              <a:rPr lang="es-MX" sz="1600" dirty="0">
                <a:cs typeface="Calibri" pitchFamily="34" charset="0"/>
              </a:rPr>
              <a:t> more </a:t>
            </a:r>
            <a:r>
              <a:rPr lang="es-MX" sz="1600" dirty="0" err="1">
                <a:cs typeface="Calibri" pitchFamily="34" charset="0"/>
              </a:rPr>
              <a:t>stable</a:t>
            </a:r>
            <a:r>
              <a:rPr lang="es-MX" sz="1600" dirty="0">
                <a:cs typeface="Calibri" pitchFamily="34" charset="0"/>
              </a:rPr>
              <a:t> Schedule </a:t>
            </a:r>
            <a:r>
              <a:rPr lang="es-MX" sz="1600" dirty="0" err="1">
                <a:cs typeface="Calibri" pitchFamily="34" charset="0"/>
              </a:rPr>
              <a:t>on</a:t>
            </a:r>
            <a:r>
              <a:rPr lang="es-MX" sz="1600" dirty="0">
                <a:cs typeface="Calibri" pitchFamily="34" charset="0"/>
              </a:rPr>
              <a:t> CAN, CAC and CAJ </a:t>
            </a:r>
            <a:r>
              <a:rPr lang="es-MX" sz="1600" dirty="0" err="1">
                <a:cs typeface="Calibri" pitchFamily="34" charset="0"/>
              </a:rPr>
              <a:t>services</a:t>
            </a:r>
            <a:r>
              <a:rPr lang="es-MX" sz="1600" dirty="0">
                <a:cs typeface="Calibri" pitchFamily="34" charset="0"/>
              </a:rPr>
              <a:t> in </a:t>
            </a:r>
            <a:r>
              <a:rPr lang="es-MX" sz="1600" dirty="0" err="1">
                <a:cs typeface="Calibri" pitchFamily="34" charset="0"/>
              </a:rPr>
              <a:t>order</a:t>
            </a:r>
            <a:r>
              <a:rPr lang="es-MX" sz="1600" dirty="0">
                <a:cs typeface="Calibri" pitchFamily="34" charset="0"/>
              </a:rPr>
              <a:t> </a:t>
            </a:r>
            <a:r>
              <a:rPr lang="es-MX" sz="1600" dirty="0" err="1">
                <a:cs typeface="Calibri" pitchFamily="34" charset="0"/>
              </a:rPr>
              <a:t>to</a:t>
            </a:r>
            <a:r>
              <a:rPr lang="es-MX" sz="1600" dirty="0">
                <a:cs typeface="Calibri" pitchFamily="34" charset="0"/>
              </a:rPr>
              <a:t> </a:t>
            </a:r>
            <a:r>
              <a:rPr lang="es-MX" sz="1600" dirty="0" err="1">
                <a:cs typeface="Calibri" pitchFamily="34" charset="0"/>
              </a:rPr>
              <a:t>secure</a:t>
            </a:r>
            <a:r>
              <a:rPr lang="es-MX" sz="1600" dirty="0">
                <a:cs typeface="Calibri" pitchFamily="34" charset="0"/>
              </a:rPr>
              <a:t> more potencial </a:t>
            </a:r>
            <a:r>
              <a:rPr lang="es-MX" sz="1600" dirty="0" err="1">
                <a:latin typeface="Candara" panose="020E0502030303020204" pitchFamily="34" charset="0"/>
                <a:cs typeface="Calibri" pitchFamily="34" charset="0"/>
              </a:rPr>
              <a:t>customers</a:t>
            </a:r>
            <a:r>
              <a:rPr lang="es-MX" sz="1600" dirty="0">
                <a:latin typeface="Candara" panose="020E0502030303020204" pitchFamily="34" charset="0"/>
                <a:cs typeface="Calibri" pitchFamily="34" charset="0"/>
              </a:rPr>
              <a:t> </a:t>
            </a:r>
            <a:r>
              <a:rPr lang="es-MX" sz="1600" dirty="0" err="1">
                <a:latin typeface="Candara" panose="020E0502030303020204" pitchFamily="34" charset="0"/>
                <a:cs typeface="Calibri" pitchFamily="34" charset="0"/>
              </a:rPr>
              <a:t>support</a:t>
            </a:r>
            <a:r>
              <a:rPr lang="es-MX" sz="1600" dirty="0">
                <a:latin typeface="Candara" panose="020E0502030303020204" pitchFamily="34" charset="0"/>
                <a:cs typeface="Calibri" pitchFamily="34" charset="0"/>
              </a:rPr>
              <a:t> and boxes </a:t>
            </a:r>
            <a:r>
              <a:rPr lang="es-MX" sz="1600" dirty="0" err="1">
                <a:latin typeface="Candara" panose="020E0502030303020204" pitchFamily="34" charset="0"/>
                <a:cs typeface="Calibri" pitchFamily="34" charset="0"/>
              </a:rPr>
              <a:t>from</a:t>
            </a:r>
            <a:r>
              <a:rPr lang="es-MX" sz="1600" dirty="0">
                <a:latin typeface="Candara" panose="020E0502030303020204" pitchFamily="34" charset="0"/>
                <a:cs typeface="Calibri" pitchFamily="34" charset="0"/>
              </a:rPr>
              <a:t> </a:t>
            </a:r>
            <a:r>
              <a:rPr lang="es-MX" sz="1600" dirty="0" err="1">
                <a:latin typeface="Candara" panose="020E0502030303020204" pitchFamily="34" charset="0"/>
                <a:cs typeface="Calibri" pitchFamily="34" charset="0"/>
              </a:rPr>
              <a:t>the</a:t>
            </a:r>
            <a:r>
              <a:rPr lang="es-MX" sz="1600" dirty="0">
                <a:latin typeface="Candara" panose="020E0502030303020204" pitchFamily="34" charset="0"/>
                <a:cs typeface="Calibri" pitchFamily="34" charset="0"/>
              </a:rPr>
              <a:t> </a:t>
            </a:r>
            <a:r>
              <a:rPr lang="es-MX" sz="1600" dirty="0" err="1">
                <a:latin typeface="Candara" panose="020E0502030303020204" pitchFamily="34" charset="0"/>
                <a:cs typeface="Calibri" pitchFamily="34" charset="0"/>
              </a:rPr>
              <a:t>street</a:t>
            </a:r>
            <a:r>
              <a:rPr lang="es-MX" sz="1600" dirty="0">
                <a:latin typeface="Candara" panose="020E0502030303020204" pitchFamily="34" charset="0"/>
                <a:cs typeface="Calibri" pitchFamily="34" charset="0"/>
              </a:rPr>
              <a:t>.</a:t>
            </a:r>
          </a:p>
          <a:p>
            <a:pPr marL="342900" indent="-342900" algn="just">
              <a:buAutoNum type="arabicPeriod" startAt="2"/>
            </a:pPr>
            <a:r>
              <a:rPr lang="en-US" altLang="zh-TW" sz="1600" dirty="0">
                <a:latin typeface="Arial" panose="020B0604020202020204" pitchFamily="34" charset="0"/>
                <a:cs typeface="Arial" panose="020B0604020202020204" pitchFamily="34" charset="0"/>
              </a:rPr>
              <a:t>Special consideration at space support for domestic export shipment </a:t>
            </a:r>
            <a:r>
              <a:rPr lang="en-US" sz="1600" dirty="0">
                <a:latin typeface="Arial" panose="020B0604020202020204" pitchFamily="34" charset="0"/>
                <a:cs typeface="Arial" panose="020B0604020202020204" pitchFamily="34" charset="0"/>
              </a:rPr>
              <a:t>on WCCA (CB) when the</a:t>
            </a:r>
          </a:p>
          <a:p>
            <a:pPr algn="just"/>
            <a:r>
              <a:rPr lang="en-US" sz="1600" dirty="0">
                <a:latin typeface="Arial" panose="020B0604020202020204" pitchFamily="34" charset="0"/>
                <a:cs typeface="Arial" panose="020B0604020202020204" pitchFamily="34" charset="0"/>
              </a:rPr>
              <a:t>      transship vols pick it up.</a:t>
            </a:r>
          </a:p>
          <a:p>
            <a:pPr marL="342900" indent="-342900">
              <a:buAutoNum type="arabicPeriod" startAt="3"/>
            </a:pPr>
            <a:r>
              <a:rPr lang="en-US" sz="1600" dirty="0">
                <a:cs typeface="Calibri" pitchFamily="34" charset="0"/>
              </a:rPr>
              <a:t>Continuous promote export reefer business to ASI and other region for the commodities such as</a:t>
            </a:r>
            <a:r>
              <a:rPr lang="es-US" sz="1600" dirty="0">
                <a:cs typeface="Calibri" pitchFamily="34" charset="0"/>
              </a:rPr>
              <a:t> Frozen Sea </a:t>
            </a:r>
            <a:r>
              <a:rPr lang="es-US" sz="1600" dirty="0" err="1">
                <a:cs typeface="Calibri" pitchFamily="34" charset="0"/>
              </a:rPr>
              <a:t>Food</a:t>
            </a:r>
            <a:r>
              <a:rPr lang="es-US" sz="1600" dirty="0">
                <a:cs typeface="Calibri" pitchFamily="34" charset="0"/>
              </a:rPr>
              <a:t>, </a:t>
            </a:r>
            <a:r>
              <a:rPr lang="es-US" sz="1600" dirty="0" err="1">
                <a:cs typeface="Calibri" pitchFamily="34" charset="0"/>
              </a:rPr>
              <a:t>Fruits</a:t>
            </a:r>
            <a:r>
              <a:rPr lang="es-US" sz="1600" dirty="0">
                <a:cs typeface="Calibri" pitchFamily="34" charset="0"/>
              </a:rPr>
              <a:t>, Medicines, </a:t>
            </a:r>
            <a:r>
              <a:rPr lang="es-US" sz="1600" dirty="0" err="1">
                <a:cs typeface="Calibri" pitchFamily="34" charset="0"/>
              </a:rPr>
              <a:t>to</a:t>
            </a:r>
            <a:r>
              <a:rPr lang="es-US" sz="1600" dirty="0">
                <a:cs typeface="Calibri" pitchFamily="34" charset="0"/>
              </a:rPr>
              <a:t> </a:t>
            </a:r>
            <a:r>
              <a:rPr lang="es-US" sz="1600" dirty="0" err="1">
                <a:cs typeface="Calibri" pitchFamily="34" charset="0"/>
              </a:rPr>
              <a:t>Caribbean</a:t>
            </a:r>
            <a:r>
              <a:rPr lang="es-US" sz="1600" dirty="0">
                <a:cs typeface="Calibri" pitchFamily="34" charset="0"/>
              </a:rPr>
              <a:t>, </a:t>
            </a:r>
            <a:r>
              <a:rPr lang="es-US" sz="1600" dirty="0" err="1">
                <a:cs typeface="Calibri" pitchFamily="34" charset="0"/>
              </a:rPr>
              <a:t>United</a:t>
            </a:r>
            <a:r>
              <a:rPr lang="es-US" sz="1600" dirty="0">
                <a:cs typeface="Calibri" pitchFamily="34" charset="0"/>
              </a:rPr>
              <a:t> </a:t>
            </a:r>
            <a:r>
              <a:rPr lang="es-US" sz="1600" dirty="0" err="1">
                <a:cs typeface="Calibri" pitchFamily="34" charset="0"/>
              </a:rPr>
              <a:t>States</a:t>
            </a:r>
            <a:r>
              <a:rPr lang="es-US" sz="1600" dirty="0">
                <a:cs typeface="Calibri" pitchFamily="34" charset="0"/>
              </a:rPr>
              <a:t> and Asia.     </a:t>
            </a:r>
            <a:endParaRPr lang="es-MX" sz="1600" dirty="0">
              <a:cs typeface="Calibri" pitchFamily="34" charset="0"/>
            </a:endParaRPr>
          </a:p>
          <a:p>
            <a:endParaRPr lang="en-US" sz="1600" dirty="0">
              <a:latin typeface="Candara" panose="020E0502030303020204" pitchFamily="34" charset="0"/>
            </a:endParaRPr>
          </a:p>
        </p:txBody>
      </p:sp>
      <p:sp>
        <p:nvSpPr>
          <p:cNvPr id="8" name="文字方塊 7">
            <a:extLst>
              <a:ext uri="{FF2B5EF4-FFF2-40B4-BE49-F238E27FC236}">
                <a16:creationId xmlns:a16="http://schemas.microsoft.com/office/drawing/2014/main" id="{9D7BC5D0-B81F-193D-4FC7-E6D5B6FC0E7A}"/>
              </a:ext>
            </a:extLst>
          </p:cNvPr>
          <p:cNvSpPr txBox="1"/>
          <p:nvPr/>
        </p:nvSpPr>
        <p:spPr>
          <a:xfrm>
            <a:off x="126959" y="2787774"/>
            <a:ext cx="9029600" cy="2308324"/>
          </a:xfrm>
          <a:prstGeom prst="rect">
            <a:avLst/>
          </a:prstGeom>
          <a:noFill/>
        </p:spPr>
        <p:txBody>
          <a:bodyPr wrap="square" rtlCol="0">
            <a:spAutoFit/>
          </a:bodyPr>
          <a:lstStyle/>
          <a:p>
            <a:r>
              <a:rPr lang="en-US" sz="1600" b="1" dirty="0">
                <a:latin typeface="Candara" panose="020E0502030303020204" pitchFamily="34" charset="0"/>
              </a:rPr>
              <a:t>Future Plan Suggestion: </a:t>
            </a:r>
          </a:p>
          <a:p>
            <a:endParaRPr lang="en-US" sz="1600" b="1" dirty="0">
              <a:latin typeface="Candara" panose="020E0502030303020204" pitchFamily="34" charset="0"/>
            </a:endParaRPr>
          </a:p>
          <a:p>
            <a:pPr marL="342900" indent="-342900" algn="just">
              <a:buAutoNum type="arabicPeriod"/>
            </a:pPr>
            <a:r>
              <a:rPr lang="es-MX" sz="1600" dirty="0">
                <a:cs typeface="Calibri" pitchFamily="34" charset="0"/>
              </a:rPr>
              <a:t>Open new </a:t>
            </a:r>
            <a:r>
              <a:rPr lang="es-MX" sz="1600" dirty="0" err="1">
                <a:cs typeface="Calibri" pitchFamily="34" charset="0"/>
              </a:rPr>
              <a:t>routes</a:t>
            </a:r>
            <a:r>
              <a:rPr lang="es-MX" sz="1600" dirty="0">
                <a:cs typeface="Calibri" pitchFamily="34" charset="0"/>
              </a:rPr>
              <a:t> </a:t>
            </a:r>
            <a:r>
              <a:rPr lang="es-MX" sz="1600" dirty="0" err="1">
                <a:cs typeface="Calibri" pitchFamily="34" charset="0"/>
              </a:rPr>
              <a:t>for</a:t>
            </a:r>
            <a:r>
              <a:rPr lang="es-MX" sz="1600" dirty="0">
                <a:cs typeface="Calibri" pitchFamily="34" charset="0"/>
              </a:rPr>
              <a:t> </a:t>
            </a:r>
            <a:r>
              <a:rPr lang="es-MX" sz="1600" dirty="0" err="1">
                <a:cs typeface="Calibri" pitchFamily="34" charset="0"/>
              </a:rPr>
              <a:t>potential</a:t>
            </a:r>
            <a:r>
              <a:rPr lang="es-MX" sz="1600" dirty="0">
                <a:cs typeface="Calibri" pitchFamily="34" charset="0"/>
              </a:rPr>
              <a:t> </a:t>
            </a:r>
            <a:r>
              <a:rPr lang="es-MX" sz="1600" dirty="0" err="1">
                <a:cs typeface="Calibri" pitchFamily="34" charset="0"/>
              </a:rPr>
              <a:t>destinations</a:t>
            </a:r>
            <a:r>
              <a:rPr lang="es-MX" sz="1600" dirty="0">
                <a:cs typeface="Calibri" pitchFamily="34" charset="0"/>
              </a:rPr>
              <a:t> </a:t>
            </a:r>
            <a:r>
              <a:rPr lang="es-MX" sz="1600" dirty="0" err="1">
                <a:cs typeface="Calibri" pitchFamily="34" charset="0"/>
              </a:rPr>
              <a:t>such</a:t>
            </a:r>
            <a:r>
              <a:rPr lang="es-MX" sz="1600" dirty="0">
                <a:cs typeface="Calibri" pitchFamily="34" charset="0"/>
              </a:rPr>
              <a:t> as: Venezuela, Brasil, and CARI </a:t>
            </a:r>
            <a:r>
              <a:rPr lang="es-MX" sz="1600" dirty="0" err="1">
                <a:cs typeface="Calibri" pitchFamily="34" charset="0"/>
              </a:rPr>
              <a:t>regions</a:t>
            </a:r>
            <a:r>
              <a:rPr lang="es-MX" sz="1600" dirty="0">
                <a:cs typeface="Calibri" pitchFamily="34" charset="0"/>
              </a:rPr>
              <a:t>.</a:t>
            </a:r>
          </a:p>
          <a:p>
            <a:pPr marL="342900" indent="-342900" algn="just">
              <a:buAutoNum type="arabicPeriod" startAt="2"/>
            </a:pPr>
            <a:r>
              <a:rPr lang="en-US" sz="1600" dirty="0">
                <a:cs typeface="Calibri" pitchFamily="34" charset="0"/>
              </a:rPr>
              <a:t>Invite BCCs join sales calls visiting customers in order to reinforce the customer relationship and more understanding of the BIZ</a:t>
            </a:r>
            <a:r>
              <a:rPr lang="zh-TW" altLang="en-US" sz="1600" dirty="0">
                <a:cs typeface="Calibri" pitchFamily="34" charset="0"/>
              </a:rPr>
              <a:t> </a:t>
            </a:r>
            <a:r>
              <a:rPr lang="en-US" altLang="zh-TW" sz="1600" dirty="0">
                <a:cs typeface="Calibri" pitchFamily="34" charset="0"/>
              </a:rPr>
              <a:t>pattern</a:t>
            </a:r>
            <a:r>
              <a:rPr lang="zh-TW" altLang="en-US" sz="1600" dirty="0">
                <a:cs typeface="Calibri" pitchFamily="34" charset="0"/>
              </a:rPr>
              <a:t> </a:t>
            </a:r>
            <a:r>
              <a:rPr lang="en-US" altLang="zh-TW" sz="1600" dirty="0">
                <a:cs typeface="Calibri" pitchFamily="34" charset="0"/>
              </a:rPr>
              <a:t>at different commodity.</a:t>
            </a:r>
            <a:endParaRPr lang="es-MX" sz="1600" dirty="0">
              <a:cs typeface="Calibri" pitchFamily="34" charset="0"/>
            </a:endParaRPr>
          </a:p>
          <a:p>
            <a:pPr marL="342900" indent="-342900" algn="just">
              <a:buAutoNum type="arabicPeriod" startAt="3"/>
            </a:pPr>
            <a:r>
              <a:rPr lang="es-MX" sz="1600" dirty="0" err="1">
                <a:cs typeface="Calibri" pitchFamily="34" charset="0"/>
              </a:rPr>
              <a:t>When</a:t>
            </a:r>
            <a:r>
              <a:rPr lang="es-MX" sz="1600" dirty="0">
                <a:cs typeface="Calibri" pitchFamily="34" charset="0"/>
              </a:rPr>
              <a:t> </a:t>
            </a:r>
            <a:r>
              <a:rPr lang="es-MX" sz="1600" dirty="0" err="1">
                <a:cs typeface="Calibri" pitchFamily="34" charset="0"/>
              </a:rPr>
              <a:t>the</a:t>
            </a:r>
            <a:r>
              <a:rPr lang="es-MX" sz="1600" dirty="0">
                <a:cs typeface="Calibri" pitchFamily="34" charset="0"/>
              </a:rPr>
              <a:t> </a:t>
            </a:r>
            <a:r>
              <a:rPr lang="en-US" sz="1600" dirty="0">
                <a:cs typeface="Calibri" pitchFamily="34" charset="0"/>
              </a:rPr>
              <a:t>roll over issue involved at</a:t>
            </a:r>
            <a:r>
              <a:rPr lang="zh-TW" altLang="en-US" sz="1600" dirty="0">
                <a:cs typeface="Calibri" pitchFamily="34" charset="0"/>
              </a:rPr>
              <a:t> </a:t>
            </a:r>
            <a:r>
              <a:rPr lang="en-US" altLang="zh-TW" sz="1600" dirty="0">
                <a:cs typeface="Calibri" pitchFamily="34" charset="0"/>
              </a:rPr>
              <a:t>POLs, suggest to send us the notices asap in order to  avoid rate retrieve after </a:t>
            </a:r>
            <a:r>
              <a:rPr lang="en-US" altLang="zh-TW" sz="1600" dirty="0" err="1">
                <a:cs typeface="Calibri" pitchFamily="34" charset="0"/>
              </a:rPr>
              <a:t>vsl</a:t>
            </a:r>
            <a:r>
              <a:rPr lang="en-US" altLang="zh-TW" sz="1600" dirty="0">
                <a:cs typeface="Calibri" pitchFamily="34" charset="0"/>
              </a:rPr>
              <a:t> departure and pacify customers complain in advance</a:t>
            </a:r>
            <a:r>
              <a:rPr lang="en-US" sz="1600" dirty="0">
                <a:cs typeface="Calibri" pitchFamily="34" charset="0"/>
              </a:rPr>
              <a:t>.</a:t>
            </a:r>
            <a:endParaRPr lang="es-MX" sz="1600" dirty="0">
              <a:cs typeface="Calibri" pitchFamily="34" charset="0"/>
            </a:endParaRPr>
          </a:p>
          <a:p>
            <a:pPr algn="just"/>
            <a:endParaRPr lang="es-MX" sz="1600" dirty="0">
              <a:cs typeface="Calibri" pitchFamily="34" charset="0"/>
            </a:endParaRPr>
          </a:p>
          <a:p>
            <a:endParaRPr lang="en-US" sz="1600" b="1" dirty="0">
              <a:latin typeface="Candara" panose="020E0502030303020204" pitchFamily="34" charset="0"/>
            </a:endParaRPr>
          </a:p>
        </p:txBody>
      </p:sp>
    </p:spTree>
    <p:extLst>
      <p:ext uri="{BB962C8B-B14F-4D97-AF65-F5344CB8AC3E}">
        <p14:creationId xmlns:p14="http://schemas.microsoft.com/office/powerpoint/2010/main" val="375132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FDB8-5CFA-27B7-8871-5EEAE6FAF5B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B5F63A8-0341-DC49-2971-17D870F8A40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CD7686F-4344-CE8B-4692-E88AE3AA805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D9EBBC45-CCF5-CEEF-E6E3-C3B63113AB5F}"/>
              </a:ext>
            </a:extLst>
          </p:cNvPr>
          <p:cNvSpPr txBox="1"/>
          <p:nvPr/>
        </p:nvSpPr>
        <p:spPr>
          <a:xfrm>
            <a:off x="179512" y="771550"/>
            <a:ext cx="8784976" cy="4801314"/>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endParaRPr lang="en-US" dirty="0">
              <a:latin typeface="Candara" panose="020E0502030303020204" pitchFamily="34" charset="0"/>
            </a:endParaRPr>
          </a:p>
          <a:p>
            <a:pPr algn="just"/>
            <a:r>
              <a:rPr lang="en-US" sz="1400" dirty="0">
                <a:effectLst/>
                <a:latin typeface="Tahoma" panose="020B0604030504040204" pitchFamily="34" charset="0"/>
                <a:ea typeface="Times New Roman" panose="02020603050405020304" pitchFamily="18" charset="0"/>
              </a:rPr>
              <a:t>In 2025, Panama is expected to maintain strong economic growth at around 4.0%, driven by ongoing infrastructure projects and a diverse economy. The construction sector will see a boost from large-scale projects like the third Metro line, the fourth bridge over the Panama Canal, and the expansion of energy and water infrastructure, such as the Mendoza water treatment facility. These developments will not only improve infrastructure but also create jobs and stimulate economic activity</a:t>
            </a:r>
          </a:p>
          <a:p>
            <a:pPr marL="285750" indent="-285750">
              <a:buFont typeface="Arial" pitchFamily="34" charset="0"/>
              <a:buChar char="•"/>
            </a:pPr>
            <a:endParaRPr lang="en-US" sz="1400" dirty="0">
              <a:effectLst/>
              <a:latin typeface="Tahoma" panose="020B0604030504040204" pitchFamily="34" charset="0"/>
              <a:ea typeface="Times New Roman" panose="02020603050405020304" pitchFamily="18" charset="0"/>
            </a:endParaRPr>
          </a:p>
          <a:p>
            <a:pPr marL="285750" indent="-285750">
              <a:buFont typeface="Arial" pitchFamily="34" charset="0"/>
              <a:buChar char="•"/>
            </a:pPr>
            <a:endParaRPr lang="en-US" sz="1400" dirty="0">
              <a:latin typeface="Candara" panose="020E0502030303020204" pitchFamily="34" charset="0"/>
            </a:endParaRP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F60D5ECA-905E-42D4-CFF5-C0E87C5D5D52}"/>
              </a:ext>
            </a:extLst>
          </p:cNvPr>
          <p:cNvGraphicFramePr>
            <a:graphicFrameLocks noGrp="1"/>
          </p:cNvGraphicFramePr>
          <p:nvPr>
            <p:extLst>
              <p:ext uri="{D42A27DB-BD31-4B8C-83A1-F6EECF244321}">
                <p14:modId xmlns:p14="http://schemas.microsoft.com/office/powerpoint/2010/main" val="25748608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419" sz="1400" dirty="0">
                          <a:latin typeface="Candara" panose="020E0502030303020204" pitchFamily="34" charset="0"/>
                        </a:rPr>
                        <a:t>V</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138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8</a:t>
            </a:fld>
            <a:endParaRPr lang="en-US" sz="1200" dirty="0">
              <a:solidFill>
                <a:prstClr val="black"/>
              </a:solidFill>
              <a:latin typeface="Calibri"/>
            </a:endParaRPr>
          </a:p>
        </p:txBody>
      </p:sp>
      <p:sp>
        <p:nvSpPr>
          <p:cNvPr id="3" name="文字方塊 2"/>
          <p:cNvSpPr txBox="1"/>
          <p:nvPr/>
        </p:nvSpPr>
        <p:spPr>
          <a:xfrm>
            <a:off x="179512" y="771550"/>
            <a:ext cx="8784976" cy="6309420"/>
          </a:xfrm>
          <a:prstGeom prst="rect">
            <a:avLst/>
          </a:prstGeom>
          <a:noFill/>
        </p:spPr>
        <p:txBody>
          <a:bodyPr wrap="square" rtlCol="0" anchor="t">
            <a:spAutoFit/>
          </a:bodyPr>
          <a:lstStyle/>
          <a:p>
            <a:endParaRPr lang="en-US"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fontAlgn="base">
              <a:spcBef>
                <a:spcPct val="0"/>
              </a:spcBef>
              <a:spcAft>
                <a:spcPct val="0"/>
              </a:spcAft>
              <a:defRPr/>
            </a:pPr>
            <a:r>
              <a:rPr kumimoji="1" lang="en-US" sz="1050" b="1" dirty="0">
                <a:solidFill>
                  <a:srgbClr val="63891F">
                    <a:lumMod val="50000"/>
                  </a:srgbClr>
                </a:solidFill>
                <a:latin typeface="Arial" panose="020B0604020202020204" pitchFamily="34" charset="0"/>
                <a:ea typeface="標楷體" panose="03000509000000000000" pitchFamily="65" charset="-120"/>
                <a:cs typeface="Arial" panose="020B0604020202020204" pitchFamily="34" charset="0"/>
              </a:rPr>
              <a:t>ANALYSIS OF COMMERCIAL ACTIVITY IN THE COLON FREE ZONE 2024 - 2023:</a:t>
            </a:r>
            <a:endParaRPr kumimoji="1" lang="en-US" sz="1050" b="1" dirty="0">
              <a:solidFill>
                <a:srgbClr val="63891F">
                  <a:lumMod val="50000"/>
                </a:srgbClr>
              </a:solidFill>
              <a:latin typeface="Arial" panose="020B0604020202020204" pitchFamily="34" charset="0"/>
              <a:ea typeface="標楷體" panose="03000509000000000000" pitchFamily="65" charset="-120"/>
            </a:endParaRPr>
          </a:p>
          <a:p>
            <a:pPr algn="just"/>
            <a:endParaRPr lang="en-US" sz="1050" dirty="0"/>
          </a:p>
          <a:p>
            <a:pPr fontAlgn="base">
              <a:spcBef>
                <a:spcPct val="0"/>
              </a:spcBef>
              <a:spcAft>
                <a:spcPct val="0"/>
              </a:spcAft>
              <a:defRPr/>
            </a:pPr>
            <a:r>
              <a:rPr kumimoji="1" lang="en-US" sz="1050" b="1" u="sng" dirty="0">
                <a:solidFill>
                  <a:srgbClr val="63891F">
                    <a:lumMod val="50000"/>
                  </a:srgbClr>
                </a:solidFill>
                <a:latin typeface="Arial" panose="020B0604020202020204" pitchFamily="34" charset="0"/>
                <a:ea typeface="標楷體" panose="03000509000000000000" pitchFamily="65" charset="-120"/>
                <a:cs typeface="Arial" panose="020B0604020202020204" pitchFamily="34" charset="0"/>
              </a:rPr>
              <a:t>Imports 2024 - 2023:</a:t>
            </a:r>
          </a:p>
          <a:p>
            <a:pPr fontAlgn="base">
              <a:spcBef>
                <a:spcPct val="0"/>
              </a:spcBef>
              <a:spcAft>
                <a:spcPct val="0"/>
              </a:spcAft>
              <a:defRPr/>
            </a:pPr>
            <a:endParaRPr kumimoji="1" lang="en-US" sz="1050" b="1" dirty="0">
              <a:solidFill>
                <a:srgbClr val="63891F">
                  <a:lumMod val="50000"/>
                </a:srgbClr>
              </a:solidFill>
              <a:latin typeface="Arial" panose="020B0604020202020204" pitchFamily="34" charset="0"/>
              <a:ea typeface="標楷體" panose="03000509000000000000" pitchFamily="65" charset="-120"/>
              <a:cs typeface="Arial" panose="020B0604020202020204" pitchFamily="34" charset="0"/>
            </a:endParaRPr>
          </a:p>
          <a:p>
            <a:pPr algn="just" fontAlgn="base">
              <a:spcBef>
                <a:spcPct val="0"/>
              </a:spcBef>
              <a:spcAft>
                <a:spcPct val="0"/>
              </a:spcAft>
              <a:defRPr/>
            </a:pPr>
            <a:r>
              <a:rPr kumimoji="1" lang="en-US" sz="1050" b="1" dirty="0">
                <a:solidFill>
                  <a:srgbClr val="63891F">
                    <a:lumMod val="50000"/>
                  </a:srgbClr>
                </a:solidFill>
                <a:latin typeface="Arial" panose="020B0604020202020204" pitchFamily="34" charset="0"/>
                <a:ea typeface="標楷體" panose="03000509000000000000" pitchFamily="65" charset="-120"/>
              </a:rPr>
              <a:t>The accumulated imports in the period January-December 2024 vs 2023 registered a total of $12.6 million, reflecting a contraction of 36% compared to the previous year 2023.</a:t>
            </a:r>
          </a:p>
          <a:p>
            <a:pPr algn="just" fontAlgn="base">
              <a:spcBef>
                <a:spcPct val="0"/>
              </a:spcBef>
              <a:spcAft>
                <a:spcPct val="0"/>
              </a:spcAft>
              <a:defRPr/>
            </a:pPr>
            <a:endParaRPr kumimoji="1" lang="en-US" sz="1050" b="1" dirty="0">
              <a:solidFill>
                <a:srgbClr val="63891F">
                  <a:lumMod val="50000"/>
                </a:srgbClr>
              </a:solidFill>
              <a:latin typeface="Arial" panose="020B0604020202020204" pitchFamily="34" charset="0"/>
              <a:ea typeface="標楷體" panose="03000509000000000000" pitchFamily="65" charset="-120"/>
            </a:endParaRPr>
          </a:p>
          <a:p>
            <a:pPr algn="just" fontAlgn="base">
              <a:spcBef>
                <a:spcPct val="0"/>
              </a:spcBef>
              <a:spcAft>
                <a:spcPct val="0"/>
              </a:spcAft>
              <a:defRPr/>
            </a:pPr>
            <a:r>
              <a:rPr kumimoji="1" lang="en-US" sz="1050" b="1" dirty="0">
                <a:solidFill>
                  <a:srgbClr val="63891F">
                    <a:lumMod val="50000"/>
                  </a:srgbClr>
                </a:solidFill>
                <a:latin typeface="Arial" panose="020B0604020202020204" pitchFamily="34" charset="0"/>
                <a:ea typeface="標楷體" panose="03000509000000000000" pitchFamily="65" charset="-120"/>
              </a:rPr>
              <a:t>The decrease in raw materials for the production of medicines in 2024 affected the imports in Colon Free Zone.</a:t>
            </a:r>
          </a:p>
          <a:p>
            <a:pPr algn="just" fontAlgn="base">
              <a:spcBef>
                <a:spcPct val="0"/>
              </a:spcBef>
              <a:spcAft>
                <a:spcPct val="0"/>
              </a:spcAft>
              <a:defRPr/>
            </a:pPr>
            <a:endParaRPr kumimoji="1" lang="en-US" sz="1050" b="1" dirty="0">
              <a:solidFill>
                <a:srgbClr val="63891F">
                  <a:lumMod val="50000"/>
                </a:srgbClr>
              </a:solidFill>
              <a:latin typeface="Arial" panose="020B0604020202020204" pitchFamily="34" charset="0"/>
              <a:ea typeface="標楷體" panose="03000509000000000000" pitchFamily="65" charset="-120"/>
            </a:endParaRPr>
          </a:p>
          <a:p>
            <a:pPr algn="just" fontAlgn="base">
              <a:spcBef>
                <a:spcPct val="0"/>
              </a:spcBef>
              <a:spcAft>
                <a:spcPct val="0"/>
              </a:spcAft>
              <a:defRPr/>
            </a:pPr>
            <a:r>
              <a:rPr kumimoji="1" lang="en-US" sz="1050" b="1" dirty="0">
                <a:solidFill>
                  <a:srgbClr val="63891F">
                    <a:lumMod val="50000"/>
                  </a:srgbClr>
                </a:solidFill>
                <a:latin typeface="Arial" panose="020B0604020202020204" pitchFamily="34" charset="0"/>
                <a:ea typeface="標楷體" panose="03000509000000000000" pitchFamily="65" charset="-120"/>
              </a:rPr>
              <a:t>The countries with more participation in imports last year were:</a:t>
            </a:r>
          </a:p>
          <a:p>
            <a:pPr algn="just" fontAlgn="base">
              <a:spcBef>
                <a:spcPct val="0"/>
              </a:spcBef>
              <a:spcAft>
                <a:spcPct val="0"/>
              </a:spcAft>
              <a:defRPr/>
            </a:pPr>
            <a:endParaRPr kumimoji="1" lang="en-US" sz="1050" b="1" dirty="0">
              <a:solidFill>
                <a:srgbClr val="63891F">
                  <a:lumMod val="50000"/>
                </a:srgbClr>
              </a:solidFill>
              <a:latin typeface="Arial" panose="020B0604020202020204" pitchFamily="34" charset="0"/>
              <a:ea typeface="標楷體" panose="03000509000000000000" pitchFamily="65" charset="-120"/>
            </a:endParaRPr>
          </a:p>
          <a:p>
            <a:pPr algn="just" fontAlgn="base">
              <a:spcBef>
                <a:spcPct val="0"/>
              </a:spcBef>
              <a:spcAft>
                <a:spcPct val="0"/>
              </a:spcAft>
              <a:defRPr/>
            </a:pPr>
            <a:r>
              <a:rPr kumimoji="1" lang="en-US" sz="1050" b="1" dirty="0">
                <a:solidFill>
                  <a:srgbClr val="63891F">
                    <a:lumMod val="50000"/>
                  </a:srgbClr>
                </a:solidFill>
                <a:latin typeface="Arial" panose="020B0604020202020204" pitchFamily="34" charset="0"/>
                <a:ea typeface="標楷體" panose="03000509000000000000" pitchFamily="65" charset="-120"/>
              </a:rPr>
              <a:t>Mainland China with 36%, followed by the United States of America with 20%, Belgium with 4%, followed by Mexico with 3%, France with 2% and Italy with 2%, which represent 67% of the total imports recorded for this period.</a:t>
            </a:r>
          </a:p>
          <a:p>
            <a:pPr algn="just"/>
            <a:endParaRPr lang="en-US" sz="1050" dirty="0"/>
          </a:p>
          <a:p>
            <a:endParaRPr lang="en-US" sz="1200" dirty="0"/>
          </a:p>
          <a:p>
            <a:pPr lvl="1" algn="just"/>
            <a:endParaRPr lang="en-US" sz="1000" dirty="0"/>
          </a:p>
          <a:p>
            <a:pPr lvl="1" algn="just"/>
            <a:endParaRPr lang="en-US" sz="1000" dirty="0"/>
          </a:p>
          <a:p>
            <a:pPr lvl="1" algn="just"/>
            <a:endParaRPr lang="en-US" sz="1000" dirty="0"/>
          </a:p>
          <a:p>
            <a:pPr lvl="1" algn="just"/>
            <a:endParaRPr lang="en-US" sz="1000" dirty="0"/>
          </a:p>
          <a:p>
            <a:pPr lvl="1" algn="just"/>
            <a:endParaRPr lang="en-US" sz="1000" dirty="0"/>
          </a:p>
          <a:p>
            <a:endParaRPr lang="en-US" dirty="0"/>
          </a:p>
          <a:p>
            <a:endParaRPr lang="en-US" dirty="0"/>
          </a:p>
          <a:p>
            <a:endParaRPr lang="en-US" dirty="0"/>
          </a:p>
          <a:p>
            <a:pPr marL="285750" indent="-285750">
              <a:buFont typeface="Arial" pitchFamily="34" charset="0"/>
              <a:buChar char="•"/>
            </a:pPr>
            <a:endParaRPr lang="en-US" dirty="0"/>
          </a:p>
        </p:txBody>
      </p:sp>
      <p:pic>
        <p:nvPicPr>
          <p:cNvPr id="8" name="Imagen 7">
            <a:extLst>
              <a:ext uri="{FF2B5EF4-FFF2-40B4-BE49-F238E27FC236}">
                <a16:creationId xmlns:a16="http://schemas.microsoft.com/office/drawing/2014/main" id="{36DA2AA6-497A-7211-E693-1C9F43A21369}"/>
              </a:ext>
            </a:extLst>
          </p:cNvPr>
          <p:cNvPicPr>
            <a:picLocks noChangeAspect="1"/>
          </p:cNvPicPr>
          <p:nvPr/>
        </p:nvPicPr>
        <p:blipFill>
          <a:blip r:embed="rId3"/>
          <a:stretch>
            <a:fillRect/>
          </a:stretch>
        </p:blipFill>
        <p:spPr>
          <a:xfrm>
            <a:off x="328319" y="915565"/>
            <a:ext cx="3842464" cy="1440160"/>
          </a:xfrm>
          <a:prstGeom prst="rect">
            <a:avLst/>
          </a:prstGeom>
        </p:spPr>
      </p:pic>
      <p:pic>
        <p:nvPicPr>
          <p:cNvPr id="4" name="Imagen 3">
            <a:extLst>
              <a:ext uri="{FF2B5EF4-FFF2-40B4-BE49-F238E27FC236}">
                <a16:creationId xmlns:a16="http://schemas.microsoft.com/office/drawing/2014/main" id="{031194A0-11AB-5352-F1F4-E991526B8067}"/>
              </a:ext>
            </a:extLst>
          </p:cNvPr>
          <p:cNvPicPr>
            <a:picLocks noChangeAspect="1"/>
          </p:cNvPicPr>
          <p:nvPr/>
        </p:nvPicPr>
        <p:blipFill>
          <a:blip r:embed="rId4"/>
          <a:stretch>
            <a:fillRect/>
          </a:stretch>
        </p:blipFill>
        <p:spPr>
          <a:xfrm>
            <a:off x="4355975" y="915565"/>
            <a:ext cx="3883149" cy="1440161"/>
          </a:xfrm>
          <a:prstGeom prst="rect">
            <a:avLst/>
          </a:prstGeom>
        </p:spPr>
      </p:pic>
    </p:spTree>
    <p:extLst>
      <p:ext uri="{BB962C8B-B14F-4D97-AF65-F5344CB8AC3E}">
        <p14:creationId xmlns:p14="http://schemas.microsoft.com/office/powerpoint/2010/main" val="311546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9</a:t>
            </a:fld>
            <a:endParaRPr lang="en-US" sz="1200" dirty="0">
              <a:solidFill>
                <a:prstClr val="black"/>
              </a:solidFill>
              <a:latin typeface="Calibri"/>
            </a:endParaRPr>
          </a:p>
        </p:txBody>
      </p:sp>
      <p:sp>
        <p:nvSpPr>
          <p:cNvPr id="3" name="文字方塊 2"/>
          <p:cNvSpPr txBox="1"/>
          <p:nvPr/>
        </p:nvSpPr>
        <p:spPr>
          <a:xfrm>
            <a:off x="179512" y="771550"/>
            <a:ext cx="8784976" cy="6147837"/>
          </a:xfrm>
          <a:prstGeom prst="rect">
            <a:avLst/>
          </a:prstGeom>
          <a:noFill/>
        </p:spPr>
        <p:txBody>
          <a:bodyPr wrap="square" rtlCol="0" anchor="t">
            <a:spAutoFit/>
          </a:bodyPr>
          <a:lstStyle/>
          <a:p>
            <a:endParaRPr lang="en-US"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algn="just"/>
            <a:endParaRPr lang="en-US" sz="1050" dirty="0"/>
          </a:p>
          <a:p>
            <a:pPr fontAlgn="base">
              <a:spcBef>
                <a:spcPct val="0"/>
              </a:spcBef>
              <a:spcAft>
                <a:spcPct val="0"/>
              </a:spcAft>
              <a:defRPr/>
            </a:pPr>
            <a:r>
              <a:rPr kumimoji="1" lang="en-US" sz="1050" b="1" u="sng" dirty="0">
                <a:solidFill>
                  <a:srgbClr val="63891F">
                    <a:lumMod val="50000"/>
                  </a:srgbClr>
                </a:solidFill>
                <a:latin typeface="Arial" panose="020B0604020202020204" pitchFamily="34" charset="0"/>
                <a:ea typeface="標楷體" panose="03000509000000000000" pitchFamily="65" charset="-120"/>
                <a:cs typeface="Arial" panose="020B0604020202020204" pitchFamily="34" charset="0"/>
              </a:rPr>
              <a:t>Exports 2024 - 2023:</a:t>
            </a:r>
          </a:p>
          <a:p>
            <a:pPr fontAlgn="base">
              <a:spcBef>
                <a:spcPct val="0"/>
              </a:spcBef>
              <a:spcAft>
                <a:spcPct val="0"/>
              </a:spcAft>
              <a:defRPr/>
            </a:pPr>
            <a:endParaRPr kumimoji="1" lang="en-US" sz="1050" b="1" dirty="0">
              <a:solidFill>
                <a:srgbClr val="63891F">
                  <a:lumMod val="50000"/>
                </a:srgbClr>
              </a:solidFill>
              <a:latin typeface="Arial" panose="020B0604020202020204" pitchFamily="34" charset="0"/>
              <a:ea typeface="標楷體" panose="03000509000000000000" pitchFamily="65" charset="-120"/>
              <a:cs typeface="Arial" panose="020B0604020202020204" pitchFamily="34" charset="0"/>
            </a:endParaRPr>
          </a:p>
          <a:p>
            <a:pPr algn="just" fontAlgn="base">
              <a:spcBef>
                <a:spcPct val="0"/>
              </a:spcBef>
              <a:spcAft>
                <a:spcPct val="0"/>
              </a:spcAft>
              <a:defRPr/>
            </a:pPr>
            <a:r>
              <a:rPr kumimoji="1" lang="en-US" sz="1050" b="1" dirty="0">
                <a:solidFill>
                  <a:srgbClr val="63891F">
                    <a:lumMod val="50000"/>
                  </a:srgbClr>
                </a:solidFill>
                <a:latin typeface="Arial" panose="020B0604020202020204" pitchFamily="34" charset="0"/>
                <a:ea typeface="標楷體" panose="03000509000000000000" pitchFamily="65" charset="-120"/>
              </a:rPr>
              <a:t>The accumulated re-exports in the period January-December 2024 vs 2023 registered a total of $12.3 million, reflecting a contraction of 8% compared to the previous year 2023.</a:t>
            </a:r>
          </a:p>
          <a:p>
            <a:pPr algn="just" fontAlgn="base">
              <a:spcBef>
                <a:spcPct val="0"/>
              </a:spcBef>
              <a:spcAft>
                <a:spcPct val="0"/>
              </a:spcAft>
              <a:defRPr/>
            </a:pPr>
            <a:endParaRPr kumimoji="1" lang="en-US" sz="1050" b="1" dirty="0">
              <a:solidFill>
                <a:srgbClr val="63891F">
                  <a:lumMod val="50000"/>
                </a:srgbClr>
              </a:solidFill>
              <a:latin typeface="Arial" panose="020B0604020202020204" pitchFamily="34" charset="0"/>
              <a:ea typeface="標楷體" panose="03000509000000000000" pitchFamily="65" charset="-120"/>
            </a:endParaRPr>
          </a:p>
          <a:p>
            <a:pPr algn="just" fontAlgn="base">
              <a:spcBef>
                <a:spcPct val="0"/>
              </a:spcBef>
              <a:spcAft>
                <a:spcPct val="0"/>
              </a:spcAft>
              <a:defRPr/>
            </a:pPr>
            <a:r>
              <a:rPr kumimoji="1" lang="en-US" sz="1050" b="1" dirty="0">
                <a:solidFill>
                  <a:srgbClr val="63891F">
                    <a:lumMod val="50000"/>
                  </a:srgbClr>
                </a:solidFill>
                <a:latin typeface="Arial" panose="020B0604020202020204" pitchFamily="34" charset="0"/>
                <a:ea typeface="標楷體" panose="03000509000000000000" pitchFamily="65" charset="-120"/>
              </a:rPr>
              <a:t>The decrease was due to the increase of the direct shipments from Asia to Latin America.</a:t>
            </a:r>
          </a:p>
          <a:p>
            <a:pPr algn="just" fontAlgn="base">
              <a:spcBef>
                <a:spcPct val="0"/>
              </a:spcBef>
              <a:spcAft>
                <a:spcPct val="0"/>
              </a:spcAft>
              <a:defRPr/>
            </a:pPr>
            <a:endParaRPr kumimoji="1" lang="en-US" sz="1050" b="1" dirty="0">
              <a:solidFill>
                <a:srgbClr val="63891F">
                  <a:lumMod val="50000"/>
                </a:srgbClr>
              </a:solidFill>
              <a:latin typeface="Arial" panose="020B0604020202020204" pitchFamily="34" charset="0"/>
              <a:ea typeface="標楷體" panose="03000509000000000000" pitchFamily="65" charset="-120"/>
            </a:endParaRPr>
          </a:p>
          <a:p>
            <a:pPr algn="just" fontAlgn="base">
              <a:spcBef>
                <a:spcPct val="0"/>
              </a:spcBef>
              <a:spcAft>
                <a:spcPct val="0"/>
              </a:spcAft>
              <a:defRPr/>
            </a:pPr>
            <a:r>
              <a:rPr kumimoji="1" lang="en-US" sz="1050" b="1" dirty="0">
                <a:solidFill>
                  <a:srgbClr val="63891F">
                    <a:lumMod val="50000"/>
                  </a:srgbClr>
                </a:solidFill>
                <a:latin typeface="Arial" panose="020B0604020202020204" pitchFamily="34" charset="0"/>
                <a:ea typeface="標楷體" panose="03000509000000000000" pitchFamily="65" charset="-120"/>
              </a:rPr>
              <a:t>The countries with more participation in exports last year were:</a:t>
            </a:r>
          </a:p>
          <a:p>
            <a:pPr algn="just" fontAlgn="base">
              <a:spcBef>
                <a:spcPct val="0"/>
              </a:spcBef>
              <a:spcAft>
                <a:spcPct val="0"/>
              </a:spcAft>
              <a:defRPr/>
            </a:pPr>
            <a:endParaRPr kumimoji="1" lang="en-US" sz="1050" b="1" dirty="0">
              <a:solidFill>
                <a:srgbClr val="63891F">
                  <a:lumMod val="50000"/>
                </a:srgbClr>
              </a:solidFill>
              <a:latin typeface="Arial" panose="020B0604020202020204" pitchFamily="34" charset="0"/>
              <a:ea typeface="標楷體" panose="03000509000000000000" pitchFamily="65" charset="-120"/>
            </a:endParaRPr>
          </a:p>
          <a:p>
            <a:pPr algn="just" fontAlgn="base">
              <a:spcBef>
                <a:spcPct val="0"/>
              </a:spcBef>
              <a:spcAft>
                <a:spcPct val="0"/>
              </a:spcAft>
              <a:defRPr/>
            </a:pPr>
            <a:r>
              <a:rPr kumimoji="1" lang="en-US" sz="1050" b="1" dirty="0">
                <a:solidFill>
                  <a:srgbClr val="63891F">
                    <a:lumMod val="50000"/>
                  </a:srgbClr>
                </a:solidFill>
                <a:latin typeface="Arial" panose="020B0604020202020204" pitchFamily="34" charset="0"/>
                <a:ea typeface="標楷體" panose="03000509000000000000" pitchFamily="65" charset="-120"/>
              </a:rPr>
              <a:t>Venezuela with 9%, Costa Rica with 8%, Guatemala with 7%, followed by Colombia with 7%, Dominican Republic and the United States of America both with a share of 6%, El Salvador with 5%, Honduras with 5% and Chile with 4% respectively, representing 64% of the total re-exported.</a:t>
            </a:r>
          </a:p>
          <a:p>
            <a:pPr algn="just"/>
            <a:endParaRPr lang="en-US" sz="1050" dirty="0"/>
          </a:p>
          <a:p>
            <a:endParaRPr lang="en-US" sz="1200" dirty="0"/>
          </a:p>
          <a:p>
            <a:pPr lvl="1" algn="just"/>
            <a:endParaRPr lang="en-US" sz="1000" dirty="0"/>
          </a:p>
          <a:p>
            <a:pPr lvl="1" algn="just"/>
            <a:endParaRPr lang="en-US" sz="1000" dirty="0"/>
          </a:p>
          <a:p>
            <a:pPr lvl="1" algn="just"/>
            <a:endParaRPr lang="en-US" sz="1000" dirty="0"/>
          </a:p>
          <a:p>
            <a:pPr lvl="1" algn="just"/>
            <a:endParaRPr lang="en-US" sz="1000" dirty="0"/>
          </a:p>
          <a:p>
            <a:pPr lvl="1" algn="just"/>
            <a:endParaRPr lang="en-US" sz="1000" dirty="0"/>
          </a:p>
          <a:p>
            <a:endParaRPr lang="en-US" dirty="0"/>
          </a:p>
          <a:p>
            <a:endParaRPr lang="en-US" dirty="0"/>
          </a:p>
          <a:p>
            <a:endParaRPr lang="en-US" dirty="0"/>
          </a:p>
          <a:p>
            <a:pPr marL="285750" indent="-285750">
              <a:buFont typeface="Arial" pitchFamily="34" charset="0"/>
              <a:buChar char="•"/>
            </a:pPr>
            <a:endParaRPr lang="en-US" dirty="0"/>
          </a:p>
        </p:txBody>
      </p:sp>
      <p:pic>
        <p:nvPicPr>
          <p:cNvPr id="8" name="Imagen 7">
            <a:extLst>
              <a:ext uri="{FF2B5EF4-FFF2-40B4-BE49-F238E27FC236}">
                <a16:creationId xmlns:a16="http://schemas.microsoft.com/office/drawing/2014/main" id="{36DA2AA6-497A-7211-E693-1C9F43A21369}"/>
              </a:ext>
            </a:extLst>
          </p:cNvPr>
          <p:cNvPicPr>
            <a:picLocks noChangeAspect="1"/>
          </p:cNvPicPr>
          <p:nvPr/>
        </p:nvPicPr>
        <p:blipFill>
          <a:blip r:embed="rId3"/>
          <a:stretch>
            <a:fillRect/>
          </a:stretch>
        </p:blipFill>
        <p:spPr>
          <a:xfrm>
            <a:off x="328319" y="915565"/>
            <a:ext cx="3842464" cy="1440160"/>
          </a:xfrm>
          <a:prstGeom prst="rect">
            <a:avLst/>
          </a:prstGeom>
        </p:spPr>
      </p:pic>
      <p:pic>
        <p:nvPicPr>
          <p:cNvPr id="4" name="Imagen 3">
            <a:extLst>
              <a:ext uri="{FF2B5EF4-FFF2-40B4-BE49-F238E27FC236}">
                <a16:creationId xmlns:a16="http://schemas.microsoft.com/office/drawing/2014/main" id="{031194A0-11AB-5352-F1F4-E991526B8067}"/>
              </a:ext>
            </a:extLst>
          </p:cNvPr>
          <p:cNvPicPr>
            <a:picLocks noChangeAspect="1"/>
          </p:cNvPicPr>
          <p:nvPr/>
        </p:nvPicPr>
        <p:blipFill>
          <a:blip r:embed="rId4"/>
          <a:stretch>
            <a:fillRect/>
          </a:stretch>
        </p:blipFill>
        <p:spPr>
          <a:xfrm>
            <a:off x="4355975" y="915565"/>
            <a:ext cx="3883149" cy="1440161"/>
          </a:xfrm>
          <a:prstGeom prst="rect">
            <a:avLst/>
          </a:prstGeom>
        </p:spPr>
      </p:pic>
    </p:spTree>
    <p:extLst>
      <p:ext uri="{BB962C8B-B14F-4D97-AF65-F5344CB8AC3E}">
        <p14:creationId xmlns:p14="http://schemas.microsoft.com/office/powerpoint/2010/main" val="3427872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15627</TotalTime>
  <Words>1271</Words>
  <Application>Microsoft Office PowerPoint</Application>
  <PresentationFormat>如螢幕大小 (16:9)</PresentationFormat>
  <Paragraphs>222</Paragraphs>
  <Slides>11</Slides>
  <Notes>10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11</vt:i4>
      </vt:variant>
    </vt:vector>
  </HeadingPairs>
  <TitlesOfParts>
    <vt:vector size="22" baseType="lpstr">
      <vt:lpstr>DFKai-SB</vt:lpstr>
      <vt:lpstr>华文中宋</vt:lpstr>
      <vt:lpstr>Arial</vt:lpstr>
      <vt:lpstr>Calibri</vt:lpstr>
      <vt:lpstr>Candara</vt:lpstr>
      <vt:lpstr>Symbol</vt:lpstr>
      <vt:lpstr>Tahoma</vt:lpstr>
      <vt:lpstr>Times New Roman</vt:lpstr>
      <vt:lpstr>Vijaya</vt:lpstr>
      <vt:lpstr>Wingdings</vt:lpstr>
      <vt:lpstr>Office Theme</vt:lpstr>
      <vt:lpstr>PowerPoint 簡報</vt:lpstr>
      <vt:lpstr>PowerPoint 簡報</vt:lpstr>
      <vt:lpstr>PowerPoint 簡報</vt:lpstr>
      <vt:lpstr>PowerPoint 簡報</vt:lpstr>
      <vt:lpstr>PowerPoint 簡報</vt:lpstr>
      <vt:lpstr>Topic discussion (PA)</vt:lpstr>
      <vt:lpstr>Topic discussion (PA)</vt:lpstr>
      <vt:lpstr>Topic discussion (PA)</vt:lpstr>
      <vt:lpstr>Topic discussion (PA)</vt:lpstr>
      <vt:lpstr>Topic discussion (PA)</vt:lpstr>
      <vt:lpstr>PowerPoint 簡報</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YU-TING CHEN   (OMAR)</cp:lastModifiedBy>
  <cp:revision>2204</cp:revision>
  <cp:lastPrinted>2024-03-05T15:50:24Z</cp:lastPrinted>
  <dcterms:created xsi:type="dcterms:W3CDTF">2016-02-08T21:22:43Z</dcterms:created>
  <dcterms:modified xsi:type="dcterms:W3CDTF">2025-02-04T14:55:22Z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