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62"/>
  </p:notesMasterIdLst>
  <p:sldIdLst>
    <p:sldId id="625" r:id="rId2"/>
    <p:sldId id="347" r:id="rId3"/>
    <p:sldId id="348" r:id="rId4"/>
    <p:sldId id="560" r:id="rId5"/>
    <p:sldId id="561" r:id="rId6"/>
    <p:sldId id="626" r:id="rId7"/>
    <p:sldId id="627" r:id="rId8"/>
    <p:sldId id="565" r:id="rId9"/>
    <p:sldId id="566" r:id="rId10"/>
    <p:sldId id="274" r:id="rId11"/>
    <p:sldId id="567" r:id="rId12"/>
    <p:sldId id="568" r:id="rId13"/>
    <p:sldId id="569" r:id="rId14"/>
    <p:sldId id="570" r:id="rId15"/>
    <p:sldId id="571" r:id="rId16"/>
    <p:sldId id="572" r:id="rId17"/>
    <p:sldId id="351" r:id="rId18"/>
    <p:sldId id="573" r:id="rId19"/>
    <p:sldId id="574" r:id="rId20"/>
    <p:sldId id="575" r:id="rId21"/>
    <p:sldId id="576" r:id="rId22"/>
    <p:sldId id="577" r:id="rId23"/>
    <p:sldId id="528" r:id="rId24"/>
    <p:sldId id="354" r:id="rId25"/>
    <p:sldId id="579" r:id="rId26"/>
    <p:sldId id="580" r:id="rId27"/>
    <p:sldId id="581" r:id="rId28"/>
    <p:sldId id="582" r:id="rId29"/>
    <p:sldId id="628" r:id="rId30"/>
    <p:sldId id="588" r:id="rId31"/>
    <p:sldId id="589" r:id="rId32"/>
    <p:sldId id="357" r:id="rId33"/>
    <p:sldId id="535" r:id="rId34"/>
    <p:sldId id="536" r:id="rId35"/>
    <p:sldId id="645" r:id="rId36"/>
    <p:sldId id="630" r:id="rId37"/>
    <p:sldId id="631" r:id="rId38"/>
    <p:sldId id="632" r:id="rId39"/>
    <p:sldId id="360" r:id="rId40"/>
    <p:sldId id="597" r:id="rId41"/>
    <p:sldId id="598" r:id="rId42"/>
    <p:sldId id="633" r:id="rId43"/>
    <p:sldId id="634" r:id="rId44"/>
    <p:sldId id="635" r:id="rId45"/>
    <p:sldId id="636" r:id="rId46"/>
    <p:sldId id="363" r:id="rId47"/>
    <p:sldId id="606" r:id="rId48"/>
    <p:sldId id="607" r:id="rId49"/>
    <p:sldId id="637" r:id="rId50"/>
    <p:sldId id="638" r:id="rId51"/>
    <p:sldId id="639" r:id="rId52"/>
    <p:sldId id="640" r:id="rId53"/>
    <p:sldId id="366" r:id="rId54"/>
    <p:sldId id="612" r:id="rId55"/>
    <p:sldId id="613" r:id="rId56"/>
    <p:sldId id="641" r:id="rId57"/>
    <p:sldId id="642" r:id="rId58"/>
    <p:sldId id="643" r:id="rId59"/>
    <p:sldId id="644" r:id="rId60"/>
    <p:sldId id="514" r:id="rId6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625"/>
            <p14:sldId id="347"/>
            <p14:sldId id="348"/>
            <p14:sldId id="560"/>
            <p14:sldId id="561"/>
            <p14:sldId id="626"/>
            <p14:sldId id="627"/>
            <p14:sldId id="565"/>
            <p14:sldId id="566"/>
            <p14:sldId id="274"/>
            <p14:sldId id="567"/>
            <p14:sldId id="568"/>
            <p14:sldId id="569"/>
            <p14:sldId id="570"/>
            <p14:sldId id="571"/>
            <p14:sldId id="572"/>
            <p14:sldId id="351"/>
            <p14:sldId id="573"/>
            <p14:sldId id="574"/>
            <p14:sldId id="575"/>
            <p14:sldId id="576"/>
            <p14:sldId id="577"/>
            <p14:sldId id="528"/>
            <p14:sldId id="354"/>
            <p14:sldId id="579"/>
            <p14:sldId id="580"/>
            <p14:sldId id="581"/>
            <p14:sldId id="582"/>
            <p14:sldId id="628"/>
            <p14:sldId id="588"/>
            <p14:sldId id="589"/>
            <p14:sldId id="357"/>
            <p14:sldId id="535"/>
            <p14:sldId id="536"/>
            <p14:sldId id="645"/>
            <p14:sldId id="630"/>
            <p14:sldId id="631"/>
            <p14:sldId id="632"/>
            <p14:sldId id="360"/>
            <p14:sldId id="597"/>
            <p14:sldId id="598"/>
            <p14:sldId id="633"/>
            <p14:sldId id="634"/>
            <p14:sldId id="635"/>
            <p14:sldId id="636"/>
            <p14:sldId id="363"/>
            <p14:sldId id="606"/>
            <p14:sldId id="607"/>
            <p14:sldId id="637"/>
            <p14:sldId id="638"/>
            <p14:sldId id="639"/>
            <p14:sldId id="640"/>
            <p14:sldId id="366"/>
            <p14:sldId id="612"/>
            <p14:sldId id="613"/>
            <p14:sldId id="641"/>
            <p14:sldId id="642"/>
            <p14:sldId id="643"/>
            <p14:sldId id="644"/>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97912" autoAdjust="0"/>
  </p:normalViewPr>
  <p:slideViewPr>
    <p:cSldViewPr>
      <p:cViewPr varScale="1">
        <p:scale>
          <a:sx n="109" d="100"/>
          <a:sy n="109" d="100"/>
        </p:scale>
        <p:origin x="91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13</a:t>
            </a:fld>
            <a:endParaRPr lang="en-US" dirty="0"/>
          </a:p>
        </p:txBody>
      </p:sp>
    </p:spTree>
    <p:extLst>
      <p:ext uri="{BB962C8B-B14F-4D97-AF65-F5344CB8AC3E}">
        <p14:creationId xmlns:p14="http://schemas.microsoft.com/office/powerpoint/2010/main" val="879201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14</a:t>
            </a:fld>
            <a:endParaRPr lang="en-US" dirty="0"/>
          </a:p>
        </p:txBody>
      </p:sp>
    </p:spTree>
    <p:extLst>
      <p:ext uri="{BB962C8B-B14F-4D97-AF65-F5344CB8AC3E}">
        <p14:creationId xmlns:p14="http://schemas.microsoft.com/office/powerpoint/2010/main" val="3428547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18</a:t>
            </a:fld>
            <a:endParaRPr lang="en-US" dirty="0"/>
          </a:p>
        </p:txBody>
      </p:sp>
    </p:spTree>
    <p:extLst>
      <p:ext uri="{BB962C8B-B14F-4D97-AF65-F5344CB8AC3E}">
        <p14:creationId xmlns:p14="http://schemas.microsoft.com/office/powerpoint/2010/main" val="356631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19</a:t>
            </a:fld>
            <a:endParaRPr lang="en-US" dirty="0"/>
          </a:p>
        </p:txBody>
      </p:sp>
    </p:spTree>
    <p:extLst>
      <p:ext uri="{BB962C8B-B14F-4D97-AF65-F5344CB8AC3E}">
        <p14:creationId xmlns:p14="http://schemas.microsoft.com/office/powerpoint/2010/main" val="41324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20</a:t>
            </a:fld>
            <a:endParaRPr lang="en-US" dirty="0"/>
          </a:p>
        </p:txBody>
      </p:sp>
    </p:spTree>
    <p:extLst>
      <p:ext uri="{BB962C8B-B14F-4D97-AF65-F5344CB8AC3E}">
        <p14:creationId xmlns:p14="http://schemas.microsoft.com/office/powerpoint/2010/main" val="399969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21</a:t>
            </a:fld>
            <a:endParaRPr lang="en-US" dirty="0"/>
          </a:p>
        </p:txBody>
      </p:sp>
    </p:spTree>
    <p:extLst>
      <p:ext uri="{BB962C8B-B14F-4D97-AF65-F5344CB8AC3E}">
        <p14:creationId xmlns:p14="http://schemas.microsoft.com/office/powerpoint/2010/main" val="41313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25</a:t>
            </a:fld>
            <a:endParaRPr lang="en-US" dirty="0"/>
          </a:p>
        </p:txBody>
      </p:sp>
    </p:spTree>
    <p:extLst>
      <p:ext uri="{BB962C8B-B14F-4D97-AF65-F5344CB8AC3E}">
        <p14:creationId xmlns:p14="http://schemas.microsoft.com/office/powerpoint/2010/main" val="2241233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26</a:t>
            </a:fld>
            <a:endParaRPr lang="en-US" dirty="0"/>
          </a:p>
        </p:txBody>
      </p:sp>
    </p:spTree>
    <p:extLst>
      <p:ext uri="{BB962C8B-B14F-4D97-AF65-F5344CB8AC3E}">
        <p14:creationId xmlns:p14="http://schemas.microsoft.com/office/powerpoint/2010/main" val="156714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27</a:t>
            </a:fld>
            <a:endParaRPr lang="en-US" dirty="0"/>
          </a:p>
        </p:txBody>
      </p:sp>
    </p:spTree>
    <p:extLst>
      <p:ext uri="{BB962C8B-B14F-4D97-AF65-F5344CB8AC3E}">
        <p14:creationId xmlns:p14="http://schemas.microsoft.com/office/powerpoint/2010/main" val="379215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28</a:t>
            </a:fld>
            <a:endParaRPr lang="en-US" dirty="0"/>
          </a:p>
        </p:txBody>
      </p:sp>
    </p:spTree>
    <p:extLst>
      <p:ext uri="{BB962C8B-B14F-4D97-AF65-F5344CB8AC3E}">
        <p14:creationId xmlns:p14="http://schemas.microsoft.com/office/powerpoint/2010/main" val="2685491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E9A12-900E-50C1-069F-CE2B33CDB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F63B0-A11D-E592-DE1B-485477C26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C33F3-A617-9C7E-E5D4-912B4B7FFA3D}"/>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0B457F32-6E6F-8B27-4045-458149CABEA4}"/>
              </a:ext>
            </a:extLst>
          </p:cNvPr>
          <p:cNvSpPr>
            <a:spLocks noGrp="1"/>
          </p:cNvSpPr>
          <p:nvPr>
            <p:ph type="sldNum" sz="quarter" idx="10"/>
          </p:nvPr>
        </p:nvSpPr>
        <p:spPr/>
        <p:txBody>
          <a:bodyPr/>
          <a:lstStyle/>
          <a:p>
            <a:fld id="{772B93F9-0430-4295-A60B-76228A639C3D}" type="slidenum">
              <a:rPr lang="en-US" smtClean="0"/>
              <a:pPr/>
              <a:t>29</a:t>
            </a:fld>
            <a:endParaRPr lang="en-US" dirty="0"/>
          </a:p>
        </p:txBody>
      </p:sp>
    </p:spTree>
    <p:extLst>
      <p:ext uri="{BB962C8B-B14F-4D97-AF65-F5344CB8AC3E}">
        <p14:creationId xmlns:p14="http://schemas.microsoft.com/office/powerpoint/2010/main" val="917300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33</a:t>
            </a:fld>
            <a:endParaRPr lang="en-US" dirty="0"/>
          </a:p>
        </p:txBody>
      </p:sp>
    </p:spTree>
    <p:extLst>
      <p:ext uri="{BB962C8B-B14F-4D97-AF65-F5344CB8AC3E}">
        <p14:creationId xmlns:p14="http://schemas.microsoft.com/office/powerpoint/2010/main" val="2035226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34</a:t>
            </a:fld>
            <a:endParaRPr lang="en-US" dirty="0"/>
          </a:p>
        </p:txBody>
      </p:sp>
    </p:spTree>
    <p:extLst>
      <p:ext uri="{BB962C8B-B14F-4D97-AF65-F5344CB8AC3E}">
        <p14:creationId xmlns:p14="http://schemas.microsoft.com/office/powerpoint/2010/main" val="2270310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9B1F1-2673-0587-C49B-B9A835B09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021A2-9FED-4660-4428-A8F250FDE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F516E-4640-F63B-91CD-7013CACAD20F}"/>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F8D665CA-55BB-488C-E7D5-3DD9B7E8B8AF}"/>
              </a:ext>
            </a:extLst>
          </p:cNvPr>
          <p:cNvSpPr>
            <a:spLocks noGrp="1"/>
          </p:cNvSpPr>
          <p:nvPr>
            <p:ph type="sldNum" sz="quarter" idx="10"/>
          </p:nvPr>
        </p:nvSpPr>
        <p:spPr/>
        <p:txBody>
          <a:bodyPr/>
          <a:lstStyle/>
          <a:p>
            <a:fld id="{772B93F9-0430-4295-A60B-76228A639C3D}" type="slidenum">
              <a:rPr lang="en-US" smtClean="0"/>
              <a:pPr/>
              <a:t>36</a:t>
            </a:fld>
            <a:endParaRPr lang="en-US" dirty="0"/>
          </a:p>
        </p:txBody>
      </p:sp>
    </p:spTree>
    <p:extLst>
      <p:ext uri="{BB962C8B-B14F-4D97-AF65-F5344CB8AC3E}">
        <p14:creationId xmlns:p14="http://schemas.microsoft.com/office/powerpoint/2010/main" val="572083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40</a:t>
            </a:fld>
            <a:endParaRPr lang="en-US" dirty="0"/>
          </a:p>
        </p:txBody>
      </p:sp>
    </p:spTree>
    <p:extLst>
      <p:ext uri="{BB962C8B-B14F-4D97-AF65-F5344CB8AC3E}">
        <p14:creationId xmlns:p14="http://schemas.microsoft.com/office/powerpoint/2010/main" val="3976683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41</a:t>
            </a:fld>
            <a:endParaRPr lang="en-US" dirty="0"/>
          </a:p>
        </p:txBody>
      </p:sp>
    </p:spTree>
    <p:extLst>
      <p:ext uri="{BB962C8B-B14F-4D97-AF65-F5344CB8AC3E}">
        <p14:creationId xmlns:p14="http://schemas.microsoft.com/office/powerpoint/2010/main" val="282637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38A7-7745-1CD5-97FB-B880D28FF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A299A-FE16-31C3-54EE-A7C476A32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6B893-D090-019B-93D8-C392A1A435BD}"/>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5099523C-1891-A1D5-2C50-B8F78A88433C}"/>
              </a:ext>
            </a:extLst>
          </p:cNvPr>
          <p:cNvSpPr>
            <a:spLocks noGrp="1"/>
          </p:cNvSpPr>
          <p:nvPr>
            <p:ph type="sldNum" sz="quarter" idx="10"/>
          </p:nvPr>
        </p:nvSpPr>
        <p:spPr/>
        <p:txBody>
          <a:bodyPr/>
          <a:lstStyle/>
          <a:p>
            <a:fld id="{772B93F9-0430-4295-A60B-76228A639C3D}" type="slidenum">
              <a:rPr lang="en-US" smtClean="0"/>
              <a:pPr/>
              <a:t>42</a:t>
            </a:fld>
            <a:endParaRPr lang="en-US" dirty="0"/>
          </a:p>
        </p:txBody>
      </p:sp>
    </p:spTree>
    <p:extLst>
      <p:ext uri="{BB962C8B-B14F-4D97-AF65-F5344CB8AC3E}">
        <p14:creationId xmlns:p14="http://schemas.microsoft.com/office/powerpoint/2010/main" val="2499592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4BA11-BC66-8386-7F4E-5A180D3FC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B25B0-2FBA-3B6C-0E3E-35C7FEF75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D50C9-480A-42DC-F1E5-CD492BD11353}"/>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0390216-6367-B084-EDA3-13C8A67F3690}"/>
              </a:ext>
            </a:extLst>
          </p:cNvPr>
          <p:cNvSpPr>
            <a:spLocks noGrp="1"/>
          </p:cNvSpPr>
          <p:nvPr>
            <p:ph type="sldNum" sz="quarter" idx="10"/>
          </p:nvPr>
        </p:nvSpPr>
        <p:spPr/>
        <p:txBody>
          <a:bodyPr/>
          <a:lstStyle/>
          <a:p>
            <a:fld id="{772B93F9-0430-4295-A60B-76228A639C3D}" type="slidenum">
              <a:rPr lang="en-US" smtClean="0"/>
              <a:pPr/>
              <a:t>43</a:t>
            </a:fld>
            <a:endParaRPr lang="en-US" dirty="0"/>
          </a:p>
        </p:txBody>
      </p:sp>
    </p:spTree>
    <p:extLst>
      <p:ext uri="{BB962C8B-B14F-4D97-AF65-F5344CB8AC3E}">
        <p14:creationId xmlns:p14="http://schemas.microsoft.com/office/powerpoint/2010/main" val="974292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47</a:t>
            </a:fld>
            <a:endParaRPr lang="en-US" dirty="0"/>
          </a:p>
        </p:txBody>
      </p:sp>
    </p:spTree>
    <p:extLst>
      <p:ext uri="{BB962C8B-B14F-4D97-AF65-F5344CB8AC3E}">
        <p14:creationId xmlns:p14="http://schemas.microsoft.com/office/powerpoint/2010/main" val="1875281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48</a:t>
            </a:fld>
            <a:endParaRPr lang="en-US" dirty="0"/>
          </a:p>
        </p:txBody>
      </p:sp>
    </p:spTree>
    <p:extLst>
      <p:ext uri="{BB962C8B-B14F-4D97-AF65-F5344CB8AC3E}">
        <p14:creationId xmlns:p14="http://schemas.microsoft.com/office/powerpoint/2010/main" val="547853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13023-F6C0-77A6-C190-F3FC43778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77C50-DCB1-7EA7-1952-FC76B74C22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F6709C-A938-20B7-14FF-1982AFD46867}"/>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A9881739-0CFD-8147-B9CC-11126A4A8D75}"/>
              </a:ext>
            </a:extLst>
          </p:cNvPr>
          <p:cNvSpPr>
            <a:spLocks noGrp="1"/>
          </p:cNvSpPr>
          <p:nvPr>
            <p:ph type="sldNum" sz="quarter" idx="10"/>
          </p:nvPr>
        </p:nvSpPr>
        <p:spPr/>
        <p:txBody>
          <a:bodyPr/>
          <a:lstStyle/>
          <a:p>
            <a:fld id="{772B93F9-0430-4295-A60B-76228A639C3D}" type="slidenum">
              <a:rPr lang="en-US" smtClean="0"/>
              <a:pPr/>
              <a:t>49</a:t>
            </a:fld>
            <a:endParaRPr lang="en-US" dirty="0"/>
          </a:p>
        </p:txBody>
      </p:sp>
    </p:spTree>
    <p:extLst>
      <p:ext uri="{BB962C8B-B14F-4D97-AF65-F5344CB8AC3E}">
        <p14:creationId xmlns:p14="http://schemas.microsoft.com/office/powerpoint/2010/main" val="327129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0929F-F5A2-0498-9271-171D66F3B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D69DF-BDE1-C050-413F-08297EE78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56894-F2C5-2042-C1FC-1F14F105B18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EDD52AE4-81F6-1C8F-B1C3-8F829BFCCC70}"/>
              </a:ext>
            </a:extLst>
          </p:cNvPr>
          <p:cNvSpPr>
            <a:spLocks noGrp="1"/>
          </p:cNvSpPr>
          <p:nvPr>
            <p:ph type="sldNum" sz="quarter" idx="10"/>
          </p:nvPr>
        </p:nvSpPr>
        <p:spPr/>
        <p:txBody>
          <a:bodyPr/>
          <a:lstStyle/>
          <a:p>
            <a:fld id="{772B93F9-0430-4295-A60B-76228A639C3D}" type="slidenum">
              <a:rPr lang="en-US" smtClean="0"/>
              <a:pPr/>
              <a:t>50</a:t>
            </a:fld>
            <a:endParaRPr lang="en-US" dirty="0"/>
          </a:p>
        </p:txBody>
      </p:sp>
    </p:spTree>
    <p:extLst>
      <p:ext uri="{BB962C8B-B14F-4D97-AF65-F5344CB8AC3E}">
        <p14:creationId xmlns:p14="http://schemas.microsoft.com/office/powerpoint/2010/main" val="1439996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54</a:t>
            </a:fld>
            <a:endParaRPr lang="en-US" dirty="0"/>
          </a:p>
        </p:txBody>
      </p:sp>
    </p:spTree>
    <p:extLst>
      <p:ext uri="{BB962C8B-B14F-4D97-AF65-F5344CB8AC3E}">
        <p14:creationId xmlns:p14="http://schemas.microsoft.com/office/powerpoint/2010/main" val="3229218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55</a:t>
            </a:fld>
            <a:endParaRPr lang="en-US" dirty="0"/>
          </a:p>
        </p:txBody>
      </p:sp>
    </p:spTree>
    <p:extLst>
      <p:ext uri="{BB962C8B-B14F-4D97-AF65-F5344CB8AC3E}">
        <p14:creationId xmlns:p14="http://schemas.microsoft.com/office/powerpoint/2010/main" val="358219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031CC-58A9-4838-08BC-C956BA316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534F3-2E0E-A028-649A-9ABFC4977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29C1D-0DBB-CE31-5388-493A60940798}"/>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3CCEC3DB-2746-8930-52C4-ECF3EDE17E52}"/>
              </a:ext>
            </a:extLst>
          </p:cNvPr>
          <p:cNvSpPr>
            <a:spLocks noGrp="1"/>
          </p:cNvSpPr>
          <p:nvPr>
            <p:ph type="sldNum" sz="quarter" idx="10"/>
          </p:nvPr>
        </p:nvSpPr>
        <p:spPr/>
        <p:txBody>
          <a:bodyPr/>
          <a:lstStyle/>
          <a:p>
            <a:fld id="{772B93F9-0430-4295-A60B-76228A639C3D}" type="slidenum">
              <a:rPr lang="en-US" smtClean="0"/>
              <a:pPr/>
              <a:t>56</a:t>
            </a:fld>
            <a:endParaRPr lang="en-US" dirty="0"/>
          </a:p>
        </p:txBody>
      </p:sp>
    </p:spTree>
    <p:extLst>
      <p:ext uri="{BB962C8B-B14F-4D97-AF65-F5344CB8AC3E}">
        <p14:creationId xmlns:p14="http://schemas.microsoft.com/office/powerpoint/2010/main" val="1574889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21F87-DE2B-3CDA-AE3F-714E8499F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66667-C87C-AF2B-33B1-5C96CC102F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14F0C-2FE7-CE9F-B72E-2E065300F38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246B9507-7018-4BFC-E18F-D2155FBFA37C}"/>
              </a:ext>
            </a:extLst>
          </p:cNvPr>
          <p:cNvSpPr>
            <a:spLocks noGrp="1"/>
          </p:cNvSpPr>
          <p:nvPr>
            <p:ph type="sldNum" sz="quarter" idx="10"/>
          </p:nvPr>
        </p:nvSpPr>
        <p:spPr/>
        <p:txBody>
          <a:bodyPr/>
          <a:lstStyle/>
          <a:p>
            <a:fld id="{772B93F9-0430-4295-A60B-76228A639C3D}" type="slidenum">
              <a:rPr lang="en-US" smtClean="0"/>
              <a:pPr/>
              <a:t>57</a:t>
            </a:fld>
            <a:endParaRPr lang="en-US" dirty="0"/>
          </a:p>
        </p:txBody>
      </p:sp>
    </p:spTree>
    <p:extLst>
      <p:ext uri="{BB962C8B-B14F-4D97-AF65-F5344CB8AC3E}">
        <p14:creationId xmlns:p14="http://schemas.microsoft.com/office/powerpoint/2010/main" val="13910147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BBF6-3CA3-C4AC-701D-CC9E1BE57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5DD11-5AE4-FF25-B2EC-6BB9FB7E1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19786-2635-B960-4E4C-8BDFDD6924E0}"/>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5848A56D-94F9-9E69-B8CF-B395377B280E}"/>
              </a:ext>
            </a:extLst>
          </p:cNvPr>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2030671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3F0A3-913D-9487-236D-9408889B6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159AD-B24A-2B79-651E-AC830E4E2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12124-B744-3249-5861-86C7B82BEE7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3C226A6-3604-1323-26E6-BCD56AA8FDC2}"/>
              </a:ext>
            </a:extLst>
          </p:cNvPr>
          <p:cNvSpPr>
            <a:spLocks noGrp="1"/>
          </p:cNvSpPr>
          <p:nvPr>
            <p:ph type="sldNum" sz="quarter" idx="10"/>
          </p:nvPr>
        </p:nvSpPr>
        <p:spPr/>
        <p:txBody>
          <a:bodyPr/>
          <a:lstStyle/>
          <a:p>
            <a:fld id="{772B93F9-0430-4295-A60B-76228A639C3D}" type="slidenum">
              <a:rPr lang="en-US" smtClean="0"/>
              <a:pPr/>
              <a:t>7</a:t>
            </a:fld>
            <a:endParaRPr lang="en-US" dirty="0"/>
          </a:p>
        </p:txBody>
      </p:sp>
    </p:spTree>
    <p:extLst>
      <p:ext uri="{BB962C8B-B14F-4D97-AF65-F5344CB8AC3E}">
        <p14:creationId xmlns:p14="http://schemas.microsoft.com/office/powerpoint/2010/main" val="3629221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11</a:t>
            </a:fld>
            <a:endParaRPr lang="en-US" dirty="0"/>
          </a:p>
        </p:txBody>
      </p:sp>
    </p:spTree>
    <p:extLst>
      <p:ext uri="{BB962C8B-B14F-4D97-AF65-F5344CB8AC3E}">
        <p14:creationId xmlns:p14="http://schemas.microsoft.com/office/powerpoint/2010/main" val="232161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12</a:t>
            </a:fld>
            <a:endParaRPr lang="en-US" dirty="0"/>
          </a:p>
        </p:txBody>
      </p:sp>
    </p:spTree>
    <p:extLst>
      <p:ext uri="{BB962C8B-B14F-4D97-AF65-F5344CB8AC3E}">
        <p14:creationId xmlns:p14="http://schemas.microsoft.com/office/powerpoint/2010/main" val="423152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www.imf.org/en/Countries/JAM?utm_source=chatgpt.co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a:t>
            </a:r>
            <a:r>
              <a:rPr lang="en-US" altLang="zh-TW" sz="2800" b="1" dirty="0">
                <a:solidFill>
                  <a:srgbClr val="00B050"/>
                </a:solidFill>
                <a:latin typeface="Candara" panose="020E0502030303020204" pitchFamily="34" charset="0"/>
                <a:ea typeface="Candara"/>
                <a:cs typeface="Candara"/>
                <a:sym typeface="Candara"/>
              </a:rPr>
              <a:t>5</a:t>
            </a:r>
            <a:endParaRPr lang="en-US" sz="2800" b="1" dirty="0">
              <a:solidFill>
                <a:srgbClr val="00B050"/>
              </a:solidFill>
              <a:latin typeface="Candara" panose="020E0502030303020204" pitchFamily="34" charset="0"/>
              <a:ea typeface="Candara"/>
              <a:cs typeface="Candara"/>
              <a:sym typeface="Candara"/>
            </a:endParaRP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Meeting (CARB)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
        <p:nvSpPr>
          <p:cNvPr id="2" name="文字方塊 1">
            <a:extLst>
              <a:ext uri="{FF2B5EF4-FFF2-40B4-BE49-F238E27FC236}">
                <a16:creationId xmlns:a16="http://schemas.microsoft.com/office/drawing/2014/main" id="{FA49145D-ABF7-44D0-0D45-110ED1021AE1}"/>
              </a:ext>
            </a:extLst>
          </p:cNvPr>
          <p:cNvSpPr txBox="1"/>
          <p:nvPr/>
        </p:nvSpPr>
        <p:spPr>
          <a:xfrm>
            <a:off x="37161" y="4550444"/>
            <a:ext cx="4783014" cy="369332"/>
          </a:xfrm>
          <a:prstGeom prst="rect">
            <a:avLst/>
          </a:prstGeom>
          <a:noFill/>
        </p:spPr>
        <p:txBody>
          <a:bodyPr wrap="square">
            <a:spAutoFit/>
          </a:bodyPr>
          <a:lstStyle/>
          <a:p>
            <a:r>
              <a:rPr lang="en-US" altLang="zh-TW" sz="1800" b="1" dirty="0">
                <a:solidFill>
                  <a:srgbClr val="0070C0"/>
                </a:solidFill>
                <a:latin typeface="Candara"/>
                <a:ea typeface="Candara"/>
                <a:cs typeface="Candara"/>
                <a:sym typeface="Candara"/>
              </a:rPr>
              <a:t>By LAD/EGA/ELA </a:t>
            </a:r>
            <a:endParaRPr lang="en-US" dirty="0">
              <a:solidFill>
                <a:srgbClr val="0070C0"/>
              </a:solidFill>
            </a:endParaRPr>
          </a:p>
        </p:txBody>
      </p:sp>
    </p:spTree>
    <p:extLst>
      <p:ext uri="{BB962C8B-B14F-4D97-AF65-F5344CB8AC3E}">
        <p14:creationId xmlns:p14="http://schemas.microsoft.com/office/powerpoint/2010/main" val="264350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03</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CRE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(CURACAO)</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6408082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33862643"/>
              </p:ext>
            </p:extLst>
          </p:nvPr>
        </p:nvGraphicFramePr>
        <p:xfrm>
          <a:off x="132314" y="699543"/>
          <a:ext cx="8883832" cy="3881024"/>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6921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6155">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164367">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900" b="0" i="0" u="none" strike="noStrike" baseline="0" dirty="0">
                          <a:solidFill>
                            <a:schemeClr val="tx1"/>
                          </a:solidFill>
                          <a:effectLst/>
                          <a:latin typeface="DFKai-SB" pitchFamily="65" charset="-120"/>
                          <a:ea typeface="DFKai-SB" pitchFamily="65" charset="-120"/>
                        </a:rPr>
                        <a:t>(C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796919">
                <a:tc vMerge="1">
                  <a:txBody>
                    <a:bodyPr/>
                    <a:lstStyle/>
                    <a:p>
                      <a:endParaRPr lang="de-DE"/>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CW</a:t>
                      </a:r>
                      <a:r>
                        <a:rPr lang="zh-TW" altLang="en-US" sz="900" b="1" i="0" u="none" strike="noStrike" baseline="0" dirty="0">
                          <a:solidFill>
                            <a:schemeClr val="tx1"/>
                          </a:solidFill>
                          <a:effectLst/>
                          <a:latin typeface="DFKai-SB" pitchFamily="65" charset="-120"/>
                          <a:ea typeface="DFKai-SB" pitchFamily="65" charset="-120"/>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9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900" b="1" i="0" u="none" strike="noStrike" dirty="0">
                        <a:solidFill>
                          <a:schemeClr val="tx1"/>
                        </a:solidFill>
                        <a:effectLst/>
                        <a:latin typeface="DFKai-SB" pitchFamily="65" charset="-120"/>
                        <a:ea typeface="DFKai-SB" pitchFamily="65" charset="-120"/>
                      </a:endParaRPr>
                    </a:p>
                    <a:p>
                      <a:pPr algn="ctr" rtl="0" fontAlgn="ctr"/>
                      <a:r>
                        <a:rPr lang="en-US" altLang="zh-TW" sz="900" b="0" i="0" u="none" strike="noStrike" dirty="0">
                          <a:solidFill>
                            <a:schemeClr val="tx1"/>
                          </a:solidFill>
                          <a:effectLst/>
                          <a:latin typeface="DFKai-SB" pitchFamily="65" charset="-120"/>
                          <a:ea typeface="DFKai-SB" pitchFamily="65" charset="-120"/>
                        </a:rPr>
                        <a:t>(609+610</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64367">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a:t>
                      </a:r>
                      <a:r>
                        <a:rPr lang="fr-FR" altLang="zh-TW" sz="900" b="1" i="0" u="none" strike="noStrike" dirty="0">
                          <a:solidFill>
                            <a:schemeClr val="tx1"/>
                          </a:solidFill>
                          <a:effectLst/>
                          <a:latin typeface="DFKai-SB" pitchFamily="65" charset="-120"/>
                          <a:ea typeface="DFKai-SB" pitchFamily="65" charset="-120"/>
                        </a:rPr>
                        <a:t> CARI</a:t>
                      </a:r>
                    </a:p>
                    <a:p>
                      <a:pPr algn="ctr" rtl="0" fontAlgn="ctr"/>
                      <a:r>
                        <a:rPr lang="en-US" altLang="zh-TW" sz="900" b="0" i="0" u="none" strike="noStrike" dirty="0">
                          <a:solidFill>
                            <a:schemeClr val="tx1"/>
                          </a:solidFill>
                          <a:effectLst/>
                          <a:latin typeface="DFKai-SB" pitchFamily="65" charset="-120"/>
                          <a:ea typeface="DFKai-SB" pitchFamily="65" charset="-120"/>
                        </a:rPr>
                        <a:t>(CC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11</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417140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30605854"/>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 WCSA</a:t>
                      </a:r>
                      <a:r>
                        <a:rPr lang="fr-FR" altLang="zh-TW" sz="9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latin typeface="DFKai-SB" pitchFamily="65" charset="-120"/>
                          <a:ea typeface="DFKai-SB" pitchFamily="65" charset="-120"/>
                        </a:rPr>
                        <a:t>(CW+WC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ELA</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None/>
                      </a:pPr>
                      <a:r>
                        <a:rPr lang="en-US" sz="1000" dirty="0">
                          <a:solidFill>
                            <a:schemeClr val="dk1"/>
                          </a:solidFill>
                          <a:latin typeface="DFKai-SB"/>
                          <a:ea typeface="DFKai-SB"/>
                          <a:cs typeface="DFKai-SB"/>
                          <a:sym typeface="DFKai-SB"/>
                        </a:rPr>
                        <a:t>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dirty="0">
                          <a:solidFill>
                            <a:schemeClr val="dk1"/>
                          </a:solidFill>
                          <a:latin typeface="DFKai-SB"/>
                          <a:ea typeface="DFKai-SB"/>
                          <a:cs typeface="DFKai-SB"/>
                          <a:sym typeface="DFKai-SB"/>
                        </a:rPr>
                        <a:t>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None/>
                      </a:pPr>
                      <a:r>
                        <a:rPr lang="en-US" altLang="zh-TW" sz="1000" dirty="0">
                          <a:solidFill>
                            <a:srgbClr val="FF0000"/>
                          </a:solidFill>
                          <a:latin typeface="DFKai-SB"/>
                          <a:ea typeface="DFKai-SB"/>
                          <a:cs typeface="DFKai-SB"/>
                          <a:sym typeface="DFKai-SB"/>
                        </a:rPr>
                        <a:t>0%</a:t>
                      </a:r>
                      <a:endParaRPr sz="1000"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None/>
                      </a:pPr>
                      <a:r>
                        <a:rPr lang="en-US" sz="1000" dirty="0">
                          <a:solidFill>
                            <a:schemeClr val="dk1"/>
                          </a:solidFill>
                          <a:latin typeface="DFKai-SB"/>
                          <a:ea typeface="DFKai-SB"/>
                          <a:cs typeface="DFKai-SB"/>
                          <a:sym typeface="DFKai-SB"/>
                        </a:rPr>
                        <a:t>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dirty="0">
                          <a:solidFill>
                            <a:schemeClr val="tx1"/>
                          </a:solidFill>
                          <a:effectLst/>
                          <a:latin typeface="DFKai-SB" pitchFamily="65" charset="-120"/>
                          <a:ea typeface="DFKai-SB" pitchFamily="65" charset="-120"/>
                        </a:rPr>
                        <a:t> </a:t>
                      </a:r>
                      <a:r>
                        <a:rPr lang="en-US" altLang="zh-TW" sz="900" b="1" i="0" u="none" strike="noStrike" dirty="0">
                          <a:solidFill>
                            <a:schemeClr val="tx1"/>
                          </a:solidFill>
                          <a:effectLst/>
                          <a:latin typeface="DFKai-SB" pitchFamily="65" charset="-120"/>
                          <a:ea typeface="DFKai-SB" pitchFamily="65" charset="-120"/>
                          <a:sym typeface="Wingdings" pitchFamily="2" charset="2"/>
                        </a:rPr>
                        <a:t> WCCA+CARO</a:t>
                      </a:r>
                      <a:endParaRPr lang="de-DE" sz="900" b="1" i="0" u="none" strike="noStrike" dirty="0">
                        <a:solidFill>
                          <a:schemeClr val="tx1"/>
                        </a:solidFill>
                        <a:effectLst/>
                        <a:latin typeface="DFKai-SB" pitchFamily="65" charset="-120"/>
                        <a:ea typeface="DFKai-SB" pitchFamily="65" charset="-120"/>
                      </a:endParaRPr>
                    </a:p>
                    <a:p>
                      <a:pPr algn="ctr" rtl="0" fontAlgn="ctr"/>
                      <a:r>
                        <a:rPr lang="de-DE" sz="900" b="0" i="0" u="none" strike="noStrike" dirty="0">
                          <a:solidFill>
                            <a:schemeClr val="tx1"/>
                          </a:solidFill>
                          <a:effectLst/>
                          <a:latin typeface="DFKai-SB" pitchFamily="65" charset="-120"/>
                          <a:ea typeface="DFKai-SB" pitchFamily="65" charset="-120"/>
                        </a:rPr>
                        <a:t>(CB</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ELA</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15</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10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12</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06495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13</a:t>
            </a:fld>
            <a:endParaRPr lang="en-US" sz="1200" dirty="0">
              <a:solidFill>
                <a:prstClr val="black"/>
              </a:solidFill>
              <a:latin typeface="Calibri"/>
            </a:endParaRPr>
          </a:p>
        </p:txBody>
      </p:sp>
      <p:sp>
        <p:nvSpPr>
          <p:cNvPr id="3" name="文字方塊 2"/>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p:cNvSpPr txBox="1"/>
          <p:nvPr/>
        </p:nvSpPr>
        <p:spPr>
          <a:xfrm>
            <a:off x="114500" y="3013328"/>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3363501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14</a:t>
            </a:fld>
            <a:endParaRPr lang="en-US" sz="1200" dirty="0">
              <a:solidFill>
                <a:prstClr val="black"/>
              </a:solidFill>
              <a:latin typeface="Calibri"/>
            </a:endParaRPr>
          </a:p>
        </p:txBody>
      </p:sp>
      <p:sp>
        <p:nvSpPr>
          <p:cNvPr id="3" name="文字方塊 2"/>
          <p:cNvSpPr txBox="1"/>
          <p:nvPr/>
        </p:nvSpPr>
        <p:spPr>
          <a:xfrm>
            <a:off x="179512" y="771550"/>
            <a:ext cx="8784976" cy="3662541"/>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4050382886"/>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93669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(CW)</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2248640642"/>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2022</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15</a:t>
            </a:fld>
            <a:endParaRPr lang="en-US" sz="1000" dirty="0"/>
          </a:p>
        </p:txBody>
      </p:sp>
    </p:spTree>
    <p:extLst>
      <p:ext uri="{BB962C8B-B14F-4D97-AF65-F5344CB8AC3E}">
        <p14:creationId xmlns:p14="http://schemas.microsoft.com/office/powerpoint/2010/main" val="148469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(CW)</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082749159"/>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2022</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a:effectLst/>
                          <a:highlight>
                            <a:srgbClr val="FFFF00"/>
                          </a:highlight>
                          <a:latin typeface="Candara" panose="020E0502030303020204" pitchFamily="34" charset="0"/>
                        </a:rPr>
                        <a:t>　</a:t>
                      </a:r>
                      <a:endParaRPr lang="zh-TW" altLang="en-US" sz="900" b="0" i="0" u="none" strike="noStrike">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16</a:t>
            </a:fld>
            <a:endParaRPr lang="en-US" sz="1000" dirty="0"/>
          </a:p>
        </p:txBody>
      </p:sp>
    </p:spTree>
    <p:extLst>
      <p:ext uri="{BB962C8B-B14F-4D97-AF65-F5344CB8AC3E}">
        <p14:creationId xmlns:p14="http://schemas.microsoft.com/office/powerpoint/2010/main" val="2210991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04</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SMS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(HAITI)</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4729393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51249175"/>
              </p:ext>
            </p:extLst>
          </p:nvPr>
        </p:nvGraphicFramePr>
        <p:xfrm>
          <a:off x="132314" y="699543"/>
          <a:ext cx="8883832" cy="3393471"/>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6015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0627">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endParaRPr lang="de-DE"/>
                    </a:p>
                  </a:txBody>
                  <a:tcPr>
                    <a:lnT w="12700" cap="flat" cmpd="sng" algn="ctr">
                      <a:solidFill>
                        <a:schemeClr val="tx1"/>
                      </a:solidFill>
                      <a:prstDash val="solid"/>
                      <a:round/>
                      <a:headEnd type="none" w="med" len="med"/>
                      <a:tailEnd type="none" w="med" len="med"/>
                    </a:lnT>
                  </a:tcPr>
                </a:tc>
                <a:tc>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28354">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1,219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1,715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39205">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CARI+CARO</a:t>
                      </a:r>
                    </a:p>
                    <a:p>
                      <a:pPr algn="ctr" rtl="0" fontAlgn="ctr"/>
                      <a:r>
                        <a:rPr lang="en-US" altLang="zh-TW"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1,000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222</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22%</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500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92280" y="4937794"/>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18</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840914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17896167"/>
              </p:ext>
            </p:extLst>
          </p:nvPr>
        </p:nvGraphicFramePr>
        <p:xfrm>
          <a:off x="132314" y="689870"/>
          <a:ext cx="8883832" cy="4114127"/>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45127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5301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742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WCSA+WCCA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60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6%</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80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835539">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USEC</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(622+623</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500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75</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15</a:t>
                      </a:r>
                      <a:r>
                        <a:rPr lang="en-US" altLang="zh-TW" sz="1000" b="0" i="0" u="none" strike="noStrike" dirty="0">
                          <a:solidFill>
                            <a:srgbClr val="FF0000"/>
                          </a:solidFill>
                          <a:latin typeface="DFKai-SB"/>
                          <a:ea typeface="DFKai-SB"/>
                          <a:cs typeface="DFKai-SB"/>
                          <a:sym typeface="DFKai-SB"/>
                        </a:rPr>
                        <a:t>%</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250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19</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24513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3" name="圖片 2">
            <a:extLst>
              <a:ext uri="{FF2B5EF4-FFF2-40B4-BE49-F238E27FC236}">
                <a16:creationId xmlns:a16="http://schemas.microsoft.com/office/drawing/2014/main" id="{68833DAC-7F00-7A66-F48C-28BEBB80C87C}"/>
              </a:ext>
            </a:extLst>
          </p:cNvPr>
          <p:cNvPicPr>
            <a:picLocks noChangeAspect="1"/>
          </p:cNvPicPr>
          <p:nvPr/>
        </p:nvPicPr>
        <p:blipFill>
          <a:blip r:embed="rId2"/>
          <a:stretch>
            <a:fillRect/>
          </a:stretch>
        </p:blipFill>
        <p:spPr>
          <a:xfrm>
            <a:off x="0" y="343131"/>
            <a:ext cx="9144000" cy="4457237"/>
          </a:xfrm>
          <a:prstGeom prst="rect">
            <a:avLst/>
          </a:prstGeom>
        </p:spPr>
      </p:pic>
    </p:spTree>
    <p:extLst>
      <p:ext uri="{BB962C8B-B14F-4D97-AF65-F5344CB8AC3E}">
        <p14:creationId xmlns:p14="http://schemas.microsoft.com/office/powerpoint/2010/main" val="19086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20</a:t>
            </a:fld>
            <a:endParaRPr lang="en-US" sz="1200" dirty="0">
              <a:solidFill>
                <a:prstClr val="black"/>
              </a:solidFill>
              <a:latin typeface="Calibri"/>
            </a:endParaRPr>
          </a:p>
        </p:txBody>
      </p:sp>
      <p:sp>
        <p:nvSpPr>
          <p:cNvPr id="3" name="文字方塊 2"/>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p:cNvSpPr txBox="1"/>
          <p:nvPr/>
        </p:nvSpPr>
        <p:spPr>
          <a:xfrm>
            <a:off x="114400" y="2803311"/>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2353520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21</a:t>
            </a:fld>
            <a:endParaRPr lang="en-US" sz="1200" dirty="0">
              <a:solidFill>
                <a:prstClr val="black"/>
              </a:solidFill>
              <a:latin typeface="Calibri"/>
            </a:endParaRPr>
          </a:p>
        </p:txBody>
      </p:sp>
      <p:sp>
        <p:nvSpPr>
          <p:cNvPr id="3" name="文字方塊 2"/>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2437731219"/>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6555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(HT)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372202342"/>
              </p:ext>
            </p:extLst>
          </p:nvPr>
        </p:nvGraphicFramePr>
        <p:xfrm>
          <a:off x="107504" y="771550"/>
          <a:ext cx="8928993" cy="3077346"/>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10">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22</a:t>
            </a:fld>
            <a:endParaRPr lang="en-US" sz="1000" dirty="0"/>
          </a:p>
        </p:txBody>
      </p:sp>
    </p:spTree>
    <p:extLst>
      <p:ext uri="{BB962C8B-B14F-4D97-AF65-F5344CB8AC3E}">
        <p14:creationId xmlns:p14="http://schemas.microsoft.com/office/powerpoint/2010/main" val="4093398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(HT)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932526516"/>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23</a:t>
            </a:fld>
            <a:endParaRPr lang="en-US" sz="1000" dirty="0"/>
          </a:p>
        </p:txBody>
      </p:sp>
      <p:sp>
        <p:nvSpPr>
          <p:cNvPr id="6" name="文字方塊 5">
            <a:extLst>
              <a:ext uri="{FF2B5EF4-FFF2-40B4-BE49-F238E27FC236}">
                <a16:creationId xmlns:a16="http://schemas.microsoft.com/office/drawing/2014/main" id="{29B42E7F-2F86-97C4-A60F-DC9A277C35C9}"/>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850774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05</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MCD</a:t>
            </a:r>
          </a:p>
          <a:p>
            <a:pPr lvl="0" algn="ctr">
              <a:defRPr/>
            </a:pPr>
            <a:r>
              <a:rPr lang="en-US" altLang="zh-CN" sz="2800" b="1" dirty="0">
                <a:solidFill>
                  <a:prstClr val="black">
                    <a:lumMod val="85000"/>
                    <a:lumOff val="15000"/>
                  </a:prstClr>
                </a:solidFill>
                <a:latin typeface="DFKai-SB" pitchFamily="65" charset="-120"/>
                <a:ea typeface="DFKai-SB" pitchFamily="65" charset="-120"/>
              </a:rPr>
              <a:t>(DOMINICAN REPUBLIC)</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3926194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20891608"/>
              </p:ext>
            </p:extLst>
          </p:nvPr>
        </p:nvGraphicFramePr>
        <p:xfrm>
          <a:off x="104258" y="622407"/>
          <a:ext cx="8935486" cy="2678266"/>
        </p:xfrm>
        <a:graphic>
          <a:graphicData uri="http://schemas.openxmlformats.org/drawingml/2006/table">
            <a:tbl>
              <a:tblPr/>
              <a:tblGrid>
                <a:gridCol w="482032">
                  <a:extLst>
                    <a:ext uri="{9D8B030D-6E8A-4147-A177-3AD203B41FA5}">
                      <a16:colId xmlns:a16="http://schemas.microsoft.com/office/drawing/2014/main" val="20000"/>
                    </a:ext>
                  </a:extLst>
                </a:gridCol>
                <a:gridCol w="1078131">
                  <a:extLst>
                    <a:ext uri="{9D8B030D-6E8A-4147-A177-3AD203B41FA5}">
                      <a16:colId xmlns:a16="http://schemas.microsoft.com/office/drawing/2014/main" val="20001"/>
                    </a:ext>
                  </a:extLst>
                </a:gridCol>
                <a:gridCol w="442829">
                  <a:extLst>
                    <a:ext uri="{9D8B030D-6E8A-4147-A177-3AD203B41FA5}">
                      <a16:colId xmlns:a16="http://schemas.microsoft.com/office/drawing/2014/main" val="20006"/>
                    </a:ext>
                  </a:extLst>
                </a:gridCol>
                <a:gridCol w="869121">
                  <a:extLst>
                    <a:ext uri="{9D8B030D-6E8A-4147-A177-3AD203B41FA5}">
                      <a16:colId xmlns:a16="http://schemas.microsoft.com/office/drawing/2014/main" val="20002"/>
                    </a:ext>
                  </a:extLst>
                </a:gridCol>
                <a:gridCol w="869121">
                  <a:extLst>
                    <a:ext uri="{9D8B030D-6E8A-4147-A177-3AD203B41FA5}">
                      <a16:colId xmlns:a16="http://schemas.microsoft.com/office/drawing/2014/main" val="20003"/>
                    </a:ext>
                  </a:extLst>
                </a:gridCol>
                <a:gridCol w="579415">
                  <a:extLst>
                    <a:ext uri="{9D8B030D-6E8A-4147-A177-3AD203B41FA5}">
                      <a16:colId xmlns:a16="http://schemas.microsoft.com/office/drawing/2014/main" val="20004"/>
                    </a:ext>
                  </a:extLst>
                </a:gridCol>
                <a:gridCol w="651839">
                  <a:extLst>
                    <a:ext uri="{9D8B030D-6E8A-4147-A177-3AD203B41FA5}">
                      <a16:colId xmlns:a16="http://schemas.microsoft.com/office/drawing/2014/main" val="2800999351"/>
                    </a:ext>
                  </a:extLst>
                </a:gridCol>
                <a:gridCol w="3962998">
                  <a:extLst>
                    <a:ext uri="{9D8B030D-6E8A-4147-A177-3AD203B41FA5}">
                      <a16:colId xmlns:a16="http://schemas.microsoft.com/office/drawing/2014/main" val="20005"/>
                    </a:ext>
                  </a:extLst>
                </a:gridCol>
              </a:tblGrid>
              <a:tr h="389195">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2022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2160007">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DO</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2,708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rgbClr val="FF0000"/>
                          </a:solidFill>
                          <a:effectLst/>
                          <a:latin typeface="DFKai-SB" panose="03000509000000000000" pitchFamily="65" charset="-120"/>
                          <a:ea typeface="DFKai-SB" panose="03000509000000000000" pitchFamily="65" charset="-12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4,900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buFont typeface="Arial" panose="020B0604020202020204" pitchFamily="34" charset="0"/>
                        <a:buChar char="•"/>
                      </a:pPr>
                      <a:endParaRPr lang="en-US" sz="800" dirty="0">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859795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19918303"/>
              </p:ext>
            </p:extLst>
          </p:nvPr>
        </p:nvGraphicFramePr>
        <p:xfrm>
          <a:off x="14808" y="699542"/>
          <a:ext cx="9073007" cy="4301952"/>
        </p:xfrm>
        <a:graphic>
          <a:graphicData uri="http://schemas.openxmlformats.org/drawingml/2006/table">
            <a:tbl>
              <a:tblPr/>
              <a:tblGrid>
                <a:gridCol w="489451">
                  <a:extLst>
                    <a:ext uri="{9D8B030D-6E8A-4147-A177-3AD203B41FA5}">
                      <a16:colId xmlns:a16="http://schemas.microsoft.com/office/drawing/2014/main" val="20000"/>
                    </a:ext>
                  </a:extLst>
                </a:gridCol>
                <a:gridCol w="1029579">
                  <a:extLst>
                    <a:ext uri="{9D8B030D-6E8A-4147-A177-3AD203B41FA5}">
                      <a16:colId xmlns:a16="http://schemas.microsoft.com/office/drawing/2014/main" val="20001"/>
                    </a:ext>
                  </a:extLst>
                </a:gridCol>
                <a:gridCol w="514789">
                  <a:extLst>
                    <a:ext uri="{9D8B030D-6E8A-4147-A177-3AD203B41FA5}">
                      <a16:colId xmlns:a16="http://schemas.microsoft.com/office/drawing/2014/main" val="20006"/>
                    </a:ext>
                  </a:extLst>
                </a:gridCol>
                <a:gridCol w="882496">
                  <a:extLst>
                    <a:ext uri="{9D8B030D-6E8A-4147-A177-3AD203B41FA5}">
                      <a16:colId xmlns:a16="http://schemas.microsoft.com/office/drawing/2014/main" val="20002"/>
                    </a:ext>
                  </a:extLst>
                </a:gridCol>
                <a:gridCol w="882496">
                  <a:extLst>
                    <a:ext uri="{9D8B030D-6E8A-4147-A177-3AD203B41FA5}">
                      <a16:colId xmlns:a16="http://schemas.microsoft.com/office/drawing/2014/main" val="20003"/>
                    </a:ext>
                  </a:extLst>
                </a:gridCol>
                <a:gridCol w="588331">
                  <a:extLst>
                    <a:ext uri="{9D8B030D-6E8A-4147-A177-3AD203B41FA5}">
                      <a16:colId xmlns:a16="http://schemas.microsoft.com/office/drawing/2014/main" val="20004"/>
                    </a:ext>
                  </a:extLst>
                </a:gridCol>
                <a:gridCol w="661873">
                  <a:extLst>
                    <a:ext uri="{9D8B030D-6E8A-4147-A177-3AD203B41FA5}">
                      <a16:colId xmlns:a16="http://schemas.microsoft.com/office/drawing/2014/main" val="2800999351"/>
                    </a:ext>
                  </a:extLst>
                </a:gridCol>
                <a:gridCol w="4023992">
                  <a:extLst>
                    <a:ext uri="{9D8B030D-6E8A-4147-A177-3AD203B41FA5}">
                      <a16:colId xmlns:a16="http://schemas.microsoft.com/office/drawing/2014/main" val="20005"/>
                    </a:ext>
                  </a:extLst>
                </a:gridCol>
              </a:tblGrid>
              <a:tr h="48621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4422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45976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baseline="0" dirty="0">
                          <a:solidFill>
                            <a:srgbClr val="FF0000"/>
                          </a:solidFill>
                          <a:effectLst/>
                          <a:latin typeface="DFKai-SB" pitchFamily="65" charset="-120"/>
                          <a:ea typeface="DFKai-SB" pitchFamily="65" charset="-120"/>
                        </a:rPr>
                        <a:t>DO</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10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1000" b="1" i="0" u="none" strike="noStrike" dirty="0">
                        <a:solidFill>
                          <a:schemeClr val="tx1"/>
                        </a:solidFill>
                        <a:effectLst/>
                        <a:latin typeface="DFKai-SB" pitchFamily="65" charset="-120"/>
                        <a:ea typeface="DFKai-SB" pitchFamily="65" charset="-120"/>
                      </a:endParaRP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dirty="0">
                        <a:solidFill>
                          <a:schemeClr val="tx1"/>
                        </a:solidFill>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111752">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DO</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(CC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3466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26</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400710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10838777"/>
              </p:ext>
            </p:extLst>
          </p:nvPr>
        </p:nvGraphicFramePr>
        <p:xfrm>
          <a:off x="1" y="622407"/>
          <a:ext cx="9108503" cy="4261313"/>
        </p:xfrm>
        <a:graphic>
          <a:graphicData uri="http://schemas.openxmlformats.org/drawingml/2006/table">
            <a:tbl>
              <a:tblPr/>
              <a:tblGrid>
                <a:gridCol w="491366">
                  <a:extLst>
                    <a:ext uri="{9D8B030D-6E8A-4147-A177-3AD203B41FA5}">
                      <a16:colId xmlns:a16="http://schemas.microsoft.com/office/drawing/2014/main" val="20000"/>
                    </a:ext>
                  </a:extLst>
                </a:gridCol>
                <a:gridCol w="1107436">
                  <a:extLst>
                    <a:ext uri="{9D8B030D-6E8A-4147-A177-3AD203B41FA5}">
                      <a16:colId xmlns:a16="http://schemas.microsoft.com/office/drawing/2014/main" val="20001"/>
                    </a:ext>
                  </a:extLst>
                </a:gridCol>
                <a:gridCol w="442975">
                  <a:extLst>
                    <a:ext uri="{9D8B030D-6E8A-4147-A177-3AD203B41FA5}">
                      <a16:colId xmlns:a16="http://schemas.microsoft.com/office/drawing/2014/main" val="20006"/>
                    </a:ext>
                  </a:extLst>
                </a:gridCol>
                <a:gridCol w="885949">
                  <a:extLst>
                    <a:ext uri="{9D8B030D-6E8A-4147-A177-3AD203B41FA5}">
                      <a16:colId xmlns:a16="http://schemas.microsoft.com/office/drawing/2014/main" val="20002"/>
                    </a:ext>
                  </a:extLst>
                </a:gridCol>
                <a:gridCol w="885949">
                  <a:extLst>
                    <a:ext uri="{9D8B030D-6E8A-4147-A177-3AD203B41FA5}">
                      <a16:colId xmlns:a16="http://schemas.microsoft.com/office/drawing/2014/main" val="20003"/>
                    </a:ext>
                  </a:extLst>
                </a:gridCol>
                <a:gridCol w="590634">
                  <a:extLst>
                    <a:ext uri="{9D8B030D-6E8A-4147-A177-3AD203B41FA5}">
                      <a16:colId xmlns:a16="http://schemas.microsoft.com/office/drawing/2014/main" val="20004"/>
                    </a:ext>
                  </a:extLst>
                </a:gridCol>
                <a:gridCol w="738289">
                  <a:extLst>
                    <a:ext uri="{9D8B030D-6E8A-4147-A177-3AD203B41FA5}">
                      <a16:colId xmlns:a16="http://schemas.microsoft.com/office/drawing/2014/main" val="1790420291"/>
                    </a:ext>
                  </a:extLst>
                </a:gridCol>
                <a:gridCol w="3965905">
                  <a:extLst>
                    <a:ext uri="{9D8B030D-6E8A-4147-A177-3AD203B41FA5}">
                      <a16:colId xmlns:a16="http://schemas.microsoft.com/office/drawing/2014/main" val="20005"/>
                    </a:ext>
                  </a:extLst>
                </a:gridCol>
              </a:tblGrid>
              <a:tr h="48240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9471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9776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rtl="0" eaLnBrk="1" fontAlgn="ctr" latinLnBrk="0" hangingPunct="1">
                        <a:lnSpc>
                          <a:spcPct val="100000"/>
                        </a:lnSpc>
                        <a:spcBef>
                          <a:spcPts val="0"/>
                        </a:spcBef>
                        <a:spcAft>
                          <a:spcPts val="0"/>
                        </a:spcAft>
                        <a:buClrTx/>
                        <a:buSzTx/>
                        <a:buFontTx/>
                        <a:buNone/>
                      </a:pPr>
                      <a:r>
                        <a:rPr lang="en-US" altLang="zh-TW" sz="1000" b="1" i="0" u="none" strike="noStrike" dirty="0">
                          <a:solidFill>
                            <a:srgbClr val="FF0000"/>
                          </a:solidFill>
                          <a:effectLst/>
                          <a:latin typeface="DFKai-SB" pitchFamily="65" charset="-120"/>
                          <a:ea typeface="DFKai-SB"/>
                        </a:rPr>
                        <a:t>DO</a:t>
                      </a:r>
                      <a:r>
                        <a:rPr lang="en-US" altLang="zh-TW" sz="1000" b="1" i="0" u="none" strike="noStrike" dirty="0">
                          <a:solidFill>
                            <a:schemeClr val="tx1"/>
                          </a:solidFill>
                          <a:effectLst/>
                          <a:latin typeface="DFKai-SB" pitchFamily="65" charset="-120"/>
                          <a:ea typeface="DFKai-SB"/>
                        </a:rPr>
                        <a:t> </a:t>
                      </a:r>
                      <a:r>
                        <a:rPr lang="fr-FR" altLang="zh-TW" sz="1000" b="1" i="0" u="none" strike="noStrike" dirty="0">
                          <a:solidFill>
                            <a:schemeClr val="tx1"/>
                          </a:solidFill>
                          <a:effectLst/>
                          <a:latin typeface="DFKai-SB" pitchFamily="65" charset="-120"/>
                          <a:ea typeface="DFKai-SB"/>
                          <a:sym typeface="Wingdings" pitchFamily="2" charset="2"/>
                        </a:rPr>
                        <a:t> WCSA</a:t>
                      </a:r>
                      <a:r>
                        <a:rPr lang="fr-FR" altLang="zh-TW" sz="1000" b="1" i="0" u="none" strike="noStrike" dirty="0">
                          <a:solidFill>
                            <a:schemeClr val="tx1"/>
                          </a:solidFill>
                          <a:effectLst/>
                          <a:latin typeface="DFKai-SB" pitchFamily="65" charset="-120"/>
                          <a:ea typeface="DFKai-SB"/>
                        </a:rPr>
                        <a:t> </a:t>
                      </a:r>
                      <a:endParaRPr lang="fr-FR" altLang="zh-TW" sz="1000" b="1" i="0" u="none" strike="noStrike" dirty="0">
                        <a:solidFill>
                          <a:schemeClr val="tx1"/>
                        </a:solidFill>
                        <a:effectLst/>
                        <a:latin typeface="DFKai-SB" pitchFamily="65" charset="-120"/>
                        <a:ea typeface="DFKai-SB" pitchFamily="65" charset="-12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a:rPr>
                        <a:t>(CW+WC</a:t>
                      </a:r>
                      <a:r>
                        <a:rPr lang="de-DE" altLang="zh-TW" sz="1000" b="0" i="0" u="none" strike="noStrike" baseline="0" dirty="0">
                          <a:solidFill>
                            <a:schemeClr val="tx1"/>
                          </a:solidFill>
                          <a:effectLst/>
                          <a:latin typeface="DFKai-SB" pitchFamily="65" charset="-120"/>
                          <a:ea typeface="DFKai-SB"/>
                        </a:rPr>
                        <a:t> Tr</a:t>
                      </a:r>
                      <a:r>
                        <a:rPr lang="fr-FR" altLang="zh-TW" sz="1000" b="0" i="0" u="none" strike="noStrike" baseline="0" dirty="0" err="1">
                          <a:solidFill>
                            <a:schemeClr val="tx1"/>
                          </a:solidFill>
                          <a:effectLst/>
                          <a:latin typeface="DFKai-SB" pitchFamily="65" charset="-120"/>
                          <a:ea typeface="DFKai-SB"/>
                        </a:rPr>
                        <a:t>ade</a:t>
                      </a:r>
                      <a:r>
                        <a:rPr lang="fr-FR" altLang="zh-TW" sz="1000" b="0" i="0" u="none" strike="noStrike" baseline="0" dirty="0">
                          <a:solidFill>
                            <a:schemeClr val="tx1"/>
                          </a:solidFill>
                          <a:effectLst/>
                          <a:latin typeface="DFKai-SB" pitchFamily="65" charset="-120"/>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dirty="0">
                          <a:solidFill>
                            <a:schemeClr val="dk1"/>
                          </a:solidFill>
                          <a:latin typeface="DFKai-SB"/>
                          <a:ea typeface="DFKai-SB"/>
                          <a:cs typeface="DFKai-SB"/>
                          <a:sym typeface="DFKai-SB"/>
                        </a:rPr>
                        <a:t>21</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14%</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06563">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a:rPr>
                        <a:t>DO</a:t>
                      </a:r>
                      <a:r>
                        <a:rPr lang="en-US" altLang="zh-TW" sz="1000" b="1" i="0" u="none" strike="noStrike" dirty="0">
                          <a:solidFill>
                            <a:schemeClr val="tx1"/>
                          </a:solidFill>
                          <a:effectLst/>
                          <a:latin typeface="DFKai-SB" pitchFamily="65" charset="-120"/>
                          <a:ea typeface="DFKai-SB"/>
                        </a:rPr>
                        <a:t> </a:t>
                      </a:r>
                      <a:r>
                        <a:rPr lang="en-US" altLang="zh-TW" sz="1000" b="1" i="0" u="none" strike="noStrike" dirty="0">
                          <a:solidFill>
                            <a:schemeClr val="tx1"/>
                          </a:solidFill>
                          <a:effectLst/>
                          <a:latin typeface="DFKai-SB" pitchFamily="65" charset="-120"/>
                          <a:ea typeface="DFKai-SB"/>
                          <a:sym typeface="Wingdings" pitchFamily="2" charset="2"/>
                        </a:rPr>
                        <a:t> WCCA+CARO</a:t>
                      </a:r>
                      <a:endParaRPr lang="de-DE" sz="1000" b="1" i="0" u="none" strike="noStrike" dirty="0">
                        <a:solidFill>
                          <a:schemeClr val="tx1"/>
                        </a:solidFill>
                        <a:effectLst/>
                        <a:latin typeface="DFKai-SB" pitchFamily="65" charset="-120"/>
                        <a:ea typeface="DFKai-SB"/>
                      </a:endParaRPr>
                    </a:p>
                    <a:p>
                      <a:pPr algn="ctr" rtl="0" fontAlgn="ctr"/>
                      <a:r>
                        <a:rPr lang="de-DE" sz="1000" b="0" i="0" u="none" strike="noStrike" dirty="0">
                          <a:solidFill>
                            <a:schemeClr val="tx1"/>
                          </a:solidFill>
                          <a:effectLst/>
                          <a:latin typeface="DFKai-SB" pitchFamily="65" charset="-120"/>
                          <a:ea typeface="DFKai-SB"/>
                        </a:rPr>
                        <a:t>(CB</a:t>
                      </a:r>
                      <a:r>
                        <a:rPr lang="de-DE" altLang="zh-TW" sz="1000" b="0" i="0" u="none" strike="noStrike" baseline="0" dirty="0">
                          <a:solidFill>
                            <a:schemeClr val="tx1"/>
                          </a:solidFill>
                          <a:effectLst/>
                          <a:latin typeface="DFKai-SB" pitchFamily="65" charset="-120"/>
                          <a:ea typeface="DFKai-SB"/>
                        </a:rPr>
                        <a:t> Tr</a:t>
                      </a:r>
                      <a:r>
                        <a:rPr lang="fr-FR" altLang="zh-TW" sz="1000" b="0" i="0" u="none" strike="noStrike" baseline="0" dirty="0" err="1">
                          <a:solidFill>
                            <a:schemeClr val="tx1"/>
                          </a:solidFill>
                          <a:effectLst/>
                          <a:latin typeface="DFKai-SB" pitchFamily="65" charset="-120"/>
                          <a:ea typeface="DFKai-SB"/>
                        </a:rPr>
                        <a:t>ade</a:t>
                      </a:r>
                      <a:r>
                        <a:rPr lang="fr-FR" altLang="zh-TW" sz="1000" b="0" i="0" u="none" strike="noStrike" baseline="0" dirty="0">
                          <a:solidFill>
                            <a:schemeClr val="tx1"/>
                          </a:solidFill>
                          <a:effectLst/>
                          <a:latin typeface="DFKai-SB" pitchFamily="65" charset="-120"/>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300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70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23%</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100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27</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539829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28</a:t>
            </a:fld>
            <a:endParaRPr lang="en-US" sz="1200" dirty="0">
              <a:solidFill>
                <a:prstClr val="black"/>
              </a:solidFill>
              <a:latin typeface="Calibri"/>
            </a:endParaRPr>
          </a:p>
        </p:txBody>
      </p:sp>
      <p:sp>
        <p:nvSpPr>
          <p:cNvPr id="3" name="文字方塊 2"/>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356274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FFE31-BE3E-5609-0BEC-1B273E30D5D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07CCEAFC-3B2E-524E-0213-38F0D50EA677}"/>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B7182515-4E1E-70C4-9BCB-4DB88B7A6459}"/>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29</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3F02935E-087F-2810-FC66-B3DB7FED6A95}"/>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8A8A9171-F478-3FA1-1E92-A8F3976357EE}"/>
              </a:ext>
            </a:extLst>
          </p:cNvPr>
          <p:cNvGraphicFramePr>
            <a:graphicFrameLocks noGrp="1"/>
          </p:cNvGraphicFramePr>
          <p:nvPr>
            <p:extLst>
              <p:ext uri="{D42A27DB-BD31-4B8C-83A1-F6EECF244321}">
                <p14:modId xmlns:p14="http://schemas.microsoft.com/office/powerpoint/2010/main" val="3736301936"/>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6301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02</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MIS</a:t>
            </a:r>
          </a:p>
          <a:p>
            <a:pPr lvl="0" algn="ctr">
              <a:defRPr/>
            </a:pPr>
            <a:r>
              <a:rPr lang="en-US" altLang="zh-CN" sz="2400" b="1" dirty="0">
                <a:solidFill>
                  <a:prstClr val="black">
                    <a:lumMod val="85000"/>
                    <a:lumOff val="15000"/>
                  </a:prstClr>
                </a:solidFill>
                <a:latin typeface="DFKai-SB" pitchFamily="65" charset="-120"/>
                <a:ea typeface="DFKai-SB" pitchFamily="65" charset="-120"/>
              </a:rPr>
              <a:t>(COSTA RICA include NICARAGUA)</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41537698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(DO)</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436036713"/>
              </p:ext>
            </p:extLst>
          </p:nvPr>
        </p:nvGraphicFramePr>
        <p:xfrm>
          <a:off x="107504" y="699542"/>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30</a:t>
            </a:fld>
            <a:endParaRPr lang="en-US" sz="1000" dirty="0"/>
          </a:p>
        </p:txBody>
      </p:sp>
      <p:sp>
        <p:nvSpPr>
          <p:cNvPr id="6" name="文字方塊 5">
            <a:extLst>
              <a:ext uri="{FF2B5EF4-FFF2-40B4-BE49-F238E27FC236}">
                <a16:creationId xmlns:a16="http://schemas.microsoft.com/office/drawing/2014/main" id="{BCA169ED-B451-ECBA-FE78-9DC411A5AF97}"/>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1700651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(DO)</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958740602"/>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31</a:t>
            </a:fld>
            <a:endParaRPr lang="en-US" sz="1000" dirty="0"/>
          </a:p>
        </p:txBody>
      </p:sp>
      <p:sp>
        <p:nvSpPr>
          <p:cNvPr id="6" name="文字方塊 5">
            <a:extLst>
              <a:ext uri="{FF2B5EF4-FFF2-40B4-BE49-F238E27FC236}">
                <a16:creationId xmlns:a16="http://schemas.microsoft.com/office/drawing/2014/main" id="{81A3861A-3588-1672-B4D0-9BE8085D227C}"/>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3681677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06</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LNM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(JAMAICA)</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150"/>
            <a:ext cx="2133600" cy="27463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9463128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34158199"/>
              </p:ext>
            </p:extLst>
          </p:nvPr>
        </p:nvGraphicFramePr>
        <p:xfrm>
          <a:off x="104257" y="699542"/>
          <a:ext cx="8883832" cy="6761242"/>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a:t>
                      </a:r>
                      <a:r>
                        <a:rPr lang="en-US" altLang="zh-TW" sz="1000" b="1" i="0" u="none" strike="noStrike" baseline="0" dirty="0">
                          <a:solidFill>
                            <a:schemeClr val="tx1"/>
                          </a:solidFill>
                          <a:effectLst/>
                          <a:latin typeface="DFKai-SB" pitchFamily="65" charset="-120"/>
                          <a:ea typeface="DFKai-SB" pitchFamily="65" charset="-120"/>
                        </a:rPr>
                        <a:t> </a:t>
                      </a: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379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490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DFKai-SB" panose="03000509000000000000" pitchFamily="65" charset="-120"/>
                          <a:ea typeface="DFKai-SB" panose="03000509000000000000" pitchFamily="65" charset="-120"/>
                          <a:cs typeface="+mn-cs"/>
                        </a:rPr>
                        <a:t>Rate was trending down in most cases and EMC had managed to remain competitive. However, there was significant delays with feeder service, hence major decline to end the Q4.</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DFKai-SB" panose="03000509000000000000" pitchFamily="65" charset="-120"/>
                        <a:ea typeface="DFKai-SB" panose="03000509000000000000" pitchFamily="65" charset="-120"/>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b="1" i="0" u="none" strike="noStrike" dirty="0">
                          <a:solidFill>
                            <a:schemeClr val="tx1"/>
                          </a:solidFill>
                          <a:effectLst/>
                          <a:latin typeface="DFKai-SB" panose="03000509000000000000" pitchFamily="65" charset="-120"/>
                          <a:ea typeface="DFKai-SB" panose="03000509000000000000" pitchFamily="65" charset="-120"/>
                          <a:cs typeface="+mn-cs"/>
                        </a:rPr>
                        <a:t>Action Plan includes: </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DFKai-SB" panose="03000509000000000000" pitchFamily="65" charset="-120"/>
                        <a:ea typeface="DFKai-SB" panose="03000509000000000000" pitchFamily="65" charset="-120"/>
                        <a:cs typeface="+mn-cs"/>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dirty="0">
                          <a:solidFill>
                            <a:schemeClr val="tx1"/>
                          </a:solidFill>
                          <a:effectLst/>
                          <a:latin typeface="DFKai-SB" panose="03000509000000000000" pitchFamily="65" charset="-120"/>
                          <a:ea typeface="DFKai-SB" panose="03000509000000000000" pitchFamily="65" charset="-120"/>
                          <a:cs typeface="+mn-cs"/>
                        </a:rPr>
                        <a:t>Pushing for Priority at POL and request assistance from UMS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dirty="0">
                          <a:solidFill>
                            <a:schemeClr val="tx1"/>
                          </a:solidFill>
                          <a:effectLst/>
                          <a:latin typeface="DFKai-SB" panose="03000509000000000000" pitchFamily="65" charset="-120"/>
                          <a:ea typeface="DFKai-SB" panose="03000509000000000000" pitchFamily="65" charset="-120"/>
                          <a:cs typeface="+mn-cs"/>
                        </a:rPr>
                        <a:t>Sending weekly Rate Guideline rates to client list </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dirty="0">
                          <a:solidFill>
                            <a:schemeClr val="tx1"/>
                          </a:solidFill>
                          <a:effectLst/>
                          <a:latin typeface="DFKai-SB" panose="03000509000000000000" pitchFamily="65" charset="-120"/>
                          <a:ea typeface="DFKai-SB" panose="03000509000000000000" pitchFamily="65" charset="-120"/>
                          <a:cs typeface="+mn-cs"/>
                        </a:rPr>
                        <a:t>Follow through with daily AMP updates per trade.  </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algn="ctr" rtl="0" fontAlgn="ctr"/>
                      <a:r>
                        <a:rPr lang="en-US" altLang="zh-TW" sz="1000" b="1" i="0" u="none" strike="noStrike" baseline="0" dirty="0">
                          <a:solidFill>
                            <a:srgbClr val="FF0000"/>
                          </a:solidFill>
                          <a:effectLst/>
                          <a:latin typeface="DFKai-SB" pitchFamily="65" charset="-120"/>
                          <a:ea typeface="DFKai-SB" pitchFamily="65" charset="-120"/>
                        </a:rPr>
                        <a:t>JM</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10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1000" b="1" i="0" u="none" strike="noStrike" dirty="0">
                        <a:solidFill>
                          <a:schemeClr val="tx1"/>
                        </a:solidFill>
                        <a:effectLst/>
                        <a:latin typeface="DFKai-SB" pitchFamily="65" charset="-120"/>
                        <a:ea typeface="DFKai-SB" pitchFamily="65" charset="-120"/>
                      </a:endParaRP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1000" b="0" i="0" u="none" strike="noStrike" dirty="0">
                          <a:solidFill>
                            <a:schemeClr val="tx1"/>
                          </a:solidFill>
                          <a:effectLst/>
                          <a:latin typeface="DFKai-SB" pitchFamily="65" charset="-120"/>
                          <a:ea typeface="DFKai-SB" pitchFamily="65" charset="-120"/>
                        </a:rPr>
                        <a:t>Export booking delays due to LOI needed for sensitive cargo approval. </a:t>
                      </a:r>
                    </a:p>
                    <a:p>
                      <a:pPr algn="l" rtl="0" fontAlgn="ctr"/>
                      <a:endParaRPr lang="de-DE" sz="1000" b="0" i="0" u="none" strike="noStrike" dirty="0">
                        <a:solidFill>
                          <a:schemeClr val="tx1"/>
                        </a:solidFill>
                        <a:effectLst/>
                        <a:latin typeface="DFKai-SB" pitchFamily="65" charset="-120"/>
                        <a:ea typeface="DFKai-SB" pitchFamily="65" charset="-120"/>
                      </a:endParaRPr>
                    </a:p>
                    <a:p>
                      <a:pPr algn="l" rtl="0" fontAlgn="ctr"/>
                      <a:r>
                        <a:rPr lang="de-DE" sz="1000" b="0" i="0" u="none" strike="noStrike" dirty="0">
                          <a:solidFill>
                            <a:schemeClr val="tx1"/>
                          </a:solidFill>
                          <a:effectLst/>
                          <a:latin typeface="DFKai-SB" pitchFamily="65" charset="-120"/>
                          <a:ea typeface="DFKai-SB" pitchFamily="65" charset="-120"/>
                        </a:rPr>
                        <a:t>Rates are competitive and can win big accounts, feeder service just need to be on time. </a:t>
                      </a:r>
                    </a:p>
                    <a:p>
                      <a:pPr algn="l" rtl="0" fontAlgn="ctr"/>
                      <a:endParaRPr lang="de-DE" sz="1000" b="0" i="0" u="none" strike="noStrike" dirty="0">
                        <a:solidFill>
                          <a:schemeClr val="tx1"/>
                        </a:solidFill>
                        <a:effectLst/>
                        <a:latin typeface="DFKai-SB" pitchFamily="65" charset="-120"/>
                        <a:ea typeface="DFKai-SB" pitchFamily="65" charset="-120"/>
                      </a:endParaRPr>
                    </a:p>
                    <a:p>
                      <a:pPr algn="l" rtl="0" fontAlgn="ctr"/>
                      <a:r>
                        <a:rPr lang="de-DE" sz="1000" b="1" i="0" u="none" strike="noStrike" dirty="0">
                          <a:solidFill>
                            <a:schemeClr val="tx1"/>
                          </a:solidFill>
                          <a:effectLst/>
                          <a:latin typeface="DFKai-SB" pitchFamily="65" charset="-120"/>
                          <a:ea typeface="DFKai-SB" pitchFamily="65" charset="-120"/>
                        </a:rPr>
                        <a:t>Action Plan includes: </a:t>
                      </a:r>
                    </a:p>
                    <a:p>
                      <a:pPr algn="l" rtl="0" fontAlgn="ctr"/>
                      <a:endParaRPr lang="de-DE" sz="1000" b="1" i="0" u="none" strike="noStrike" dirty="0">
                        <a:solidFill>
                          <a:schemeClr val="tx1"/>
                        </a:solidFill>
                        <a:effectLst/>
                        <a:latin typeface="DFKai-SB" pitchFamily="65" charset="-120"/>
                        <a:ea typeface="DFKai-SB" pitchFamily="65" charset="-120"/>
                      </a:endParaRPr>
                    </a:p>
                    <a:p>
                      <a:pPr marL="171450" indent="-171450" algn="l" rtl="0" fontAlgn="ctr">
                        <a:buFont typeface="Arial" panose="020B0604020202020204" pitchFamily="34" charset="0"/>
                        <a:buChar char="•"/>
                      </a:pPr>
                      <a:r>
                        <a:rPr lang="de-DE" sz="1000" b="0" i="0" u="none" strike="noStrike" dirty="0">
                          <a:solidFill>
                            <a:schemeClr val="tx1"/>
                          </a:solidFill>
                          <a:effectLst/>
                          <a:latin typeface="DFKai-SB" pitchFamily="65" charset="-120"/>
                          <a:ea typeface="DFKai-SB" pitchFamily="65" charset="-120"/>
                        </a:rPr>
                        <a:t>Improve Customer Service traing and support</a:t>
                      </a:r>
                    </a:p>
                    <a:p>
                      <a:pPr marL="171450" indent="-171450" algn="l" rtl="0" fontAlgn="ctr">
                        <a:buFont typeface="Arial" panose="020B0604020202020204" pitchFamily="34" charset="0"/>
                        <a:buChar char="•"/>
                      </a:pPr>
                      <a:r>
                        <a:rPr lang="de-DE" sz="1000" b="0" i="0" u="none" strike="noStrike" dirty="0">
                          <a:solidFill>
                            <a:schemeClr val="tx1"/>
                          </a:solidFill>
                          <a:effectLst/>
                          <a:latin typeface="DFKai-SB" pitchFamily="65" charset="-120"/>
                          <a:ea typeface="DFKai-SB" pitchFamily="65" charset="-120"/>
                        </a:rPr>
                        <a:t>Additonal Employees has been trained and added to staff for sales and lead generating support.</a:t>
                      </a:r>
                    </a:p>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(CC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r>
                        <a:rPr lang="de-DE" sz="1000" b="0" i="0" u="none" strike="noStrike" dirty="0">
                          <a:solidFill>
                            <a:schemeClr val="tx1"/>
                          </a:solidFill>
                          <a:effectLst/>
                          <a:latin typeface="DFKai-SB" pitchFamily="65" charset="-120"/>
                          <a:ea typeface="DFKai-SB" pitchFamily="65" charset="-120"/>
                        </a:rPr>
                        <a:t>Rates have been competitive - </a:t>
                      </a:r>
                      <a:r>
                        <a:rPr lang="de-DE" sz="1000" b="1" i="0" u="none" strike="noStrike" dirty="0">
                          <a:solidFill>
                            <a:schemeClr val="tx1"/>
                          </a:solidFill>
                          <a:effectLst/>
                          <a:latin typeface="DFKai-SB" pitchFamily="65" charset="-120"/>
                          <a:ea typeface="DFKai-SB" pitchFamily="65" charset="-120"/>
                        </a:rPr>
                        <a:t>Port to Port </a:t>
                      </a:r>
                    </a:p>
                    <a:p>
                      <a:pPr marL="171450" indent="-171450" algn="l" rtl="0" fontAlgn="ctr">
                        <a:buFont typeface="Arial" panose="020B0604020202020204" pitchFamily="34" charset="0"/>
                        <a:buChar char="•"/>
                      </a:pPr>
                      <a:r>
                        <a:rPr lang="de-DE" sz="1000" b="0" i="0" u="none" strike="noStrike" dirty="0">
                          <a:solidFill>
                            <a:schemeClr val="tx1"/>
                          </a:solidFill>
                          <a:effectLst/>
                          <a:latin typeface="DFKai-SB" pitchFamily="65" charset="-120"/>
                          <a:ea typeface="DFKai-SB" pitchFamily="65" charset="-120"/>
                        </a:rPr>
                        <a:t>Feeder service remain unstable</a:t>
                      </a:r>
                    </a:p>
                    <a:p>
                      <a:pPr marL="171450" indent="-171450" algn="l" rtl="0" fontAlgn="ctr">
                        <a:buFont typeface="Arial" panose="020B0604020202020204" pitchFamily="34" charset="0"/>
                        <a:buChar char="•"/>
                      </a:pPr>
                      <a:r>
                        <a:rPr lang="de-DE" sz="1000" b="0" i="0" u="none" strike="noStrike" dirty="0">
                          <a:solidFill>
                            <a:schemeClr val="tx1"/>
                          </a:solidFill>
                          <a:effectLst/>
                          <a:latin typeface="DFKai-SB" pitchFamily="65" charset="-120"/>
                          <a:ea typeface="DFKai-SB" pitchFamily="65" charset="-120"/>
                        </a:rPr>
                        <a:t>Cma and Seaboard has a more reliable service in the market. </a:t>
                      </a:r>
                    </a:p>
                    <a:p>
                      <a:pPr algn="l" rtl="0" fontAlgn="ctr"/>
                      <a:endParaRPr lang="de-DE" sz="1000" b="1" i="0" u="none" strike="noStrike" dirty="0">
                        <a:solidFill>
                          <a:schemeClr val="tx1"/>
                        </a:solidFill>
                        <a:effectLst/>
                        <a:latin typeface="DFKai-SB" pitchFamily="65" charset="-120"/>
                        <a:ea typeface="DFKai-SB" pitchFamily="65" charset="-120"/>
                      </a:endParaRPr>
                    </a:p>
                    <a:p>
                      <a:pPr algn="l" rtl="0" fontAlgn="ctr"/>
                      <a:r>
                        <a:rPr lang="de-DE" sz="1000" b="1" i="0" u="none" strike="noStrike" dirty="0">
                          <a:solidFill>
                            <a:schemeClr val="tx1"/>
                          </a:solidFill>
                          <a:effectLst/>
                          <a:latin typeface="DFKai-SB" pitchFamily="65" charset="-120"/>
                          <a:ea typeface="DFKai-SB" pitchFamily="65" charset="-120"/>
                        </a:rPr>
                        <a:t>Action Plan includes: </a:t>
                      </a:r>
                    </a:p>
                    <a:p>
                      <a:pPr algn="l" rtl="0" fontAlgn="ctr"/>
                      <a:endParaRPr lang="de-DE" sz="1000" b="1" i="0" u="none" strike="noStrike" dirty="0">
                        <a:solidFill>
                          <a:schemeClr val="tx1"/>
                        </a:solidFill>
                        <a:effectLst/>
                        <a:latin typeface="DFKai-SB" pitchFamily="65" charset="-120"/>
                        <a:ea typeface="DFKai-SB" pitchFamily="65" charset="-120"/>
                      </a:endParaRPr>
                    </a:p>
                    <a:p>
                      <a:pPr marL="171450" indent="-171450" algn="l" rtl="0" fontAlgn="ctr">
                        <a:buFont typeface="Arial" panose="020B0604020202020204" pitchFamily="34" charset="0"/>
                        <a:buChar char="•"/>
                      </a:pPr>
                      <a:r>
                        <a:rPr lang="de-DE" sz="1000" b="0" i="0" u="none" strike="noStrike" dirty="0">
                          <a:solidFill>
                            <a:schemeClr val="tx1"/>
                          </a:solidFill>
                          <a:effectLst/>
                          <a:latin typeface="DFKai-SB" pitchFamily="65" charset="-120"/>
                          <a:ea typeface="DFKai-SB" pitchFamily="65" charset="-120"/>
                        </a:rPr>
                        <a:t>Improve Customer Service traing and support</a:t>
                      </a:r>
                    </a:p>
                    <a:p>
                      <a:pPr marL="171450" indent="-171450" algn="l" rtl="0" fontAlgn="ctr">
                        <a:buFont typeface="Arial" panose="020B0604020202020204" pitchFamily="34" charset="0"/>
                        <a:buChar char="•"/>
                      </a:pPr>
                      <a:r>
                        <a:rPr lang="de-DE" sz="1000" b="0" i="0" u="none" strike="noStrike" dirty="0">
                          <a:solidFill>
                            <a:schemeClr val="tx1"/>
                          </a:solidFill>
                          <a:effectLst/>
                          <a:latin typeface="DFKai-SB" pitchFamily="65" charset="-120"/>
                          <a:ea typeface="DFKai-SB" pitchFamily="65" charset="-120"/>
                        </a:rPr>
                        <a:t>Additonal Employees has been trained and added to staff for sale and lead generating support.</a:t>
                      </a:r>
                    </a:p>
                    <a:p>
                      <a:pPr marL="0" indent="0" algn="l" rtl="0" fontAlgn="ctr">
                        <a:buFont typeface="Arial" panose="020B0604020202020204" pitchFamily="34" charset="0"/>
                        <a:buNone/>
                      </a:pPr>
                      <a:endParaRPr lang="de-DE" sz="1000" b="0" i="0" u="none" strike="noStrike" dirty="0">
                        <a:solidFill>
                          <a:schemeClr val="tx1"/>
                        </a:solidFill>
                        <a:effectLst/>
                        <a:latin typeface="DFKai-SB" pitchFamily="65" charset="-120"/>
                        <a:ea typeface="DFKai-SB" pitchFamily="65" charset="-120"/>
                      </a:endParaRPr>
                    </a:p>
                    <a:p>
                      <a:pPr marL="171450" indent="-171450" algn="l" rtl="0" fontAlgn="ctr">
                        <a:buFont typeface="Arial" panose="020B0604020202020204" pitchFamily="34" charset="0"/>
                        <a:buChar char="•"/>
                      </a:pPr>
                      <a:r>
                        <a:rPr lang="de-DE" sz="1000" b="0" i="0" u="none" strike="noStrike" dirty="0">
                          <a:solidFill>
                            <a:schemeClr val="tx1"/>
                          </a:solidFill>
                          <a:effectLst/>
                          <a:latin typeface="DFKai-SB" pitchFamily="65" charset="-120"/>
                          <a:ea typeface="DFKai-SB" pitchFamily="65" charset="-120"/>
                        </a:rPr>
                        <a:t>Seek additonal sale support from: </a:t>
                      </a:r>
                    </a:p>
                    <a:p>
                      <a:pPr marL="171450" indent="-171450" algn="l" rtl="0" fontAlgn="ctr">
                        <a:buFont typeface="Arial" panose="020B0604020202020204" pitchFamily="34" charset="0"/>
                        <a:buChar char="•"/>
                      </a:pPr>
                      <a:endParaRPr lang="de-DE" sz="1000" b="0" i="0" u="none" strike="noStrike" dirty="0">
                        <a:solidFill>
                          <a:schemeClr val="tx1"/>
                        </a:solidFill>
                        <a:effectLst/>
                        <a:latin typeface="DFKai-SB" pitchFamily="65" charset="-120"/>
                        <a:ea typeface="DFKai-SB" pitchFamily="65" charset="-120"/>
                      </a:endParaRPr>
                    </a:p>
                    <a:p>
                      <a:pPr marL="171450" indent="-171450" algn="l" rtl="0" fontAlgn="ctr">
                        <a:buFont typeface="Arial" panose="020B0604020202020204" pitchFamily="34" charset="0"/>
                        <a:buChar char="•"/>
                      </a:pPr>
                      <a:r>
                        <a:rPr lang="de-DE" sz="1000" b="0" i="0" u="none" strike="noStrike" dirty="0">
                          <a:solidFill>
                            <a:schemeClr val="tx1"/>
                          </a:solidFill>
                          <a:effectLst/>
                          <a:latin typeface="DFKai-SB" pitchFamily="65" charset="-120"/>
                          <a:ea typeface="DFKai-SB" pitchFamily="65" charset="-120"/>
                        </a:rPr>
                        <a:t>Panama Team</a:t>
                      </a:r>
                    </a:p>
                    <a:p>
                      <a:pPr marL="171450" indent="-171450" algn="l" rtl="0" fontAlgn="ctr">
                        <a:buFont typeface="Arial" panose="020B0604020202020204" pitchFamily="34" charset="0"/>
                        <a:buChar char="•"/>
                      </a:pPr>
                      <a:r>
                        <a:rPr lang="de-DE" sz="1000" b="0" i="0" u="none" strike="noStrike" dirty="0">
                          <a:solidFill>
                            <a:schemeClr val="tx1"/>
                          </a:solidFill>
                          <a:effectLst/>
                          <a:latin typeface="DFKai-SB" pitchFamily="65" charset="-120"/>
                          <a:ea typeface="DFKai-SB" pitchFamily="65" charset="-120"/>
                        </a:rPr>
                        <a:t>Colombia Team </a:t>
                      </a:r>
                    </a:p>
                    <a:p>
                      <a:pPr marL="171450" indent="-171450" algn="l" rtl="0" fontAlgn="ctr">
                        <a:buFont typeface="Arial" panose="020B0604020202020204" pitchFamily="34" charset="0"/>
                        <a:buChar char="•"/>
                      </a:pPr>
                      <a:r>
                        <a:rPr lang="de-DE" sz="1000" b="0" i="0" u="none" strike="noStrike" dirty="0">
                          <a:solidFill>
                            <a:schemeClr val="tx1"/>
                          </a:solidFill>
                          <a:effectLst/>
                          <a:latin typeface="DFKai-SB" pitchFamily="65" charset="-120"/>
                          <a:ea typeface="DFKai-SB" pitchFamily="65" charset="-120"/>
                        </a:rPr>
                        <a:t>Costa Rica Team</a:t>
                      </a:r>
                    </a:p>
                    <a:p>
                      <a:pPr marL="171450" indent="-171450" algn="l" rtl="0" fontAlgn="ctr">
                        <a:buFont typeface="Arial" panose="020B0604020202020204" pitchFamily="34" charset="0"/>
                        <a:buChar char="•"/>
                      </a:pPr>
                      <a:endParaRPr lang="de-DE" sz="1000" b="0" i="0" u="none" strike="noStrike" dirty="0">
                        <a:solidFill>
                          <a:schemeClr val="tx1"/>
                        </a:solidFill>
                        <a:effectLst/>
                        <a:latin typeface="DFKai-SB" pitchFamily="65" charset="-120"/>
                        <a:ea typeface="DFKai-SB" pitchFamily="65" charset="-120"/>
                      </a:endParaRPr>
                    </a:p>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33</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22581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42024589"/>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1000" b="0" i="0" u="none" strike="noStrike" dirty="0">
                          <a:solidFill>
                            <a:schemeClr val="tx1"/>
                          </a:solidFill>
                          <a:effectLst/>
                          <a:latin typeface="DFKai-SB" pitchFamily="65" charset="-120"/>
                          <a:ea typeface="DFKai-SB" pitchFamily="65" charset="-120"/>
                        </a:rPr>
                        <a:t>We need more competitive rates, service tend to be unreliable. </a:t>
                      </a:r>
                    </a:p>
                    <a:p>
                      <a:pPr algn="l" rtl="0" fontAlgn="ctr"/>
                      <a:r>
                        <a:rPr lang="de-DE" sz="1000" b="0" i="0" u="none" strike="noStrike" dirty="0">
                          <a:solidFill>
                            <a:schemeClr val="tx1"/>
                          </a:solidFill>
                          <a:effectLst/>
                          <a:latin typeface="DFKai-SB" pitchFamily="65" charset="-120"/>
                          <a:ea typeface="DFKai-SB" pitchFamily="65" charset="-120"/>
                        </a:rPr>
                        <a:t>comparing to CMA and Seaboard. </a:t>
                      </a:r>
                    </a:p>
                    <a:p>
                      <a:pPr algn="l" rtl="0" fontAlgn="ctr"/>
                      <a:endParaRPr lang="de-DE" sz="1000" b="1"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WCCA+CARO</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515</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204</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40%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250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en-US" sz="1000" b="1" i="0" u="none" strike="noStrike" dirty="0">
                          <a:solidFill>
                            <a:schemeClr val="tx1"/>
                          </a:solidFill>
                          <a:effectLst/>
                          <a:latin typeface="DFKai-SB" pitchFamily="65" charset="-120"/>
                          <a:ea typeface="DFKai-SB" pitchFamily="65" charset="-120"/>
                        </a:rPr>
                        <a:t>Action Plan includes: </a:t>
                      </a:r>
                    </a:p>
                    <a:p>
                      <a:pPr algn="l" rtl="0" fontAlgn="ctr"/>
                      <a:endParaRPr lang="en-US" sz="1000" b="0" i="0" u="none" strike="noStrike" dirty="0">
                        <a:solidFill>
                          <a:schemeClr val="tx1"/>
                        </a:solidFill>
                        <a:effectLst/>
                        <a:latin typeface="DFKai-SB" pitchFamily="65" charset="-120"/>
                        <a:ea typeface="DFKai-SB" pitchFamily="65" charset="-120"/>
                      </a:endParaRPr>
                    </a:p>
                    <a:p>
                      <a:pPr marL="171450" indent="-171450" algn="l" rtl="0" fontAlgn="ctr">
                        <a:buFont typeface="Arial" panose="020B0604020202020204" pitchFamily="34" charset="0"/>
                        <a:buChar char="•"/>
                      </a:pPr>
                      <a:r>
                        <a:rPr lang="en-US" sz="1000" b="0" i="0" u="none" strike="noStrike" dirty="0">
                          <a:solidFill>
                            <a:schemeClr val="tx1"/>
                          </a:solidFill>
                          <a:effectLst/>
                          <a:latin typeface="DFKai-SB" pitchFamily="65" charset="-120"/>
                          <a:ea typeface="DFKai-SB" pitchFamily="65" charset="-120"/>
                        </a:rPr>
                        <a:t>Additional Employees has been trained and added to staff for sales and lead generating support.</a:t>
                      </a:r>
                    </a:p>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03115848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CE132CC-EAE7-A72E-6BF5-C5563B61B5F7}"/>
              </a:ext>
            </a:extLst>
          </p:cNvPr>
          <p:cNvSpPr txBox="1"/>
          <p:nvPr/>
        </p:nvSpPr>
        <p:spPr>
          <a:xfrm>
            <a:off x="539552" y="588618"/>
            <a:ext cx="8121838" cy="78074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dirty="0">
                <a:latin typeface="+mj-lt"/>
                <a:ea typeface="+mj-ea"/>
                <a:cs typeface="+mj-cs"/>
              </a:rPr>
              <a:t>Market Share for F.E TO JMKSN</a:t>
            </a:r>
          </a:p>
        </p:txBody>
      </p:sp>
      <p:sp>
        <p:nvSpPr>
          <p:cNvPr id="4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388012"/>
            <a:ext cx="2468880" cy="13716"/>
          </a:xfrm>
          <a:custGeom>
            <a:avLst/>
            <a:gdLst>
              <a:gd name="connsiteX0" fmla="*/ 0 w 2468880"/>
              <a:gd name="connsiteY0" fmla="*/ 0 h 13716"/>
              <a:gd name="connsiteX1" fmla="*/ 592531 w 2468880"/>
              <a:gd name="connsiteY1" fmla="*/ 0 h 13716"/>
              <a:gd name="connsiteX2" fmla="*/ 1160374 w 2468880"/>
              <a:gd name="connsiteY2" fmla="*/ 0 h 13716"/>
              <a:gd name="connsiteX3" fmla="*/ 1728216 w 2468880"/>
              <a:gd name="connsiteY3" fmla="*/ 0 h 13716"/>
              <a:gd name="connsiteX4" fmla="*/ 2468880 w 2468880"/>
              <a:gd name="connsiteY4" fmla="*/ 0 h 13716"/>
              <a:gd name="connsiteX5" fmla="*/ 2468880 w 2468880"/>
              <a:gd name="connsiteY5" fmla="*/ 13716 h 13716"/>
              <a:gd name="connsiteX6" fmla="*/ 1802282 w 2468880"/>
              <a:gd name="connsiteY6" fmla="*/ 13716 h 13716"/>
              <a:gd name="connsiteX7" fmla="*/ 1209751 w 2468880"/>
              <a:gd name="connsiteY7" fmla="*/ 13716 h 13716"/>
              <a:gd name="connsiteX8" fmla="*/ 641909 w 2468880"/>
              <a:gd name="connsiteY8" fmla="*/ 13716 h 13716"/>
              <a:gd name="connsiteX9" fmla="*/ 0 w 2468880"/>
              <a:gd name="connsiteY9" fmla="*/ 13716 h 13716"/>
              <a:gd name="connsiteX10" fmla="*/ 0 w 246888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3716"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530" y="5728"/>
                  <a:pt x="2468490" y="7624"/>
                  <a:pt x="2468880" y="13716"/>
                </a:cubicBezTo>
                <a:cubicBezTo>
                  <a:pt x="2229297" y="-19231"/>
                  <a:pt x="2066775" y="25681"/>
                  <a:pt x="1802282" y="13716"/>
                </a:cubicBezTo>
                <a:cubicBezTo>
                  <a:pt x="1537789" y="1751"/>
                  <a:pt x="1379930" y="17694"/>
                  <a:pt x="1209751" y="13716"/>
                </a:cubicBezTo>
                <a:cubicBezTo>
                  <a:pt x="1039572" y="9738"/>
                  <a:pt x="837025" y="8278"/>
                  <a:pt x="641909" y="13716"/>
                </a:cubicBezTo>
                <a:cubicBezTo>
                  <a:pt x="446793" y="19154"/>
                  <a:pt x="170561" y="13900"/>
                  <a:pt x="0" y="13716"/>
                </a:cubicBezTo>
                <a:cubicBezTo>
                  <a:pt x="-302" y="10335"/>
                  <a:pt x="417" y="4724"/>
                  <a:pt x="0" y="0"/>
                </a:cubicBezTo>
                <a:close/>
              </a:path>
              <a:path w="2468880" h="13716"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9409" y="5071"/>
                  <a:pt x="2469155" y="7437"/>
                  <a:pt x="2468880" y="13716"/>
                </a:cubicBezTo>
                <a:cubicBezTo>
                  <a:pt x="2271330" y="32027"/>
                  <a:pt x="2001027" y="26982"/>
                  <a:pt x="1876349" y="13716"/>
                </a:cubicBezTo>
                <a:cubicBezTo>
                  <a:pt x="1751671" y="450"/>
                  <a:pt x="1364652" y="10491"/>
                  <a:pt x="1209751" y="13716"/>
                </a:cubicBezTo>
                <a:cubicBezTo>
                  <a:pt x="1054850" y="16941"/>
                  <a:pt x="748438" y="15502"/>
                  <a:pt x="617220" y="13716"/>
                </a:cubicBezTo>
                <a:cubicBezTo>
                  <a:pt x="486002" y="11930"/>
                  <a:pt x="237432" y="22628"/>
                  <a:pt x="0" y="13716"/>
                </a:cubicBezTo>
                <a:cubicBezTo>
                  <a:pt x="198" y="8947"/>
                  <a:pt x="304" y="52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A2667E1-FBF8-06BE-BB78-445D09452F42}"/>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351"/>
                    </a14:imgEffect>
                    <a14:imgEffect>
                      <a14:saturation sat="379000"/>
                    </a14:imgEffect>
                  </a14:imgLayer>
                </a14:imgProps>
              </a:ext>
            </a:extLst>
          </a:blip>
          <a:srcRect t="12240" b="4333"/>
          <a:stretch/>
        </p:blipFill>
        <p:spPr>
          <a:xfrm>
            <a:off x="538512" y="1984995"/>
            <a:ext cx="4184341" cy="2426155"/>
          </a:xfrm>
          <a:prstGeom prst="rect">
            <a:avLst/>
          </a:prstGeom>
        </p:spPr>
      </p:pic>
      <p:pic>
        <p:nvPicPr>
          <p:cNvPr id="4" name="Picture 3">
            <a:extLst>
              <a:ext uri="{FF2B5EF4-FFF2-40B4-BE49-F238E27FC236}">
                <a16:creationId xmlns:a16="http://schemas.microsoft.com/office/drawing/2014/main" id="{E4D11124-DD5B-08D1-C9C8-02172836AE43}"/>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0416"/>
                    </a14:imgEffect>
                    <a14:imgEffect>
                      <a14:saturation sat="387000"/>
                    </a14:imgEffect>
                  </a14:imgLayer>
                </a14:imgProps>
              </a:ext>
            </a:extLst>
          </a:blip>
          <a:srcRect t="15171" r="4" b="5855"/>
          <a:stretch/>
        </p:blipFill>
        <p:spPr>
          <a:xfrm>
            <a:off x="4722853" y="2325155"/>
            <a:ext cx="3726740" cy="1967319"/>
          </a:xfrm>
          <a:prstGeom prst="rect">
            <a:avLst/>
          </a:prstGeom>
          <a:pattFill prst="pct60">
            <a:fgClr>
              <a:schemeClr val="accent1"/>
            </a:fgClr>
            <a:bgClr>
              <a:schemeClr val="bg1"/>
            </a:bgClr>
          </a:pattFill>
        </p:spPr>
      </p:pic>
    </p:spTree>
    <p:extLst>
      <p:ext uri="{BB962C8B-B14F-4D97-AF65-F5344CB8AC3E}">
        <p14:creationId xmlns:p14="http://schemas.microsoft.com/office/powerpoint/2010/main" val="3737147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8EE3-7E26-FACC-031F-B1176DCE2A48}"/>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D280473D-AC66-B21E-4852-AA4A9FB00739}"/>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E0955CBF-6672-6E6E-3CC3-7FB43B5B562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E732CE3F-546F-A3A9-00CC-FF9DA460A558}"/>
              </a:ext>
            </a:extLst>
          </p:cNvPr>
          <p:cNvSpPr txBox="1"/>
          <p:nvPr/>
        </p:nvSpPr>
        <p:spPr>
          <a:xfrm>
            <a:off x="107504" y="1995686"/>
            <a:ext cx="8712968" cy="2846933"/>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(Remain the same)?</a:t>
            </a:r>
            <a:endParaRPr lang="en-US" sz="1400" dirty="0">
              <a:latin typeface="Candara" panose="020E0502030303020204" pitchFamily="34" charset="0"/>
            </a:endParaRPr>
          </a:p>
          <a:p>
            <a:endParaRPr lang="en-US" sz="1200" dirty="0"/>
          </a:p>
          <a:p>
            <a:r>
              <a:rPr lang="en-US" sz="1200" dirty="0"/>
              <a:t>In 2024, Jamaica's economy faced challenges, including a contraction of 2.8% in the third quarter, primarily due to adverse weather conditions impacting key sectors such as agriculture and mining. Despite these setbacks, the International Monetary Fund (IMF) projects a 2.1% growth in real GDP for Jamaica in 2025, indicating a positive outlook. </a:t>
            </a:r>
            <a:r>
              <a:rPr lang="en-US" sz="1200" dirty="0">
                <a:hlinkClick r:id="rId3"/>
              </a:rPr>
              <a:t>imf.org</a:t>
            </a:r>
            <a:endParaRPr lang="en-US" sz="1200" dirty="0"/>
          </a:p>
          <a:p>
            <a:endParaRPr lang="en-US" sz="1200" dirty="0"/>
          </a:p>
          <a:p>
            <a:r>
              <a:rPr lang="en-US" sz="1200" dirty="0"/>
              <a:t>In support of economic development, the Government of Jamaica has allocated J$40 billion to the Shared Prosperity through Accelerated Improvement to our Road Network (SPARK) Programme. This initiative aims to rehabilitate and enhance the nation's road infrastructure, thereby facilitating commerce and contributing to sustained economic growth</a:t>
            </a:r>
          </a:p>
          <a:p>
            <a:pPr marL="285750" indent="-285750">
              <a:buFont typeface="Arial" pitchFamily="34" charset="0"/>
              <a:buChar char="•"/>
            </a:pPr>
            <a:endParaRPr lang="en-US" sz="900" dirty="0">
              <a:latin typeface="Candara" panose="020E0502030303020204" pitchFamily="34" charset="0"/>
            </a:endParaRPr>
          </a:p>
          <a:p>
            <a:pPr lvl="1" algn="just"/>
            <a:endParaRPr lang="en-US" sz="1000" dirty="0">
              <a:latin typeface="Candara" panose="020E0502030303020204" pitchFamily="34" charset="0"/>
            </a:endParaRPr>
          </a:p>
          <a:p>
            <a:r>
              <a:rPr lang="en-US" sz="1400" b="1" dirty="0">
                <a:solidFill>
                  <a:schemeClr val="accent1">
                    <a:lumMod val="75000"/>
                  </a:schemeClr>
                </a:solidFill>
                <a:latin typeface="Candara" panose="020E0502030303020204" pitchFamily="34" charset="0"/>
              </a:rPr>
              <a:t>Election is due for 2025. </a:t>
            </a:r>
            <a:r>
              <a:rPr lang="en-US" sz="1400" dirty="0"/>
              <a:t>Jamaica is scheduled to hold its next general election in 2025, with the exact date yet to be determined.</a:t>
            </a:r>
            <a:r>
              <a:rPr lang="en-US" sz="1400" b="1" dirty="0">
                <a:solidFill>
                  <a:schemeClr val="accent1">
                    <a:lumMod val="75000"/>
                  </a:schemeClr>
                </a:solidFill>
                <a:latin typeface="Candara" panose="020E0502030303020204" pitchFamily="34" charset="0"/>
              </a:rPr>
              <a:t> </a:t>
            </a:r>
          </a:p>
          <a:p>
            <a:endParaRPr lang="en-US" dirty="0"/>
          </a:p>
        </p:txBody>
      </p:sp>
      <p:graphicFrame>
        <p:nvGraphicFramePr>
          <p:cNvPr id="4" name="表格 3">
            <a:extLst>
              <a:ext uri="{FF2B5EF4-FFF2-40B4-BE49-F238E27FC236}">
                <a16:creationId xmlns:a16="http://schemas.microsoft.com/office/drawing/2014/main" id="{7988EBAC-3CAA-D50B-9514-39F51A44669D}"/>
              </a:ext>
            </a:extLst>
          </p:cNvPr>
          <p:cNvGraphicFramePr>
            <a:graphicFrameLocks noGrp="1"/>
          </p:cNvGraphicFramePr>
          <p:nvPr>
            <p:extLst>
              <p:ext uri="{D42A27DB-BD31-4B8C-83A1-F6EECF244321}">
                <p14:modId xmlns:p14="http://schemas.microsoft.com/office/powerpoint/2010/main" val="2640036560"/>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ndara" panose="020E0502030303020204" pitchFamily="34"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06959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B4E78-4175-56FA-4262-F9631FF46AFA}"/>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D5C7B748-E888-F724-C9CC-9A1717A0973D}"/>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(JM)</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ECAB4B1B-F59E-1D66-1DD0-A71805D7F828}"/>
              </a:ext>
            </a:extLst>
          </p:cNvPr>
          <p:cNvGraphicFramePr>
            <a:graphicFrameLocks noGrp="1"/>
          </p:cNvGraphicFramePr>
          <p:nvPr>
            <p:extLst>
              <p:ext uri="{D42A27DB-BD31-4B8C-83A1-F6EECF244321}">
                <p14:modId xmlns:p14="http://schemas.microsoft.com/office/powerpoint/2010/main" val="2063805276"/>
              </p:ext>
            </p:extLst>
          </p:nvPr>
        </p:nvGraphicFramePr>
        <p:xfrm>
          <a:off x="107504" y="720829"/>
          <a:ext cx="8928992" cy="37564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8">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936105">
                  <a:extLst>
                    <a:ext uri="{9D8B030D-6E8A-4147-A177-3AD203B41FA5}">
                      <a16:colId xmlns:a16="http://schemas.microsoft.com/office/drawing/2014/main" val="1668644550"/>
                    </a:ext>
                  </a:extLst>
                </a:gridCol>
                <a:gridCol w="4032448">
                  <a:extLst>
                    <a:ext uri="{9D8B030D-6E8A-4147-A177-3AD203B41FA5}">
                      <a16:colId xmlns:a16="http://schemas.microsoft.com/office/drawing/2014/main" val="3561485105"/>
                    </a:ext>
                  </a:extLst>
                </a:gridCol>
              </a:tblGrid>
              <a:tr h="139056">
                <a:tc rowSpan="5">
                  <a:txBody>
                    <a:bodyPr/>
                    <a:lstStyle/>
                    <a:p>
                      <a:pPr algn="ctr" fontAlgn="ctr"/>
                      <a:r>
                        <a:rPr lang="en-US" altLang="zh-TW" sz="1050" b="0" u="none" strike="noStrike" dirty="0">
                          <a:solidFill>
                            <a:schemeClr val="tx1"/>
                          </a:solidFill>
                          <a:effectLst/>
                          <a:latin typeface="Candara" panose="020E0502030303020204" pitchFamily="34" charset="0"/>
                        </a:rPr>
                        <a:t>EC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1329481">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a:solidFill>
                            <a:schemeClr val="tx1"/>
                          </a:solidFill>
                          <a:effectLst/>
                          <a:latin typeface="Candara" panose="020E0502030303020204" pitchFamily="34" charset="0"/>
                          <a:ea typeface="新細明體" panose="02020500000000000000" pitchFamily="18" charset="-120"/>
                        </a:rPr>
                        <a:t>Storage</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1000" u="none" strike="noStrike" dirty="0">
                          <a:solidFill>
                            <a:schemeClr val="tx1"/>
                          </a:solidFill>
                          <a:effectLst/>
                        </a:rPr>
                        <a:t>5 </a:t>
                      </a:r>
                      <a:r>
                        <a:rPr lang="en-US" altLang="zh-TW" sz="1000" u="none" strike="noStrike" dirty="0">
                          <a:effectLst/>
                        </a:rPr>
                        <a:t> FULL CONTAINER IN STORAGE</a:t>
                      </a:r>
                      <a:endParaRPr lang="zh-TW" altLang="en-US" sz="1000" b="0" i="0" u="none" strike="noStrike" dirty="0">
                        <a:solidFill>
                          <a:srgbClr val="000000"/>
                        </a:solidFill>
                        <a:effectLst/>
                        <a:latin typeface="Arial" panose="020B0604020202020204" pitchFamily="34" charset="0"/>
                        <a:ea typeface="新細明體" panose="02020500000000000000" pitchFamily="18" charset="-120"/>
                      </a:endParaRPr>
                    </a:p>
                    <a:p>
                      <a:pPr algn="ctr" fontAlgn="ctr"/>
                      <a:r>
                        <a:rPr lang="zh-TW" altLang="en-US" sz="1000" u="none" strike="noStrike" dirty="0">
                          <a:solidFill>
                            <a:schemeClr val="tx1"/>
                          </a:solidFill>
                          <a:effectLst/>
                        </a:rPr>
                        <a:t>　</a:t>
                      </a:r>
                      <a:endParaRPr lang="zh-TW" altLang="en-US" sz="10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1000" u="none" strike="noStrike" dirty="0">
                          <a:solidFill>
                            <a:schemeClr val="tx1"/>
                          </a:solidFill>
                          <a:effectLst/>
                        </a:rPr>
                        <a:t>5 </a:t>
                      </a:r>
                      <a:r>
                        <a:rPr lang="en-US" altLang="zh-TW" sz="1000" u="none" strike="noStrike" dirty="0">
                          <a:effectLst/>
                        </a:rPr>
                        <a:t> FULL CONTAINER IN STORAGE</a:t>
                      </a:r>
                      <a:endParaRPr lang="zh-TW" altLang="en-US" sz="1000" b="0" i="0" u="none" strike="noStrike" dirty="0">
                        <a:solidFill>
                          <a:srgbClr val="000000"/>
                        </a:solidFill>
                        <a:effectLst/>
                        <a:latin typeface="Arial" panose="020B0604020202020204" pitchFamily="34" charset="0"/>
                        <a:ea typeface="新細明體" panose="02020500000000000000" pitchFamily="18" charset="-120"/>
                      </a:endParaRPr>
                    </a:p>
                    <a:p>
                      <a:pPr algn="ctr" fontAlgn="ctr"/>
                      <a:r>
                        <a:rPr lang="zh-TW" altLang="en-US" sz="1000" u="none" strike="noStrike" dirty="0">
                          <a:solidFill>
                            <a:schemeClr val="tx1"/>
                          </a:solidFill>
                          <a:effectLst/>
                        </a:rPr>
                        <a:t>　</a:t>
                      </a:r>
                      <a:endParaRPr lang="zh-TW" altLang="en-US" sz="10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600" u="none" strike="noStrike" dirty="0">
                          <a:effectLst/>
                          <a:highlight>
                            <a:srgbClr val="FFFF00"/>
                          </a:highlight>
                          <a:latin typeface="Times New Roman" panose="02020603050405020304" pitchFamily="18" charset="0"/>
                          <a:cs typeface="Times New Roman" panose="02020603050405020304" pitchFamily="18" charset="0"/>
                        </a:rPr>
                        <a:t>0%</a:t>
                      </a:r>
                      <a:r>
                        <a:rPr lang="zh-TW" altLang="en-US" sz="1600" u="none" strike="noStrike" dirty="0">
                          <a:effectLst/>
                          <a:highlight>
                            <a:srgbClr val="FFFF00"/>
                          </a:highlight>
                          <a:latin typeface="Times New Roman" panose="02020603050405020304" pitchFamily="18" charset="0"/>
                          <a:cs typeface="Times New Roman" panose="02020603050405020304" pitchFamily="18" charset="0"/>
                        </a:rPr>
                        <a:t>　</a:t>
                      </a:r>
                      <a:endParaRPr lang="zh-TW" altLang="en-US" sz="1600" b="0" i="0" u="none" strike="noStrike"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Arial" panose="020B0604020202020204" pitchFamily="34" charset="0"/>
                        <a:buChar char="•"/>
                      </a:pPr>
                      <a:r>
                        <a:rPr lang="en-US" altLang="zh-TW" sz="1000" u="none" strike="noStrike" dirty="0">
                          <a:effectLst/>
                          <a:latin typeface="Times New Roman" panose="02020603050405020304" pitchFamily="18" charset="0"/>
                          <a:cs typeface="Times New Roman" panose="02020603050405020304" pitchFamily="18" charset="0"/>
                        </a:rPr>
                        <a:t>long overdue unclaimed cargo. Only two still on terminal / 1 abandoned. </a:t>
                      </a:r>
                    </a:p>
                    <a:p>
                      <a:pPr marL="171450" indent="-171450" algn="l" fontAlgn="ctr">
                        <a:buFont typeface="Arial" panose="020B0604020202020204" pitchFamily="34" charset="0"/>
                        <a:buChar char="•"/>
                      </a:pPr>
                      <a:r>
                        <a:rPr lang="en-US" altLang="zh-TW" sz="1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To frequently update unclaimed in SOL+ and advise BCC of our recommendations in our unclaimed report. </a:t>
                      </a:r>
                    </a:p>
                    <a:p>
                      <a:pPr marL="171450" indent="-171450" algn="l" fontAlgn="ctr">
                        <a:buFont typeface="Arial" panose="020B0604020202020204" pitchFamily="34" charset="0"/>
                        <a:buChar char="•"/>
                      </a:pPr>
                      <a:endParaRPr lang="en-US" altLang="zh-TW" sz="1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marL="171450" indent="-171450" algn="l" fontAlgn="ctr">
                        <a:buFont typeface="Arial" panose="020B0604020202020204" pitchFamily="34" charset="0"/>
                        <a:buChar char="•"/>
                      </a:pPr>
                      <a:r>
                        <a:rPr lang="en-US" altLang="zh-TW" sz="1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EMC does not pay terminal for full container storage. (Domestic)</a:t>
                      </a:r>
                    </a:p>
                    <a:p>
                      <a:pPr marL="171450" indent="-171450" algn="l" fontAlgn="ctr">
                        <a:buFont typeface="Arial" panose="020B0604020202020204" pitchFamily="34" charset="0"/>
                        <a:buChar char="•"/>
                      </a:pPr>
                      <a:endParaRPr lang="en-US" altLang="zh-TW" sz="1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marL="171450" indent="-171450" algn="l" fontAlgn="ctr">
                        <a:buFont typeface="Arial" panose="020B0604020202020204" pitchFamily="34" charset="0"/>
                        <a:buChar char="•"/>
                      </a:pPr>
                      <a:r>
                        <a:rPr lang="en-US" altLang="zh-TW" sz="1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1x40ft Customs Hold</a:t>
                      </a:r>
                    </a:p>
                    <a:p>
                      <a:pPr marL="171450" indent="-171450" algn="l" fontAlgn="ctr">
                        <a:buFont typeface="Arial" panose="020B0604020202020204" pitchFamily="34" charset="0"/>
                        <a:buChar char="•"/>
                      </a:pPr>
                      <a:endParaRPr lang="en-US" altLang="zh-TW" sz="1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marL="171450" indent="-171450" algn="l" fontAlgn="ctr">
                        <a:buFont typeface="Arial" panose="020B0604020202020204" pitchFamily="34" charset="0"/>
                        <a:buChar char="•"/>
                      </a:pPr>
                      <a:r>
                        <a:rPr lang="en-US" altLang="zh-TW" sz="1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Storage is handled by client for all units. </a:t>
                      </a:r>
                      <a:endParaRPr lang="zh-TW" altLang="en-US" sz="1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74147">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1000" b="0" i="0" u="none" strike="noStrike" dirty="0">
                          <a:solidFill>
                            <a:srgbClr val="000000"/>
                          </a:solidFill>
                          <a:effectLst/>
                          <a:latin typeface="Arial" panose="020B0604020202020204" pitchFamily="34" charset="0"/>
                          <a:ea typeface="新細明體" panose="02020500000000000000" pitchFamily="18" charset="-120"/>
                        </a:rPr>
                        <a:t>Avg 20-30 units per </a:t>
                      </a:r>
                      <a:r>
                        <a:rPr lang="en-US" altLang="zh-TW" sz="1000" b="0" i="0" u="none" strike="noStrike" dirty="0" err="1">
                          <a:solidFill>
                            <a:srgbClr val="000000"/>
                          </a:solidFill>
                          <a:effectLst/>
                          <a:latin typeface="Arial" panose="020B0604020202020204" pitchFamily="34" charset="0"/>
                          <a:ea typeface="新細明體" panose="02020500000000000000" pitchFamily="18" charset="-120"/>
                        </a:rPr>
                        <a:t>hr</a:t>
                      </a:r>
                      <a:r>
                        <a:rPr lang="en-US" altLang="zh-TW" sz="1000" b="0" i="0" u="none" strike="noStrike" dirty="0">
                          <a:solidFill>
                            <a:srgbClr val="000000"/>
                          </a:solidFill>
                          <a:effectLst/>
                          <a:latin typeface="Arial" panose="020B0604020202020204" pitchFamily="34" charset="0"/>
                          <a:ea typeface="新細明體" panose="02020500000000000000" pitchFamily="18" charset="-120"/>
                        </a:rPr>
                        <a:t>/ day </a:t>
                      </a:r>
                      <a:endParaRPr lang="zh-TW" altLang="en-US" sz="10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1000" b="0" i="0" u="none" strike="noStrike" dirty="0">
                          <a:solidFill>
                            <a:srgbClr val="000000"/>
                          </a:solidFill>
                          <a:effectLst/>
                          <a:latin typeface="Arial" panose="020B0604020202020204" pitchFamily="34" charset="0"/>
                          <a:ea typeface="新細明體" panose="02020500000000000000" pitchFamily="18" charset="-120"/>
                        </a:rPr>
                        <a:t>Avg 20-30 units per </a:t>
                      </a:r>
                      <a:r>
                        <a:rPr lang="en-US" altLang="zh-TW" sz="1000" b="0" i="0" u="none" strike="noStrike" dirty="0" err="1">
                          <a:solidFill>
                            <a:srgbClr val="000000"/>
                          </a:solidFill>
                          <a:effectLst/>
                          <a:latin typeface="Arial" panose="020B0604020202020204" pitchFamily="34" charset="0"/>
                          <a:ea typeface="新細明體" panose="02020500000000000000" pitchFamily="18" charset="-120"/>
                        </a:rPr>
                        <a:t>hr</a:t>
                      </a:r>
                      <a:r>
                        <a:rPr lang="en-US" altLang="zh-TW" sz="1000" b="0" i="0" u="none" strike="noStrike" dirty="0">
                          <a:solidFill>
                            <a:srgbClr val="000000"/>
                          </a:solidFill>
                          <a:effectLst/>
                          <a:latin typeface="Arial" panose="020B0604020202020204" pitchFamily="34" charset="0"/>
                          <a:ea typeface="新細明體" panose="02020500000000000000" pitchFamily="18" charset="-120"/>
                        </a:rPr>
                        <a:t>/ day </a:t>
                      </a:r>
                      <a:endParaRPr lang="zh-TW" altLang="en-US" sz="10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600" u="none" strike="noStrike" dirty="0">
                          <a:effectLst/>
                          <a:highlight>
                            <a:srgbClr val="FFFF00"/>
                          </a:highlight>
                          <a:latin typeface="Times New Roman" panose="02020603050405020304" pitchFamily="18" charset="0"/>
                          <a:cs typeface="Times New Roman" panose="02020603050405020304" pitchFamily="18" charset="0"/>
                        </a:rPr>
                        <a:t>0</a:t>
                      </a:r>
                      <a:r>
                        <a:rPr lang="zh-TW" altLang="en-US" sz="1600" u="none" strike="noStrike" dirty="0">
                          <a:effectLst/>
                          <a:highlight>
                            <a:srgbClr val="FFFF00"/>
                          </a:highlight>
                          <a:latin typeface="Times New Roman" panose="02020603050405020304" pitchFamily="18" charset="0"/>
                          <a:cs typeface="Times New Roman" panose="02020603050405020304" pitchFamily="18" charset="0"/>
                        </a:rPr>
                        <a:t>　</a:t>
                      </a:r>
                      <a:endParaRPr lang="zh-TW" altLang="en-US" sz="1600" b="0" i="0" u="none" strike="noStrike"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0">
                <a:tc vMerge="1">
                  <a:txBody>
                    <a:bodyPr/>
                    <a:lstStyle/>
                    <a:p>
                      <a:endParaRPr lang="zh-TW" altLang="en-US"/>
                    </a:p>
                  </a:txBody>
                  <a:tcPr/>
                </a:tc>
                <a:tc>
                  <a:txBody>
                    <a:bodyPr/>
                    <a:lstStyle/>
                    <a:p>
                      <a:pPr algn="ctr" fontAlgn="ctr"/>
                      <a:r>
                        <a:rPr lang="en-US" sz="1050" b="0" i="0" u="none" strike="noStrike">
                          <a:solidFill>
                            <a:schemeClr val="tx1"/>
                          </a:solidFill>
                          <a:effectLst/>
                          <a:latin typeface="Candara" panose="020E0502030303020204" pitchFamily="34" charset="0"/>
                          <a:ea typeface="新細明體" panose="02020500000000000000" pitchFamily="18" charset="-120"/>
                        </a:rPr>
                        <a:t>Reposition</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000" u="none" strike="noStrike" dirty="0">
                          <a:solidFill>
                            <a:schemeClr val="tx1"/>
                          </a:solidFill>
                          <a:effectLst/>
                        </a:rPr>
                        <a:t>　</a:t>
                      </a:r>
                      <a:r>
                        <a:rPr lang="en-US" altLang="zh-TW" sz="1000" u="none" strike="noStrike" dirty="0">
                          <a:solidFill>
                            <a:schemeClr val="tx1"/>
                          </a:solidFill>
                          <a:effectLst/>
                        </a:rPr>
                        <a:t>80%</a:t>
                      </a:r>
                      <a:endParaRPr lang="zh-TW" altLang="en-US" sz="10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1000" u="none" strike="noStrike" dirty="0">
                          <a:solidFill>
                            <a:schemeClr val="tx1"/>
                          </a:solidFill>
                          <a:effectLst/>
                        </a:rPr>
                        <a:t>　</a:t>
                      </a:r>
                      <a:r>
                        <a:rPr lang="en-US" altLang="zh-TW" sz="1000" u="none" strike="noStrike" dirty="0">
                          <a:solidFill>
                            <a:schemeClr val="tx1"/>
                          </a:solidFill>
                          <a:effectLst/>
                        </a:rPr>
                        <a:t>80%</a:t>
                      </a:r>
                      <a:endParaRPr lang="zh-TW" altLang="en-US" sz="10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600" u="none" strike="noStrike" dirty="0">
                          <a:effectLst/>
                          <a:highlight>
                            <a:srgbClr val="FFFF00"/>
                          </a:highlight>
                          <a:latin typeface="Times New Roman" panose="02020603050405020304" pitchFamily="18" charset="0"/>
                          <a:cs typeface="Times New Roman" panose="02020603050405020304" pitchFamily="18" charset="0"/>
                        </a:rPr>
                        <a:t>0</a:t>
                      </a:r>
                      <a:endParaRPr lang="zh-TW" altLang="en-US" sz="1600" b="0" i="0" u="none" strike="noStrike"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1000" u="none" strike="noStrike" dirty="0">
                          <a:solidFill>
                            <a:schemeClr val="tx1"/>
                          </a:solidFill>
                          <a:effectLst/>
                        </a:rPr>
                        <a:t>　</a:t>
                      </a:r>
                      <a:r>
                        <a:rPr lang="en-US" altLang="zh-TW" sz="1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Frequent feeder delays. EMC would need more space available to ship out empties</a:t>
                      </a:r>
                      <a:endParaRPr lang="zh-TW" altLang="en-US" sz="10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0">
                <a:tc vMerge="1">
                  <a:txBody>
                    <a:bodyPr/>
                    <a:lstStyle/>
                    <a:p>
                      <a:endParaRPr lang="zh-TW" altLang="en-US"/>
                    </a:p>
                  </a:txBody>
                  <a:tcPr/>
                </a:tc>
                <a:tc>
                  <a:txBody>
                    <a:bodyPr/>
                    <a:lstStyle/>
                    <a:p>
                      <a:pPr algn="ctr" fontAlgn="ctr"/>
                      <a:r>
                        <a:rPr lang="en-US" sz="1050" b="0" i="0" u="none" strike="noStrike">
                          <a:solidFill>
                            <a:schemeClr val="tx1"/>
                          </a:solidFill>
                          <a:effectLst/>
                          <a:latin typeface="Candara" panose="020E0502030303020204" pitchFamily="34" charset="0"/>
                          <a:ea typeface="新細明體" panose="02020500000000000000" pitchFamily="18" charset="-120"/>
                        </a:rPr>
                        <a:t>M &amp; R</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u="none" strike="noStrike" dirty="0">
                          <a:solidFill>
                            <a:schemeClr val="tx1"/>
                          </a:solidFill>
                          <a:effectLst/>
                        </a:rPr>
                        <a:t>N/A </a:t>
                      </a:r>
                      <a:endParaRPr lang="zh-TW" altLang="en-US" sz="10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000" u="none" strike="noStrike" dirty="0">
                          <a:solidFill>
                            <a:schemeClr val="tx1"/>
                          </a:solidFill>
                          <a:effectLst/>
                        </a:rPr>
                        <a:t>N/A </a:t>
                      </a:r>
                      <a:endParaRPr lang="zh-TW" altLang="en-US" sz="10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600" u="none" strike="noStrike" dirty="0">
                          <a:effectLst/>
                          <a:highlight>
                            <a:srgbClr val="FFFF00"/>
                          </a:highlight>
                          <a:latin typeface="Times New Roman" panose="02020603050405020304" pitchFamily="18" charset="0"/>
                          <a:cs typeface="Times New Roman" panose="02020603050405020304" pitchFamily="18" charset="0"/>
                        </a:rPr>
                        <a:t>N/A</a:t>
                      </a:r>
                      <a:r>
                        <a:rPr lang="zh-TW" altLang="en-US" sz="1600" u="none" strike="noStrike" dirty="0">
                          <a:effectLst/>
                          <a:highlight>
                            <a:srgbClr val="FFFF00"/>
                          </a:highlight>
                          <a:latin typeface="Times New Roman" panose="02020603050405020304" pitchFamily="18" charset="0"/>
                          <a:cs typeface="Times New Roman" panose="02020603050405020304" pitchFamily="18" charset="0"/>
                        </a:rPr>
                        <a:t>　</a:t>
                      </a:r>
                      <a:endParaRPr lang="zh-TW" altLang="en-US" sz="1600" b="0" i="0" u="none" strike="noStrike"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Arial" panose="020B0604020202020204" pitchFamily="34" charset="0"/>
                          <a:ea typeface="新細明體" panose="02020500000000000000" pitchFamily="18" charset="-120"/>
                        </a:rPr>
                        <a:t>N/A</a:t>
                      </a:r>
                      <a:endParaRPr lang="zh-TW" altLang="en-US" sz="10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00719">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u="none" strike="noStrike" dirty="0">
                          <a:effectLst/>
                        </a:rPr>
                        <a:t>N/A</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u="none" strike="noStrike" dirty="0">
                          <a:effectLst/>
                        </a:rPr>
                        <a:t>N/A</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600" u="none" strike="noStrike" dirty="0">
                          <a:effectLst/>
                          <a:highlight>
                            <a:srgbClr val="FFFF00"/>
                          </a:highlight>
                          <a:latin typeface="Times New Roman" panose="02020603050405020304" pitchFamily="18" charset="0"/>
                          <a:cs typeface="Times New Roman" panose="02020603050405020304" pitchFamily="18" charset="0"/>
                        </a:rPr>
                        <a:t>30%</a:t>
                      </a:r>
                      <a:r>
                        <a:rPr lang="zh-TW" altLang="en-US" sz="1600" u="none" strike="noStrike" dirty="0">
                          <a:effectLst/>
                          <a:highlight>
                            <a:srgbClr val="FFFF00"/>
                          </a:highlight>
                          <a:latin typeface="Times New Roman" panose="02020603050405020304" pitchFamily="18" charset="0"/>
                          <a:cs typeface="Times New Roman" panose="02020603050405020304" pitchFamily="18" charset="0"/>
                        </a:rPr>
                        <a:t>　</a:t>
                      </a:r>
                      <a:endParaRPr lang="zh-TW" altLang="en-US" sz="1600" b="0" i="0" u="none" strike="noStrike"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900" u="none" strike="noStrike" dirty="0">
                          <a:effectLst/>
                        </a:rPr>
                        <a:t>　</a:t>
                      </a:r>
                      <a:r>
                        <a:rPr lang="en-US" altLang="zh-TW" sz="1000" u="none" strike="noStrike" dirty="0">
                          <a:effectLst/>
                        </a:rPr>
                        <a:t>KFTL currently looking to increase their crane capacity by the end of 2024. </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387844">
                <a:tc vMerge="1">
                  <a:txBody>
                    <a:bodyPr/>
                    <a:lstStyle/>
                    <a:p>
                      <a:endParaRPr lang="zh-TW" altLang="en-US"/>
                    </a:p>
                  </a:txBody>
                  <a:tcPr/>
                </a:tc>
                <a:tc>
                  <a:txBody>
                    <a:bodyPr/>
                    <a:lstStyle/>
                    <a:p>
                      <a:pPr algn="ctr" fontAlgn="ctr"/>
                      <a:r>
                        <a:rPr lang="en-US" sz="1050" b="0" i="0" u="none" strike="noStrike">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a:solidFill>
                            <a:srgbClr val="000000"/>
                          </a:solidFill>
                          <a:effectLst/>
                          <a:latin typeface="Candara" panose="020E0502030303020204" pitchFamily="34" charset="0"/>
                          <a:ea typeface="新細明體" panose="02020500000000000000" pitchFamily="18" charset="-120"/>
                        </a:rPr>
                        <a:t>within 7 Days</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rPr>
                        <a:t>　</a:t>
                      </a:r>
                      <a:r>
                        <a:rPr lang="en-US" altLang="zh-TW" sz="900" u="none" strike="noStrike" dirty="0">
                          <a:effectLst/>
                        </a:rPr>
                        <a:t>80%</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900" u="none" strike="noStrike" dirty="0">
                          <a:effectLst/>
                        </a:rPr>
                        <a:t>　</a:t>
                      </a:r>
                      <a:r>
                        <a:rPr lang="en-US" altLang="zh-TW" sz="900" u="none" strike="noStrike" dirty="0">
                          <a:effectLst/>
                        </a:rPr>
                        <a:t>80%</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1600" u="none" strike="noStrike" dirty="0">
                          <a:effectLst/>
                          <a:highlight>
                            <a:srgbClr val="FFFF00"/>
                          </a:highlight>
                          <a:latin typeface="Times New Roman" panose="02020603050405020304" pitchFamily="18" charset="0"/>
                          <a:cs typeface="Times New Roman" panose="02020603050405020304" pitchFamily="18" charset="0"/>
                        </a:rPr>
                        <a:t>　</a:t>
                      </a:r>
                      <a:r>
                        <a:rPr lang="en-US" altLang="zh-TW" sz="1600" u="none" strike="noStrike" dirty="0">
                          <a:effectLst/>
                          <a:highlight>
                            <a:srgbClr val="FFFF00"/>
                          </a:highlight>
                          <a:latin typeface="Times New Roman" panose="02020603050405020304" pitchFamily="18" charset="0"/>
                          <a:cs typeface="Times New Roman" panose="02020603050405020304" pitchFamily="18" charset="0"/>
                        </a:rPr>
                        <a:t>N/A</a:t>
                      </a:r>
                      <a:endParaRPr lang="zh-TW" altLang="en-US" sz="1600" b="0" i="0" u="none" strike="noStrike"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900" u="none" strike="noStrike" dirty="0">
                          <a:effectLst/>
                        </a:rPr>
                        <a:t>　</a:t>
                      </a:r>
                      <a:r>
                        <a:rPr lang="en-US" altLang="zh-TW" sz="900" u="none" strike="noStrike" dirty="0">
                          <a:effectLst/>
                        </a:rPr>
                        <a:t>No change. We need more capacity on feeder service. </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283077">
                <a:tc vMerge="1">
                  <a:txBody>
                    <a:bodyPr/>
                    <a:lstStyle/>
                    <a:p>
                      <a:endParaRPr lang="zh-TW" altLang="en-US"/>
                    </a:p>
                  </a:txBody>
                  <a:tcPr/>
                </a:tc>
                <a:tc>
                  <a:txBody>
                    <a:bodyPr/>
                    <a:lstStyle/>
                    <a:p>
                      <a:pPr algn="ctr" fontAlgn="ctr"/>
                      <a:r>
                        <a:rPr lang="en-US" sz="1050" b="0" i="0" u="none" strike="noStrike">
                          <a:solidFill>
                            <a:srgbClr val="000000"/>
                          </a:solidFill>
                          <a:effectLst/>
                          <a:latin typeface="Candara" panose="020E0502030303020204" pitchFamily="34" charset="0"/>
                          <a:ea typeface="新細明體" panose="02020500000000000000" pitchFamily="18" charset="-120"/>
                        </a:rPr>
                        <a:t>No Personal Negligence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rPr>
                        <a:t>　</a:t>
                      </a:r>
                      <a:r>
                        <a:rPr lang="en-US" altLang="zh-TW" sz="900" u="none" strike="noStrike" dirty="0">
                          <a:effectLst/>
                        </a:rPr>
                        <a:t>Not AT THIS TIME</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900" u="none" strike="noStrike" dirty="0">
                          <a:effectLst/>
                        </a:rPr>
                        <a:t>　</a:t>
                      </a:r>
                      <a:r>
                        <a:rPr lang="en-US" altLang="zh-TW" sz="900" u="none" strike="noStrike" dirty="0">
                          <a:effectLst/>
                        </a:rPr>
                        <a:t>Not AT THIS TIME</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600" u="none" strike="noStrike" dirty="0">
                          <a:effectLst/>
                          <a:highlight>
                            <a:srgbClr val="FFFF00"/>
                          </a:highlight>
                          <a:latin typeface="Times New Roman" panose="02020603050405020304" pitchFamily="18" charset="0"/>
                          <a:cs typeface="Times New Roman" panose="02020603050405020304" pitchFamily="18" charset="0"/>
                        </a:rPr>
                        <a:t>0%</a:t>
                      </a:r>
                      <a:r>
                        <a:rPr lang="zh-TW" altLang="en-US" sz="1600" u="none" strike="noStrike" dirty="0">
                          <a:effectLst/>
                          <a:highlight>
                            <a:srgbClr val="FFFF00"/>
                          </a:highlight>
                          <a:latin typeface="Times New Roman" panose="02020603050405020304" pitchFamily="18" charset="0"/>
                          <a:cs typeface="Times New Roman" panose="02020603050405020304" pitchFamily="18" charset="0"/>
                        </a:rPr>
                        <a:t>　</a:t>
                      </a:r>
                      <a:endParaRPr lang="zh-TW" altLang="en-US" sz="1600" b="0" i="0" u="none" strike="noStrike"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11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All safety and regulatory requirements are closely monitored by Agency personnel. </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algn="ctr" fontAlgn="ctr"/>
                      <a:r>
                        <a:rPr lang="zh-TW" altLang="en-US" sz="1000" u="none" strike="noStrike" dirty="0">
                          <a:effectLst/>
                        </a:rPr>
                        <a:t>　</a:t>
                      </a:r>
                      <a:endParaRPr lang="zh-TW" altLang="en-US" sz="10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2252C608-BFF3-A552-50AF-9B7CB6F22F2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37</a:t>
            </a:fld>
            <a:endParaRPr lang="en-US" sz="1000" dirty="0"/>
          </a:p>
        </p:txBody>
      </p:sp>
    </p:spTree>
    <p:extLst>
      <p:ext uri="{BB962C8B-B14F-4D97-AF65-F5344CB8AC3E}">
        <p14:creationId xmlns:p14="http://schemas.microsoft.com/office/powerpoint/2010/main" val="1145165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B5C35-D7A0-1A83-299F-4DC4A15F3CF6}"/>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C7849C50-98E1-E641-B4BE-D5E745FCBB85}"/>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(JM)</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4A8DAA72-0243-4FB9-828A-9FEE8003EB45}"/>
              </a:ext>
            </a:extLst>
          </p:cNvPr>
          <p:cNvGraphicFramePr>
            <a:graphicFrameLocks noGrp="1"/>
          </p:cNvGraphicFramePr>
          <p:nvPr>
            <p:extLst>
              <p:ext uri="{D42A27DB-BD31-4B8C-83A1-F6EECF244321}">
                <p14:modId xmlns:p14="http://schemas.microsoft.com/office/powerpoint/2010/main" val="1711569919"/>
              </p:ext>
            </p:extLst>
          </p:nvPr>
        </p:nvGraphicFramePr>
        <p:xfrm>
          <a:off x="107504" y="771550"/>
          <a:ext cx="9001000" cy="384424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600" u="none" strike="noStrike" dirty="0">
                          <a:effectLst/>
                          <a:latin typeface="Times New Roman" panose="02020603050405020304" pitchFamily="18" charset="0"/>
                          <a:cs typeface="Times New Roman" panose="02020603050405020304" pitchFamily="18" charset="0"/>
                        </a:rPr>
                        <a:t>　</a:t>
                      </a:r>
                      <a:r>
                        <a:rPr lang="en-US" altLang="zh-TW" sz="1600" u="none" strike="noStrike" dirty="0">
                          <a:effectLst/>
                          <a:latin typeface="Times New Roman" panose="02020603050405020304" pitchFamily="18" charset="0"/>
                          <a:cs typeface="Times New Roman" panose="02020603050405020304" pitchFamily="18" charset="0"/>
                        </a:rPr>
                        <a:t>80%</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600" u="none" strike="noStrike" dirty="0">
                          <a:effectLst/>
                          <a:latin typeface="Times New Roman" panose="02020603050405020304" pitchFamily="18" charset="0"/>
                          <a:cs typeface="Times New Roman" panose="02020603050405020304" pitchFamily="18" charset="0"/>
                        </a:rPr>
                        <a:t>80%</a:t>
                      </a:r>
                      <a:r>
                        <a:rPr lang="zh-TW" altLang="en-US" sz="1600" u="none" strike="noStrike" dirty="0">
                          <a:effectLst/>
                          <a:latin typeface="Times New Roman" panose="02020603050405020304" pitchFamily="18" charset="0"/>
                          <a:cs typeface="Times New Roman" panose="02020603050405020304" pitchFamily="18" charset="0"/>
                        </a:rPr>
                        <a:t>　</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600" u="none" strike="noStrike" dirty="0">
                          <a:effectLst/>
                          <a:highlight>
                            <a:srgbClr val="FFFF00"/>
                          </a:highlight>
                          <a:latin typeface="Times New Roman" panose="02020603050405020304" pitchFamily="18" charset="0"/>
                          <a:cs typeface="Times New Roman" panose="02020603050405020304" pitchFamily="18" charset="0"/>
                        </a:rPr>
                        <a:t>0%</a:t>
                      </a:r>
                      <a:r>
                        <a:rPr lang="zh-TW" altLang="en-US" sz="1600" u="none" strike="noStrike" dirty="0">
                          <a:effectLst/>
                          <a:highlight>
                            <a:srgbClr val="FFFF00"/>
                          </a:highlight>
                          <a:latin typeface="Times New Roman" panose="02020603050405020304" pitchFamily="18" charset="0"/>
                          <a:cs typeface="Times New Roman" panose="02020603050405020304" pitchFamily="18" charset="0"/>
                        </a:rPr>
                        <a:t>　</a:t>
                      </a:r>
                      <a:endParaRPr lang="zh-TW" altLang="en-US" sz="1600" b="0" i="0" u="none" strike="noStrike"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The vessel would have to come within agreed terminal window. </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12hrs</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600" u="none" strike="noStrike" dirty="0">
                          <a:effectLst/>
                          <a:latin typeface="Times New Roman" panose="02020603050405020304" pitchFamily="18" charset="0"/>
                          <a:cs typeface="Times New Roman" panose="02020603050405020304" pitchFamily="18" charset="0"/>
                        </a:rPr>
                        <a:t>12hrs</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600" u="none" strike="noStrike" dirty="0">
                          <a:effectLst/>
                          <a:highlight>
                            <a:srgbClr val="FFFF00"/>
                          </a:highlight>
                          <a:latin typeface="Times New Roman" panose="02020603050405020304" pitchFamily="18" charset="0"/>
                          <a:cs typeface="Times New Roman" panose="02020603050405020304" pitchFamily="18" charset="0"/>
                        </a:rPr>
                        <a:t>0</a:t>
                      </a:r>
                      <a:r>
                        <a:rPr lang="zh-TW" altLang="en-US" sz="1600" u="none" strike="noStrike" dirty="0">
                          <a:effectLst/>
                          <a:highlight>
                            <a:srgbClr val="FFFF00"/>
                          </a:highlight>
                          <a:latin typeface="Times New Roman" panose="02020603050405020304" pitchFamily="18" charset="0"/>
                          <a:cs typeface="Times New Roman" panose="02020603050405020304" pitchFamily="18" charset="0"/>
                        </a:rPr>
                        <a:t>　</a:t>
                      </a:r>
                      <a:endParaRPr lang="zh-TW" altLang="en-US" sz="1600" b="0" i="0" u="none" strike="noStrike"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1600" u="none" strike="noStrike" dirty="0">
                          <a:effectLst/>
                          <a:latin typeface="Times New Roman" panose="02020603050405020304" pitchFamily="18" charset="0"/>
                          <a:cs typeface="Times New Roman" panose="02020603050405020304" pitchFamily="18" charset="0"/>
                        </a:rPr>
                        <a:t>We can continue to communicate to terminal to increase productivity.</a:t>
                      </a:r>
                      <a:r>
                        <a:rPr lang="zh-TW" altLang="en-US" sz="1600" u="none" strike="noStrike" dirty="0">
                          <a:effectLst/>
                          <a:latin typeface="Times New Roman" panose="02020603050405020304" pitchFamily="18" charset="0"/>
                          <a:cs typeface="Times New Roman" panose="02020603050405020304" pitchFamily="18" charset="0"/>
                        </a:rPr>
                        <a:t>　</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600" u="none" strike="noStrike" dirty="0">
                          <a:effectLst/>
                          <a:latin typeface="Times New Roman" panose="02020603050405020304" pitchFamily="18" charset="0"/>
                          <a:cs typeface="Times New Roman" panose="02020603050405020304" pitchFamily="18" charset="0"/>
                        </a:rPr>
                        <a:t>　</a:t>
                      </a:r>
                      <a:r>
                        <a:rPr lang="en-US" altLang="zh-TW" sz="1600" u="none" strike="noStrike" dirty="0">
                          <a:effectLst/>
                          <a:latin typeface="Times New Roman" panose="02020603050405020304" pitchFamily="18" charset="0"/>
                          <a:cs typeface="Times New Roman" panose="02020603050405020304" pitchFamily="18" charset="0"/>
                        </a:rPr>
                        <a:t>20 moves per hour/crane</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600" u="none" strike="noStrike" dirty="0">
                          <a:effectLst/>
                          <a:latin typeface="Times New Roman" panose="02020603050405020304" pitchFamily="18" charset="0"/>
                          <a:cs typeface="Times New Roman" panose="02020603050405020304" pitchFamily="18" charset="0"/>
                        </a:rPr>
                        <a:t>20 moves per hour/crane</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600" u="none" strike="noStrike" dirty="0">
                          <a:effectLst/>
                          <a:highlight>
                            <a:srgbClr val="FFFF00"/>
                          </a:highlight>
                          <a:latin typeface="Times New Roman" panose="02020603050405020304" pitchFamily="18" charset="0"/>
                          <a:cs typeface="Times New Roman" panose="02020603050405020304" pitchFamily="18" charset="0"/>
                        </a:rPr>
                        <a:t>0</a:t>
                      </a:r>
                      <a:endParaRPr lang="zh-TW" altLang="en-US" sz="1600" b="0" i="0" u="none" strike="noStrike"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zh-TW" sz="1600" u="none" strike="noStrike" dirty="0">
                          <a:effectLst/>
                          <a:latin typeface="Times New Roman" panose="02020603050405020304" pitchFamily="18" charset="0"/>
                          <a:cs typeface="Times New Roman" panose="02020603050405020304" pitchFamily="18" charset="0"/>
                        </a:rPr>
                        <a:t>We can continue to communicate to terminal to increase productivity.</a:t>
                      </a:r>
                    </a:p>
                    <a:p>
                      <a:pPr marL="0" marR="0" lvl="0" indent="0" algn="l" defTabSz="914400" eaLnBrk="1" fontAlgn="ctr" latinLnBrk="0" hangingPunct="1">
                        <a:lnSpc>
                          <a:spcPct val="100000"/>
                        </a:lnSpc>
                        <a:spcBef>
                          <a:spcPts val="0"/>
                        </a:spcBef>
                        <a:spcAft>
                          <a:spcPts val="0"/>
                        </a:spcAft>
                        <a:buClrTx/>
                        <a:buSzTx/>
                        <a:buFontTx/>
                        <a:buNone/>
                        <a:tabLst/>
                        <a:defRPr/>
                      </a:pPr>
                      <a:r>
                        <a:rPr lang="en-US" altLang="zh-TW" sz="1600" u="none" strike="noStrike" dirty="0">
                          <a:effectLst/>
                          <a:latin typeface="Times New Roman" panose="02020603050405020304" pitchFamily="18" charset="0"/>
                          <a:cs typeface="Times New Roman" panose="02020603050405020304" pitchFamily="18" charset="0"/>
                        </a:rPr>
                        <a:t>As</a:t>
                      </a:r>
                      <a:r>
                        <a:rPr lang="zh-TW" altLang="en-US" sz="1600" u="none" strike="noStrike" dirty="0">
                          <a:effectLst/>
                          <a:latin typeface="Times New Roman" panose="02020603050405020304" pitchFamily="18" charset="0"/>
                          <a:cs typeface="Times New Roman" panose="02020603050405020304" pitchFamily="18" charset="0"/>
                        </a:rPr>
                        <a:t> </a:t>
                      </a:r>
                      <a:r>
                        <a:rPr lang="en-US" altLang="zh-TW" sz="1600" u="none" strike="noStrike" dirty="0">
                          <a:effectLst/>
                          <a:latin typeface="Times New Roman" panose="02020603050405020304" pitchFamily="18" charset="0"/>
                          <a:cs typeface="Times New Roman" panose="02020603050405020304" pitchFamily="18" charset="0"/>
                        </a:rPr>
                        <a:t>adjoining terminal KFTL current productivity is over 40 moves per </a:t>
                      </a:r>
                      <a:r>
                        <a:rPr lang="en-US" altLang="zh-TW" sz="1600" u="none" strike="noStrike" dirty="0" err="1">
                          <a:effectLst/>
                          <a:latin typeface="Times New Roman" panose="02020603050405020304" pitchFamily="18" charset="0"/>
                          <a:cs typeface="Times New Roman" panose="02020603050405020304" pitchFamily="18" charset="0"/>
                        </a:rPr>
                        <a:t>hr</a:t>
                      </a:r>
                      <a:r>
                        <a:rPr lang="en-US" altLang="zh-TW" sz="1600" u="none" strike="noStrike" dirty="0">
                          <a:effectLst/>
                          <a:latin typeface="Times New Roman" panose="02020603050405020304" pitchFamily="18" charset="0"/>
                          <a:cs typeface="Times New Roman" panose="02020603050405020304" pitchFamily="18" charset="0"/>
                        </a:rPr>
                        <a:t>/crane. </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600" u="none" strike="noStrike" dirty="0">
                          <a:effectLst/>
                          <a:latin typeface="Times New Roman" panose="02020603050405020304" pitchFamily="18" charset="0"/>
                          <a:cs typeface="Times New Roman" panose="02020603050405020304" pitchFamily="18" charset="0"/>
                        </a:rPr>
                        <a:t>　</a:t>
                      </a:r>
                      <a:r>
                        <a:rPr lang="en-US" altLang="zh-TW" sz="1600" u="none" strike="noStrike" dirty="0">
                          <a:effectLst/>
                          <a:latin typeface="Times New Roman" panose="02020603050405020304" pitchFamily="18" charset="0"/>
                          <a:cs typeface="Times New Roman" panose="02020603050405020304" pitchFamily="18" charset="0"/>
                        </a:rPr>
                        <a:t>N/A </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600" u="none" strike="noStrike" dirty="0">
                          <a:effectLst/>
                          <a:latin typeface="Times New Roman" panose="02020603050405020304" pitchFamily="18" charset="0"/>
                          <a:cs typeface="Times New Roman" panose="02020603050405020304" pitchFamily="18" charset="0"/>
                        </a:rPr>
                        <a:t>N/A</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600" u="none" strike="noStrike" dirty="0">
                          <a:effectLst/>
                          <a:highlight>
                            <a:srgbClr val="FFFF00"/>
                          </a:highlight>
                          <a:latin typeface="Times New Roman" panose="02020603050405020304" pitchFamily="18" charset="0"/>
                          <a:cs typeface="Times New Roman" panose="02020603050405020304" pitchFamily="18" charset="0"/>
                        </a:rPr>
                        <a:t>N/A</a:t>
                      </a:r>
                      <a:r>
                        <a:rPr lang="zh-TW" altLang="en-US" sz="1600" u="none" strike="noStrike" dirty="0">
                          <a:effectLst/>
                          <a:highlight>
                            <a:srgbClr val="FFFF00"/>
                          </a:highlight>
                          <a:latin typeface="Times New Roman" panose="02020603050405020304" pitchFamily="18" charset="0"/>
                          <a:cs typeface="Times New Roman" panose="02020603050405020304" pitchFamily="18" charset="0"/>
                        </a:rPr>
                        <a:t>　</a:t>
                      </a:r>
                      <a:endParaRPr lang="zh-TW" altLang="en-US" sz="1600" b="0" i="0" u="none" strike="noStrike"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600" u="none" strike="noStrike" dirty="0">
                          <a:effectLst/>
                          <a:latin typeface="Times New Roman" panose="02020603050405020304" pitchFamily="18" charset="0"/>
                          <a:cs typeface="Times New Roman" panose="02020603050405020304" pitchFamily="18" charset="0"/>
                        </a:rPr>
                        <a:t>N/A</a:t>
                      </a:r>
                      <a:r>
                        <a:rPr lang="zh-TW" altLang="en-US" sz="1600" u="none" strike="noStrike" dirty="0">
                          <a:effectLst/>
                          <a:latin typeface="Times New Roman" panose="02020603050405020304" pitchFamily="18" charset="0"/>
                          <a:cs typeface="Times New Roman" panose="02020603050405020304" pitchFamily="18" charset="0"/>
                        </a:rPr>
                        <a:t>　</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85928">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u="none" strike="noStrike" dirty="0">
                          <a:effectLst/>
                          <a:latin typeface="Times New Roman" panose="02020603050405020304" pitchFamily="18" charset="0"/>
                          <a:cs typeface="Times New Roman" panose="02020603050405020304" pitchFamily="18" charset="0"/>
                        </a:rPr>
                        <a:t>30 Days</a:t>
                      </a:r>
                      <a:r>
                        <a:rPr lang="zh-TW" altLang="en-US" sz="1600" u="none" strike="noStrike" dirty="0">
                          <a:effectLst/>
                          <a:latin typeface="Times New Roman" panose="02020603050405020304" pitchFamily="18" charset="0"/>
                          <a:cs typeface="Times New Roman" panose="02020603050405020304" pitchFamily="18" charset="0"/>
                        </a:rPr>
                        <a:t>　</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600" u="none" strike="noStrike" dirty="0">
                          <a:effectLst/>
                          <a:latin typeface="Times New Roman" panose="02020603050405020304" pitchFamily="18" charset="0"/>
                          <a:cs typeface="Times New Roman" panose="02020603050405020304" pitchFamily="18" charset="0"/>
                        </a:rPr>
                        <a:t>20 days</a:t>
                      </a:r>
                      <a:r>
                        <a:rPr lang="zh-TW" altLang="en-US" sz="1600" u="none" strike="noStrike" dirty="0">
                          <a:effectLst/>
                          <a:latin typeface="Times New Roman" panose="02020603050405020304" pitchFamily="18" charset="0"/>
                          <a:cs typeface="Times New Roman" panose="02020603050405020304" pitchFamily="18" charset="0"/>
                        </a:rPr>
                        <a:t>　</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600" u="none" strike="noStrike" dirty="0">
                          <a:effectLst/>
                          <a:highlight>
                            <a:srgbClr val="FFFF00"/>
                          </a:highlight>
                          <a:latin typeface="Times New Roman" panose="02020603050405020304" pitchFamily="18" charset="0"/>
                          <a:cs typeface="Times New Roman" panose="02020603050405020304" pitchFamily="18" charset="0"/>
                        </a:rPr>
                        <a:t>30%</a:t>
                      </a:r>
                      <a:r>
                        <a:rPr lang="zh-TW" altLang="en-US" sz="1600" u="none" strike="noStrike" dirty="0">
                          <a:effectLst/>
                          <a:highlight>
                            <a:srgbClr val="FFFF00"/>
                          </a:highlight>
                          <a:latin typeface="Times New Roman" panose="02020603050405020304" pitchFamily="18" charset="0"/>
                          <a:cs typeface="Times New Roman" panose="02020603050405020304" pitchFamily="18" charset="0"/>
                        </a:rPr>
                        <a:t>　</a:t>
                      </a:r>
                      <a:endParaRPr lang="zh-TW" altLang="en-US" sz="1600" b="0" i="0" u="none" strike="noStrike"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1600" u="none" strike="noStrike" dirty="0">
                          <a:effectLst/>
                          <a:latin typeface="Times New Roman" panose="02020603050405020304" pitchFamily="18" charset="0"/>
                          <a:cs typeface="Times New Roman" panose="02020603050405020304" pitchFamily="18" charset="0"/>
                        </a:rPr>
                        <a:t>EMC would need to provide reposition options from JMKSNT. </a:t>
                      </a: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6004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u="none" strike="noStrike" dirty="0">
                          <a:effectLst/>
                          <a:latin typeface="Times New Roman" panose="02020603050405020304" pitchFamily="18" charset="0"/>
                          <a:cs typeface="Times New Roman" panose="02020603050405020304" pitchFamily="18" charset="0"/>
                        </a:rPr>
                        <a:t>N/A</a:t>
                      </a:r>
                      <a:r>
                        <a:rPr lang="zh-TW" altLang="en-US" sz="1600" u="none" strike="noStrike" dirty="0">
                          <a:effectLst/>
                          <a:latin typeface="Times New Roman" panose="02020603050405020304" pitchFamily="18" charset="0"/>
                          <a:cs typeface="Times New Roman" panose="02020603050405020304" pitchFamily="18" charset="0"/>
                        </a:rPr>
                        <a:t>　</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1600" u="none" strike="noStrike" dirty="0">
                          <a:effectLst/>
                          <a:latin typeface="Times New Roman" panose="02020603050405020304" pitchFamily="18" charset="0"/>
                          <a:cs typeface="Times New Roman" panose="02020603050405020304" pitchFamily="18" charset="0"/>
                        </a:rPr>
                        <a:t>N/A</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1600" u="none" strike="noStrike" dirty="0">
                          <a:effectLst/>
                          <a:highlight>
                            <a:srgbClr val="FFFF00"/>
                          </a:highlight>
                          <a:latin typeface="Times New Roman" panose="02020603050405020304" pitchFamily="18" charset="0"/>
                          <a:cs typeface="Times New Roman" panose="02020603050405020304" pitchFamily="18" charset="0"/>
                        </a:rPr>
                        <a:t>　</a:t>
                      </a:r>
                      <a:r>
                        <a:rPr lang="en-US" altLang="zh-TW" sz="1600" u="none" strike="noStrike" dirty="0">
                          <a:effectLst/>
                          <a:highlight>
                            <a:srgbClr val="FFFF00"/>
                          </a:highlight>
                          <a:latin typeface="Times New Roman" panose="02020603050405020304" pitchFamily="18" charset="0"/>
                          <a:cs typeface="Times New Roman" panose="02020603050405020304" pitchFamily="18" charset="0"/>
                        </a:rPr>
                        <a:t>N/A</a:t>
                      </a:r>
                      <a:endParaRPr lang="zh-TW" altLang="en-US" sz="1600" b="0" i="0" u="none" strike="noStrike"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600" u="none" strike="noStrike" dirty="0">
                          <a:effectLst/>
                          <a:latin typeface="Times New Roman" panose="02020603050405020304" pitchFamily="18" charset="0"/>
                          <a:cs typeface="Times New Roman" panose="02020603050405020304" pitchFamily="18" charset="0"/>
                        </a:rPr>
                        <a:t>N/A</a:t>
                      </a:r>
                      <a:r>
                        <a:rPr lang="zh-TW" altLang="en-US" sz="1600" u="none" strike="noStrike" dirty="0">
                          <a:effectLst/>
                          <a:latin typeface="Times New Roman" panose="02020603050405020304" pitchFamily="18" charset="0"/>
                          <a:cs typeface="Times New Roman" panose="02020603050405020304" pitchFamily="18" charset="0"/>
                        </a:rPr>
                        <a:t>　</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84" marR="9384" marT="9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FF02FEB0-6F18-02B0-8B10-F8748E7AFC83}"/>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38</a:t>
            </a:fld>
            <a:endParaRPr lang="en-US" sz="1000" dirty="0"/>
          </a:p>
        </p:txBody>
      </p:sp>
      <p:sp>
        <p:nvSpPr>
          <p:cNvPr id="6" name="文字方塊 5">
            <a:extLst>
              <a:ext uri="{FF2B5EF4-FFF2-40B4-BE49-F238E27FC236}">
                <a16:creationId xmlns:a16="http://schemas.microsoft.com/office/drawing/2014/main" id="{00304D44-07D7-114B-45E9-956049BC1A29}"/>
              </a:ext>
            </a:extLst>
          </p:cNvPr>
          <p:cNvSpPr txBox="1"/>
          <p:nvPr/>
        </p:nvSpPr>
        <p:spPr>
          <a:xfrm>
            <a:off x="323528" y="4608993"/>
            <a:ext cx="6912768" cy="969496"/>
          </a:xfrm>
          <a:prstGeom prst="rect">
            <a:avLst/>
          </a:prstGeom>
          <a:noFill/>
        </p:spPr>
        <p:txBody>
          <a:bodyPr wrap="square" rtlCol="0">
            <a:spAutoFit/>
          </a:bodyPr>
          <a:lstStyle/>
          <a:p>
            <a:r>
              <a:rPr lang="en-US" altLang="zh-TW" sz="1100" dirty="0"/>
              <a:t>Topic</a:t>
            </a:r>
          </a:p>
          <a:p>
            <a:r>
              <a:rPr lang="en-US" altLang="zh-TW" sz="800" dirty="0"/>
              <a:t>Terminal info update (expansion/dredge/crane)</a:t>
            </a:r>
          </a:p>
          <a:p>
            <a:pPr marL="628650" lvl="1" indent="-171450">
              <a:buFont typeface="Wingdings" panose="05000000000000000000" pitchFamily="2" charset="2"/>
              <a:buChar char="l"/>
            </a:pPr>
            <a:r>
              <a:rPr lang="en-US" altLang="zh-TW" sz="800" dirty="0"/>
              <a:t>A</a:t>
            </a:r>
          </a:p>
          <a:p>
            <a:pPr marL="628650" lvl="1" indent="-171450">
              <a:buFont typeface="Wingdings" panose="05000000000000000000" pitchFamily="2" charset="2"/>
              <a:buChar char="l"/>
            </a:pPr>
            <a:r>
              <a:rPr lang="en-US" altLang="zh-TW" sz="800" dirty="0"/>
              <a:t>B</a:t>
            </a:r>
            <a:endParaRPr lang="en-US" altLang="zh-TW" sz="800" b="1" dirty="0"/>
          </a:p>
          <a:p>
            <a:endParaRPr lang="en-US" altLang="zh-TW" sz="1100" dirty="0"/>
          </a:p>
          <a:p>
            <a:endParaRPr lang="zh-TW" altLang="en-US" sz="1100" dirty="0"/>
          </a:p>
        </p:txBody>
      </p:sp>
    </p:spTree>
    <p:extLst>
      <p:ext uri="{BB962C8B-B14F-4D97-AF65-F5344CB8AC3E}">
        <p14:creationId xmlns:p14="http://schemas.microsoft.com/office/powerpoint/2010/main" val="2148776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07</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UMS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(PANAMA)</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2165714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87609324"/>
              </p:ext>
            </p:extLst>
          </p:nvPr>
        </p:nvGraphicFramePr>
        <p:xfrm>
          <a:off x="132314" y="699542"/>
          <a:ext cx="8883832" cy="4184178"/>
        </p:xfrm>
        <a:graphic>
          <a:graphicData uri="http://schemas.openxmlformats.org/drawingml/2006/table">
            <a:tbl>
              <a:tblPr/>
              <a:tblGrid>
                <a:gridCol w="47924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360040">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CR+NI</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900" b="0" i="0" u="none" strike="noStrike" baseline="0" dirty="0">
                          <a:solidFill>
                            <a:schemeClr val="tx1"/>
                          </a:solidFill>
                          <a:effectLst/>
                          <a:latin typeface="DFKai-SB" pitchFamily="65" charset="-120"/>
                          <a:ea typeface="DFKai-SB" pitchFamily="65" charset="-120"/>
                        </a:rPr>
                        <a:t>(C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CR+NI</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900" b="0" i="0" u="none" strike="noStrike" baseline="0" dirty="0">
                          <a:solidFill>
                            <a:schemeClr val="tx1"/>
                          </a:solidFill>
                          <a:effectLst/>
                          <a:latin typeface="DFKai-SB" pitchFamily="65" charset="-120"/>
                          <a:ea typeface="DFKai-SB" pitchFamily="65" charset="-120"/>
                        </a:rPr>
                        <a:t>(Q</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6,221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6,354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7,265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CR+NI </a:t>
                      </a:r>
                      <a:r>
                        <a:rPr lang="en-US" altLang="zh-TW" sz="900" b="1" i="0" u="none" strike="noStrike" dirty="0">
                          <a:solidFill>
                            <a:schemeClr val="tx1"/>
                          </a:solidFill>
                          <a:effectLst/>
                          <a:latin typeface="DFKai-SB" pitchFamily="65" charset="-120"/>
                          <a:ea typeface="DFKai-SB" pitchFamily="65" charset="-120"/>
                        </a:rPr>
                        <a:t>EXP.</a:t>
                      </a:r>
                      <a:r>
                        <a:rPr lang="zh-TW" altLang="en-US" sz="900" b="1" i="0" u="none" strike="noStrike" baseline="0" dirty="0">
                          <a:solidFill>
                            <a:schemeClr val="tx1"/>
                          </a:solidFill>
                          <a:effectLst/>
                          <a:latin typeface="DFKai-SB" pitchFamily="65" charset="-120"/>
                          <a:ea typeface="DFKai-SB" pitchFamily="65" charset="-120"/>
                        </a:rPr>
                        <a:t> </a:t>
                      </a:r>
                      <a:r>
                        <a:rPr lang="en-US" altLang="zh-TW" sz="900" b="1" i="0" u="none" strike="noStrike" baseline="0" dirty="0">
                          <a:solidFill>
                            <a:schemeClr val="tx1"/>
                          </a:solidFill>
                          <a:effectLst/>
                          <a:latin typeface="DFKai-SB" pitchFamily="65" charset="-120"/>
                          <a:ea typeface="DFKai-SB" pitchFamily="65" charset="-120"/>
                        </a:rPr>
                        <a:t>=&gt; F.E.</a:t>
                      </a:r>
                      <a:endParaRPr lang="fr-FR" altLang="zh-TW" sz="900" b="1" i="0" u="none" strike="noStrike" dirty="0">
                        <a:solidFill>
                          <a:schemeClr val="tx1"/>
                        </a:solidFill>
                        <a:effectLst/>
                        <a:latin typeface="DFKai-SB" pitchFamily="65" charset="-120"/>
                        <a:ea typeface="DFKai-SB" pitchFamily="65" charset="-120"/>
                      </a:endParaRPr>
                    </a:p>
                    <a:p>
                      <a:pPr algn="ctr" rtl="0" fontAlgn="ctr"/>
                      <a:r>
                        <a:rPr lang="en-US" altLang="zh-TW" sz="900" b="0" i="0" u="none" strike="noStrike" dirty="0">
                          <a:solidFill>
                            <a:schemeClr val="tx1"/>
                          </a:solidFill>
                          <a:effectLst/>
                          <a:latin typeface="DFKai-SB" pitchFamily="65" charset="-120"/>
                          <a:ea typeface="DFKai-SB" pitchFamily="65" charset="-120"/>
                        </a:rPr>
                        <a:t>(CF</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rgbClr val="FF0000"/>
                          </a:solidFill>
                          <a:effectLst/>
                          <a:latin typeface="DFKai-SB" panose="03000509000000000000" pitchFamily="65" charset="-120"/>
                          <a:ea typeface="DFKai-SB" panose="03000509000000000000" pitchFamily="65" charset="-12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6" name="CuadroTexto 5">
            <a:extLst>
              <a:ext uri="{FF2B5EF4-FFF2-40B4-BE49-F238E27FC236}">
                <a16:creationId xmlns:a16="http://schemas.microsoft.com/office/drawing/2014/main" id="{140C57DD-84C2-811A-EB76-7A43212DBC16}"/>
              </a:ext>
            </a:extLst>
          </p:cNvPr>
          <p:cNvSpPr txBox="1"/>
          <p:nvPr/>
        </p:nvSpPr>
        <p:spPr>
          <a:xfrm>
            <a:off x="5070996" y="2586747"/>
            <a:ext cx="3940690" cy="256094"/>
          </a:xfrm>
          <a:prstGeom prst="rect">
            <a:avLst/>
          </a:prstGeom>
          <a:noFill/>
        </p:spPr>
        <p:txBody>
          <a:bodyPr wrap="square" rtlCol="0">
            <a:spAutoFit/>
          </a:bodyPr>
          <a:lstStyle/>
          <a:p>
            <a:endParaRPr lang="es-CR" sz="1000" dirty="0"/>
          </a:p>
        </p:txBody>
      </p:sp>
    </p:spTree>
    <p:extLst>
      <p:ext uri="{BB962C8B-B14F-4D97-AF65-F5344CB8AC3E}">
        <p14:creationId xmlns:p14="http://schemas.microsoft.com/office/powerpoint/2010/main" val="153315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60659420"/>
              </p:ext>
            </p:extLst>
          </p:nvPr>
        </p:nvGraphicFramePr>
        <p:xfrm>
          <a:off x="132314" y="699542"/>
          <a:ext cx="8968289" cy="3680588"/>
        </p:xfrm>
        <a:graphic>
          <a:graphicData uri="http://schemas.openxmlformats.org/drawingml/2006/table">
            <a:tbl>
              <a:tblPr/>
              <a:tblGrid>
                <a:gridCol w="468402">
                  <a:extLst>
                    <a:ext uri="{9D8B030D-6E8A-4147-A177-3AD203B41FA5}">
                      <a16:colId xmlns:a16="http://schemas.microsoft.com/office/drawing/2014/main" val="20000"/>
                    </a:ext>
                  </a:extLst>
                </a:gridCol>
                <a:gridCol w="985301">
                  <a:extLst>
                    <a:ext uri="{9D8B030D-6E8A-4147-A177-3AD203B41FA5}">
                      <a16:colId xmlns:a16="http://schemas.microsoft.com/office/drawing/2014/main" val="20001"/>
                    </a:ext>
                  </a:extLst>
                </a:gridCol>
                <a:gridCol w="492650">
                  <a:extLst>
                    <a:ext uri="{9D8B030D-6E8A-4147-A177-3AD203B41FA5}">
                      <a16:colId xmlns:a16="http://schemas.microsoft.com/office/drawing/2014/main" val="20006"/>
                    </a:ext>
                  </a:extLst>
                </a:gridCol>
                <a:gridCol w="844544">
                  <a:extLst>
                    <a:ext uri="{9D8B030D-6E8A-4147-A177-3AD203B41FA5}">
                      <a16:colId xmlns:a16="http://schemas.microsoft.com/office/drawing/2014/main" val="20002"/>
                    </a:ext>
                  </a:extLst>
                </a:gridCol>
                <a:gridCol w="844544">
                  <a:extLst>
                    <a:ext uri="{9D8B030D-6E8A-4147-A177-3AD203B41FA5}">
                      <a16:colId xmlns:a16="http://schemas.microsoft.com/office/drawing/2014/main" val="20003"/>
                    </a:ext>
                  </a:extLst>
                </a:gridCol>
                <a:gridCol w="623888">
                  <a:extLst>
                    <a:ext uri="{9D8B030D-6E8A-4147-A177-3AD203B41FA5}">
                      <a16:colId xmlns:a16="http://schemas.microsoft.com/office/drawing/2014/main" val="20004"/>
                    </a:ext>
                  </a:extLst>
                </a:gridCol>
                <a:gridCol w="858024">
                  <a:extLst>
                    <a:ext uri="{9D8B030D-6E8A-4147-A177-3AD203B41FA5}">
                      <a16:colId xmlns:a16="http://schemas.microsoft.com/office/drawing/2014/main" val="2800999351"/>
                    </a:ext>
                  </a:extLst>
                </a:gridCol>
                <a:gridCol w="3850936">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15,512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17,444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16,415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Tx/>
                        <a:buAutoNum type="arabicPeriod"/>
                        <a:tabLst/>
                        <a:defRPr/>
                      </a:pPr>
                      <a:endParaRPr lang="en-US" sz="900" b="0" i="0" u="none" strike="noStrike" baseline="0"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624820">
                <a:tc vMerge="1">
                  <a:txBody>
                    <a:bodyPr/>
                    <a:lstStyle/>
                    <a:p>
                      <a:endParaRPr lang="de-DE"/>
                    </a:p>
                  </a:txBody>
                  <a:tcPr/>
                </a:tc>
                <a:tc>
                  <a:txBody>
                    <a:bodyPr/>
                    <a:lstStyle/>
                    <a:p>
                      <a:pPr algn="ctr" rtl="0" fontAlgn="ctr"/>
                      <a:r>
                        <a:rPr lang="en-US" altLang="zh-TW" sz="1000" b="1" i="0" u="none" strike="noStrike" baseline="0" dirty="0">
                          <a:solidFill>
                            <a:srgbClr val="FF0000"/>
                          </a:solidFill>
                          <a:effectLst/>
                          <a:latin typeface="DFKai-SB" pitchFamily="65" charset="-120"/>
                          <a:ea typeface="DFKai-SB" pitchFamily="65" charset="-120"/>
                        </a:rPr>
                        <a:t>PA</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10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1000" b="1" i="0" u="none" strike="noStrike" dirty="0">
                        <a:solidFill>
                          <a:schemeClr val="tx1"/>
                        </a:solidFill>
                        <a:effectLst/>
                        <a:latin typeface="DFKai-SB" pitchFamily="65" charset="-120"/>
                        <a:ea typeface="DFKai-SB" pitchFamily="65" charset="-120"/>
                      </a:endParaRP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(CC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4881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948014"/>
            <a:ext cx="2001286" cy="2095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40</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636972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67279351"/>
              </p:ext>
            </p:extLst>
          </p:nvPr>
        </p:nvGraphicFramePr>
        <p:xfrm>
          <a:off x="135467" y="751456"/>
          <a:ext cx="8904277" cy="4132264"/>
        </p:xfrm>
        <a:graphic>
          <a:graphicData uri="http://schemas.openxmlformats.org/drawingml/2006/table">
            <a:tbl>
              <a:tblPr/>
              <a:tblGrid>
                <a:gridCol w="480349">
                  <a:extLst>
                    <a:ext uri="{9D8B030D-6E8A-4147-A177-3AD203B41FA5}">
                      <a16:colId xmlns:a16="http://schemas.microsoft.com/office/drawing/2014/main" val="20000"/>
                    </a:ext>
                  </a:extLst>
                </a:gridCol>
                <a:gridCol w="1082606">
                  <a:extLst>
                    <a:ext uri="{9D8B030D-6E8A-4147-A177-3AD203B41FA5}">
                      <a16:colId xmlns:a16="http://schemas.microsoft.com/office/drawing/2014/main" val="20001"/>
                    </a:ext>
                  </a:extLst>
                </a:gridCol>
                <a:gridCol w="433042">
                  <a:extLst>
                    <a:ext uri="{9D8B030D-6E8A-4147-A177-3AD203B41FA5}">
                      <a16:colId xmlns:a16="http://schemas.microsoft.com/office/drawing/2014/main" val="20006"/>
                    </a:ext>
                  </a:extLst>
                </a:gridCol>
                <a:gridCol w="866085">
                  <a:extLst>
                    <a:ext uri="{9D8B030D-6E8A-4147-A177-3AD203B41FA5}">
                      <a16:colId xmlns:a16="http://schemas.microsoft.com/office/drawing/2014/main" val="20002"/>
                    </a:ext>
                  </a:extLst>
                </a:gridCol>
                <a:gridCol w="866085">
                  <a:extLst>
                    <a:ext uri="{9D8B030D-6E8A-4147-A177-3AD203B41FA5}">
                      <a16:colId xmlns:a16="http://schemas.microsoft.com/office/drawing/2014/main" val="20003"/>
                    </a:ext>
                  </a:extLst>
                </a:gridCol>
                <a:gridCol w="577390">
                  <a:extLst>
                    <a:ext uri="{9D8B030D-6E8A-4147-A177-3AD203B41FA5}">
                      <a16:colId xmlns:a16="http://schemas.microsoft.com/office/drawing/2014/main" val="20004"/>
                    </a:ext>
                  </a:extLst>
                </a:gridCol>
                <a:gridCol w="721737">
                  <a:extLst>
                    <a:ext uri="{9D8B030D-6E8A-4147-A177-3AD203B41FA5}">
                      <a16:colId xmlns:a16="http://schemas.microsoft.com/office/drawing/2014/main" val="1790420291"/>
                    </a:ext>
                  </a:extLst>
                </a:gridCol>
                <a:gridCol w="3876983">
                  <a:extLst>
                    <a:ext uri="{9D8B030D-6E8A-4147-A177-3AD203B41FA5}">
                      <a16:colId xmlns:a16="http://schemas.microsoft.com/office/drawing/2014/main" val="20005"/>
                    </a:ext>
                  </a:extLst>
                </a:gridCol>
              </a:tblGrid>
              <a:tr h="539169">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229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06969">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310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dirty="0">
                          <a:solidFill>
                            <a:schemeClr val="dk1"/>
                          </a:solidFill>
                          <a:latin typeface="DFKai-SB"/>
                          <a:ea typeface="DFKai-SB"/>
                          <a:cs typeface="DFKai-SB"/>
                          <a:sym typeface="DFKai-SB"/>
                        </a:rPr>
                        <a:t>289</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93%</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310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83830">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WCCA+CARO</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950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dirty="0">
                          <a:solidFill>
                            <a:schemeClr val="dk1"/>
                          </a:solidFill>
                          <a:latin typeface="DFKai-SB"/>
                          <a:ea typeface="DFKai-SB"/>
                          <a:cs typeface="DFKai-SB"/>
                          <a:sym typeface="DFKai-SB"/>
                        </a:rPr>
                        <a:t>291</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31%</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350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41</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357952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6554E-3362-884D-A510-3E88D4D7DAAE}"/>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E0DE360-1416-4CB4-9CBA-9504291256B2}"/>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8652578A-C828-BD1E-D2D5-9C8A40A16B5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42</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C569A048-342E-3FB1-30CD-4773D712E224}"/>
              </a:ext>
            </a:extLst>
          </p:cNvPr>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9D7BC5D0-B81F-193D-4FC7-E6D5B6FC0E7A}"/>
              </a:ext>
            </a:extLst>
          </p:cNvPr>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3751329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FDB8-5CFA-27B7-8871-5EEAE6FAF5B3}"/>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B5F63A8-0341-DC49-2971-17D870F8A406}"/>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CD7686F-4344-CE8B-4692-E88AE3AA805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43</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D9EBBC45-CCF5-CEEF-E6E3-C3B63113AB5F}"/>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F60D5ECA-905E-42D4-CFF5-C0E87C5D5D52}"/>
              </a:ext>
            </a:extLst>
          </p:cNvPr>
          <p:cNvGraphicFramePr>
            <a:graphicFrameLocks noGrp="1"/>
          </p:cNvGraphicFramePr>
          <p:nvPr>
            <p:extLst>
              <p:ext uri="{D42A27DB-BD31-4B8C-83A1-F6EECF244321}">
                <p14:modId xmlns:p14="http://schemas.microsoft.com/office/powerpoint/2010/main" val="296705296"/>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1385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5057A-9C5E-C24F-9E26-B80988EBDD93}"/>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8F9827E1-A8CA-1A72-D629-90A2DADF4BED}"/>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(PA)</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617E96AF-4070-8DA7-79DE-A98C7CA2D1E2}"/>
              </a:ext>
            </a:extLst>
          </p:cNvPr>
          <p:cNvGraphicFramePr>
            <a:graphicFrameLocks noGrp="1"/>
          </p:cNvGraphicFramePr>
          <p:nvPr>
            <p:extLst>
              <p:ext uri="{D42A27DB-BD31-4B8C-83A1-F6EECF244321}">
                <p14:modId xmlns:p14="http://schemas.microsoft.com/office/powerpoint/2010/main" val="335762060"/>
              </p:ext>
            </p:extLst>
          </p:nvPr>
        </p:nvGraphicFramePr>
        <p:xfrm>
          <a:off x="107504" y="779016"/>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8D4653AC-9BB8-12A1-5CCE-D73CB02F20EE}"/>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44</a:t>
            </a:fld>
            <a:endParaRPr lang="en-US" sz="1000" dirty="0"/>
          </a:p>
        </p:txBody>
      </p:sp>
      <p:sp>
        <p:nvSpPr>
          <p:cNvPr id="6" name="文字方塊 5">
            <a:extLst>
              <a:ext uri="{FF2B5EF4-FFF2-40B4-BE49-F238E27FC236}">
                <a16:creationId xmlns:a16="http://schemas.microsoft.com/office/drawing/2014/main" id="{FD202A6B-F6D8-76B2-F764-15EC7502DEC5}"/>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156965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A0483-F18A-7831-2638-ECA865014CE1}"/>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513A7381-6AC4-3293-6649-1C25A64EF7B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(PA)</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8064B170-B913-4545-34FC-2C993BCB7E91}"/>
              </a:ext>
            </a:extLst>
          </p:cNvPr>
          <p:cNvGraphicFramePr>
            <a:graphicFrameLocks noGrp="1"/>
          </p:cNvGraphicFramePr>
          <p:nvPr>
            <p:extLst>
              <p:ext uri="{D42A27DB-BD31-4B8C-83A1-F6EECF244321}">
                <p14:modId xmlns:p14="http://schemas.microsoft.com/office/powerpoint/2010/main" val="3472396139"/>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C4137D22-D199-45B9-40C6-B52A894B6C62}"/>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45</a:t>
            </a:fld>
            <a:endParaRPr lang="en-US" sz="1000" dirty="0"/>
          </a:p>
        </p:txBody>
      </p:sp>
      <p:sp>
        <p:nvSpPr>
          <p:cNvPr id="6" name="文字方塊 5">
            <a:extLst>
              <a:ext uri="{FF2B5EF4-FFF2-40B4-BE49-F238E27FC236}">
                <a16:creationId xmlns:a16="http://schemas.microsoft.com/office/drawing/2014/main" id="{D6E8C59E-590B-8D49-5603-D163B986EA58}"/>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2278367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lang="en-US" altLang="zh-CN" sz="4400" b="1" dirty="0">
                <a:solidFill>
                  <a:prstClr val="white"/>
                </a:solidFill>
                <a:latin typeface="Vijaya" pitchFamily="34" charset="0"/>
                <a:ea typeface="华文中宋" pitchFamily="2" charset="-122"/>
                <a:cs typeface="Vijaya" pitchFamily="34" charset="0"/>
              </a:rPr>
              <a:t>08</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PRIS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(PUERTO RICO)</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0927787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99033405"/>
              </p:ext>
            </p:extLst>
          </p:nvPr>
        </p:nvGraphicFramePr>
        <p:xfrm>
          <a:off x="132314" y="699542"/>
          <a:ext cx="8883832" cy="3816424"/>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629633">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83987">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651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PR</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(618</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6,511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9,247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9,800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437672">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PR</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830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rgbClr val="FF0000"/>
                          </a:solidFill>
                          <a:effectLst/>
                          <a:latin typeface="DFKai-SB" panose="03000509000000000000" pitchFamily="65" charset="-120"/>
                          <a:ea typeface="DFKai-SB" panose="03000509000000000000" pitchFamily="65" charset="-12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47</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884919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22089212"/>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1" i="0" u="none" strike="noStrike" dirty="0">
                          <a:solidFill>
                            <a:srgbClr val="FF0000"/>
                          </a:solidFill>
                          <a:effectLst/>
                          <a:latin typeface="DFKai-SB" pitchFamily="65" charset="-120"/>
                          <a:ea typeface="DFKai-SB" pitchFamily="65" charset="-120"/>
                        </a:rPr>
                        <a:t>PR</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 WCSA</a:t>
                      </a:r>
                      <a:r>
                        <a:rPr lang="fr-FR" altLang="zh-TW" sz="9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latin typeface="DFKai-SB" pitchFamily="65" charset="-120"/>
                          <a:ea typeface="DFKai-SB" pitchFamily="65" charset="-120"/>
                        </a:rPr>
                        <a:t>(619+620</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250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PR</a:t>
                      </a:r>
                      <a:r>
                        <a:rPr lang="en-US" altLang="zh-TW" sz="900" b="1" i="0" u="none" strike="noStrike" dirty="0">
                          <a:solidFill>
                            <a:schemeClr val="tx1"/>
                          </a:solidFill>
                          <a:effectLst/>
                          <a:latin typeface="DFKai-SB" pitchFamily="65" charset="-120"/>
                          <a:ea typeface="DFKai-SB" pitchFamily="65" charset="-120"/>
                        </a:rPr>
                        <a:t> </a:t>
                      </a:r>
                      <a:r>
                        <a:rPr lang="en-US" altLang="zh-TW" sz="900" b="1" i="0" u="none" strike="noStrike" dirty="0">
                          <a:solidFill>
                            <a:schemeClr val="tx1"/>
                          </a:solidFill>
                          <a:effectLst/>
                          <a:latin typeface="DFKai-SB" pitchFamily="65" charset="-120"/>
                          <a:ea typeface="DFKai-SB" pitchFamily="65" charset="-120"/>
                          <a:sym typeface="Wingdings" pitchFamily="2" charset="2"/>
                        </a:rPr>
                        <a:t> WCCA+CARO</a:t>
                      </a:r>
                      <a:endParaRPr lang="de-DE" sz="900" b="1" i="0" u="none" strike="noStrike" dirty="0">
                        <a:solidFill>
                          <a:schemeClr val="tx1"/>
                        </a:solidFill>
                        <a:effectLst/>
                        <a:latin typeface="DFKai-SB" pitchFamily="65" charset="-120"/>
                        <a:ea typeface="DFKai-SB" pitchFamily="65" charset="-120"/>
                      </a:endParaRPr>
                    </a:p>
                    <a:p>
                      <a:pPr algn="ctr" rtl="0" fontAlgn="ctr"/>
                      <a:r>
                        <a:rPr lang="de-DE" sz="900" b="0" i="0" u="none" strike="noStrike" dirty="0">
                          <a:solidFill>
                            <a:schemeClr val="tx1"/>
                          </a:solidFill>
                          <a:effectLst/>
                          <a:latin typeface="DFKai-SB" pitchFamily="65" charset="-120"/>
                          <a:ea typeface="DFKai-SB" pitchFamily="65" charset="-120"/>
                        </a:rPr>
                        <a:t>(622+623</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850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44</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5%</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70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48</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284694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D61A8-5B5C-55DA-D98E-9DB1B5C667D0}"/>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E20B267E-193F-455E-7373-B94072D8DCC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F76101ED-8AFC-DF1C-CDAA-9EF96D7DCD26}"/>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49</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C7017787-0F62-BA75-91F2-C4316EC8F6DF}"/>
              </a:ext>
            </a:extLst>
          </p:cNvPr>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1E90AA7A-14B4-D718-B0C9-C5C689330DDF}"/>
              </a:ext>
            </a:extLst>
          </p:cNvPr>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209620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10359391"/>
              </p:ext>
            </p:extLst>
          </p:nvPr>
        </p:nvGraphicFramePr>
        <p:xfrm>
          <a:off x="132314" y="689870"/>
          <a:ext cx="8883832" cy="4258144"/>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38481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29608">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944699">
                <a:tc rowSpan="4">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CR+NI</a:t>
                      </a:r>
                      <a:r>
                        <a:rPr lang="zh-TW" altLang="en-US" sz="900" b="1" i="0" u="none" strike="noStrike" baseline="0" dirty="0">
                          <a:solidFill>
                            <a:schemeClr val="tx1"/>
                          </a:solidFill>
                          <a:effectLst/>
                          <a:latin typeface="DFKai-SB" pitchFamily="65" charset="-120"/>
                          <a:ea typeface="DFKai-SB" pitchFamily="65" charset="-120"/>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9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900" b="1" i="0" u="none" strike="noStrike" dirty="0">
                        <a:solidFill>
                          <a:schemeClr val="tx1"/>
                        </a:solidFill>
                        <a:effectLst/>
                        <a:latin typeface="DFKai-SB" pitchFamily="65" charset="-120"/>
                        <a:ea typeface="DFKai-SB" pitchFamily="65" charset="-120"/>
                      </a:endParaRPr>
                    </a:p>
                    <a:p>
                      <a:pPr algn="ctr" rtl="0" fontAlgn="ctr"/>
                      <a:r>
                        <a:rPr lang="en-US" altLang="zh-TW" sz="900" b="0" i="0" u="none" strike="noStrike" dirty="0">
                          <a:solidFill>
                            <a:schemeClr val="tx1"/>
                          </a:solidFill>
                          <a:effectLst/>
                          <a:latin typeface="DFKai-SB" pitchFamily="65" charset="-120"/>
                          <a:ea typeface="DFKai-SB" pitchFamily="65" charset="-120"/>
                        </a:rPr>
                        <a:t>(609+610</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9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1,000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900" b="0" i="0" u="none" strike="noStrike" dirty="0">
                          <a:solidFill>
                            <a:schemeClr val="tx1"/>
                          </a:solidFill>
                          <a:effectLst/>
                          <a:latin typeface="DFKai-SB" pitchFamily="65" charset="-120"/>
                          <a:ea typeface="DFKai-SB" pitchFamily="65" charset="-120"/>
                        </a:rPr>
                        <a:t>1,476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1000" b="0" i="0" u="none" strike="noStrike" dirty="0">
                          <a:solidFill>
                            <a:srgbClr val="FF0000"/>
                          </a:solidFill>
                          <a:effectLst/>
                          <a:latin typeface="DFKai-SB" pitchFamily="65" charset="-120"/>
                          <a:ea typeface="DFKai-SB" pitchFamily="65" charset="-120"/>
                        </a:rPr>
                        <a:t>147%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1,800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1000" b="0" i="0" u="none" strike="noStrike" dirty="0">
                          <a:solidFill>
                            <a:schemeClr val="tx1"/>
                          </a:solidFill>
                          <a:effectLst/>
                          <a:latin typeface="DFKai-SB" pitchFamily="65" charset="-120"/>
                          <a:ea typeface="DFKai-SB" pitchFamily="65" charset="-120"/>
                        </a:rPr>
                        <a:t>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965994">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CR+NI</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a:t>
                      </a:r>
                      <a:r>
                        <a:rPr lang="fr-FR" altLang="zh-TW" sz="900" b="1" i="0" u="none" strike="noStrike" dirty="0">
                          <a:solidFill>
                            <a:schemeClr val="tx1"/>
                          </a:solidFill>
                          <a:effectLst/>
                          <a:latin typeface="DFKai-SB" pitchFamily="65" charset="-120"/>
                          <a:ea typeface="DFKai-SB" pitchFamily="65" charset="-120"/>
                        </a:rPr>
                        <a:t> CARB+WCCA</a:t>
                      </a:r>
                    </a:p>
                    <a:p>
                      <a:pPr algn="ctr" rtl="0" fontAlgn="ctr"/>
                      <a:r>
                        <a:rPr lang="en-US" altLang="zh-TW" sz="900" b="0" i="0" u="none" strike="noStrike" dirty="0">
                          <a:solidFill>
                            <a:schemeClr val="tx1"/>
                          </a:solidFill>
                          <a:effectLst/>
                          <a:latin typeface="DFKai-SB" pitchFamily="65" charset="-120"/>
                          <a:ea typeface="DFKai-SB" pitchFamily="65" charset="-120"/>
                        </a:rPr>
                        <a:t>(CB</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9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2,350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dirty="0">
                          <a:solidFill>
                            <a:schemeClr val="dk1"/>
                          </a:solidFill>
                          <a:latin typeface="DFKai-SB"/>
                          <a:ea typeface="DFKai-SB"/>
                          <a:cs typeface="DFKai-SB"/>
                          <a:sym typeface="DFKai-SB"/>
                        </a:rPr>
                        <a:t>1,188</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51</a:t>
                      </a:r>
                      <a:r>
                        <a:rPr lang="en-US" altLang="zh-TW" sz="1000" b="0" i="0" u="none" strike="noStrike" dirty="0">
                          <a:solidFill>
                            <a:srgbClr val="FF0000"/>
                          </a:solidFill>
                          <a:latin typeface="DFKai-SB"/>
                          <a:ea typeface="DFKai-SB"/>
                          <a:cs typeface="DFKai-SB"/>
                          <a:sym typeface="DFKai-SB"/>
                        </a:rPr>
                        <a:t>%</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1,350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r h="965994">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rtl="0">
                        <a:lnSpc>
                          <a:spcPct val="100000"/>
                        </a:lnSpc>
                        <a:spcBef>
                          <a:spcPts val="0"/>
                        </a:spcBef>
                        <a:spcAft>
                          <a:spcPts val="0"/>
                        </a:spcAft>
                        <a:buClr>
                          <a:srgbClr val="FF0000"/>
                        </a:buClr>
                        <a:buSzPts val="1000"/>
                        <a:buFont typeface="DFKai-SB"/>
                        <a:buNone/>
                      </a:pPr>
                      <a:r>
                        <a:rPr lang="en-US" sz="900" b="1" i="0" u="none" strike="noStrike" dirty="0">
                          <a:solidFill>
                            <a:srgbClr val="FF0000"/>
                          </a:solidFill>
                          <a:latin typeface="DFKai-SB"/>
                          <a:ea typeface="DFKai-SB"/>
                          <a:cs typeface="DFKai-SB"/>
                          <a:sym typeface="DFKai-SB"/>
                        </a:rPr>
                        <a:t>CR+NI</a:t>
                      </a:r>
                      <a:r>
                        <a:rPr lang="en-US" sz="900" b="1" i="0" u="none" strike="noStrike" dirty="0">
                          <a:solidFill>
                            <a:schemeClr val="dk1"/>
                          </a:solidFill>
                          <a:latin typeface="DFKai-SB"/>
                          <a:ea typeface="DFKai-SB"/>
                          <a:cs typeface="DFKai-SB"/>
                          <a:sym typeface="DFKai-SB"/>
                        </a:rPr>
                        <a:t> ⬄ WCSA </a:t>
                      </a:r>
                      <a:endParaRPr sz="900" dirty="0"/>
                    </a:p>
                    <a:p>
                      <a:pPr marL="0" marR="0" lvl="0" indent="0" algn="ctr" rtl="0">
                        <a:lnSpc>
                          <a:spcPct val="100000"/>
                        </a:lnSpc>
                        <a:spcBef>
                          <a:spcPts val="0"/>
                        </a:spcBef>
                        <a:spcAft>
                          <a:spcPts val="0"/>
                        </a:spcAft>
                        <a:buClr>
                          <a:schemeClr val="dk1"/>
                        </a:buClr>
                        <a:buSzPts val="1000"/>
                        <a:buFont typeface="DFKai-SB"/>
                        <a:buNone/>
                      </a:pPr>
                      <a:r>
                        <a:rPr lang="en-US" sz="900" b="0" i="0" u="none" strike="noStrike" dirty="0">
                          <a:solidFill>
                            <a:schemeClr val="dk1"/>
                          </a:solidFill>
                          <a:latin typeface="DFKai-SB"/>
                          <a:ea typeface="DFKai-SB"/>
                          <a:cs typeface="DFKai-SB"/>
                          <a:sym typeface="DFKai-SB"/>
                        </a:rPr>
                        <a:t>(CW+WC Trade)</a:t>
                      </a:r>
                      <a:endParaRPr sz="900" dirty="0"/>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900" b="0" i="0" u="none" strike="noStrike" dirty="0">
                          <a:solidFill>
                            <a:schemeClr val="dk1"/>
                          </a:solidFill>
                          <a:latin typeface="DFKai-SB"/>
                          <a:ea typeface="DFKai-SB"/>
                          <a:cs typeface="DFKai-SB"/>
                          <a:sym typeface="DFKai-SB"/>
                        </a:rPr>
                        <a:t>ELA</a:t>
                      </a:r>
                      <a:endParaRPr sz="9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500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797</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tx1"/>
                          </a:solidFill>
                          <a:latin typeface="DFKai-SB"/>
                          <a:ea typeface="DFKai-SB"/>
                          <a:cs typeface="DFKai-SB"/>
                          <a:sym typeface="DFKai-SB"/>
                        </a:rPr>
                        <a:t>159%</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650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2881027115"/>
                  </a:ext>
                </a:extLst>
              </a:tr>
              <a:tr h="767038">
                <a:tc vMerge="1">
                  <a:txBody>
                    <a:bodyPr/>
                    <a:lstStyle/>
                    <a:p>
                      <a:endParaRPr lang="en-US"/>
                    </a:p>
                  </a:txBody>
                  <a:tcPr/>
                </a:tc>
                <a:tc>
                  <a:txBody>
                    <a:bodyPr/>
                    <a:lstStyle/>
                    <a:p>
                      <a:pPr marL="0" lvl="0" indent="0" algn="ctr" rtl="0">
                        <a:spcBef>
                          <a:spcPts val="0"/>
                        </a:spcBef>
                        <a:spcAft>
                          <a:spcPts val="0"/>
                        </a:spcAft>
                        <a:buClr>
                          <a:srgbClr val="FF0000"/>
                        </a:buClr>
                        <a:buSzPts val="1000"/>
                        <a:buFont typeface="DFKai-SB"/>
                        <a:buNone/>
                      </a:pPr>
                      <a:r>
                        <a:rPr lang="en-US" sz="900" b="1" dirty="0">
                          <a:solidFill>
                            <a:srgbClr val="FF0000"/>
                          </a:solidFill>
                          <a:latin typeface="DFKai-SB"/>
                          <a:ea typeface="DFKai-SB"/>
                          <a:cs typeface="DFKai-SB"/>
                          <a:sym typeface="DFKai-SB"/>
                        </a:rPr>
                        <a:t>CR+NI</a:t>
                      </a:r>
                      <a:r>
                        <a:rPr lang="en-US" sz="900" b="1" dirty="0">
                          <a:solidFill>
                            <a:schemeClr val="dk1"/>
                          </a:solidFill>
                          <a:latin typeface="DFKai-SB"/>
                          <a:ea typeface="DFKai-SB"/>
                          <a:cs typeface="DFKai-SB"/>
                          <a:sym typeface="DFKai-SB"/>
                        </a:rPr>
                        <a:t> ⬄ USEC </a:t>
                      </a:r>
                      <a:endParaRPr sz="900" dirty="0">
                        <a:solidFill>
                          <a:schemeClr val="dk1"/>
                        </a:solidFill>
                      </a:endParaRPr>
                    </a:p>
                    <a:p>
                      <a:pPr marL="0" lvl="0" indent="0" algn="ctr" rtl="0">
                        <a:spcBef>
                          <a:spcPts val="0"/>
                        </a:spcBef>
                        <a:spcAft>
                          <a:spcPts val="0"/>
                        </a:spcAft>
                        <a:buClr>
                          <a:schemeClr val="dk1"/>
                        </a:buClr>
                        <a:buSzPts val="1000"/>
                        <a:buFont typeface="DFKai-SB"/>
                        <a:buNone/>
                      </a:pPr>
                      <a:r>
                        <a:rPr lang="en-US" sz="900" dirty="0">
                          <a:solidFill>
                            <a:schemeClr val="dk1"/>
                          </a:solidFill>
                          <a:latin typeface="DFKai-SB"/>
                          <a:ea typeface="DFKai-SB"/>
                          <a:cs typeface="DFKai-SB"/>
                          <a:sym typeface="DFKai-SB"/>
                        </a:rPr>
                        <a:t>(622+623 Trade)</a:t>
                      </a:r>
                      <a:endParaRPr sz="900" b="1"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900" dirty="0">
                          <a:solidFill>
                            <a:schemeClr val="dk1"/>
                          </a:solidFill>
                          <a:latin typeface="DFKai-SB"/>
                          <a:ea typeface="DFKai-SB"/>
                          <a:cs typeface="DFKai-SB"/>
                          <a:sym typeface="DFKai-SB"/>
                        </a:rPr>
                        <a:t>ELA</a:t>
                      </a:r>
                      <a:endParaRPr sz="9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1,100</a:t>
                      </a:r>
                      <a:endParaRPr sz="1000"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1,710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altLang="zh-TW" sz="1000" dirty="0">
                          <a:solidFill>
                            <a:schemeClr val="tx1"/>
                          </a:solidFill>
                          <a:latin typeface="DFKai-SB"/>
                          <a:ea typeface="DFKai-SB"/>
                          <a:cs typeface="DFKai-SB"/>
                          <a:sym typeface="DFKai-SB"/>
                        </a:rPr>
                        <a:t>155%</a:t>
                      </a:r>
                      <a:endParaRPr sz="1000"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1,500</a:t>
                      </a:r>
                      <a:endParaRPr sz="1000"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319195640"/>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733891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85613-ABF7-0DCB-4278-50F431727FE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348DAEC-E331-44A9-E407-5C0ABF5280E5}"/>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A47BFD66-967E-7202-E912-414CE589955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50</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09D36DC5-3C3E-259E-61EF-6C0D890C587D}"/>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8B1F06C4-8D99-D017-D220-24D66EDA4012}"/>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02911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F82B4-DA94-5E95-7E48-C027CA7F2808}"/>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77F848B2-DA9C-64EF-2FC4-DDB0806ADE00}"/>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(PR)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FCDF5B7B-6C61-CFA9-7DA7-44783A347F96}"/>
              </a:ext>
            </a:extLst>
          </p:cNvPr>
          <p:cNvGraphicFramePr>
            <a:graphicFrameLocks noGrp="1"/>
          </p:cNvGraphicFramePr>
          <p:nvPr>
            <p:extLst>
              <p:ext uri="{D42A27DB-BD31-4B8C-83A1-F6EECF244321}">
                <p14:modId xmlns:p14="http://schemas.microsoft.com/office/powerpoint/2010/main" val="3907056043"/>
              </p:ext>
            </p:extLst>
          </p:nvPr>
        </p:nvGraphicFramePr>
        <p:xfrm>
          <a:off x="107504" y="699542"/>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79ACA15-0980-C2E6-50DD-8153F0C42B4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51</a:t>
            </a:fld>
            <a:endParaRPr lang="en-US" sz="1000" dirty="0"/>
          </a:p>
        </p:txBody>
      </p:sp>
      <p:sp>
        <p:nvSpPr>
          <p:cNvPr id="6" name="文字方塊 5">
            <a:extLst>
              <a:ext uri="{FF2B5EF4-FFF2-40B4-BE49-F238E27FC236}">
                <a16:creationId xmlns:a16="http://schemas.microsoft.com/office/drawing/2014/main" id="{345E4137-3DA9-2F29-E3FE-49CE820EC3B1}"/>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986394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A454D-DB23-8DB8-B6A8-7BE15148E5A2}"/>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14FBCB2C-D7C8-646F-B632-1B24D54B8D82}"/>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(PR)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81E91D99-E5F5-38DE-4FD5-AB665D310301}"/>
              </a:ext>
            </a:extLst>
          </p:cNvPr>
          <p:cNvGraphicFramePr>
            <a:graphicFrameLocks noGrp="1"/>
          </p:cNvGraphicFramePr>
          <p:nvPr>
            <p:extLst>
              <p:ext uri="{D42A27DB-BD31-4B8C-83A1-F6EECF244321}">
                <p14:modId xmlns:p14="http://schemas.microsoft.com/office/powerpoint/2010/main" val="230476416"/>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FF466924-3389-9027-099D-8328FCB919E4}"/>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52</a:t>
            </a:fld>
            <a:endParaRPr lang="en-US" sz="1000" dirty="0"/>
          </a:p>
        </p:txBody>
      </p:sp>
      <p:sp>
        <p:nvSpPr>
          <p:cNvPr id="6" name="文字方塊 5">
            <a:extLst>
              <a:ext uri="{FF2B5EF4-FFF2-40B4-BE49-F238E27FC236}">
                <a16:creationId xmlns:a16="http://schemas.microsoft.com/office/drawing/2014/main" id="{D06E3B05-2462-319A-93E0-6C0DF50AB588}"/>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2488366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09</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ISL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(TRINIDAD)</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4551702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40976468"/>
              </p:ext>
            </p:extLst>
          </p:nvPr>
        </p:nvGraphicFramePr>
        <p:xfrm>
          <a:off x="132314" y="689870"/>
          <a:ext cx="8883832" cy="2601959"/>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4592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88684">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endParaRPr lang="de-DE"/>
                    </a:p>
                  </a:txBody>
                  <a:tcPr>
                    <a:lnT w="12700" cap="flat" cmpd="sng" algn="ctr">
                      <a:solidFill>
                        <a:schemeClr val="tx1"/>
                      </a:solidFill>
                      <a:prstDash val="solid"/>
                      <a:round/>
                      <a:headEnd type="none" w="med" len="med"/>
                      <a:tailEnd type="none" w="med" len="med"/>
                    </a:lnT>
                  </a:tcPr>
                </a:tc>
                <a:tc>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67349">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130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0</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rgbClr val="FF0000"/>
                          </a:solidFill>
                          <a:effectLst/>
                          <a:latin typeface="DFKai-SB" pitchFamily="65" charset="-120"/>
                          <a:ea typeface="DFKai-SB" pitchFamily="65" charset="-120"/>
                        </a:rPr>
                        <a:t>0</a:t>
                      </a:r>
                      <a:endParaRPr lang="de-DE" altLang="zh-TW" sz="1000" b="0" i="0" u="none" strike="noStrike" dirty="0">
                        <a:solidFill>
                          <a:srgbClr val="FF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en-US"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336971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39212057"/>
              </p:ext>
            </p:extLst>
          </p:nvPr>
        </p:nvGraphicFramePr>
        <p:xfrm>
          <a:off x="132314" y="699542"/>
          <a:ext cx="8883832" cy="4184178"/>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CARB</a:t>
                      </a:r>
                    </a:p>
                    <a:p>
                      <a:pPr algn="ctr" rtl="0" fontAlgn="ctr"/>
                      <a:r>
                        <a:rPr lang="en-US" altLang="zh-TW"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6</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60%</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3">
                  <a:txBody>
                    <a:bodyPr/>
                    <a:lstStyle/>
                    <a:p>
                      <a:pPr algn="l" rtl="0" fontAlgn="ctr"/>
                      <a:endParaRPr lang="de-DE" sz="1200" b="0" i="0" u="none" strike="noStrike" dirty="0">
                        <a:solidFill>
                          <a:schemeClr val="tx1"/>
                        </a:solidFill>
                        <a:effectLs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200" dirty="0">
                          <a:solidFill>
                            <a:schemeClr val="dk1"/>
                          </a:solidFill>
                          <a:latin typeface="DFKai-SB"/>
                          <a:ea typeface="DFKai-SB"/>
                          <a:cs typeface="DFKai-SB"/>
                          <a:sym typeface="DFKai-SB"/>
                        </a:rPr>
                        <a:t>10</a:t>
                      </a:r>
                      <a:endParaRPr sz="1200"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0</a:t>
                      </a:r>
                      <a:endParaRPr sz="1000"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200" dirty="0">
                          <a:solidFill>
                            <a:schemeClr val="dk1"/>
                          </a:solidFill>
                          <a:latin typeface="DFKai-SB"/>
                          <a:ea typeface="DFKai-SB"/>
                          <a:cs typeface="DFKai-SB"/>
                          <a:sym typeface="DFKai-SB"/>
                        </a:rPr>
                        <a:t>5</a:t>
                      </a:r>
                      <a:endParaRPr sz="1200"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pPr algn="l" rtl="0" fontAlgn="ctr"/>
                      <a:r>
                        <a:rPr lang="en-US" sz="1000" b="0" i="0" u="none" strike="noStrike" dirty="0">
                          <a:solidFill>
                            <a:schemeClr val="tx1"/>
                          </a:solidFill>
                          <a:effectLst/>
                          <a:latin typeface="DFKai-SB" pitchFamily="65" charset="-120"/>
                          <a:ea typeface="DFKai-SB" pitchFamily="65" charset="-120"/>
                        </a:rPr>
                        <a:t>Continue to share market data and competitive rates from other carriers with our BCC. Aiming to offer more competitive rates to customers. Target per week is 10 TEU once competitive rates are offered.  Enhance marketing communication by launching an Evergreen campaign which will build awareness of the line and services offered.</a:t>
                      </a:r>
                    </a:p>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pPr algn="l" rtl="0" fontAlgn="ctr"/>
                      <a:r>
                        <a:rPr lang="en-US" sz="1000" b="0" i="0" u="none" strike="noStrike" dirty="0">
                          <a:solidFill>
                            <a:schemeClr val="tx1"/>
                          </a:solidFill>
                          <a:effectLst/>
                          <a:latin typeface="DFKai-SB" pitchFamily="65" charset="-120"/>
                          <a:ea typeface="DFKai-SB" pitchFamily="65" charset="-120"/>
                        </a:rPr>
                        <a:t>Continue to share market data and competitive rates from other carriers with our BCC. Aiming to offer more competitive rates to customers. Target per week is 10 TEU once competitive rates are offered.  Enhance marketing communication by launching an Evergreen campaign which will build awareness of the line and services offered.</a:t>
                      </a:r>
                    </a:p>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281905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E9399-9346-5407-A53C-E7D6A9D8656A}"/>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FAE808F2-0FF4-5656-E8C5-06189700AE3C}"/>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3B015FA3-4E4B-308D-CAC1-01118AA21E38}"/>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36EF603A-40D2-1255-CC08-9C53CA85F6FD}"/>
              </a:ext>
            </a:extLst>
          </p:cNvPr>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9DD34A26-C999-6959-5A85-C3A16DCAC9D0}"/>
              </a:ext>
            </a:extLst>
          </p:cNvPr>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726505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0783F-8A94-AEAF-CA31-A003C2E3B25E}"/>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B071DD66-1E6B-FB4E-9283-5428315676C6}"/>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7E896A83-8DF7-0B6E-7AE6-448C5EA96FD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73D1CEE5-0D73-DA34-5CE8-FA10F000248B}"/>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116E4D71-C480-5899-10EF-1DC58F1E548A}"/>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990695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810FE-D754-CE1A-6FA0-C74A7BDAE80F}"/>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2A980037-E21A-CC39-AA35-33A00CF6D66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(TT)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04BE4141-0D24-CD89-0B69-FBECFC750DEF}"/>
              </a:ext>
            </a:extLst>
          </p:cNvPr>
          <p:cNvGraphicFramePr>
            <a:graphicFrameLocks noGrp="1"/>
          </p:cNvGraphicFramePr>
          <p:nvPr/>
        </p:nvGraphicFramePr>
        <p:xfrm>
          <a:off x="107504" y="699542"/>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E485E022-3DFB-AB59-85A9-8F0E6EEC81D7}"/>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58</a:t>
            </a:fld>
            <a:endParaRPr lang="en-US" sz="1000" dirty="0"/>
          </a:p>
        </p:txBody>
      </p:sp>
      <p:sp>
        <p:nvSpPr>
          <p:cNvPr id="6" name="文字方塊 5">
            <a:extLst>
              <a:ext uri="{FF2B5EF4-FFF2-40B4-BE49-F238E27FC236}">
                <a16:creationId xmlns:a16="http://schemas.microsoft.com/office/drawing/2014/main" id="{274D9D52-3391-89A6-5452-69309A6FA6EE}"/>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28904706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584F3-6BE5-7D5B-BF59-A1B66F1823AA}"/>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DEE92F3D-86AF-6A20-FFC8-4D730C1572C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(TT)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F40B1C30-F6D2-E9CA-9E3C-88F427BEAE4B}"/>
              </a:ext>
            </a:extLst>
          </p:cNvPr>
          <p:cNvGraphicFramePr>
            <a:graphicFrameLocks noGrp="1"/>
          </p:cNvGraphicFramePr>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8A50E624-CA97-287B-81E4-0D292751D935}"/>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59</a:t>
            </a:fld>
            <a:endParaRPr lang="en-US" sz="1000" dirty="0"/>
          </a:p>
        </p:txBody>
      </p:sp>
      <p:sp>
        <p:nvSpPr>
          <p:cNvPr id="6" name="文字方塊 5">
            <a:extLst>
              <a:ext uri="{FF2B5EF4-FFF2-40B4-BE49-F238E27FC236}">
                <a16:creationId xmlns:a16="http://schemas.microsoft.com/office/drawing/2014/main" id="{F07FDA89-06C2-C599-24DE-CB11E7A80084}"/>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426209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79479-6972-33EA-090B-40A365C38221}"/>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BF967B64-0A78-121E-9449-5A9E2A2F5A3B}"/>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74774F1-A91E-BDFB-B7A3-A316BA324C05}"/>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F75982F3-72DD-E3EA-53D5-0602348C0FCA}"/>
              </a:ext>
            </a:extLst>
          </p:cNvPr>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79DCDFD5-8A7F-F295-4F81-BD81A7EB0310}"/>
              </a:ext>
            </a:extLst>
          </p:cNvPr>
          <p:cNvSpPr txBox="1"/>
          <p:nvPr/>
        </p:nvSpPr>
        <p:spPr>
          <a:xfrm>
            <a:off x="114500" y="3013328"/>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42517812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60</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8087-1D3A-A83C-5749-85093BA0A5C4}"/>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AFE095D-AEDD-ACA7-C110-0EE1A0D5E1B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23208F7E-FD84-938B-43DA-B6400429FE7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C9FDE74-877D-28E2-FCE6-06CDE3C1F867}"/>
              </a:ext>
            </a:extLst>
          </p:cNvPr>
          <p:cNvSpPr txBox="1"/>
          <p:nvPr/>
        </p:nvSpPr>
        <p:spPr>
          <a:xfrm>
            <a:off x="179512" y="771550"/>
            <a:ext cx="8784976" cy="3662541"/>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a:extLst>
              <a:ext uri="{FF2B5EF4-FFF2-40B4-BE49-F238E27FC236}">
                <a16:creationId xmlns:a16="http://schemas.microsoft.com/office/drawing/2014/main" id="{A9BA12EF-0E4F-6FAC-FE46-19D1EDAF1D5A}"/>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027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(CR+NI)</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156023151"/>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8</a:t>
            </a:fld>
            <a:endParaRPr lang="en-US" sz="1000" dirty="0"/>
          </a:p>
        </p:txBody>
      </p:sp>
    </p:spTree>
    <p:extLst>
      <p:ext uri="{BB962C8B-B14F-4D97-AF65-F5344CB8AC3E}">
        <p14:creationId xmlns:p14="http://schemas.microsoft.com/office/powerpoint/2010/main" val="125637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(CR+NI)</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276261704"/>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07504" y="3723878"/>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9</a:t>
            </a:fld>
            <a:endParaRPr lang="en-US" sz="1000" dirty="0"/>
          </a:p>
        </p:txBody>
      </p:sp>
    </p:spTree>
    <p:extLst>
      <p:ext uri="{BB962C8B-B14F-4D97-AF65-F5344CB8AC3E}">
        <p14:creationId xmlns:p14="http://schemas.microsoft.com/office/powerpoint/2010/main" val="2920970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15434</TotalTime>
  <Words>3853</Words>
  <Application>Microsoft Office PowerPoint</Application>
  <PresentationFormat>On-screen Show (16:9)</PresentationFormat>
  <Paragraphs>1302</Paragraphs>
  <Slides>60</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华文中宋</vt:lpstr>
      <vt:lpstr>Arial</vt:lpstr>
      <vt:lpstr>Calibri</vt:lpstr>
      <vt:lpstr>Candara</vt:lpstr>
      <vt:lpstr>DFKai-SB</vt:lpstr>
      <vt:lpstr>Symbol</vt:lpstr>
      <vt:lpstr>Times New Roman</vt:lpstr>
      <vt:lpstr>Vijaya</vt:lpstr>
      <vt:lpstr>Wingdings</vt:lpstr>
      <vt:lpstr>Office Theme</vt:lpstr>
      <vt:lpstr>PowerPoint Presentation</vt:lpstr>
      <vt:lpstr>PowerPoint Presentation</vt:lpstr>
      <vt:lpstr>PowerPoint Presentation</vt:lpstr>
      <vt:lpstr>PowerPoint Presentation</vt:lpstr>
      <vt:lpstr>PowerPoint Presentation</vt:lpstr>
      <vt:lpstr>Topic discussion (CR+NI)</vt:lpstr>
      <vt:lpstr>Topic discussion (CR+NI)</vt:lpstr>
      <vt:lpstr>PowerPoint Presentation</vt:lpstr>
      <vt:lpstr>PowerPoint Presentation</vt:lpstr>
      <vt:lpstr>PowerPoint Presentation</vt:lpstr>
      <vt:lpstr>PowerPoint Presentation</vt:lpstr>
      <vt:lpstr>PowerPoint Presentation</vt:lpstr>
      <vt:lpstr>Topic discussion (CW)</vt:lpstr>
      <vt:lpstr>Topic discussion (CW)</vt:lpstr>
      <vt:lpstr>PowerPoint Presentation</vt:lpstr>
      <vt:lpstr>PowerPoint Presentation</vt:lpstr>
      <vt:lpstr>PowerPoint Presentation</vt:lpstr>
      <vt:lpstr>PowerPoint Presentation</vt:lpstr>
      <vt:lpstr>PowerPoint Presentation</vt:lpstr>
      <vt:lpstr>Topic discussion (HT)</vt:lpstr>
      <vt:lpstr>Topic discussion (HT)</vt:lpstr>
      <vt:lpstr>PowerPoint Presentation</vt:lpstr>
      <vt:lpstr>PowerPoint Presentation</vt:lpstr>
      <vt:lpstr>PowerPoint Presentation</vt:lpstr>
      <vt:lpstr>PowerPoint Presentation</vt:lpstr>
      <vt:lpstr>PowerPoint Presentation</vt:lpstr>
      <vt:lpstr>PowerPoint Presentation</vt:lpstr>
      <vt:lpstr>Topic discussion (DO)</vt:lpstr>
      <vt:lpstr>Topic discussion (DO)</vt:lpstr>
      <vt:lpstr>PowerPoint Presentation</vt:lpstr>
      <vt:lpstr>PowerPoint Presentation</vt:lpstr>
      <vt:lpstr>PowerPoint Presentation</vt:lpstr>
      <vt:lpstr>PowerPoint Presentation</vt:lpstr>
      <vt:lpstr>PowerPoint Presentation</vt:lpstr>
      <vt:lpstr>PowerPoint Presentation</vt:lpstr>
      <vt:lpstr>Topic discussion (JM)</vt:lpstr>
      <vt:lpstr>PowerPoint Presentation</vt:lpstr>
      <vt:lpstr>PowerPoint Presentation</vt:lpstr>
      <vt:lpstr>PowerPoint Presentation</vt:lpstr>
      <vt:lpstr>PowerPoint Presentation</vt:lpstr>
      <vt:lpstr>PowerPoint Presentation</vt:lpstr>
      <vt:lpstr>Topic discussion (PA)</vt:lpstr>
      <vt:lpstr>Topic discussion (PA)</vt:lpstr>
      <vt:lpstr>PowerPoint Presentation</vt:lpstr>
      <vt:lpstr>PowerPoint Presentation</vt:lpstr>
      <vt:lpstr>PowerPoint Presentation</vt:lpstr>
      <vt:lpstr>PowerPoint Presentation</vt:lpstr>
      <vt:lpstr>PowerPoint Presentation</vt:lpstr>
      <vt:lpstr>Topic discussion (PR)</vt:lpstr>
      <vt:lpstr>Topic discussion (PR)</vt:lpstr>
      <vt:lpstr>PowerPoint Presentation</vt:lpstr>
      <vt:lpstr>PowerPoint Presentation</vt:lpstr>
      <vt:lpstr>PowerPoint Presentation</vt:lpstr>
      <vt:lpstr>PowerPoint Presentation</vt:lpstr>
      <vt:lpstr>PowerPoint Presentation</vt:lpstr>
      <vt:lpstr>Topic discussion (TT)</vt:lpstr>
      <vt:lpstr>Topic discussion (TT)</vt:lpstr>
      <vt:lpstr>PowerPoint Presentation</vt:lpstr>
      <vt:lpstr>PowerPoint Presentation</vt:lpstr>
      <vt:lpstr>PowerPoint Presentation</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Najee Carter</cp:lastModifiedBy>
  <cp:revision>2168</cp:revision>
  <cp:lastPrinted>2024-03-05T15:50:24Z</cp:lastPrinted>
  <dcterms:created xsi:type="dcterms:W3CDTF">2016-02-08T21:22:43Z</dcterms:created>
  <dcterms:modified xsi:type="dcterms:W3CDTF">2025-01-31T21:40:20Z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