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6"/>
  </p:notesMasterIdLst>
  <p:sldIdLst>
    <p:sldId id="625" r:id="rId2"/>
    <p:sldId id="347" r:id="rId3"/>
    <p:sldId id="354" r:id="rId4"/>
    <p:sldId id="579" r:id="rId5"/>
    <p:sldId id="580" r:id="rId6"/>
    <p:sldId id="581" r:id="rId7"/>
    <p:sldId id="582" r:id="rId8"/>
    <p:sldId id="585" r:id="rId9"/>
    <p:sldId id="586" r:id="rId10"/>
    <p:sldId id="626" r:id="rId11"/>
    <p:sldId id="587" r:id="rId12"/>
    <p:sldId id="588" r:id="rId13"/>
    <p:sldId id="589" r:id="rId14"/>
    <p:sldId id="514" r:id="rId1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347"/>
            <p14:sldId id="354"/>
            <p14:sldId id="579"/>
            <p14:sldId id="580"/>
            <p14:sldId id="581"/>
            <p14:sldId id="582"/>
            <p14:sldId id="585"/>
            <p14:sldId id="586"/>
            <p14:sldId id="626"/>
            <p14:sldId id="587"/>
            <p14:sldId id="588"/>
            <p14:sldId id="589"/>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36789-152B-4473-B00B-D87BF34C5923}" v="2" dt="2025-01-31T17:33:14.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7912" autoAdjust="0"/>
  </p:normalViewPr>
  <p:slideViewPr>
    <p:cSldViewPr>
      <p:cViewPr varScale="1">
        <p:scale>
          <a:sx n="140" d="100"/>
          <a:sy n="140" d="100"/>
        </p:scale>
        <p:origin x="81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11</a:t>
            </a:fld>
            <a:endParaRPr lang="en-US" dirty="0"/>
          </a:p>
        </p:txBody>
      </p:sp>
    </p:spTree>
    <p:extLst>
      <p:ext uri="{BB962C8B-B14F-4D97-AF65-F5344CB8AC3E}">
        <p14:creationId xmlns:p14="http://schemas.microsoft.com/office/powerpoint/2010/main" val="51936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224123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567144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379215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2685491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8</a:t>
            </a:fld>
            <a:endParaRPr lang="en-US" dirty="0"/>
          </a:p>
        </p:txBody>
      </p:sp>
    </p:spTree>
    <p:extLst>
      <p:ext uri="{BB962C8B-B14F-4D97-AF65-F5344CB8AC3E}">
        <p14:creationId xmlns:p14="http://schemas.microsoft.com/office/powerpoint/2010/main" val="3400690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9</a:t>
            </a:fld>
            <a:endParaRPr lang="en-US" dirty="0"/>
          </a:p>
        </p:txBody>
      </p:sp>
    </p:spTree>
    <p:extLst>
      <p:ext uri="{BB962C8B-B14F-4D97-AF65-F5344CB8AC3E}">
        <p14:creationId xmlns:p14="http://schemas.microsoft.com/office/powerpoint/2010/main" val="108344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30CC0-25FE-FFE8-2687-381E4E6A5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19F62-C073-E3FA-DDED-87BAAEB4D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6EB8F-F50B-4CD0-D52C-EE08D3DECF61}"/>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0D4EB358-B11A-CF0D-6535-5BD00AFEA5AD}"/>
              </a:ext>
            </a:extLst>
          </p:cNvPr>
          <p:cNvSpPr>
            <a:spLocks noGrp="1"/>
          </p:cNvSpPr>
          <p:nvPr>
            <p:ph type="sldNum" sz="quarter" idx="10"/>
          </p:nvPr>
        </p:nvSpPr>
        <p:spPr/>
        <p:txBody>
          <a:bodyPr/>
          <a:lstStyle/>
          <a:p>
            <a:fld id="{772B93F9-0430-4295-A60B-76228A639C3D}" type="slidenum">
              <a:rPr lang="en-US" smtClean="0"/>
              <a:pPr/>
              <a:t>10</a:t>
            </a:fld>
            <a:endParaRPr lang="en-US" dirty="0"/>
          </a:p>
        </p:txBody>
      </p:sp>
    </p:spTree>
    <p:extLst>
      <p:ext uri="{BB962C8B-B14F-4D97-AF65-F5344CB8AC3E}">
        <p14:creationId xmlns:p14="http://schemas.microsoft.com/office/powerpoint/2010/main" val="267752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(CARB)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
        <p:nvSpPr>
          <p:cNvPr id="2" name="文字方塊 1">
            <a:extLst>
              <a:ext uri="{FF2B5EF4-FFF2-40B4-BE49-F238E27FC236}">
                <a16:creationId xmlns:a16="http://schemas.microsoft.com/office/drawing/2014/main" id="{FA49145D-ABF7-44D0-0D45-110ED1021AE1}"/>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spTree>
    <p:extLst>
      <p:ext uri="{BB962C8B-B14F-4D97-AF65-F5344CB8AC3E}">
        <p14:creationId xmlns:p14="http://schemas.microsoft.com/office/powerpoint/2010/main" val="26435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BC0AE-4BC4-DAC4-FE96-FEF358FE5E1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60A0605-250C-770D-DDB6-F7B71E851180}"/>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046D6A63-6C59-DBEF-F7D9-0855D47B21C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10</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A8C62AA1-4C96-C845-60CC-7328C7E1C0CB}"/>
              </a:ext>
            </a:extLst>
          </p:cNvPr>
          <p:cNvSpPr txBox="1"/>
          <p:nvPr/>
        </p:nvSpPr>
        <p:spPr>
          <a:xfrm>
            <a:off x="179512" y="656878"/>
            <a:ext cx="8784976" cy="646331"/>
          </a:xfrm>
          <a:prstGeom prst="rect">
            <a:avLst/>
          </a:prstGeom>
          <a:noFill/>
        </p:spPr>
        <p:txBody>
          <a:bodyPr wrap="square" rtlCol="0" anchor="t">
            <a:spAutoFit/>
          </a:bodyPr>
          <a:lstStyle/>
          <a:p>
            <a:r>
              <a:rPr lang="en-US" dirty="0"/>
              <a:t>JAN/NOV 2024 Vs 2023 IMPORT/EXPORT LIFTINGS / GROWTH</a:t>
            </a:r>
          </a:p>
          <a:p>
            <a:pPr marL="285750" indent="-285750">
              <a:buFont typeface="Arial" pitchFamily="34" charset="0"/>
              <a:buChar char="•"/>
            </a:pPr>
            <a:endParaRPr lang="en-US" dirty="0"/>
          </a:p>
        </p:txBody>
      </p:sp>
      <p:pic>
        <p:nvPicPr>
          <p:cNvPr id="1030" name="Picture 6" descr="A graph with red line and blue bars&#10;&#10;AI-generated content may be incorrect.">
            <a:extLst>
              <a:ext uri="{FF2B5EF4-FFF2-40B4-BE49-F238E27FC236}">
                <a16:creationId xmlns:a16="http://schemas.microsoft.com/office/drawing/2014/main" id="{5B7627AD-0012-851D-56A5-7A294B642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77" y="1131590"/>
            <a:ext cx="8928992" cy="352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941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6996680" y="488310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11</a:t>
            </a:fld>
            <a:endParaRPr lang="en-US" sz="1200" dirty="0">
              <a:solidFill>
                <a:prstClr val="black"/>
              </a:solidFill>
              <a:latin typeface="Calibri"/>
            </a:endParaRPr>
          </a:p>
        </p:txBody>
      </p:sp>
      <p:sp>
        <p:nvSpPr>
          <p:cNvPr id="3" name="文字方塊 2"/>
          <p:cNvSpPr txBox="1"/>
          <p:nvPr/>
        </p:nvSpPr>
        <p:spPr>
          <a:xfrm>
            <a:off x="179512" y="771550"/>
            <a:ext cx="8784976" cy="3785652"/>
          </a:xfrm>
          <a:prstGeom prst="rect">
            <a:avLst/>
          </a:prstGeom>
          <a:noFill/>
        </p:spPr>
        <p:txBody>
          <a:bodyPr wrap="square" rtlCol="0" anchor="t">
            <a:spAutoFit/>
          </a:bodyPr>
          <a:lstStyle/>
          <a:p>
            <a:pPr marL="285750" indent="-285750">
              <a:buFont typeface="Arial" pitchFamily="34" charset="0"/>
              <a:buChar char="•"/>
            </a:pPr>
            <a:r>
              <a:rPr lang="en-US" sz="1600" dirty="0"/>
              <a:t>Market share and Loading volume prospect </a:t>
            </a:r>
            <a:r>
              <a:rPr lang="en-US" altLang="zh-TW" sz="1600" dirty="0"/>
              <a:t>2025</a:t>
            </a:r>
            <a:r>
              <a:rPr lang="en-US" sz="1600" dirty="0"/>
              <a:t> (Long Haul)</a:t>
            </a:r>
          </a:p>
          <a:p>
            <a:endParaRPr lang="en-US" sz="1600" dirty="0"/>
          </a:p>
          <a:p>
            <a:r>
              <a:rPr lang="en-US" sz="1600" dirty="0"/>
              <a:t>Based on our Intelligence Unit statistics, from January through November 2024, Evergreen holds a share of </a:t>
            </a:r>
            <a:r>
              <a:rPr lang="en-US" sz="1600" b="1" dirty="0"/>
              <a:t>4.70%</a:t>
            </a:r>
            <a:r>
              <a:rPr lang="en-US" sz="1600" dirty="0"/>
              <a:t> maintaining a </a:t>
            </a:r>
            <a:r>
              <a:rPr lang="en-US" sz="1600" b="1" dirty="0"/>
              <a:t>seventh position </a:t>
            </a:r>
            <a:r>
              <a:rPr lang="en-US" sz="1600" dirty="0"/>
              <a:t>among all carriers in DO. Overall TEU loaded (Import + Export) in said period range: 39,212. Meanwhile, in same time frame, DO overall </a:t>
            </a:r>
            <a:r>
              <a:rPr lang="en-US" sz="1600" dirty="0" err="1"/>
              <a:t>import+export</a:t>
            </a:r>
            <a:r>
              <a:rPr lang="en-US" sz="1600" dirty="0"/>
              <a:t> TEUs increased 9% going from 770,036 in 2023 to 835,576 in 2024.</a:t>
            </a:r>
          </a:p>
          <a:p>
            <a:endParaRPr lang="en-US" sz="1600" dirty="0"/>
          </a:p>
          <a:p>
            <a:r>
              <a:rPr lang="en-US" sz="1600" dirty="0"/>
              <a:t>According to our internal records in 2024 and in which there was not added services, faced strong roll over problems and several skips and delays, specifically DOCAU 2</a:t>
            </a:r>
            <a:r>
              <a:rPr lang="en-US" sz="1600" baseline="30000" dirty="0"/>
              <a:t>nd</a:t>
            </a:r>
            <a:r>
              <a:rPr lang="en-US" sz="1600" dirty="0"/>
              <a:t> skips, Evergreen overall volumes decreased </a:t>
            </a:r>
            <a:r>
              <a:rPr lang="en-US" sz="1600" b="1" dirty="0">
                <a:solidFill>
                  <a:srgbClr val="FF0000"/>
                </a:solidFill>
              </a:rPr>
              <a:t>-5.10% </a:t>
            </a:r>
            <a:r>
              <a:rPr lang="en-US" sz="1600" dirty="0"/>
              <a:t>going from 43,732 TEU in 2023 to 41503 TEU in 2024.</a:t>
            </a:r>
          </a:p>
          <a:p>
            <a:endParaRPr lang="en-US" sz="1600" dirty="0"/>
          </a:p>
          <a:p>
            <a:r>
              <a:rPr lang="en-US" sz="1600" dirty="0"/>
              <a:t>Since new CAN rotation is expected to launch during March 2025, and it would be a weekly steady service, by end of current year we can expect an 8% increase vs. 2024.</a:t>
            </a:r>
          </a:p>
          <a:p>
            <a:pPr marL="285750" indent="-285750">
              <a:buFont typeface="Arial" pitchFamily="34" charset="0"/>
              <a:buChar char="•"/>
            </a:pPr>
            <a:endParaRPr lang="en-US" sz="1600" dirty="0"/>
          </a:p>
        </p:txBody>
      </p:sp>
    </p:spTree>
    <p:extLst>
      <p:ext uri="{BB962C8B-B14F-4D97-AF65-F5344CB8AC3E}">
        <p14:creationId xmlns:p14="http://schemas.microsoft.com/office/powerpoint/2010/main" val="3275209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767159996"/>
              </p:ext>
            </p:extLst>
          </p:nvPr>
        </p:nvGraphicFramePr>
        <p:xfrm>
          <a:off x="107504" y="699543"/>
          <a:ext cx="8928992" cy="3379144"/>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40">
                  <a:extLst>
                    <a:ext uri="{9D8B030D-6E8A-4147-A177-3AD203B41FA5}">
                      <a16:colId xmlns:a16="http://schemas.microsoft.com/office/drawing/2014/main" val="2905017876"/>
                    </a:ext>
                  </a:extLst>
                </a:gridCol>
                <a:gridCol w="1008112">
                  <a:extLst>
                    <a:ext uri="{9D8B030D-6E8A-4147-A177-3AD203B41FA5}">
                      <a16:colId xmlns:a16="http://schemas.microsoft.com/office/drawing/2014/main" val="4291711140"/>
                    </a:ext>
                  </a:extLst>
                </a:gridCol>
                <a:gridCol w="864094">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34200">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6427">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US$539,495.34</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US$871,350.52</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US$331,855.18</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800" b="0" i="0" dirty="0">
                          <a:solidFill>
                            <a:schemeClr val="dk1"/>
                          </a:solidFill>
                          <a:effectLst/>
                          <a:latin typeface="+mn-lt"/>
                          <a:ea typeface="+mn-ea"/>
                          <a:cs typeface="+mn-cs"/>
                        </a:rPr>
                        <a:t>We hope that EMC will reestablish frequent calls to DO to reduce storage costs. Open depots to receive sold units, which would reduce costs because dispatch would be faster, and the line would not have to assume storage until dispatch.</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77245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US$13,090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US$43,274</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US$30,184</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Exports increased for 2024, and customer dispatched from DORHNT, which is where the line cover cost. Increase in units sold from DORHNT from 284 units to 288 units. In total 595 units dispatched from DORHNT in 2023 and 1064 units in 2024, </a:t>
                      </a:r>
                      <a:r>
                        <a:rPr lang="en-US" sz="900" b="0" i="0" dirty="0">
                          <a:solidFill>
                            <a:schemeClr val="dk1"/>
                          </a:solidFill>
                          <a:effectLst/>
                          <a:latin typeface="+mn-lt"/>
                          <a:ea typeface="+mn-ea"/>
                          <a:cs typeface="+mn-cs"/>
                        </a:rPr>
                        <a:t>which represents a percentage growth of 78.8% of dispatch from DORHN, It is suggested that units be returned to the depot to reduce costs to the line for storage and lift on/off concept.</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320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cs typeface="+mn-cs"/>
                        </a:rPr>
                        <a:t>N/A</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900" b="0" i="0" u="none" strike="noStrike" dirty="0">
                          <a:solidFill>
                            <a:schemeClr val="tx1"/>
                          </a:solidFill>
                          <a:effectLst/>
                          <a:latin typeface="Candara" panose="020E0502030303020204" pitchFamily="34" charset="0"/>
                          <a:ea typeface="新細明體" panose="02020500000000000000" pitchFamily="18" charset="-120"/>
                          <a:cs typeface="+mn-cs"/>
                        </a:rPr>
                        <a:t>       US$ 372,960</a:t>
                      </a:r>
                    </a:p>
                    <a:p>
                      <a:pPr algn="ctr" fontAlgn="ctr"/>
                      <a:endParaRPr lang="en-US" sz="90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Candara" panose="020E0502030303020204" pitchFamily="34" charset="0"/>
                          <a:ea typeface="新細明體" panose="02020500000000000000" pitchFamily="18" charset="-120"/>
                          <a:cs typeface="+mn-cs"/>
                        </a:rPr>
                        <a:t>US$ 372,960</a:t>
                      </a:r>
                    </a:p>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1000" b="0" i="0" dirty="0">
                          <a:solidFill>
                            <a:schemeClr val="dk1"/>
                          </a:solidFill>
                          <a:effectLst/>
                          <a:latin typeface="+mn-lt"/>
                          <a:ea typeface="+mn-ea"/>
                          <a:cs typeface="+mn-cs"/>
                        </a:rPr>
                        <a:t>Repositioning costs could be eliminated by placing calls with space available to load all empty containers in port at the time of planning the vessel, for 2025 we hope to have recurring calls.</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170367">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N/A</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N/A</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0%</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170367">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90010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Candara" panose="020E0502030303020204" pitchFamily="34" charset="0"/>
                          <a:ea typeface="新細明體" panose="02020500000000000000" pitchFamily="18" charset="-120"/>
                        </a:rPr>
                        <a:t>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Candara" panose="020E0502030303020204" pitchFamily="34" charset="0"/>
                          <a:ea typeface="新細明體" panose="02020500000000000000" pitchFamily="18" charset="-120"/>
                        </a:rPr>
                        <a:t>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900" u="none" strike="noStrike" dirty="0">
                          <a:effectLst/>
                          <a:highlight>
                            <a:srgbClr val="FFFF00"/>
                          </a:highlight>
                          <a:latin typeface="Candara" panose="020E0502030303020204" pitchFamily="34" charset="0"/>
                        </a:rPr>
                        <a:t>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新細明體" panose="02020500000000000000" pitchFamily="18" charset="-120"/>
                        </a:rPr>
                        <a:t>No units were loaded before the stipulated 7 days, for this it is necessary to have: Vessel space available to load empty units. Don't have skips, do not cut the operation to reach another window and get terminal apply the FIFO system, which its not possible due to the  empty evacuated quantity does not allow to load empties in a timely manner under FIFO rules.​</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0440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N/A</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1000" b="0" i="0" u="none" strike="noStrike" dirty="0">
                          <a:solidFill>
                            <a:srgbClr val="000000"/>
                          </a:solidFill>
                          <a:effectLst/>
                          <a:latin typeface="Candara" panose="020E0502030303020204" pitchFamily="34" charset="0"/>
                          <a:ea typeface="新細明體" panose="02020500000000000000" pitchFamily="18" charset="-120"/>
                        </a:rPr>
                        <a:t>No personal negligence under line account</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12</a:t>
            </a:fld>
            <a:endParaRPr lang="en-US" sz="1000" dirty="0"/>
          </a:p>
        </p:txBody>
      </p:sp>
      <p:sp>
        <p:nvSpPr>
          <p:cNvPr id="6" name="文字方塊 5">
            <a:extLst>
              <a:ext uri="{FF2B5EF4-FFF2-40B4-BE49-F238E27FC236}">
                <a16:creationId xmlns:a16="http://schemas.microsoft.com/office/drawing/2014/main" id="{BCA169ED-B451-ECBA-FE78-9DC411A5AF97}"/>
              </a:ext>
            </a:extLst>
          </p:cNvPr>
          <p:cNvSpPr txBox="1"/>
          <p:nvPr/>
        </p:nvSpPr>
        <p:spPr>
          <a:xfrm>
            <a:off x="35496" y="4011910"/>
            <a:ext cx="9073008" cy="1300356"/>
          </a:xfrm>
          <a:prstGeom prst="rect">
            <a:avLst/>
          </a:prstGeom>
          <a:noFill/>
        </p:spPr>
        <p:txBody>
          <a:bodyPr wrap="square" rtlCol="0">
            <a:spAutoFit/>
          </a:bodyPr>
          <a:lstStyle/>
          <a:p>
            <a:r>
              <a:rPr lang="en-US" altLang="zh-TW" sz="1200" dirty="0"/>
              <a:t>Topic</a:t>
            </a:r>
            <a:r>
              <a:rPr lang="en-US" altLang="zh-TW" dirty="0"/>
              <a:t> </a:t>
            </a:r>
          </a:p>
          <a:p>
            <a:r>
              <a:rPr lang="en-US" altLang="zh-TW" sz="1050" dirty="0"/>
              <a:t>Aged Container Selling / Free Reposition Plan</a:t>
            </a:r>
          </a:p>
          <a:p>
            <a:pPr marL="628650" lvl="1" indent="-171450">
              <a:buFont typeface="Wingdings" panose="05000000000000000000" pitchFamily="2" charset="2"/>
              <a:buChar char="l"/>
            </a:pPr>
            <a:r>
              <a:rPr lang="en-US" altLang="zh-TW" sz="900" dirty="0"/>
              <a:t>A) Since 2022 DO has been promoting the Used Container Selling among our customers, and each year demands increase, but not at the same pace of boxes availability. In 2024 we sold 351 containers. Many factors such as vessel skips, DOCAU bureaucratic process, among others represent a real challenge.</a:t>
            </a:r>
          </a:p>
          <a:p>
            <a:pPr marL="628650" lvl="1" indent="-171450">
              <a:buFont typeface="Wingdings" panose="05000000000000000000" pitchFamily="2" charset="2"/>
              <a:buChar char="l"/>
            </a:pPr>
            <a:r>
              <a:rPr lang="en-US" altLang="zh-TW" sz="900" dirty="0"/>
              <a:t>B) There’s no free reposition plan for the used Container, extra yard moves are covered by the customer</a:t>
            </a:r>
            <a:r>
              <a:rPr lang="en-US" altLang="zh-TW" sz="1000" dirty="0"/>
              <a:t>.</a:t>
            </a:r>
          </a:p>
          <a:p>
            <a:endParaRPr lang="en-US" altLang="zh-TW" sz="1100" dirty="0"/>
          </a:p>
          <a:p>
            <a:endParaRPr lang="zh-TW" altLang="en-US" sz="1100" dirty="0"/>
          </a:p>
        </p:txBody>
      </p:sp>
    </p:spTree>
    <p:extLst>
      <p:ext uri="{BB962C8B-B14F-4D97-AF65-F5344CB8AC3E}">
        <p14:creationId xmlns:p14="http://schemas.microsoft.com/office/powerpoint/2010/main" val="170065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641100740"/>
              </p:ext>
            </p:extLst>
          </p:nvPr>
        </p:nvGraphicFramePr>
        <p:xfrm>
          <a:off x="120878" y="699542"/>
          <a:ext cx="8952897" cy="3745809"/>
        </p:xfrm>
        <a:graphic>
          <a:graphicData uri="http://schemas.openxmlformats.org/drawingml/2006/table">
            <a:tbl>
              <a:tblPr>
                <a:tableStyleId>{5C22544A-7EE6-4342-B048-85BDC9FD1C3A}</a:tableStyleId>
              </a:tblPr>
              <a:tblGrid>
                <a:gridCol w="636400">
                  <a:extLst>
                    <a:ext uri="{9D8B030D-6E8A-4147-A177-3AD203B41FA5}">
                      <a16:colId xmlns:a16="http://schemas.microsoft.com/office/drawing/2014/main" val="1096605092"/>
                    </a:ext>
                  </a:extLst>
                </a:gridCol>
                <a:gridCol w="1201918">
                  <a:extLst>
                    <a:ext uri="{9D8B030D-6E8A-4147-A177-3AD203B41FA5}">
                      <a16:colId xmlns:a16="http://schemas.microsoft.com/office/drawing/2014/main" val="1714653431"/>
                    </a:ext>
                  </a:extLst>
                </a:gridCol>
                <a:gridCol w="800810">
                  <a:extLst>
                    <a:ext uri="{9D8B030D-6E8A-4147-A177-3AD203B41FA5}">
                      <a16:colId xmlns:a16="http://schemas.microsoft.com/office/drawing/2014/main" val="2905017876"/>
                    </a:ext>
                  </a:extLst>
                </a:gridCol>
                <a:gridCol w="748302">
                  <a:extLst>
                    <a:ext uri="{9D8B030D-6E8A-4147-A177-3AD203B41FA5}">
                      <a16:colId xmlns:a16="http://schemas.microsoft.com/office/drawing/2014/main" val="4291711140"/>
                    </a:ext>
                  </a:extLst>
                </a:gridCol>
                <a:gridCol w="893077">
                  <a:extLst>
                    <a:ext uri="{9D8B030D-6E8A-4147-A177-3AD203B41FA5}">
                      <a16:colId xmlns:a16="http://schemas.microsoft.com/office/drawing/2014/main" val="1668644550"/>
                    </a:ext>
                  </a:extLst>
                </a:gridCol>
                <a:gridCol w="4672390">
                  <a:extLst>
                    <a:ext uri="{9D8B030D-6E8A-4147-A177-3AD203B41FA5}">
                      <a16:colId xmlns:a16="http://schemas.microsoft.com/office/drawing/2014/main" val="3561485105"/>
                    </a:ext>
                  </a:extLst>
                </a:gridCol>
              </a:tblGrid>
              <a:tr h="198474">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57644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rPr>
                        <a:t>　</a:t>
                      </a:r>
                      <a:r>
                        <a:rPr lang="en-US" altLang="zh-TW" sz="900" u="none" strike="noStrike" dirty="0">
                          <a:effectLst/>
                        </a:rPr>
                        <a:t>80.7%</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latin typeface="Arial" panose="020B0604020202020204" pitchFamily="34" charset="0"/>
                          <a:ea typeface="新細明體" panose="02020500000000000000" pitchFamily="18" charset="-120"/>
                        </a:rPr>
                        <a:t>86.79%</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rPr>
                        <a:t>7.55%</a:t>
                      </a: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Arial" panose="020B0604020202020204" pitchFamily="34" charset="0"/>
                          <a:ea typeface="新細明體" panose="02020500000000000000" pitchFamily="18" charset="-120"/>
                        </a:rPr>
                        <a:t>Data considered from the system evaluation under the schedule monitor, the values are expressed in %, there was an improvement of 7.55%, and we hope to continue improving</a:t>
                      </a:r>
                      <a:endParaRPr lang="zh-TW" altLang="en-US" sz="8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83748">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rPr>
                        <a:t>　</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725257">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rPr>
                        <a:t>　</a:t>
                      </a:r>
                      <a:r>
                        <a:rPr lang="en-US" altLang="zh-TW" sz="900" u="none" strike="noStrike" dirty="0">
                          <a:effectLst/>
                        </a:rPr>
                        <a:t>97%</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新細明體" panose="02020500000000000000" pitchFamily="18" charset="-120"/>
                        </a:rPr>
                        <a:t>97%</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rPr>
                        <a:t>0%</a:t>
                      </a: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Arial" panose="020B0604020202020204" pitchFamily="34" charset="0"/>
                          <a:ea typeface="新細明體" panose="02020500000000000000" pitchFamily="18" charset="-120"/>
                        </a:rPr>
                        <a:t>Data considered from the system evaluation under the terminal productivity information, the values are expressed in %. </a:t>
                      </a:r>
                      <a:r>
                        <a:rPr lang="en-US" sz="800" b="0" i="0" dirty="0">
                          <a:solidFill>
                            <a:schemeClr val="dk1"/>
                          </a:solidFill>
                          <a:effectLst/>
                          <a:latin typeface="+mn-lt"/>
                          <a:ea typeface="+mn-ea"/>
                          <a:cs typeface="+mn-cs"/>
                        </a:rPr>
                        <a:t>Productivity has continued to increase, and we hope to maintain and improve this level.</a:t>
                      </a:r>
                      <a:br>
                        <a:rPr lang="en-US" sz="800" b="0" i="0" dirty="0">
                          <a:solidFill>
                            <a:schemeClr val="dk1"/>
                          </a:solidFill>
                          <a:effectLst/>
                          <a:latin typeface="+mn-lt"/>
                          <a:ea typeface="+mn-ea"/>
                          <a:cs typeface="+mn-cs"/>
                        </a:rPr>
                      </a:br>
                      <a:endParaRPr lang="en-US" sz="800" b="0" i="0" dirty="0">
                        <a:solidFill>
                          <a:schemeClr val="dk1"/>
                        </a:solidFill>
                        <a:effectLst/>
                        <a:latin typeface="+mn-lt"/>
                        <a:ea typeface="+mn-ea"/>
                        <a:cs typeface="+mn-cs"/>
                      </a:endParaRPr>
                    </a:p>
                    <a:p>
                      <a:pPr marL="0" marR="0" lvl="0" indent="0" algn="l" defTabSz="914400" eaLnBrk="1" fontAlgn="ctr" latinLnBrk="0" hangingPunct="1">
                        <a:lnSpc>
                          <a:spcPct val="100000"/>
                        </a:lnSpc>
                        <a:spcBef>
                          <a:spcPts val="0"/>
                        </a:spcBef>
                        <a:spcAft>
                          <a:spcPts val="0"/>
                        </a:spcAft>
                        <a:buClrTx/>
                        <a:buSzTx/>
                        <a:buFontTx/>
                        <a:buNone/>
                        <a:tabLst/>
                        <a:defRPr/>
                      </a:pPr>
                      <a:r>
                        <a:rPr lang="en-US" sz="800" b="0" i="0" u="none" strike="noStrike" dirty="0">
                          <a:solidFill>
                            <a:schemeClr val="dk1"/>
                          </a:solidFill>
                          <a:effectLst/>
                          <a:latin typeface="+mn-lt"/>
                          <a:ea typeface="+mn-ea"/>
                          <a:cs typeface="+mn-cs"/>
                        </a:rPr>
                        <a:t>Note: </a:t>
                      </a:r>
                      <a:r>
                        <a:rPr lang="en-US" sz="800" b="0" i="0" u="none" strike="noStrike" dirty="0">
                          <a:solidFill>
                            <a:srgbClr val="FF0000"/>
                          </a:solidFill>
                          <a:effectLst/>
                          <a:latin typeface="Arial" panose="020B0604020202020204" pitchFamily="34" charset="0"/>
                          <a:ea typeface="新細明體" panose="02020500000000000000" pitchFamily="18" charset="-120"/>
                          <a:cs typeface="+mn-cs"/>
                        </a:rPr>
                        <a:t>We’re still waiting for the Line to provide productivity data from September to December 2024.</a:t>
                      </a:r>
                      <a:endParaRPr lang="zh-TW" altLang="en-US" sz="800" b="0" i="0" u="none" strike="noStrike" dirty="0">
                        <a:solidFill>
                          <a:srgbClr val="FF0000"/>
                        </a:solidFill>
                        <a:effectLst/>
                        <a:latin typeface="Arial" panose="020B0604020202020204" pitchFamily="34" charset="0"/>
                        <a:ea typeface="新細明體" panose="02020500000000000000" pitchFamily="18" charset="-120"/>
                      </a:endParaRPr>
                    </a:p>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Arial" panose="020B0604020202020204" pitchFamily="34" charset="0"/>
                          <a:ea typeface="新細明體" panose="02020500000000000000" pitchFamily="18" charset="-120"/>
                        </a:rPr>
                        <a:t>.</a:t>
                      </a:r>
                      <a:endParaRPr lang="zh-TW" altLang="en-US" sz="8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34736">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u="none" strike="noStrike" dirty="0">
                          <a:effectLst/>
                        </a:rPr>
                        <a:t>N/A</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latin typeface="Arial" panose="020B0604020202020204" pitchFamily="34" charset="0"/>
                          <a:ea typeface="新細明體" panose="02020500000000000000" pitchFamily="18" charset="-120"/>
                        </a:rPr>
                        <a:t>N/A</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latin typeface="Arial" panose="020B0604020202020204" pitchFamily="34" charset="0"/>
                          <a:ea typeface="新細明體" panose="02020500000000000000" pitchFamily="18" charset="-120"/>
                          <a:cs typeface="+mn-cs"/>
                        </a:rPr>
                        <a:t>N/A</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108443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u="none" strike="noStrike" dirty="0">
                          <a:effectLst/>
                        </a:rPr>
                        <a:t>US$</a:t>
                      </a:r>
                      <a:r>
                        <a:rPr lang="en-US" altLang="zh-TW" sz="800" u="none" strike="noStrike" dirty="0">
                          <a:effectLst/>
                        </a:rPr>
                        <a:t>515,397.84</a:t>
                      </a:r>
                      <a:endParaRPr lang="zh-TW" altLang="en-US" sz="8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Arial" panose="020B0604020202020204" pitchFamily="34" charset="0"/>
                          <a:ea typeface="新細明體" panose="02020500000000000000" pitchFamily="18" charset="-120"/>
                        </a:rPr>
                        <a:t>US$830,496.82</a:t>
                      </a:r>
                      <a:endParaRPr lang="zh-TW" altLang="en-US" sz="8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rPr>
                        <a:t>US$315,098.98</a:t>
                      </a: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rPr>
                        <a:t>For 2024 we had around 43 skips at DO, in addition to the lack of space for empty loading, add the cut and run that was carried out on several occasions to be able to reach the following ports on time so as not to lose the window. The partner has more space on both vessels than EMC, in addition is not allowed to load empty units on the partner's first call. The following actions must be taken: Our action plan is the same Greater availability of space to be able to load the empty cntrs in a timely manner(, avoid skips and sending extra calls, when necessary, to load empty cntrs in both DOCAU calls if necessary. Negotiate with DOCAU terminal to be able to have a greater number of cargo movements since this is defined for regular calls in the contract with the terminal and any adjustment must be previously analyzed with both managers, terminal and EMC​ (around 950 fist call and 1150 2</a:t>
                      </a:r>
                      <a:r>
                        <a:rPr lang="en-US" altLang="zh-TW" sz="800" u="none" strike="noStrike" baseline="30000" dirty="0">
                          <a:effectLst/>
                        </a:rPr>
                        <a:t>nd</a:t>
                      </a:r>
                      <a:r>
                        <a:rPr lang="en-US" altLang="zh-TW" sz="800" u="none" strike="noStrike" dirty="0">
                          <a:effectLst/>
                        </a:rPr>
                        <a:t> call) </a:t>
                      </a:r>
                      <a:endParaRPr lang="zh-TW" altLang="en-US" sz="8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09535">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u="none" strike="noStrike" dirty="0">
                          <a:effectLst/>
                        </a:rPr>
                        <a:t>N/A</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latin typeface="Arial" panose="020B0604020202020204" pitchFamily="34" charset="0"/>
                          <a:ea typeface="新細明體" panose="02020500000000000000" pitchFamily="18" charset="-120"/>
                        </a:rPr>
                        <a:t>N/A</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u="none" strike="noStrike" dirty="0">
                          <a:effectLst/>
                          <a:highlight>
                            <a:srgbClr val="FFFF00"/>
                          </a:highlight>
                        </a:rPr>
                        <a:t>N/A</a:t>
                      </a:r>
                      <a:r>
                        <a:rPr lang="zh-TW" altLang="en-US" sz="900" u="none" strike="noStrike" dirty="0">
                          <a:effectLst/>
                          <a:highlight>
                            <a:srgbClr val="FFFF00"/>
                          </a:highlight>
                        </a:rPr>
                        <a:t>　</a:t>
                      </a: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rPr>
                        <a:t>The line has a contract with both terminals and the negotiation is handled by the terminal and our principals directly. When it is necessary to intervene, MGT has made all the necessary approaches to achieve rate readjustment or maintain the same when necessary.</a:t>
                      </a:r>
                      <a:endParaRPr lang="zh-TW" altLang="en-US" sz="8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13</a:t>
            </a:fld>
            <a:endParaRPr lang="en-US" sz="1000" dirty="0"/>
          </a:p>
        </p:txBody>
      </p:sp>
      <p:sp>
        <p:nvSpPr>
          <p:cNvPr id="6" name="文字方塊 5">
            <a:extLst>
              <a:ext uri="{FF2B5EF4-FFF2-40B4-BE49-F238E27FC236}">
                <a16:creationId xmlns:a16="http://schemas.microsoft.com/office/drawing/2014/main" id="{81A3861A-3588-1672-B4D0-9BE8085D227C}"/>
              </a:ext>
            </a:extLst>
          </p:cNvPr>
          <p:cNvSpPr txBox="1"/>
          <p:nvPr/>
        </p:nvSpPr>
        <p:spPr>
          <a:xfrm>
            <a:off x="91382" y="4412163"/>
            <a:ext cx="8915618" cy="1015663"/>
          </a:xfrm>
          <a:prstGeom prst="rect">
            <a:avLst/>
          </a:prstGeom>
          <a:noFill/>
        </p:spPr>
        <p:txBody>
          <a:bodyPr wrap="square" rtlCol="0">
            <a:spAutoFit/>
          </a:bodyPr>
          <a:lstStyle/>
          <a:p>
            <a:r>
              <a:rPr lang="en-US" altLang="zh-TW" sz="1000" dirty="0"/>
              <a:t>Topic</a:t>
            </a:r>
          </a:p>
          <a:p>
            <a:r>
              <a:rPr lang="en-US" altLang="zh-TW" sz="1000" dirty="0"/>
              <a:t>Terminal info update (expansion/dredge/crane)</a:t>
            </a:r>
          </a:p>
          <a:p>
            <a:pPr marL="628650" lvl="1" indent="-171450">
              <a:buFont typeface="Wingdings" panose="05000000000000000000" pitchFamily="2" charset="2"/>
              <a:buChar char="l"/>
            </a:pPr>
            <a:r>
              <a:rPr lang="en-US" altLang="zh-TW" sz="1000" dirty="0"/>
              <a:t>A </a:t>
            </a:r>
          </a:p>
          <a:p>
            <a:pPr marL="628650" lvl="1" indent="-171450">
              <a:buFont typeface="Wingdings" panose="05000000000000000000" pitchFamily="2" charset="2"/>
              <a:buChar char="l"/>
            </a:pPr>
            <a:r>
              <a:rPr lang="en-US" altLang="zh-TW" sz="1000" dirty="0"/>
              <a:t>B </a:t>
            </a:r>
          </a:p>
          <a:p>
            <a:endParaRPr lang="en-US" altLang="zh-TW" sz="1000" dirty="0"/>
          </a:p>
          <a:p>
            <a:endParaRPr lang="zh-TW" altLang="en-US" sz="1000" dirty="0"/>
          </a:p>
        </p:txBody>
      </p:sp>
    </p:spTree>
    <p:extLst>
      <p:ext uri="{BB962C8B-B14F-4D97-AF65-F5344CB8AC3E}">
        <p14:creationId xmlns:p14="http://schemas.microsoft.com/office/powerpoint/2010/main" val="368167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14</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3" name="圖片 2">
            <a:extLst>
              <a:ext uri="{FF2B5EF4-FFF2-40B4-BE49-F238E27FC236}">
                <a16:creationId xmlns:a16="http://schemas.microsoft.com/office/drawing/2014/main" id="{68833DAC-7F00-7A66-F48C-28BEBB80C87C}"/>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19086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05</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MCD</a:t>
            </a:r>
          </a:p>
          <a:p>
            <a:pPr lvl="0" algn="ctr">
              <a:defRPr/>
            </a:pPr>
            <a:r>
              <a:rPr lang="en-US" altLang="zh-CN" sz="2800" b="1" dirty="0">
                <a:solidFill>
                  <a:prstClr val="black">
                    <a:lumMod val="85000"/>
                    <a:lumOff val="15000"/>
                  </a:prstClr>
                </a:solidFill>
                <a:latin typeface="DFKai-SB" pitchFamily="65" charset="-120"/>
                <a:ea typeface="DFKai-SB" pitchFamily="65" charset="-120"/>
              </a:rPr>
              <a:t>(DOMINICAN REPUBLIC)</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3926194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72250856"/>
              </p:ext>
            </p:extLst>
          </p:nvPr>
        </p:nvGraphicFramePr>
        <p:xfrm>
          <a:off x="104258" y="622406"/>
          <a:ext cx="8935486" cy="4317596"/>
        </p:xfrm>
        <a:graphic>
          <a:graphicData uri="http://schemas.openxmlformats.org/drawingml/2006/table">
            <a:tbl>
              <a:tblPr/>
              <a:tblGrid>
                <a:gridCol w="482032">
                  <a:extLst>
                    <a:ext uri="{9D8B030D-6E8A-4147-A177-3AD203B41FA5}">
                      <a16:colId xmlns:a16="http://schemas.microsoft.com/office/drawing/2014/main" val="20000"/>
                    </a:ext>
                  </a:extLst>
                </a:gridCol>
                <a:gridCol w="1078131">
                  <a:extLst>
                    <a:ext uri="{9D8B030D-6E8A-4147-A177-3AD203B41FA5}">
                      <a16:colId xmlns:a16="http://schemas.microsoft.com/office/drawing/2014/main" val="20001"/>
                    </a:ext>
                  </a:extLst>
                </a:gridCol>
                <a:gridCol w="442829">
                  <a:extLst>
                    <a:ext uri="{9D8B030D-6E8A-4147-A177-3AD203B41FA5}">
                      <a16:colId xmlns:a16="http://schemas.microsoft.com/office/drawing/2014/main" val="20006"/>
                    </a:ext>
                  </a:extLst>
                </a:gridCol>
                <a:gridCol w="869121">
                  <a:extLst>
                    <a:ext uri="{9D8B030D-6E8A-4147-A177-3AD203B41FA5}">
                      <a16:colId xmlns:a16="http://schemas.microsoft.com/office/drawing/2014/main" val="20002"/>
                    </a:ext>
                  </a:extLst>
                </a:gridCol>
                <a:gridCol w="869121">
                  <a:extLst>
                    <a:ext uri="{9D8B030D-6E8A-4147-A177-3AD203B41FA5}">
                      <a16:colId xmlns:a16="http://schemas.microsoft.com/office/drawing/2014/main" val="20003"/>
                    </a:ext>
                  </a:extLst>
                </a:gridCol>
                <a:gridCol w="579415">
                  <a:extLst>
                    <a:ext uri="{9D8B030D-6E8A-4147-A177-3AD203B41FA5}">
                      <a16:colId xmlns:a16="http://schemas.microsoft.com/office/drawing/2014/main" val="20004"/>
                    </a:ext>
                  </a:extLst>
                </a:gridCol>
                <a:gridCol w="651149">
                  <a:extLst>
                    <a:ext uri="{9D8B030D-6E8A-4147-A177-3AD203B41FA5}">
                      <a16:colId xmlns:a16="http://schemas.microsoft.com/office/drawing/2014/main" val="2800999351"/>
                    </a:ext>
                  </a:extLst>
                </a:gridCol>
                <a:gridCol w="3963688">
                  <a:extLst>
                    <a:ext uri="{9D8B030D-6E8A-4147-A177-3AD203B41FA5}">
                      <a16:colId xmlns:a16="http://schemas.microsoft.com/office/drawing/2014/main" val="20005"/>
                    </a:ext>
                  </a:extLst>
                </a:gridCol>
              </a:tblGrid>
              <a:tr h="52819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3776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3651629">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DO</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2,708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4,900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buFont typeface="Arial" panose="020B0604020202020204" pitchFamily="34" charset="0"/>
                        <a:buChar char="•"/>
                      </a:pPr>
                      <a:r>
                        <a:rPr lang="en-US" sz="900" dirty="0">
                          <a:latin typeface="DFKai-SB" panose="03000509000000000000" pitchFamily="65" charset="-120"/>
                          <a:ea typeface="DFKai-SB" panose="03000509000000000000"/>
                        </a:rPr>
                        <a:t>MSC leads market with 24.43% share demoting CMA-CGM which holds second place with 22.39% market share. EGL maintains third place with 14.77% share in FE/DO trade. Market share is based on our IU stats, from January through November 2024.</a:t>
                      </a:r>
                    </a:p>
                    <a:p>
                      <a:pPr marL="171450" indent="-171450">
                        <a:buFont typeface="Arial" panose="020B0604020202020204" pitchFamily="34" charset="0"/>
                        <a:buChar char="•"/>
                      </a:pPr>
                      <a:endParaRPr lang="en-US" sz="900" dirty="0">
                        <a:latin typeface="DFKai-SB" panose="03000509000000000000" pitchFamily="65" charset="-120"/>
                        <a:ea typeface="DFKai-SB" panose="0300050900000000000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effectLst/>
                          <a:latin typeface="DFKai-SB" panose="03000509000000000000" pitchFamily="65" charset="-120"/>
                          <a:ea typeface="DFKai-SB" panose="03000509000000000000"/>
                        </a:rPr>
                        <a:t>Our OWN SQ decreased -30.87% YOY, going from 3660 TEU in 2023 to 2530 in 2024. Actual FOB/CIF ratio is 12/88.</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dirty="0">
                        <a:effectLst/>
                        <a:latin typeface="DFKai-SB" panose="03000509000000000000" pitchFamily="65" charset="-120"/>
                        <a:ea typeface="DFKai-SB" panose="03000509000000000000"/>
                      </a:endParaRPr>
                    </a:p>
                    <a:p>
                      <a:pPr marL="171450" indent="-171450">
                        <a:buFont typeface="Arial" panose="020B0604020202020204" pitchFamily="34" charset="0"/>
                        <a:buChar char="•"/>
                      </a:pPr>
                      <a:r>
                        <a:rPr lang="en-US" sz="900" dirty="0">
                          <a:ea typeface="DFKai-SB" panose="03000509000000000000"/>
                        </a:rPr>
                        <a:t>While other carriers also faced problems with congestion, it did not reach the extend of Evergreen. At some point cargoes reached 120+ days transit time. The damage in terms of reputation to the Evergreen brand was (and is) considerably. Some customers do not even take our calls and/or allow us to visit them.</a:t>
                      </a:r>
                      <a:endParaRPr lang="en-US" sz="900" dirty="0">
                        <a:effectLst/>
                        <a:latin typeface="DFKai-SB" panose="03000509000000000000" pitchFamily="65" charset="-120"/>
                        <a:ea typeface="DFKai-SB" panose="03000509000000000000"/>
                      </a:endParaRPr>
                    </a:p>
                    <a:p>
                      <a:pPr marL="171450" indent="-171450">
                        <a:buFont typeface="Arial" panose="020B0604020202020204" pitchFamily="34" charset="0"/>
                        <a:buChar char="•"/>
                      </a:pPr>
                      <a:endParaRPr lang="en-US" sz="900" dirty="0">
                        <a:effectLst/>
                        <a:latin typeface="DFKai-SB" panose="03000509000000000000" pitchFamily="65" charset="-120"/>
                        <a:ea typeface="DFKai-SB" panose="03000509000000000000"/>
                      </a:endParaRPr>
                    </a:p>
                    <a:p>
                      <a:pPr marL="171450" indent="-171450">
                        <a:buFont typeface="Arial" panose="020B0604020202020204" pitchFamily="34" charset="0"/>
                        <a:buChar char="•"/>
                      </a:pPr>
                      <a:r>
                        <a:rPr lang="en-US" sz="900" dirty="0">
                          <a:effectLst/>
                          <a:latin typeface="DFKai-SB" panose="03000509000000000000" pitchFamily="65" charset="-120"/>
                          <a:ea typeface="DFKai-SB" panose="03000509000000000000"/>
                        </a:rPr>
                        <a:t>Action Plan: </a:t>
                      </a:r>
                      <a:r>
                        <a:rPr lang="en-US" sz="900" dirty="0">
                          <a:ea typeface="DFKai-SB" panose="03000509000000000000"/>
                        </a:rPr>
                        <a:t>As JV will terminate in February or March, we should have a steadier CAN svc with minimal if any roll overs. Based on that premise, we will be contacting/visiting all accounts whose volumes we had lost in the last two-three years. At the same time, we will start an advertising campaign in social media and others, sending the message that Evergreen is back with reliable services and competitive rates. Same will be amplified by digital flyers, sending them directly to all accounts in our database, both FOB and CFR clients, BCO's and NVO's.</a:t>
                      </a:r>
                      <a:endParaRPr lang="en-US" sz="900" dirty="0">
                        <a:solidFill>
                          <a:schemeClr val="tx1"/>
                        </a:solidFill>
                        <a:effectLst/>
                        <a:latin typeface="DFKai-SB" panose="03000509000000000000" pitchFamily="65" charset="-120"/>
                        <a:ea typeface="DFKai-SB" panose="03000509000000000000"/>
                        <a:cs typeface="+mn-cs"/>
                      </a:endParaRPr>
                    </a:p>
                    <a:p>
                      <a:pPr marL="0" indent="0">
                        <a:buFont typeface="Arial" panose="020B0604020202020204" pitchFamily="34" charset="0"/>
                        <a:buNone/>
                      </a:pPr>
                      <a:br>
                        <a:rPr lang="en-US" sz="800" dirty="0">
                          <a:solidFill>
                            <a:schemeClr val="tx1"/>
                          </a:solidFill>
                          <a:effectLst/>
                          <a:latin typeface="DFKai-SB" panose="03000509000000000000" pitchFamily="65" charset="-120"/>
                          <a:ea typeface="DFKai-SB" panose="03000509000000000000" pitchFamily="65" charset="-120"/>
                          <a:cs typeface="+mn-cs"/>
                        </a:rPr>
                      </a:br>
                      <a:r>
                        <a:rPr lang="en-US" sz="800" dirty="0">
                          <a:solidFill>
                            <a:schemeClr val="tx1"/>
                          </a:solidFill>
                          <a:effectLst/>
                          <a:latin typeface="DFKai-SB" panose="03000509000000000000" pitchFamily="65" charset="-120"/>
                          <a:ea typeface="DFKai-SB" panose="03000509000000000000" pitchFamily="65" charset="-120"/>
                          <a:cs typeface="+mn-cs"/>
                        </a:rPr>
                        <a:t>      </a:t>
                      </a:r>
                      <a:endParaRPr lang="en-US" sz="800" dirty="0">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85979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20717471"/>
              </p:ext>
            </p:extLst>
          </p:nvPr>
        </p:nvGraphicFramePr>
        <p:xfrm>
          <a:off x="104257" y="699543"/>
          <a:ext cx="8935487" cy="4198686"/>
        </p:xfrm>
        <a:graphic>
          <a:graphicData uri="http://schemas.openxmlformats.org/drawingml/2006/table">
            <a:tbl>
              <a:tblPr/>
              <a:tblGrid>
                <a:gridCol w="482033">
                  <a:extLst>
                    <a:ext uri="{9D8B030D-6E8A-4147-A177-3AD203B41FA5}">
                      <a16:colId xmlns:a16="http://schemas.microsoft.com/office/drawing/2014/main" val="20000"/>
                    </a:ext>
                  </a:extLst>
                </a:gridCol>
                <a:gridCol w="1013974">
                  <a:extLst>
                    <a:ext uri="{9D8B030D-6E8A-4147-A177-3AD203B41FA5}">
                      <a16:colId xmlns:a16="http://schemas.microsoft.com/office/drawing/2014/main" val="20001"/>
                    </a:ext>
                  </a:extLst>
                </a:gridCol>
                <a:gridCol w="506986">
                  <a:extLst>
                    <a:ext uri="{9D8B030D-6E8A-4147-A177-3AD203B41FA5}">
                      <a16:colId xmlns:a16="http://schemas.microsoft.com/office/drawing/2014/main" val="20006"/>
                    </a:ext>
                  </a:extLst>
                </a:gridCol>
                <a:gridCol w="869120">
                  <a:extLst>
                    <a:ext uri="{9D8B030D-6E8A-4147-A177-3AD203B41FA5}">
                      <a16:colId xmlns:a16="http://schemas.microsoft.com/office/drawing/2014/main" val="20002"/>
                    </a:ext>
                  </a:extLst>
                </a:gridCol>
                <a:gridCol w="869120">
                  <a:extLst>
                    <a:ext uri="{9D8B030D-6E8A-4147-A177-3AD203B41FA5}">
                      <a16:colId xmlns:a16="http://schemas.microsoft.com/office/drawing/2014/main" val="20003"/>
                    </a:ext>
                  </a:extLst>
                </a:gridCol>
                <a:gridCol w="579414">
                  <a:extLst>
                    <a:ext uri="{9D8B030D-6E8A-4147-A177-3AD203B41FA5}">
                      <a16:colId xmlns:a16="http://schemas.microsoft.com/office/drawing/2014/main" val="20004"/>
                    </a:ext>
                  </a:extLst>
                </a:gridCol>
                <a:gridCol w="651841">
                  <a:extLst>
                    <a:ext uri="{9D8B030D-6E8A-4147-A177-3AD203B41FA5}">
                      <a16:colId xmlns:a16="http://schemas.microsoft.com/office/drawing/2014/main" val="2800999351"/>
                    </a:ext>
                  </a:extLst>
                </a:gridCol>
                <a:gridCol w="3962999">
                  <a:extLst>
                    <a:ext uri="{9D8B030D-6E8A-4147-A177-3AD203B41FA5}">
                      <a16:colId xmlns:a16="http://schemas.microsoft.com/office/drawing/2014/main" val="20005"/>
                    </a:ext>
                  </a:extLst>
                </a:gridCol>
              </a:tblGrid>
              <a:tr h="48031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3706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41695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DO</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de-DE" sz="900" dirty="0">
                          <a:solidFill>
                            <a:schemeClr val="tx1"/>
                          </a:solidFill>
                          <a:latin typeface="DFKai-SB" panose="03000509000000000000" pitchFamily="65" charset="-120"/>
                          <a:ea typeface="DFKai-SB" panose="03000509000000000000" pitchFamily="65" charset="-120"/>
                          <a:cs typeface="+mn-cs"/>
                        </a:rPr>
                        <a:t>DO/USEC: As well known, our competitors have direct service to the USEC, avg 5-8 days TT, in order to keep some support, a fixed schedule is imperative. </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de-DE" sz="900" dirty="0">
                        <a:solidFill>
                          <a:schemeClr val="tx1"/>
                        </a:solidFill>
                        <a:latin typeface="DFKai-SB" panose="03000509000000000000" pitchFamily="65" charset="-120"/>
                        <a:ea typeface="DFKai-SB" panose="03000509000000000000" pitchFamily="65" charset="-120"/>
                        <a:cs typeface="+mn-cs"/>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de-DE" sz="900" dirty="0">
                          <a:solidFill>
                            <a:schemeClr val="tx1"/>
                          </a:solidFill>
                          <a:latin typeface="DFKai-SB" panose="03000509000000000000" pitchFamily="65" charset="-120"/>
                          <a:ea typeface="DFKai-SB" panose="03000509000000000000" pitchFamily="65" charset="-120"/>
                          <a:cs typeface="+mn-cs"/>
                        </a:rPr>
                        <a:t>Action Plan: A</a:t>
                      </a:r>
                      <a:r>
                        <a:rPr lang="en-US" sz="900" dirty="0"/>
                        <a:t>s JV will terminate in February or March, we should have a steadier CAN svc with minimal if any roll overs. Based on that premise, we will be contacting/visiting all accounts whose volumes we had lost in the last two-three years.</a:t>
                      </a:r>
                      <a:endParaRPr lang="de-DE" sz="900" dirty="0">
                        <a:solidFill>
                          <a:schemeClr val="tx1"/>
                        </a:solidFill>
                        <a:latin typeface="DFKai-SB" panose="03000509000000000000" pitchFamily="65" charset="-120"/>
                        <a:ea typeface="DFKai-SB" panose="03000509000000000000" pitchFamily="65" charset="-120"/>
                        <a:cs typeface="+mn-cs"/>
                      </a:endParaRPr>
                    </a:p>
                    <a:p>
                      <a:pPr marL="171450" indent="-171450" algn="l" rtl="0" fontAlgn="ctr">
                        <a:buFont typeface="Arial" panose="020B0604020202020204" pitchFamily="34" charset="0"/>
                        <a:buChar char="•"/>
                      </a:pPr>
                      <a:endParaRPr lang="de-DE" sz="900" dirty="0">
                        <a:solidFill>
                          <a:schemeClr val="tx1"/>
                        </a:solidFill>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049835">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DO</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3466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r>
                        <a:rPr lang="de-DE" sz="900" b="0" i="0" u="none" strike="noStrike" dirty="0">
                          <a:solidFill>
                            <a:schemeClr val="tx1"/>
                          </a:solidFill>
                          <a:effectLst/>
                          <a:latin typeface="DFKai-SB" panose="03000509000000000000" pitchFamily="65" charset="-120"/>
                          <a:ea typeface="DFKai-SB" panose="03000509000000000000" pitchFamily="65" charset="-120"/>
                          <a:cs typeface="+mn-cs"/>
                        </a:rPr>
                        <a:t>During Q1 2024, dedicated DO-PR carrier Marine Express, faced problems with their vessel, which allowed us to quickly gain support from some of their current customers during Q2.</a:t>
                      </a:r>
                    </a:p>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anose="03000509000000000000" pitchFamily="65" charset="-120"/>
                        <a:ea typeface="DFKai-SB" panose="03000509000000000000" pitchFamily="65" charset="-120"/>
                        <a:cs typeface="+mn-cs"/>
                      </a:endParaRPr>
                    </a:p>
                    <a:p>
                      <a:pPr marL="171450" indent="-171450" algn="l" rtl="0" fontAlgn="ctr">
                        <a:buFont typeface="Arial" panose="020B0604020202020204" pitchFamily="34" charset="0"/>
                        <a:buChar char="•"/>
                      </a:pPr>
                      <a:r>
                        <a:rPr lang="de-DE" sz="900" b="0" i="0" u="none" strike="noStrike" dirty="0">
                          <a:solidFill>
                            <a:schemeClr val="tx1"/>
                          </a:solidFill>
                          <a:effectLst/>
                          <a:latin typeface="DFKai-SB" panose="03000509000000000000" pitchFamily="65" charset="-120"/>
                          <a:ea typeface="DFKai-SB" panose="03000509000000000000" pitchFamily="65" charset="-120"/>
                          <a:cs typeface="+mn-cs"/>
                        </a:rPr>
                        <a:t>After said carrier finally recovered, we were able to maintain some of these customers, but since problems with CAN schedule started in most of Q3-Q4, our volumes dropped significantly as customers need a reliable schedule.</a:t>
                      </a:r>
                    </a:p>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anose="03000509000000000000" pitchFamily="65" charset="-120"/>
                        <a:ea typeface="DFKai-SB" panose="03000509000000000000" pitchFamily="65" charset="-120"/>
                        <a:cs typeface="+mn-cs"/>
                      </a:endParaRPr>
                    </a:p>
                    <a:p>
                      <a:pPr marL="171450" indent="-171450" algn="l" rtl="0" fontAlgn="ctr">
                        <a:buFont typeface="Arial" panose="020B0604020202020204" pitchFamily="34" charset="0"/>
                        <a:buChar char="•"/>
                      </a:pPr>
                      <a:r>
                        <a:rPr lang="de-DE" sz="900" b="0" i="0" u="none" strike="noStrike" dirty="0">
                          <a:solidFill>
                            <a:schemeClr val="tx1"/>
                          </a:solidFill>
                          <a:effectLst/>
                          <a:latin typeface="DFKai-SB" panose="03000509000000000000" pitchFamily="65" charset="-120"/>
                          <a:ea typeface="DFKai-SB" panose="03000509000000000000" pitchFamily="65" charset="-120"/>
                          <a:cs typeface="+mn-cs"/>
                        </a:rPr>
                        <a:t>Action Plan: Same as above.</a:t>
                      </a:r>
                    </a:p>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anose="03000509000000000000" pitchFamily="65" charset="-120"/>
                        <a:ea typeface="DFKai-SB" panose="03000509000000000000" pitchFamily="65" charset="-120"/>
                        <a:cs typeface="+mn-cs"/>
                      </a:endParaRPr>
                    </a:p>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40071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30816298"/>
              </p:ext>
            </p:extLst>
          </p:nvPr>
        </p:nvGraphicFramePr>
        <p:xfrm>
          <a:off x="104256" y="674285"/>
          <a:ext cx="8935486" cy="4266646"/>
        </p:xfrm>
        <a:graphic>
          <a:graphicData uri="http://schemas.openxmlformats.org/drawingml/2006/table">
            <a:tbl>
              <a:tblPr/>
              <a:tblGrid>
                <a:gridCol w="482033">
                  <a:extLst>
                    <a:ext uri="{9D8B030D-6E8A-4147-A177-3AD203B41FA5}">
                      <a16:colId xmlns:a16="http://schemas.microsoft.com/office/drawing/2014/main" val="20000"/>
                    </a:ext>
                  </a:extLst>
                </a:gridCol>
                <a:gridCol w="1086400">
                  <a:extLst>
                    <a:ext uri="{9D8B030D-6E8A-4147-A177-3AD203B41FA5}">
                      <a16:colId xmlns:a16="http://schemas.microsoft.com/office/drawing/2014/main" val="20001"/>
                    </a:ext>
                  </a:extLst>
                </a:gridCol>
                <a:gridCol w="434561">
                  <a:extLst>
                    <a:ext uri="{9D8B030D-6E8A-4147-A177-3AD203B41FA5}">
                      <a16:colId xmlns:a16="http://schemas.microsoft.com/office/drawing/2014/main" val="20006"/>
                    </a:ext>
                  </a:extLst>
                </a:gridCol>
                <a:gridCol w="869120">
                  <a:extLst>
                    <a:ext uri="{9D8B030D-6E8A-4147-A177-3AD203B41FA5}">
                      <a16:colId xmlns:a16="http://schemas.microsoft.com/office/drawing/2014/main" val="20002"/>
                    </a:ext>
                  </a:extLst>
                </a:gridCol>
                <a:gridCol w="869120">
                  <a:extLst>
                    <a:ext uri="{9D8B030D-6E8A-4147-A177-3AD203B41FA5}">
                      <a16:colId xmlns:a16="http://schemas.microsoft.com/office/drawing/2014/main" val="20003"/>
                    </a:ext>
                  </a:extLst>
                </a:gridCol>
                <a:gridCol w="579413">
                  <a:extLst>
                    <a:ext uri="{9D8B030D-6E8A-4147-A177-3AD203B41FA5}">
                      <a16:colId xmlns:a16="http://schemas.microsoft.com/office/drawing/2014/main" val="20004"/>
                    </a:ext>
                  </a:extLst>
                </a:gridCol>
                <a:gridCol w="724267">
                  <a:extLst>
                    <a:ext uri="{9D8B030D-6E8A-4147-A177-3AD203B41FA5}">
                      <a16:colId xmlns:a16="http://schemas.microsoft.com/office/drawing/2014/main" val="1790420291"/>
                    </a:ext>
                  </a:extLst>
                </a:gridCol>
                <a:gridCol w="3890572">
                  <a:extLst>
                    <a:ext uri="{9D8B030D-6E8A-4147-A177-3AD203B41FA5}">
                      <a16:colId xmlns:a16="http://schemas.microsoft.com/office/drawing/2014/main" val="20005"/>
                    </a:ext>
                  </a:extLst>
                </a:gridCol>
              </a:tblGrid>
              <a:tr h="49389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9415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73925">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rtl="0" eaLnBrk="1" fontAlgn="ctr" latinLnBrk="0" hangingPunct="1">
                        <a:lnSpc>
                          <a:spcPct val="100000"/>
                        </a:lnSpc>
                        <a:spcBef>
                          <a:spcPts val="0"/>
                        </a:spcBef>
                        <a:spcAft>
                          <a:spcPts val="0"/>
                        </a:spcAft>
                        <a:buClrTx/>
                        <a:buSzTx/>
                        <a:buFontTx/>
                        <a:buNone/>
                      </a:pPr>
                      <a:r>
                        <a:rPr lang="en-US" altLang="zh-TW" sz="1000" b="1" i="0" u="none" strike="noStrike" dirty="0">
                          <a:solidFill>
                            <a:srgbClr val="FF0000"/>
                          </a:solidFill>
                          <a:effectLst/>
                          <a:latin typeface="DFKai-SB" pitchFamily="65" charset="-120"/>
                          <a:ea typeface="DFKai-SB"/>
                        </a:rPr>
                        <a:t>DO</a:t>
                      </a:r>
                      <a:r>
                        <a:rPr lang="en-US" altLang="zh-TW" sz="1000" b="1" i="0" u="none" strike="noStrike" dirty="0">
                          <a:solidFill>
                            <a:schemeClr val="tx1"/>
                          </a:solidFill>
                          <a:effectLst/>
                          <a:latin typeface="DFKai-SB" pitchFamily="65" charset="-120"/>
                          <a:ea typeface="DFKai-SB"/>
                        </a:rPr>
                        <a:t> </a:t>
                      </a:r>
                      <a:r>
                        <a:rPr lang="fr-FR" altLang="zh-TW" sz="1000" b="1" i="0" u="none" strike="noStrike" dirty="0">
                          <a:solidFill>
                            <a:schemeClr val="tx1"/>
                          </a:solidFill>
                          <a:effectLst/>
                          <a:latin typeface="DFKai-SB" pitchFamily="65" charset="-120"/>
                          <a:ea typeface="DFKai-SB"/>
                          <a:sym typeface="Wingdings" pitchFamily="2" charset="2"/>
                        </a:rPr>
                        <a:t> WCSA</a:t>
                      </a:r>
                      <a:r>
                        <a:rPr lang="fr-FR" altLang="zh-TW" sz="1000" b="1" i="0" u="none" strike="noStrike" dirty="0">
                          <a:solidFill>
                            <a:schemeClr val="tx1"/>
                          </a:solidFill>
                          <a:effectLst/>
                          <a:latin typeface="DFKai-SB" pitchFamily="65" charset="-120"/>
                          <a:ea typeface="DFKai-SB"/>
                        </a:rPr>
                        <a:t> </a:t>
                      </a:r>
                      <a:endParaRPr lang="fr-FR" altLang="zh-TW" sz="1000" b="1" i="0" u="none" strike="noStrike" dirty="0">
                        <a:solidFill>
                          <a:schemeClr val="tx1"/>
                        </a:solidFill>
                        <a:effectLst/>
                        <a:latin typeface="DFKai-SB" pitchFamily="65" charset="-120"/>
                        <a:ea typeface="DFKai-SB" pitchFamily="65" charset="-12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a:rPr>
                        <a:t>(CW+WC</a:t>
                      </a:r>
                      <a:r>
                        <a:rPr lang="de-DE" altLang="zh-TW" sz="1000" b="0" i="0" u="none" strike="noStrike" baseline="0" dirty="0">
                          <a:solidFill>
                            <a:schemeClr val="tx1"/>
                          </a:solidFill>
                          <a:effectLst/>
                          <a:latin typeface="DFKai-SB" pitchFamily="65" charset="-120"/>
                          <a:ea typeface="DFKai-SB"/>
                        </a:rPr>
                        <a:t> Tr</a:t>
                      </a:r>
                      <a:r>
                        <a:rPr lang="fr-FR" altLang="zh-TW" sz="1000" b="0" i="0" u="none" strike="noStrike" baseline="0" dirty="0" err="1">
                          <a:solidFill>
                            <a:schemeClr val="tx1"/>
                          </a:solidFill>
                          <a:effectLst/>
                          <a:latin typeface="DFKai-SB" pitchFamily="65" charset="-120"/>
                          <a:ea typeface="DFKai-SB"/>
                        </a:rPr>
                        <a:t>ade</a:t>
                      </a:r>
                      <a:r>
                        <a:rPr lang="fr-FR" altLang="zh-TW" sz="1000" b="0" i="0" u="none" strike="noStrike" baseline="0" dirty="0">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21</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14%</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r>
                        <a:rPr lang="de-DE" sz="800" b="0" i="0" u="none" strike="noStrike" dirty="0">
                          <a:solidFill>
                            <a:schemeClr val="tx1"/>
                          </a:solidFill>
                          <a:effectLst/>
                          <a:latin typeface="DFKai-SB" pitchFamily="65" charset="-120"/>
                          <a:ea typeface="DFKai-SB"/>
                        </a:rPr>
                        <a:t>WCSA/DO current svc configuration has two T/S, increaing not only TT but also rate offer. Additionally, when requesting rates to BCC, it indicates that service it‘s temporarily unavailable in said trade.</a:t>
                      </a:r>
                    </a:p>
                    <a:p>
                      <a:pPr marL="171450" indent="-171450" algn="just" rtl="0" fontAlgn="ctr">
                        <a:buFont typeface="Arial" panose="020B0604020202020204" pitchFamily="34" charset="0"/>
                        <a:buChar char="•"/>
                      </a:pPr>
                      <a:endParaRPr lang="de-DE" sz="800" b="0" i="0" u="none" strike="noStrike" dirty="0">
                        <a:solidFill>
                          <a:schemeClr val="tx1"/>
                        </a:solidFill>
                        <a:effectLst/>
                        <a:latin typeface="DFKai-SB" pitchFamily="65" charset="-120"/>
                        <a:ea typeface="DFKai-SB"/>
                      </a:endParaRPr>
                    </a:p>
                    <a:p>
                      <a:pPr marL="171450" indent="-171450" algn="just" rtl="0" fontAlgn="ctr">
                        <a:buFont typeface="Arial" panose="020B0604020202020204" pitchFamily="34" charset="0"/>
                        <a:buChar char="•"/>
                      </a:pPr>
                      <a:r>
                        <a:rPr lang="de-DE" sz="800" b="0" i="0" u="none" strike="noStrike" dirty="0">
                          <a:solidFill>
                            <a:schemeClr val="tx1"/>
                          </a:solidFill>
                          <a:effectLst/>
                          <a:latin typeface="DFKai-SB" pitchFamily="65" charset="-120"/>
                          <a:ea typeface="DFKai-SB"/>
                        </a:rPr>
                        <a:t>DO/WCSA: Many to cargo to WCSA is mosly waste paper and plastic waste wihch offer is very low $400-500/4sh all in. Also two of DO‘s  major destinations (ECGYE &amp; CLIQQ) have a very high offer due double T/S, and which limit our potential to grow more biz. </a:t>
                      </a:r>
                    </a:p>
                    <a:p>
                      <a:pPr marL="171450" indent="-171450" algn="just" rtl="0" fontAlgn="ctr">
                        <a:buFont typeface="Arial" panose="020B0604020202020204" pitchFamily="34" charset="0"/>
                        <a:buChar char="•"/>
                      </a:pPr>
                      <a:endParaRPr lang="de-DE" sz="800" b="0" i="0" u="none" strike="noStrike" dirty="0">
                        <a:solidFill>
                          <a:schemeClr val="tx1"/>
                        </a:solidFill>
                        <a:effectLst/>
                        <a:latin typeface="DFKai-SB" pitchFamily="65" charset="-120"/>
                        <a:ea typeface="DFKai-SB"/>
                      </a:endParaRPr>
                    </a:p>
                    <a:p>
                      <a:pPr marL="171450" indent="-171450" algn="just" rtl="0" fontAlgn="ctr">
                        <a:buFont typeface="Arial" panose="020B0604020202020204" pitchFamily="34" charset="0"/>
                        <a:buChar char="•"/>
                      </a:pPr>
                      <a:r>
                        <a:rPr lang="de-DE" sz="800" b="0" i="0" u="none" strike="noStrike" dirty="0">
                          <a:solidFill>
                            <a:schemeClr val="tx1"/>
                          </a:solidFill>
                          <a:effectLst/>
                          <a:latin typeface="DFKai-SB" pitchFamily="65" charset="-120"/>
                          <a:ea typeface="DFKai-SB"/>
                        </a:rPr>
                        <a:t>How</a:t>
                      </a:r>
                      <a:r>
                        <a:rPr lang="de-DE" sz="800" b="0" i="0" u="none" strike="noStrike" baseline="0" dirty="0">
                          <a:solidFill>
                            <a:schemeClr val="tx1"/>
                          </a:solidFill>
                          <a:effectLst/>
                          <a:latin typeface="DFKai-SB" pitchFamily="65" charset="-120"/>
                          <a:ea typeface="DFKai-SB"/>
                        </a:rPr>
                        <a:t> to improve: </a:t>
                      </a:r>
                      <a:r>
                        <a:rPr lang="de-DE" sz="800" dirty="0">
                          <a:solidFill>
                            <a:schemeClr val="tx1"/>
                          </a:solidFill>
                          <a:latin typeface="DFKai-SB" panose="03000509000000000000" pitchFamily="65" charset="-120"/>
                          <a:ea typeface="DFKai-SB" panose="03000509000000000000"/>
                          <a:cs typeface="+mn-cs"/>
                        </a:rPr>
                        <a:t>A</a:t>
                      </a:r>
                      <a:r>
                        <a:rPr lang="en-US" sz="800" dirty="0">
                          <a:ea typeface="DFKai-SB" panose="03000509000000000000"/>
                        </a:rPr>
                        <a:t>s JV will terminate in February or March, we should have a steadier CAN svc with minimal if any roll overs. Based on that premise, we will be contacting/visiting all accounts whose volumes we had lost in the last two-three years.</a:t>
                      </a:r>
                    </a:p>
                    <a:p>
                      <a:pPr marL="171450" indent="-171450" algn="just" rtl="0" fontAlgn="ctr">
                        <a:buFont typeface="Arial" panose="020B0604020202020204" pitchFamily="34" charset="0"/>
                        <a:buChar char="•"/>
                      </a:pPr>
                      <a:endParaRPr lang="en-US" sz="800" b="0" i="0" u="none" strike="noStrike" dirty="0">
                        <a:solidFill>
                          <a:schemeClr val="tx1"/>
                        </a:solidFill>
                        <a:effectLst/>
                        <a:latin typeface="DFKai-SB" pitchFamily="65" charset="-120"/>
                        <a:ea typeface="DFKai-SB" panose="03000509000000000000"/>
                      </a:endParaRPr>
                    </a:p>
                    <a:p>
                      <a:pPr marL="171450" indent="-171450" algn="just" rtl="0" fontAlgn="ctr">
                        <a:buFont typeface="Arial" panose="020B0604020202020204" pitchFamily="34" charset="0"/>
                        <a:buChar char="•"/>
                      </a:pPr>
                      <a:r>
                        <a:rPr lang="en-US" sz="800" b="0" i="0" u="none" strike="noStrike" dirty="0">
                          <a:solidFill>
                            <a:schemeClr val="tx1"/>
                          </a:solidFill>
                          <a:effectLst/>
                          <a:latin typeface="DFKai-SB" pitchFamily="65" charset="-120"/>
                          <a:ea typeface="DFKai-SB" panose="03000509000000000000"/>
                        </a:rPr>
                        <a:t>Additionally, BCC support is needed to provide Waster/Recycling products special rates.  that are exported to WCSA. It’s about the 90%.</a:t>
                      </a:r>
                      <a:endParaRPr lang="de-DE" sz="800" b="0" i="0" u="none" strike="noStrike" dirty="0">
                        <a:solidFill>
                          <a:schemeClr val="tx1"/>
                        </a:solidFill>
                        <a:effectLst/>
                        <a:latin typeface="DFKai-SB" pitchFamily="65" charset="-120"/>
                        <a:ea typeface="DFKai-SB" panose="0300050900000000000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03739">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a:rPr>
                        <a:t>DO</a:t>
                      </a:r>
                      <a:r>
                        <a:rPr lang="en-US" altLang="zh-TW" sz="1000" b="1" i="0" u="none" strike="noStrike" dirty="0">
                          <a:solidFill>
                            <a:schemeClr val="tx1"/>
                          </a:solidFill>
                          <a:effectLst/>
                          <a:latin typeface="DFKai-SB" pitchFamily="65" charset="-120"/>
                          <a:ea typeface="DFKai-SB"/>
                        </a:rPr>
                        <a:t> </a:t>
                      </a:r>
                      <a:r>
                        <a:rPr lang="en-US" altLang="zh-TW" sz="1000" b="1" i="0" u="none" strike="noStrike" dirty="0">
                          <a:solidFill>
                            <a:schemeClr val="tx1"/>
                          </a:solidFill>
                          <a:effectLst/>
                          <a:latin typeface="DFKai-SB" pitchFamily="65" charset="-120"/>
                          <a:ea typeface="DFKai-SB"/>
                          <a:sym typeface="Wingdings" pitchFamily="2" charset="2"/>
                        </a:rPr>
                        <a:t> WCCA+CARO</a:t>
                      </a:r>
                      <a:endParaRPr lang="de-DE" sz="1000" b="1" i="0" u="none" strike="noStrike" dirty="0">
                        <a:solidFill>
                          <a:schemeClr val="tx1"/>
                        </a:solidFill>
                        <a:effectLst/>
                        <a:latin typeface="DFKai-SB" pitchFamily="65" charset="-120"/>
                        <a:ea typeface="DFKai-SB"/>
                      </a:endParaRPr>
                    </a:p>
                    <a:p>
                      <a:pPr algn="ctr" rtl="0" fontAlgn="ctr"/>
                      <a:r>
                        <a:rPr lang="de-DE" sz="1000" b="0" i="0" u="none" strike="noStrike" dirty="0">
                          <a:solidFill>
                            <a:schemeClr val="tx1"/>
                          </a:solidFill>
                          <a:effectLst/>
                          <a:latin typeface="DFKai-SB" pitchFamily="65" charset="-120"/>
                          <a:ea typeface="DFKai-SB"/>
                        </a:rPr>
                        <a:t>(CB</a:t>
                      </a:r>
                      <a:r>
                        <a:rPr lang="de-DE" altLang="zh-TW" sz="1000" b="0" i="0" u="none" strike="noStrike" baseline="0" dirty="0">
                          <a:solidFill>
                            <a:schemeClr val="tx1"/>
                          </a:solidFill>
                          <a:effectLst/>
                          <a:latin typeface="DFKai-SB" pitchFamily="65" charset="-120"/>
                          <a:ea typeface="DFKai-SB"/>
                        </a:rPr>
                        <a:t> Tr</a:t>
                      </a:r>
                      <a:r>
                        <a:rPr lang="fr-FR" altLang="zh-TW" sz="1000" b="0" i="0" u="none" strike="noStrike" baseline="0" dirty="0" err="1">
                          <a:solidFill>
                            <a:schemeClr val="tx1"/>
                          </a:solidFill>
                          <a:effectLst/>
                          <a:latin typeface="DFKai-SB" pitchFamily="65" charset="-120"/>
                          <a:ea typeface="DFKai-SB"/>
                        </a:rPr>
                        <a:t>ade</a:t>
                      </a:r>
                      <a:r>
                        <a:rPr lang="fr-FR" altLang="zh-TW" sz="1000" b="0" i="0" u="none" strike="noStrike" baseline="0" dirty="0">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300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70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23%</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r>
                        <a:rPr lang="de-DE" sz="800" b="0" i="0" u="none" strike="noStrike" dirty="0">
                          <a:solidFill>
                            <a:schemeClr val="tx1"/>
                          </a:solidFill>
                          <a:effectLst/>
                          <a:latin typeface="DFKai-SB" pitchFamily="65" charset="-120"/>
                          <a:ea typeface="DFKai-SB"/>
                        </a:rPr>
                        <a:t>DO/WCCA: </a:t>
                      </a:r>
                      <a:r>
                        <a:rPr lang="en-US" sz="800" b="0" i="0" u="none" strike="noStrike" dirty="0">
                          <a:solidFill>
                            <a:schemeClr val="tx1"/>
                          </a:solidFill>
                          <a:effectLst/>
                          <a:latin typeface="DFKai-SB" pitchFamily="65" charset="-120"/>
                          <a:ea typeface="DFKai-SB"/>
                        </a:rPr>
                        <a:t>Our main problem is this svc instability. During LAAM 2024 svc was supposed to improve with the addition of new vessels, but </a:t>
                      </a:r>
                      <a:r>
                        <a:rPr lang="de-DE" sz="800" b="0" i="0" u="none" strike="noStrike" dirty="0">
                          <a:solidFill>
                            <a:schemeClr val="tx1"/>
                          </a:solidFill>
                          <a:effectLst/>
                          <a:latin typeface="DFKai-SB" pitchFamily="65" charset="-120"/>
                          <a:ea typeface="DFKai-SB"/>
                        </a:rPr>
                        <a:t>TT didnt have major improvement and TT average is about +30 days. Additionally and from Q3 onwards we lost the ability to export cargo to SVAGR, one of DO most requested destinations in WCCA trade.</a:t>
                      </a:r>
                    </a:p>
                    <a:p>
                      <a:pPr marL="171450" indent="-171450" algn="l" rtl="0" fontAlgn="ctr">
                        <a:buFont typeface="Arial" panose="020B0604020202020204" pitchFamily="34" charset="0"/>
                        <a:buChar char="•"/>
                      </a:pPr>
                      <a:endParaRPr lang="de-DE" sz="800" b="0" i="0" u="none" strike="noStrike" dirty="0">
                        <a:solidFill>
                          <a:schemeClr val="tx1"/>
                        </a:solidFill>
                        <a:effectLst/>
                        <a:latin typeface="DFKai-SB" pitchFamily="65" charset="-120"/>
                        <a:ea typeface="DFKai-SB"/>
                      </a:endParaRPr>
                    </a:p>
                    <a:p>
                      <a:pPr marL="171450" indent="-171450" algn="just" rtl="0" fontAlgn="ctr">
                        <a:buFont typeface="Arial" panose="020B0604020202020204" pitchFamily="34" charset="0"/>
                        <a:buChar char="•"/>
                      </a:pPr>
                      <a:r>
                        <a:rPr lang="de-DE" sz="800" b="0" i="0" u="none" strike="noStrike" dirty="0">
                          <a:solidFill>
                            <a:schemeClr val="tx1"/>
                          </a:solidFill>
                          <a:effectLst/>
                          <a:latin typeface="DFKai-SB" pitchFamily="65" charset="-120"/>
                          <a:ea typeface="DFKai-SB"/>
                        </a:rPr>
                        <a:t>How</a:t>
                      </a:r>
                      <a:r>
                        <a:rPr lang="de-DE" sz="800" b="0" i="0" u="none" strike="noStrike" baseline="0" dirty="0">
                          <a:solidFill>
                            <a:schemeClr val="tx1"/>
                          </a:solidFill>
                          <a:effectLst/>
                          <a:latin typeface="DFKai-SB" pitchFamily="65" charset="-120"/>
                          <a:ea typeface="DFKai-SB"/>
                        </a:rPr>
                        <a:t> to improve: </a:t>
                      </a:r>
                      <a:r>
                        <a:rPr lang="de-DE" sz="800" dirty="0">
                          <a:solidFill>
                            <a:schemeClr val="tx1"/>
                          </a:solidFill>
                          <a:latin typeface="DFKai-SB" panose="03000509000000000000" pitchFamily="65" charset="-120"/>
                          <a:ea typeface="DFKai-SB" panose="03000509000000000000"/>
                          <a:cs typeface="+mn-cs"/>
                        </a:rPr>
                        <a:t>A</a:t>
                      </a:r>
                      <a:r>
                        <a:rPr lang="en-US" sz="800" dirty="0">
                          <a:ea typeface="DFKai-SB" panose="03000509000000000000"/>
                        </a:rPr>
                        <a:t>s JV will terminate in February or March, we should have a steadier CAN svc with minimal if any roll overs. Based on that premise, we will be contacting/visiting all accounts whose volumes we had lost in the last two-three years.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53982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575" y="3385324"/>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
        <p:nvSpPr>
          <p:cNvPr id="2" name="TextBox 1">
            <a:extLst>
              <a:ext uri="{FF2B5EF4-FFF2-40B4-BE49-F238E27FC236}">
                <a16:creationId xmlns:a16="http://schemas.microsoft.com/office/drawing/2014/main" id="{748DFEB0-9BB1-21A2-C1DE-1B60391A03C1}"/>
              </a:ext>
            </a:extLst>
          </p:cNvPr>
          <p:cNvSpPr txBox="1"/>
          <p:nvPr/>
        </p:nvSpPr>
        <p:spPr>
          <a:xfrm>
            <a:off x="107504" y="938955"/>
            <a:ext cx="8922096" cy="2199385"/>
          </a:xfrm>
          <a:prstGeom prst="rect">
            <a:avLst/>
          </a:prstGeom>
          <a:noFill/>
        </p:spPr>
        <p:txBody>
          <a:bodyPr wrap="square" rtlCol="0">
            <a:spAutoFit/>
          </a:bodyPr>
          <a:lstStyle/>
          <a:p>
            <a:pPr marL="0" marR="0">
              <a:lnSpc>
                <a:spcPct val="107000"/>
              </a:lnSpc>
              <a:spcBef>
                <a:spcPts val="0"/>
              </a:spcBef>
              <a:spcAft>
                <a:spcPts val="800"/>
              </a:spcAft>
            </a:pPr>
            <a:r>
              <a:rPr lang="en-US" sz="1000" kern="100" dirty="0">
                <a:latin typeface="Arial Body"/>
                <a:ea typeface="Calibri" panose="020F0502020204030204" pitchFamily="34" charset="0"/>
                <a:cs typeface="Times New Roman" panose="02020603050405020304" pitchFamily="18" charset="0"/>
              </a:rPr>
              <a:t>We</a:t>
            </a:r>
            <a:r>
              <a:rPr lang="en-US" sz="1000" kern="100" dirty="0">
                <a:effectLst/>
                <a:latin typeface="Arial Body"/>
                <a:ea typeface="Calibri" panose="020F0502020204030204" pitchFamily="34" charset="0"/>
                <a:cs typeface="Times New Roman" panose="02020603050405020304" pitchFamily="18" charset="0"/>
              </a:rPr>
              <a:t> believe that the Account Management Program (AMP) is a great tool to follow up and keep close to our dear customers, but when wrongly used, it just adds unnecessary and additional workload, at least from the agent point of view.</a:t>
            </a:r>
          </a:p>
          <a:p>
            <a:pPr marL="0" marR="0">
              <a:lnSpc>
                <a:spcPct val="107000"/>
              </a:lnSpc>
              <a:spcBef>
                <a:spcPts val="0"/>
              </a:spcBef>
              <a:spcAft>
                <a:spcPts val="800"/>
              </a:spcAft>
            </a:pPr>
            <a:r>
              <a:rPr lang="en-US" sz="1000" kern="100" dirty="0">
                <a:effectLst/>
                <a:latin typeface="Arial Body"/>
                <a:ea typeface="Calibri" panose="020F0502020204030204" pitchFamily="34" charset="0"/>
                <a:cs typeface="Times New Roman" panose="02020603050405020304" pitchFamily="18" charset="0"/>
              </a:rPr>
              <a:t>We're being forced to complete AMP reports on what we call practically "Dead trades“, </a:t>
            </a:r>
            <a:r>
              <a:rPr lang="en-US" sz="1000" kern="100" dirty="0">
                <a:latin typeface="Arial Body"/>
                <a:ea typeface="Calibri" panose="020F0502020204030204" pitchFamily="34" charset="0"/>
                <a:cs typeface="Times New Roman" panose="02020603050405020304" pitchFamily="18" charset="0"/>
              </a:rPr>
              <a:t>t</a:t>
            </a:r>
            <a:r>
              <a:rPr lang="en-US" sz="1000" kern="100" dirty="0">
                <a:effectLst/>
                <a:latin typeface="Arial Body"/>
                <a:ea typeface="Calibri" panose="020F0502020204030204" pitchFamily="34" charset="0"/>
                <a:cs typeface="Times New Roman" panose="02020603050405020304" pitchFamily="18" charset="0"/>
              </a:rPr>
              <a:t>rades in which currently cannot compete at all for reasons such as, very long transit times due to T/S (sometimes even double T/S) and in addition a disproportional high freight, whereas our competitors offer direct service with very competitive rates.</a:t>
            </a:r>
          </a:p>
          <a:p>
            <a:pPr marL="0" marR="0">
              <a:lnSpc>
                <a:spcPct val="107000"/>
              </a:lnSpc>
              <a:spcBef>
                <a:spcPts val="0"/>
              </a:spcBef>
              <a:spcAft>
                <a:spcPts val="800"/>
              </a:spcAft>
            </a:pPr>
            <a:r>
              <a:rPr lang="en-US" sz="1000" kern="100" dirty="0">
                <a:effectLst/>
                <a:latin typeface="Arial Body"/>
                <a:ea typeface="Calibri" panose="020F0502020204030204" pitchFamily="34" charset="0"/>
                <a:cs typeface="Times New Roman" panose="02020603050405020304" pitchFamily="18" charset="0"/>
              </a:rPr>
              <a:t>Other than FE/DO and DO to PA </a:t>
            </a:r>
            <a:r>
              <a:rPr lang="en-US" sz="1000" kern="100" dirty="0">
                <a:latin typeface="Arial Body"/>
                <a:ea typeface="Calibri" panose="020F0502020204030204" pitchFamily="34" charset="0"/>
                <a:cs typeface="Times New Roman" panose="02020603050405020304" pitchFamily="18" charset="0"/>
              </a:rPr>
              <a:t>&amp;</a:t>
            </a:r>
            <a:r>
              <a:rPr lang="en-US" sz="1000" kern="100" dirty="0">
                <a:effectLst/>
                <a:latin typeface="Arial Body"/>
                <a:ea typeface="Calibri" panose="020F0502020204030204" pitchFamily="34" charset="0"/>
                <a:cs typeface="Times New Roman" panose="02020603050405020304" pitchFamily="18" charset="0"/>
              </a:rPr>
              <a:t> PR (DO only direct calls at the moment) and DO/USEC, there's no other trades in which we're able to compete or have anything to offer. DO/WCCA, DO/WCSA &amp; DO/FE, as of today present many challenges and what makes it very difficult to sale. In </a:t>
            </a:r>
            <a:r>
              <a:rPr lang="en-US" sz="1000" kern="100" dirty="0">
                <a:latin typeface="Arial Body"/>
                <a:ea typeface="Calibri" panose="020F0502020204030204" pitchFamily="34" charset="0"/>
                <a:cs typeface="Times New Roman" panose="02020603050405020304" pitchFamily="18" charset="0"/>
              </a:rPr>
              <a:t>DO/FE there might be a good chance in we could compete with some commodities, but rates should be adjusted to meet our customers’ target.</a:t>
            </a:r>
            <a:endParaRPr lang="en-US" sz="1000" kern="100" dirty="0">
              <a:effectLst/>
              <a:latin typeface="Arial Body"/>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t>In conclusion, we recommend AMP, at least in an initial phase, to apply only on those trades in what we have a real chance to compete, because the current conditions of a particular trade allows it. Make no mistake, DO will always try to make everything to get the cargo at the end of the day, but there's simply no point making the same reports over and over if our situation does not change.</a:t>
            </a:r>
          </a:p>
        </p:txBody>
      </p:sp>
      <p:sp>
        <p:nvSpPr>
          <p:cNvPr id="4" name="TextBox 3">
            <a:extLst>
              <a:ext uri="{FF2B5EF4-FFF2-40B4-BE49-F238E27FC236}">
                <a16:creationId xmlns:a16="http://schemas.microsoft.com/office/drawing/2014/main" id="{EF10027F-0C64-E006-4BAE-1659617FCD73}"/>
              </a:ext>
            </a:extLst>
          </p:cNvPr>
          <p:cNvSpPr txBox="1"/>
          <p:nvPr/>
        </p:nvSpPr>
        <p:spPr>
          <a:xfrm>
            <a:off x="0" y="3723878"/>
            <a:ext cx="9036496" cy="1661993"/>
          </a:xfrm>
          <a:prstGeom prst="rect">
            <a:avLst/>
          </a:prstGeom>
          <a:noFill/>
        </p:spPr>
        <p:txBody>
          <a:bodyPr wrap="square">
            <a:spAutoFit/>
          </a:bodyPr>
          <a:lstStyle/>
          <a:p>
            <a:r>
              <a:rPr lang="en-US" sz="1100" dirty="0">
                <a:ea typeface="Calibri" panose="020F0502020204030204" pitchFamily="34" charset="0"/>
              </a:rPr>
              <a:t>Now that CAN service will have a new configuration and promise to provide a reliable weekly service soon, believe it’s a good opportunity to start making studies adding new routes in the near future. Our customers are eager for Evergreen to come up with new services and/or new origins/destinations. They often get the notices from other carriers informing about new routes, services and solutions.</a:t>
            </a:r>
          </a:p>
          <a:p>
            <a:endParaRPr lang="en-US" sz="1100" dirty="0">
              <a:ea typeface="Calibri" panose="020F0502020204030204" pitchFamily="34" charset="0"/>
            </a:endParaRPr>
          </a:p>
          <a:p>
            <a:r>
              <a:rPr lang="en-US" sz="1100" dirty="0">
                <a:ea typeface="Calibri" panose="020F0502020204030204" pitchFamily="34" charset="0"/>
              </a:rPr>
              <a:t>For instance, perhaps having DO/NORTH EUROPE would be convenient as it’s a destination in which there are many exports, for both dry and reefer cargo.</a:t>
            </a:r>
          </a:p>
          <a:p>
            <a:pPr marL="228600" indent="-228600">
              <a:buAutoNum type="arabicPeriod"/>
            </a:pPr>
            <a:endParaRPr lang="en-US" sz="1100" dirty="0">
              <a:ea typeface="Calibri" panose="020F0502020204030204" pitchFamily="34" charset="0"/>
            </a:endParaRPr>
          </a:p>
          <a:p>
            <a:br>
              <a:rPr lang="en-US" sz="1100" dirty="0">
                <a:ea typeface="Calibri" panose="020F0502020204030204" pitchFamily="34" charset="0"/>
              </a:rPr>
            </a:b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6274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8</a:t>
            </a:fld>
            <a:endParaRPr lang="en-US" sz="1200" dirty="0">
              <a:solidFill>
                <a:prstClr val="black"/>
              </a:solidFill>
              <a:latin typeface="Calibri"/>
            </a:endParaRPr>
          </a:p>
        </p:txBody>
      </p:sp>
      <p:sp>
        <p:nvSpPr>
          <p:cNvPr id="3" name="文字方塊 2"/>
          <p:cNvSpPr txBox="1"/>
          <p:nvPr/>
        </p:nvSpPr>
        <p:spPr>
          <a:xfrm>
            <a:off x="107504" y="633388"/>
            <a:ext cx="8928992" cy="2954655"/>
          </a:xfrm>
          <a:prstGeom prst="rect">
            <a:avLst/>
          </a:prstGeom>
          <a:noFill/>
        </p:spPr>
        <p:txBody>
          <a:bodyPr wrap="square" rtlCol="0" anchor="t">
            <a:spAutoFit/>
          </a:bodyPr>
          <a:lstStyle/>
          <a:p>
            <a:pPr marL="285750" indent="-285750">
              <a:buFont typeface="Arial" panose="020B0604020202020204" pitchFamily="34" charset="0"/>
              <a:buChar char="•"/>
            </a:pPr>
            <a:r>
              <a:rPr lang="en-US" dirty="0"/>
              <a:t>Future market forecast</a:t>
            </a:r>
            <a:r>
              <a:rPr lang="zh-TW" altLang="en-US" dirty="0"/>
              <a:t> </a:t>
            </a:r>
            <a:r>
              <a:rPr lang="en-US" altLang="zh-TW" dirty="0"/>
              <a:t>in 2025</a:t>
            </a:r>
            <a:r>
              <a:rPr lang="en-US" dirty="0"/>
              <a:t> (Pessimistic / Optimistic / Remain the same)?</a:t>
            </a:r>
          </a:p>
          <a:p>
            <a:endParaRPr lang="en-US" dirty="0"/>
          </a:p>
          <a:p>
            <a:endParaRPr lang="en-US" dirty="0"/>
          </a:p>
          <a:p>
            <a:endParaRPr lang="en-US" dirty="0"/>
          </a:p>
          <a:p>
            <a:pPr marL="285750" indent="-285750">
              <a:buFont typeface="Arial" pitchFamily="34" charset="0"/>
              <a:buChar char="•"/>
            </a:pPr>
            <a:endParaRPr lang="en-US" altLang="zh-TW" sz="1200" dirty="0"/>
          </a:p>
          <a:p>
            <a:endParaRPr lang="en-US" sz="1000" dirty="0"/>
          </a:p>
          <a:p>
            <a:pPr lvl="1" algn="just"/>
            <a:endParaRPr lang="en-US" sz="1000" dirty="0"/>
          </a:p>
          <a:p>
            <a:pPr lvl="1" algn="just"/>
            <a:endParaRPr lang="en-US" sz="1000" dirty="0"/>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3095296545"/>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Picture 5">
            <a:extLst>
              <a:ext uri="{FF2B5EF4-FFF2-40B4-BE49-F238E27FC236}">
                <a16:creationId xmlns:a16="http://schemas.microsoft.com/office/drawing/2014/main" id="{00B2C16A-AEB0-1431-177F-BC66E7421BD0}"/>
              </a:ext>
            </a:extLst>
          </p:cNvPr>
          <p:cNvPicPr>
            <a:picLocks noChangeAspect="1"/>
          </p:cNvPicPr>
          <p:nvPr/>
        </p:nvPicPr>
        <p:blipFill>
          <a:blip r:embed="rId3"/>
          <a:stretch>
            <a:fillRect/>
          </a:stretch>
        </p:blipFill>
        <p:spPr>
          <a:xfrm>
            <a:off x="224845" y="2122669"/>
            <a:ext cx="4291776" cy="2177273"/>
          </a:xfrm>
          <a:prstGeom prst="rect">
            <a:avLst/>
          </a:prstGeom>
        </p:spPr>
      </p:pic>
      <p:sp>
        <p:nvSpPr>
          <p:cNvPr id="9" name="TextBox 8">
            <a:extLst>
              <a:ext uri="{FF2B5EF4-FFF2-40B4-BE49-F238E27FC236}">
                <a16:creationId xmlns:a16="http://schemas.microsoft.com/office/drawing/2014/main" id="{0B7A0BBE-396F-E132-C87A-4EF5C39EF721}"/>
              </a:ext>
            </a:extLst>
          </p:cNvPr>
          <p:cNvSpPr txBox="1"/>
          <p:nvPr/>
        </p:nvSpPr>
        <p:spPr>
          <a:xfrm>
            <a:off x="4716016" y="2217177"/>
            <a:ext cx="4234257" cy="2292935"/>
          </a:xfrm>
          <a:prstGeom prst="rect">
            <a:avLst/>
          </a:prstGeom>
          <a:noFill/>
        </p:spPr>
        <p:txBody>
          <a:bodyPr wrap="square" rtlCol="0">
            <a:spAutoFit/>
          </a:bodyPr>
          <a:lstStyle/>
          <a:p>
            <a:endParaRPr lang="en-US" sz="1100" b="0" i="0" dirty="0">
              <a:solidFill>
                <a:srgbClr val="000000"/>
              </a:solidFill>
              <a:effectLst/>
              <a:latin typeface="Lato" panose="020F0502020204030203" pitchFamily="34" charset="0"/>
            </a:endParaRPr>
          </a:p>
          <a:p>
            <a:r>
              <a:rPr lang="en-US" sz="1100" b="0" i="0" dirty="0">
                <a:solidFill>
                  <a:srgbClr val="000000"/>
                </a:solidFill>
                <a:effectLst/>
                <a:latin typeface="Lato" panose="020F0502020204030203" pitchFamily="34" charset="0"/>
              </a:rPr>
              <a:t>Growth has resumed its historically robust pace and</a:t>
            </a:r>
            <a:r>
              <a:rPr lang="en-US" sz="1100" dirty="0">
                <a:solidFill>
                  <a:srgbClr val="000000"/>
                </a:solidFill>
                <a:latin typeface="Lato" panose="020F0502020204030203" pitchFamily="34" charset="0"/>
              </a:rPr>
              <a:t> is</a:t>
            </a:r>
            <a:r>
              <a:rPr lang="en-US" sz="1100" b="0" i="0" dirty="0">
                <a:solidFill>
                  <a:srgbClr val="000000"/>
                </a:solidFill>
                <a:effectLst/>
                <a:latin typeface="Lato" panose="020F0502020204030203" pitchFamily="34" charset="0"/>
              </a:rPr>
              <a:t> projected to be the fastest growing economy in Latin America in 2024, reaching 5.1% during Q1~Q3 2024, following a slowdown to 2.3% in 2023 due to the high-interest rate environment.</a:t>
            </a:r>
          </a:p>
          <a:p>
            <a:br>
              <a:rPr lang="en-US" sz="1100" b="0" i="0" dirty="0">
                <a:solidFill>
                  <a:srgbClr val="000000"/>
                </a:solidFill>
                <a:effectLst/>
                <a:latin typeface="Lato" panose="020F0502020204030203" pitchFamily="34" charset="0"/>
              </a:rPr>
            </a:br>
            <a:r>
              <a:rPr lang="en-US" sz="1100" b="0" i="0" dirty="0">
                <a:solidFill>
                  <a:srgbClr val="000000"/>
                </a:solidFill>
                <a:effectLst/>
                <a:latin typeface="Lato" panose="020F0502020204030203" pitchFamily="34" charset="0"/>
              </a:rPr>
              <a:t>Free trade zones and tourism continue to be bright spots in the economy, with tourist arrivals continuing to reach record highs.</a:t>
            </a:r>
          </a:p>
          <a:p>
            <a:endParaRPr lang="en-US" sz="1100" dirty="0">
              <a:solidFill>
                <a:srgbClr val="000000"/>
              </a:solidFill>
              <a:latin typeface="Lato" panose="020F0502020204030203" pitchFamily="34" charset="0"/>
            </a:endParaRPr>
          </a:p>
          <a:p>
            <a:r>
              <a:rPr lang="en-US" sz="1100" b="1" dirty="0">
                <a:solidFill>
                  <a:srgbClr val="000000"/>
                </a:solidFill>
                <a:latin typeface="Lato" panose="020F0502020204030203" pitchFamily="34" charset="0"/>
              </a:rPr>
              <a:t>I</a:t>
            </a:r>
            <a:r>
              <a:rPr lang="en-US" sz="1100" b="1" i="0" dirty="0">
                <a:solidFill>
                  <a:srgbClr val="000000"/>
                </a:solidFill>
                <a:effectLst/>
                <a:latin typeface="Lato" panose="020F0502020204030203" pitchFamily="34" charset="0"/>
              </a:rPr>
              <a:t>nflation Below Target:</a:t>
            </a:r>
            <a:r>
              <a:rPr lang="en-US" sz="1100" b="0" i="0" dirty="0">
                <a:solidFill>
                  <a:srgbClr val="000000"/>
                </a:solidFill>
                <a:effectLst/>
                <a:latin typeface="Lato" panose="020F0502020204030203" pitchFamily="34" charset="0"/>
              </a:rPr>
              <a:t> Inflation through October 2024 averaged 3.3%, below the BCRD’s (Central Bank) target of 4%. The BCRD has reduced its policy rate to 6.25% from a peak of 8.5% in May 2023.</a:t>
            </a:r>
            <a:endParaRPr lang="es-MX" sz="1100" dirty="0"/>
          </a:p>
        </p:txBody>
      </p:sp>
    </p:spTree>
    <p:extLst>
      <p:ext uri="{BB962C8B-B14F-4D97-AF65-F5344CB8AC3E}">
        <p14:creationId xmlns:p14="http://schemas.microsoft.com/office/powerpoint/2010/main" val="195320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9</a:t>
            </a:fld>
            <a:endParaRPr lang="en-US" sz="1200" dirty="0">
              <a:solidFill>
                <a:prstClr val="black"/>
              </a:solidFill>
              <a:latin typeface="Calibri"/>
            </a:endParaRPr>
          </a:p>
        </p:txBody>
      </p:sp>
      <p:sp>
        <p:nvSpPr>
          <p:cNvPr id="3" name="文字方塊 2"/>
          <p:cNvSpPr txBox="1"/>
          <p:nvPr/>
        </p:nvSpPr>
        <p:spPr>
          <a:xfrm>
            <a:off x="179512" y="627534"/>
            <a:ext cx="8784976" cy="923330"/>
          </a:xfrm>
          <a:prstGeom prst="rect">
            <a:avLst/>
          </a:prstGeom>
          <a:noFill/>
        </p:spPr>
        <p:txBody>
          <a:bodyPr wrap="square" rtlCol="0" anchor="t">
            <a:spAutoFit/>
          </a:bodyPr>
          <a:lstStyle/>
          <a:p>
            <a:pPr marL="285750" indent="-285750">
              <a:buFont typeface="Arial" pitchFamily="34" charset="0"/>
              <a:buChar char="•"/>
            </a:pPr>
            <a:r>
              <a:rPr lang="en-US" dirty="0"/>
              <a:t>Jan/Nov 2024 Market Share (DO Import + Export Volumes)</a:t>
            </a:r>
          </a:p>
          <a:p>
            <a:endParaRPr lang="en-US" dirty="0"/>
          </a:p>
          <a:p>
            <a:pPr marL="285750" indent="-285750">
              <a:buFont typeface="Arial" pitchFamily="34" charset="0"/>
              <a:buChar char="•"/>
            </a:pPr>
            <a:endParaRPr lang="en-US" dirty="0"/>
          </a:p>
        </p:txBody>
      </p:sp>
      <p:pic>
        <p:nvPicPr>
          <p:cNvPr id="9" name="Picture 8">
            <a:extLst>
              <a:ext uri="{FF2B5EF4-FFF2-40B4-BE49-F238E27FC236}">
                <a16:creationId xmlns:a16="http://schemas.microsoft.com/office/drawing/2014/main" id="{3DA4D9FE-6038-48BA-B007-91CEBD3176EA}"/>
              </a:ext>
            </a:extLst>
          </p:cNvPr>
          <p:cNvPicPr>
            <a:picLocks noChangeAspect="1"/>
          </p:cNvPicPr>
          <p:nvPr/>
        </p:nvPicPr>
        <p:blipFill>
          <a:blip r:embed="rId3"/>
          <a:stretch>
            <a:fillRect/>
          </a:stretch>
        </p:blipFill>
        <p:spPr>
          <a:xfrm>
            <a:off x="142105" y="1089199"/>
            <a:ext cx="8784976" cy="3714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6229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21766</TotalTime>
  <Words>2638</Words>
  <Application>Microsoft Office PowerPoint</Application>
  <PresentationFormat>On-screen Show (16:9)</PresentationFormat>
  <Paragraphs>282</Paragraphs>
  <Slides>14</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华文中宋</vt:lpstr>
      <vt:lpstr>Arial</vt:lpstr>
      <vt:lpstr>Arial Body</vt:lpstr>
      <vt:lpstr>Calibri</vt:lpstr>
      <vt:lpstr>Candara</vt:lpstr>
      <vt:lpstr>DFKai-SB</vt:lpstr>
      <vt:lpstr>Lato</vt:lpstr>
      <vt:lpstr>Symbol</vt:lpstr>
      <vt:lpstr>Times New Roman</vt:lpstr>
      <vt:lpstr>Vijaya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Topic discussion (DO)</vt:lpstr>
      <vt:lpstr>Topic discussion (DO)</vt:lpstr>
      <vt:lpstr>Topic discussion (DO)</vt:lpstr>
      <vt:lpstr>Topic discussion (DO)</vt:lpstr>
      <vt:lpstr>Topic discussion (DO)</vt:lpstr>
      <vt:lpstr>PowerPoint Presentation</vt:lpstr>
      <vt:lpstr>PowerPoint Presentation</vt:lpstr>
      <vt:lpstr>PowerPoint Presentation</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Christian Lorenzo</cp:lastModifiedBy>
  <cp:revision>2171</cp:revision>
  <cp:lastPrinted>2024-03-05T15:50:24Z</cp:lastPrinted>
  <dcterms:created xsi:type="dcterms:W3CDTF">2016-02-08T21:22:43Z</dcterms:created>
  <dcterms:modified xsi:type="dcterms:W3CDTF">2025-01-31T17:42:41Z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