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60"/>
  </p:notesMasterIdLst>
  <p:sldIdLst>
    <p:sldId id="625" r:id="rId2"/>
    <p:sldId id="347" r:id="rId3"/>
    <p:sldId id="348" r:id="rId4"/>
    <p:sldId id="560" r:id="rId5"/>
    <p:sldId id="561" r:id="rId6"/>
    <p:sldId id="626" r:id="rId7"/>
    <p:sldId id="627" r:id="rId8"/>
    <p:sldId id="565" r:id="rId9"/>
    <p:sldId id="566" r:id="rId10"/>
    <p:sldId id="274" r:id="rId11"/>
    <p:sldId id="567" r:id="rId12"/>
    <p:sldId id="568" r:id="rId13"/>
    <p:sldId id="569" r:id="rId14"/>
    <p:sldId id="570" r:id="rId15"/>
    <p:sldId id="351" r:id="rId16"/>
    <p:sldId id="573" r:id="rId17"/>
    <p:sldId id="574" r:id="rId18"/>
    <p:sldId id="575" r:id="rId19"/>
    <p:sldId id="576" r:id="rId20"/>
    <p:sldId id="577" r:id="rId21"/>
    <p:sldId id="528" r:id="rId22"/>
    <p:sldId id="354" r:id="rId23"/>
    <p:sldId id="579" r:id="rId24"/>
    <p:sldId id="580" r:id="rId25"/>
    <p:sldId id="581" r:id="rId26"/>
    <p:sldId id="582" r:id="rId27"/>
    <p:sldId id="628" r:id="rId28"/>
    <p:sldId id="588" r:id="rId29"/>
    <p:sldId id="589" r:id="rId30"/>
    <p:sldId id="357" r:id="rId31"/>
    <p:sldId id="535" r:id="rId32"/>
    <p:sldId id="536" r:id="rId33"/>
    <p:sldId id="629" r:id="rId34"/>
    <p:sldId id="630" r:id="rId35"/>
    <p:sldId id="631" r:id="rId36"/>
    <p:sldId id="632" r:id="rId37"/>
    <p:sldId id="360" r:id="rId38"/>
    <p:sldId id="597" r:id="rId39"/>
    <p:sldId id="598" r:id="rId40"/>
    <p:sldId id="633" r:id="rId41"/>
    <p:sldId id="634" r:id="rId42"/>
    <p:sldId id="635" r:id="rId43"/>
    <p:sldId id="636" r:id="rId44"/>
    <p:sldId id="363" r:id="rId45"/>
    <p:sldId id="606" r:id="rId46"/>
    <p:sldId id="607" r:id="rId47"/>
    <p:sldId id="637" r:id="rId48"/>
    <p:sldId id="638" r:id="rId49"/>
    <p:sldId id="639" r:id="rId50"/>
    <p:sldId id="640" r:id="rId51"/>
    <p:sldId id="366" r:id="rId52"/>
    <p:sldId id="612" r:id="rId53"/>
    <p:sldId id="613" r:id="rId54"/>
    <p:sldId id="641" r:id="rId55"/>
    <p:sldId id="642" r:id="rId56"/>
    <p:sldId id="643" r:id="rId57"/>
    <p:sldId id="644" r:id="rId58"/>
    <p:sldId id="514" r:id="rId5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347"/>
            <p14:sldId id="348"/>
            <p14:sldId id="560"/>
            <p14:sldId id="561"/>
            <p14:sldId id="626"/>
            <p14:sldId id="627"/>
            <p14:sldId id="565"/>
            <p14:sldId id="566"/>
            <p14:sldId id="274"/>
            <p14:sldId id="567"/>
            <p14:sldId id="568"/>
            <p14:sldId id="569"/>
            <p14:sldId id="570"/>
            <p14:sldId id="351"/>
            <p14:sldId id="573"/>
            <p14:sldId id="574"/>
            <p14:sldId id="575"/>
            <p14:sldId id="576"/>
            <p14:sldId id="577"/>
            <p14:sldId id="528"/>
            <p14:sldId id="354"/>
            <p14:sldId id="579"/>
            <p14:sldId id="580"/>
            <p14:sldId id="581"/>
            <p14:sldId id="582"/>
            <p14:sldId id="628"/>
            <p14:sldId id="588"/>
            <p14:sldId id="589"/>
            <p14:sldId id="357"/>
            <p14:sldId id="535"/>
            <p14:sldId id="536"/>
            <p14:sldId id="629"/>
            <p14:sldId id="630"/>
            <p14:sldId id="631"/>
            <p14:sldId id="632"/>
            <p14:sldId id="360"/>
            <p14:sldId id="597"/>
            <p14:sldId id="598"/>
            <p14:sldId id="633"/>
            <p14:sldId id="634"/>
            <p14:sldId id="635"/>
            <p14:sldId id="636"/>
            <p14:sldId id="363"/>
            <p14:sldId id="606"/>
            <p14:sldId id="607"/>
            <p14:sldId id="637"/>
            <p14:sldId id="638"/>
            <p14:sldId id="639"/>
            <p14:sldId id="640"/>
            <p14:sldId id="366"/>
            <p14:sldId id="612"/>
            <p14:sldId id="613"/>
            <p14:sldId id="641"/>
            <p14:sldId id="642"/>
            <p14:sldId id="643"/>
            <p14:sldId id="644"/>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7912" autoAdjust="0"/>
  </p:normalViewPr>
  <p:slideViewPr>
    <p:cSldViewPr>
      <p:cViewPr varScale="1">
        <p:scale>
          <a:sx n="146" d="100"/>
          <a:sy n="146" d="100"/>
        </p:scale>
        <p:origin x="35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13</a:t>
            </a:fld>
            <a:endParaRPr lang="en-US" dirty="0"/>
          </a:p>
        </p:txBody>
      </p:sp>
    </p:spTree>
    <p:extLst>
      <p:ext uri="{BB962C8B-B14F-4D97-AF65-F5344CB8AC3E}">
        <p14:creationId xmlns:p14="http://schemas.microsoft.com/office/powerpoint/2010/main" val="87920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14</a:t>
            </a:fld>
            <a:endParaRPr lang="en-US" dirty="0"/>
          </a:p>
        </p:txBody>
      </p:sp>
    </p:spTree>
    <p:extLst>
      <p:ext uri="{BB962C8B-B14F-4D97-AF65-F5344CB8AC3E}">
        <p14:creationId xmlns:p14="http://schemas.microsoft.com/office/powerpoint/2010/main" val="342854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16</a:t>
            </a:fld>
            <a:endParaRPr lang="en-US" dirty="0"/>
          </a:p>
        </p:txBody>
      </p:sp>
    </p:spTree>
    <p:extLst>
      <p:ext uri="{BB962C8B-B14F-4D97-AF65-F5344CB8AC3E}">
        <p14:creationId xmlns:p14="http://schemas.microsoft.com/office/powerpoint/2010/main" val="356631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17</a:t>
            </a:fld>
            <a:endParaRPr lang="en-US" dirty="0"/>
          </a:p>
        </p:txBody>
      </p:sp>
    </p:spTree>
    <p:extLst>
      <p:ext uri="{BB962C8B-B14F-4D97-AF65-F5344CB8AC3E}">
        <p14:creationId xmlns:p14="http://schemas.microsoft.com/office/powerpoint/2010/main" val="41324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18</a:t>
            </a:fld>
            <a:endParaRPr lang="en-US" dirty="0"/>
          </a:p>
        </p:txBody>
      </p:sp>
    </p:spTree>
    <p:extLst>
      <p:ext uri="{BB962C8B-B14F-4D97-AF65-F5344CB8AC3E}">
        <p14:creationId xmlns:p14="http://schemas.microsoft.com/office/powerpoint/2010/main" val="399969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19</a:t>
            </a:fld>
            <a:endParaRPr lang="en-US" dirty="0"/>
          </a:p>
        </p:txBody>
      </p:sp>
    </p:spTree>
    <p:extLst>
      <p:ext uri="{BB962C8B-B14F-4D97-AF65-F5344CB8AC3E}">
        <p14:creationId xmlns:p14="http://schemas.microsoft.com/office/powerpoint/2010/main" val="41313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23</a:t>
            </a:fld>
            <a:endParaRPr lang="en-US" dirty="0"/>
          </a:p>
        </p:txBody>
      </p:sp>
    </p:spTree>
    <p:extLst>
      <p:ext uri="{BB962C8B-B14F-4D97-AF65-F5344CB8AC3E}">
        <p14:creationId xmlns:p14="http://schemas.microsoft.com/office/powerpoint/2010/main" val="224123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24</a:t>
            </a:fld>
            <a:endParaRPr lang="en-US" dirty="0"/>
          </a:p>
        </p:txBody>
      </p:sp>
    </p:spTree>
    <p:extLst>
      <p:ext uri="{BB962C8B-B14F-4D97-AF65-F5344CB8AC3E}">
        <p14:creationId xmlns:p14="http://schemas.microsoft.com/office/powerpoint/2010/main" val="156714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25</a:t>
            </a:fld>
            <a:endParaRPr lang="en-US" dirty="0"/>
          </a:p>
        </p:txBody>
      </p:sp>
    </p:spTree>
    <p:extLst>
      <p:ext uri="{BB962C8B-B14F-4D97-AF65-F5344CB8AC3E}">
        <p14:creationId xmlns:p14="http://schemas.microsoft.com/office/powerpoint/2010/main" val="379215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26</a:t>
            </a:fld>
            <a:endParaRPr lang="en-US" dirty="0"/>
          </a:p>
        </p:txBody>
      </p:sp>
    </p:spTree>
    <p:extLst>
      <p:ext uri="{BB962C8B-B14F-4D97-AF65-F5344CB8AC3E}">
        <p14:creationId xmlns:p14="http://schemas.microsoft.com/office/powerpoint/2010/main" val="2685491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E9A12-900E-50C1-069F-CE2B33CDB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F63B0-A11D-E592-DE1B-485477C26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C33F3-A617-9C7E-E5D4-912B4B7FFA3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0B457F32-6E6F-8B27-4045-458149CABEA4}"/>
              </a:ext>
            </a:extLst>
          </p:cNvPr>
          <p:cNvSpPr>
            <a:spLocks noGrp="1"/>
          </p:cNvSpPr>
          <p:nvPr>
            <p:ph type="sldNum" sz="quarter" idx="10"/>
          </p:nvPr>
        </p:nvSpPr>
        <p:spPr/>
        <p:txBody>
          <a:bodyPr/>
          <a:lstStyle/>
          <a:p>
            <a:fld id="{772B93F9-0430-4295-A60B-76228A639C3D}" type="slidenum">
              <a:rPr lang="en-US" smtClean="0"/>
              <a:pPr/>
              <a:t>27</a:t>
            </a:fld>
            <a:endParaRPr lang="en-US" dirty="0"/>
          </a:p>
        </p:txBody>
      </p:sp>
    </p:spTree>
    <p:extLst>
      <p:ext uri="{BB962C8B-B14F-4D97-AF65-F5344CB8AC3E}">
        <p14:creationId xmlns:p14="http://schemas.microsoft.com/office/powerpoint/2010/main" val="917300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31</a:t>
            </a:fld>
            <a:endParaRPr lang="en-US" dirty="0"/>
          </a:p>
        </p:txBody>
      </p:sp>
    </p:spTree>
    <p:extLst>
      <p:ext uri="{BB962C8B-B14F-4D97-AF65-F5344CB8AC3E}">
        <p14:creationId xmlns:p14="http://schemas.microsoft.com/office/powerpoint/2010/main" val="2035226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32</a:t>
            </a:fld>
            <a:endParaRPr lang="en-US" dirty="0"/>
          </a:p>
        </p:txBody>
      </p:sp>
    </p:spTree>
    <p:extLst>
      <p:ext uri="{BB962C8B-B14F-4D97-AF65-F5344CB8AC3E}">
        <p14:creationId xmlns:p14="http://schemas.microsoft.com/office/powerpoint/2010/main" val="227031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DA803-353C-4152-D38A-A934E5373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4091E-8FA8-F8E6-C4C2-D017C4B1D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3F23F-1336-8057-F508-9DD5BF0363E0}"/>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8072BD1E-735F-A758-F604-A31B67198620}"/>
              </a:ext>
            </a:extLst>
          </p:cNvPr>
          <p:cNvSpPr>
            <a:spLocks noGrp="1"/>
          </p:cNvSpPr>
          <p:nvPr>
            <p:ph type="sldNum" sz="quarter" idx="10"/>
          </p:nvPr>
        </p:nvSpPr>
        <p:spPr/>
        <p:txBody>
          <a:bodyPr/>
          <a:lstStyle/>
          <a:p>
            <a:fld id="{772B93F9-0430-4295-A60B-76228A639C3D}" type="slidenum">
              <a:rPr lang="en-US" smtClean="0"/>
              <a:pPr/>
              <a:t>33</a:t>
            </a:fld>
            <a:endParaRPr lang="en-US" dirty="0"/>
          </a:p>
        </p:txBody>
      </p:sp>
    </p:spTree>
    <p:extLst>
      <p:ext uri="{BB962C8B-B14F-4D97-AF65-F5344CB8AC3E}">
        <p14:creationId xmlns:p14="http://schemas.microsoft.com/office/powerpoint/2010/main" val="3151967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9B1F1-2673-0587-C49B-B9A835B09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021A2-9FED-4660-4428-A8F250FDE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F516E-4640-F63B-91CD-7013CACAD20F}"/>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F8D665CA-55BB-488C-E7D5-3DD9B7E8B8AF}"/>
              </a:ext>
            </a:extLst>
          </p:cNvPr>
          <p:cNvSpPr>
            <a:spLocks noGrp="1"/>
          </p:cNvSpPr>
          <p:nvPr>
            <p:ph type="sldNum" sz="quarter" idx="10"/>
          </p:nvPr>
        </p:nvSpPr>
        <p:spPr/>
        <p:txBody>
          <a:bodyPr/>
          <a:lstStyle/>
          <a:p>
            <a:fld id="{772B93F9-0430-4295-A60B-76228A639C3D}" type="slidenum">
              <a:rPr lang="en-US" smtClean="0"/>
              <a:pPr/>
              <a:t>34</a:t>
            </a:fld>
            <a:endParaRPr lang="en-US" dirty="0"/>
          </a:p>
        </p:txBody>
      </p:sp>
    </p:spTree>
    <p:extLst>
      <p:ext uri="{BB962C8B-B14F-4D97-AF65-F5344CB8AC3E}">
        <p14:creationId xmlns:p14="http://schemas.microsoft.com/office/powerpoint/2010/main" val="572083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38</a:t>
            </a:fld>
            <a:endParaRPr lang="en-US" dirty="0"/>
          </a:p>
        </p:txBody>
      </p:sp>
    </p:spTree>
    <p:extLst>
      <p:ext uri="{BB962C8B-B14F-4D97-AF65-F5344CB8AC3E}">
        <p14:creationId xmlns:p14="http://schemas.microsoft.com/office/powerpoint/2010/main" val="397668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39</a:t>
            </a:fld>
            <a:endParaRPr lang="en-US" dirty="0"/>
          </a:p>
        </p:txBody>
      </p:sp>
    </p:spTree>
    <p:extLst>
      <p:ext uri="{BB962C8B-B14F-4D97-AF65-F5344CB8AC3E}">
        <p14:creationId xmlns:p14="http://schemas.microsoft.com/office/powerpoint/2010/main" val="2826378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38A7-7745-1CD5-97FB-B880D28FF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A299A-FE16-31C3-54EE-A7C476A32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6B893-D090-019B-93D8-C392A1A435B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099523C-1891-A1D5-2C50-B8F78A88433C}"/>
              </a:ext>
            </a:extLst>
          </p:cNvPr>
          <p:cNvSpPr>
            <a:spLocks noGrp="1"/>
          </p:cNvSpPr>
          <p:nvPr>
            <p:ph type="sldNum" sz="quarter" idx="10"/>
          </p:nvPr>
        </p:nvSpPr>
        <p:spPr/>
        <p:txBody>
          <a:bodyPr/>
          <a:lstStyle/>
          <a:p>
            <a:fld id="{772B93F9-0430-4295-A60B-76228A639C3D}" type="slidenum">
              <a:rPr lang="en-US" smtClean="0"/>
              <a:pPr/>
              <a:t>40</a:t>
            </a:fld>
            <a:endParaRPr lang="en-US" dirty="0"/>
          </a:p>
        </p:txBody>
      </p:sp>
    </p:spTree>
    <p:extLst>
      <p:ext uri="{BB962C8B-B14F-4D97-AF65-F5344CB8AC3E}">
        <p14:creationId xmlns:p14="http://schemas.microsoft.com/office/powerpoint/2010/main" val="2499592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BA11-BC66-8386-7F4E-5A180D3FC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B25B0-2FBA-3B6C-0E3E-35C7FEF75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D50C9-480A-42DC-F1E5-CD492BD11353}"/>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0390216-6367-B084-EDA3-13C8A67F3690}"/>
              </a:ext>
            </a:extLst>
          </p:cNvPr>
          <p:cNvSpPr>
            <a:spLocks noGrp="1"/>
          </p:cNvSpPr>
          <p:nvPr>
            <p:ph type="sldNum" sz="quarter" idx="10"/>
          </p:nvPr>
        </p:nvSpPr>
        <p:spPr/>
        <p:txBody>
          <a:bodyPr/>
          <a:lstStyle/>
          <a:p>
            <a:fld id="{772B93F9-0430-4295-A60B-76228A639C3D}" type="slidenum">
              <a:rPr lang="en-US" smtClean="0"/>
              <a:pPr/>
              <a:t>41</a:t>
            </a:fld>
            <a:endParaRPr lang="en-US" dirty="0"/>
          </a:p>
        </p:txBody>
      </p:sp>
    </p:spTree>
    <p:extLst>
      <p:ext uri="{BB962C8B-B14F-4D97-AF65-F5344CB8AC3E}">
        <p14:creationId xmlns:p14="http://schemas.microsoft.com/office/powerpoint/2010/main" val="974292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45</a:t>
            </a:fld>
            <a:endParaRPr lang="en-US" dirty="0"/>
          </a:p>
        </p:txBody>
      </p:sp>
    </p:spTree>
    <p:extLst>
      <p:ext uri="{BB962C8B-B14F-4D97-AF65-F5344CB8AC3E}">
        <p14:creationId xmlns:p14="http://schemas.microsoft.com/office/powerpoint/2010/main" val="1875281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46</a:t>
            </a:fld>
            <a:endParaRPr lang="en-US" dirty="0"/>
          </a:p>
        </p:txBody>
      </p:sp>
    </p:spTree>
    <p:extLst>
      <p:ext uri="{BB962C8B-B14F-4D97-AF65-F5344CB8AC3E}">
        <p14:creationId xmlns:p14="http://schemas.microsoft.com/office/powerpoint/2010/main" val="547853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13023-F6C0-77A6-C190-F3FC43778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77C50-DCB1-7EA7-1952-FC76B74C2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6709C-A938-20B7-14FF-1982AFD46867}"/>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A9881739-0CFD-8147-B9CC-11126A4A8D75}"/>
              </a:ext>
            </a:extLst>
          </p:cNvPr>
          <p:cNvSpPr>
            <a:spLocks noGrp="1"/>
          </p:cNvSpPr>
          <p:nvPr>
            <p:ph type="sldNum" sz="quarter" idx="10"/>
          </p:nvPr>
        </p:nvSpPr>
        <p:spPr/>
        <p:txBody>
          <a:bodyPr/>
          <a:lstStyle/>
          <a:p>
            <a:fld id="{772B93F9-0430-4295-A60B-76228A639C3D}" type="slidenum">
              <a:rPr lang="en-US" smtClean="0"/>
              <a:pPr/>
              <a:t>47</a:t>
            </a:fld>
            <a:endParaRPr lang="en-US" dirty="0"/>
          </a:p>
        </p:txBody>
      </p:sp>
    </p:spTree>
    <p:extLst>
      <p:ext uri="{BB962C8B-B14F-4D97-AF65-F5344CB8AC3E}">
        <p14:creationId xmlns:p14="http://schemas.microsoft.com/office/powerpoint/2010/main" val="327129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0929F-F5A2-0498-9271-171D66F3B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D69DF-BDE1-C050-413F-08297EE78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56894-F2C5-2042-C1FC-1F14F105B18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EDD52AE4-81F6-1C8F-B1C3-8F829BFCCC70}"/>
              </a:ext>
            </a:extLst>
          </p:cNvPr>
          <p:cNvSpPr>
            <a:spLocks noGrp="1"/>
          </p:cNvSpPr>
          <p:nvPr>
            <p:ph type="sldNum" sz="quarter" idx="10"/>
          </p:nvPr>
        </p:nvSpPr>
        <p:spPr/>
        <p:txBody>
          <a:bodyPr/>
          <a:lstStyle/>
          <a:p>
            <a:fld id="{772B93F9-0430-4295-A60B-76228A639C3D}" type="slidenum">
              <a:rPr lang="en-US" smtClean="0"/>
              <a:pPr/>
              <a:t>48</a:t>
            </a:fld>
            <a:endParaRPr lang="en-US" dirty="0"/>
          </a:p>
        </p:txBody>
      </p:sp>
    </p:spTree>
    <p:extLst>
      <p:ext uri="{BB962C8B-B14F-4D97-AF65-F5344CB8AC3E}">
        <p14:creationId xmlns:p14="http://schemas.microsoft.com/office/powerpoint/2010/main" val="1439996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52</a:t>
            </a:fld>
            <a:endParaRPr lang="en-US" dirty="0"/>
          </a:p>
        </p:txBody>
      </p:sp>
    </p:spTree>
    <p:extLst>
      <p:ext uri="{BB962C8B-B14F-4D97-AF65-F5344CB8AC3E}">
        <p14:creationId xmlns:p14="http://schemas.microsoft.com/office/powerpoint/2010/main" val="322921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53</a:t>
            </a:fld>
            <a:endParaRPr lang="en-US" dirty="0"/>
          </a:p>
        </p:txBody>
      </p:sp>
    </p:spTree>
    <p:extLst>
      <p:ext uri="{BB962C8B-B14F-4D97-AF65-F5344CB8AC3E}">
        <p14:creationId xmlns:p14="http://schemas.microsoft.com/office/powerpoint/2010/main" val="3582191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031CC-58A9-4838-08BC-C956BA316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534F3-2E0E-A028-649A-9ABFC4977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29C1D-0DBB-CE31-5388-493A6094079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3CCEC3DB-2746-8930-52C4-ECF3EDE17E52}"/>
              </a:ext>
            </a:extLst>
          </p:cNvPr>
          <p:cNvSpPr>
            <a:spLocks noGrp="1"/>
          </p:cNvSpPr>
          <p:nvPr>
            <p:ph type="sldNum" sz="quarter" idx="10"/>
          </p:nvPr>
        </p:nvSpPr>
        <p:spPr/>
        <p:txBody>
          <a:bodyPr/>
          <a:lstStyle/>
          <a:p>
            <a:fld id="{772B93F9-0430-4295-A60B-76228A639C3D}" type="slidenum">
              <a:rPr lang="en-US" smtClean="0"/>
              <a:pPr/>
              <a:t>54</a:t>
            </a:fld>
            <a:endParaRPr lang="en-US" dirty="0"/>
          </a:p>
        </p:txBody>
      </p:sp>
    </p:spTree>
    <p:extLst>
      <p:ext uri="{BB962C8B-B14F-4D97-AF65-F5344CB8AC3E}">
        <p14:creationId xmlns:p14="http://schemas.microsoft.com/office/powerpoint/2010/main" val="1574889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21F87-DE2B-3CDA-AE3F-714E8499F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66667-C87C-AF2B-33B1-5C96CC102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14F0C-2FE7-CE9F-B72E-2E065300F38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246B9507-7018-4BFC-E18F-D2155FBFA37C}"/>
              </a:ext>
            </a:extLst>
          </p:cNvPr>
          <p:cNvSpPr>
            <a:spLocks noGrp="1"/>
          </p:cNvSpPr>
          <p:nvPr>
            <p:ph type="sldNum" sz="quarter" idx="10"/>
          </p:nvPr>
        </p:nvSpPr>
        <p:spPr/>
        <p:txBody>
          <a:bodyPr/>
          <a:lstStyle/>
          <a:p>
            <a:fld id="{772B93F9-0430-4295-A60B-76228A639C3D}" type="slidenum">
              <a:rPr lang="en-US" smtClean="0"/>
              <a:pPr/>
              <a:t>55</a:t>
            </a:fld>
            <a:endParaRPr lang="en-US" dirty="0"/>
          </a:p>
        </p:txBody>
      </p:sp>
    </p:spTree>
    <p:extLst>
      <p:ext uri="{BB962C8B-B14F-4D97-AF65-F5344CB8AC3E}">
        <p14:creationId xmlns:p14="http://schemas.microsoft.com/office/powerpoint/2010/main" val="1391014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BBF6-3CA3-C4AC-701D-CC9E1BE57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5DD11-5AE4-FF25-B2EC-6BB9FB7E1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19786-2635-B960-4E4C-8BDFDD6924E0}"/>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848A56D-94F9-9E69-B8CF-B395377B280E}"/>
              </a:ext>
            </a:extLst>
          </p:cNvPr>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203067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F0A3-913D-9487-236D-9408889B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59AD-B24A-2B79-651E-AC830E4E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2124-B744-3249-5861-86C7B82BEE7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3C226A6-3604-1323-26E6-BCD56AA8FDC2}"/>
              </a:ext>
            </a:extLst>
          </p:cNvPr>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362922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11</a:t>
            </a:fld>
            <a:endParaRPr lang="en-US" dirty="0"/>
          </a:p>
        </p:txBody>
      </p:sp>
    </p:spTree>
    <p:extLst>
      <p:ext uri="{BB962C8B-B14F-4D97-AF65-F5344CB8AC3E}">
        <p14:creationId xmlns:p14="http://schemas.microsoft.com/office/powerpoint/2010/main" val="232161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12</a:t>
            </a:fld>
            <a:endParaRPr lang="en-US" dirty="0"/>
          </a:p>
        </p:txBody>
      </p:sp>
    </p:spTree>
    <p:extLst>
      <p:ext uri="{BB962C8B-B14F-4D97-AF65-F5344CB8AC3E}">
        <p14:creationId xmlns:p14="http://schemas.microsoft.com/office/powerpoint/2010/main" val="423152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(CARB)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
        <p:nvSpPr>
          <p:cNvPr id="2" name="文字方塊 1">
            <a:extLst>
              <a:ext uri="{FF2B5EF4-FFF2-40B4-BE49-F238E27FC236}">
                <a16:creationId xmlns:a16="http://schemas.microsoft.com/office/drawing/2014/main" id="{FA49145D-ABF7-44D0-0D45-110ED1021AE1}"/>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spTree>
    <p:extLst>
      <p:ext uri="{BB962C8B-B14F-4D97-AF65-F5344CB8AC3E}">
        <p14:creationId xmlns:p14="http://schemas.microsoft.com/office/powerpoint/2010/main" val="26435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03</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(CURACAO)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6408082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64693099"/>
              </p:ext>
            </p:extLst>
          </p:nvPr>
        </p:nvGraphicFramePr>
        <p:xfrm>
          <a:off x="132314" y="699543"/>
          <a:ext cx="8883832" cy="3906632"/>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6921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6155">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64367">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Tx/>
                        <a:buChar char="-"/>
                        <a:tabLst/>
                        <a:defRPr/>
                      </a:pPr>
                      <a:r>
                        <a:rPr lang="de-DE" sz="1000" b="0" i="0" u="none" strike="noStrike" dirty="0">
                          <a:solidFill>
                            <a:schemeClr val="tx1"/>
                          </a:solidFill>
                          <a:effectLst/>
                          <a:latin typeface="DFKai-SB" pitchFamily="65" charset="-120"/>
                          <a:ea typeface="DFKai-SB" pitchFamily="65" charset="-120"/>
                        </a:rPr>
                        <a:t>Continue regaining support from lost ac now that rates have dropped from Usd10K/ 4Sh levels. </a:t>
                      </a:r>
                    </a:p>
                    <a:p>
                      <a:pPr marL="171450" marR="0" lvl="0" indent="-171450" algn="l" defTabSz="914400" rtl="0" eaLnBrk="1" fontAlgn="ctr" latinLnBrk="0" hangingPunct="1">
                        <a:lnSpc>
                          <a:spcPct val="100000"/>
                        </a:lnSpc>
                        <a:spcBef>
                          <a:spcPts val="0"/>
                        </a:spcBef>
                        <a:spcAft>
                          <a:spcPts val="0"/>
                        </a:spcAft>
                        <a:buClrTx/>
                        <a:buSzTx/>
                        <a:buFontTx/>
                        <a:buChar char="-"/>
                        <a:tabLst/>
                        <a:defRPr/>
                      </a:pPr>
                      <a:r>
                        <a:rPr lang="de-DE" sz="1000" b="0" i="0" u="none" strike="noStrike" dirty="0">
                          <a:solidFill>
                            <a:schemeClr val="tx1"/>
                          </a:solidFill>
                          <a:effectLst/>
                          <a:latin typeface="DFKai-SB" pitchFamily="65" charset="-120"/>
                          <a:ea typeface="DFKai-SB" pitchFamily="65" charset="-120"/>
                        </a:rPr>
                        <a:t>Our main competitors CMA/CGM and Mearsk has been facing major delays at JMKSN / COCTG since last year,  customers moving back slowly to EMC service. </a:t>
                      </a:r>
                    </a:p>
                    <a:p>
                      <a:pPr marL="171450" marR="0" lvl="0" indent="-171450" algn="l" defTabSz="914400" rtl="0" eaLnBrk="1" fontAlgn="ctr" latinLnBrk="0" hangingPunct="1">
                        <a:lnSpc>
                          <a:spcPct val="100000"/>
                        </a:lnSpc>
                        <a:spcBef>
                          <a:spcPts val="0"/>
                        </a:spcBef>
                        <a:spcAft>
                          <a:spcPts val="0"/>
                        </a:spcAft>
                        <a:buClrTx/>
                        <a:buSzTx/>
                        <a:buFontTx/>
                        <a:buChar char="-"/>
                        <a:tabLst/>
                        <a:defRPr/>
                      </a:pPr>
                      <a:r>
                        <a:rPr lang="de-DE" sz="1000" b="0" i="0" u="none" strike="noStrike" dirty="0">
                          <a:solidFill>
                            <a:schemeClr val="tx1"/>
                          </a:solidFill>
                          <a:effectLst/>
                          <a:latin typeface="DFKai-SB" pitchFamily="65" charset="-120"/>
                          <a:ea typeface="DFKai-SB" pitchFamily="65" charset="-120"/>
                        </a:rPr>
                        <a:t>Continue improving own SQ volume.</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796919">
                <a:tc vMerge="1">
                  <a:txBody>
                    <a:bodyPr/>
                    <a:lstStyle/>
                    <a:p>
                      <a:endParaRPr lang="de-DE"/>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9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(609+610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Tx/>
                        <a:buChar char="-"/>
                        <a:tabLst/>
                        <a:defRPr/>
                      </a:pPr>
                      <a:r>
                        <a:rPr lang="de-DE" sz="1000" b="0" i="0" u="none" strike="noStrike" dirty="0">
                          <a:solidFill>
                            <a:schemeClr val="tx1"/>
                          </a:solidFill>
                          <a:effectLst/>
                          <a:latin typeface="DFKai-SB" pitchFamily="65" charset="-120"/>
                          <a:ea typeface="DFKai-SB" pitchFamily="65" charset="-120"/>
                        </a:rPr>
                        <a:t>Continue chasing any 609/610 opportunities in the market.</a:t>
                      </a:r>
                    </a:p>
                    <a:p>
                      <a:pPr marL="171450" marR="0" lvl="0" indent="-171450" algn="l" defTabSz="914400" rtl="0" eaLnBrk="1" fontAlgn="ctr" latinLnBrk="0" hangingPunct="1">
                        <a:lnSpc>
                          <a:spcPct val="100000"/>
                        </a:lnSpc>
                        <a:spcBef>
                          <a:spcPts val="0"/>
                        </a:spcBef>
                        <a:spcAft>
                          <a:spcPts val="0"/>
                        </a:spcAft>
                        <a:buClrTx/>
                        <a:buSzTx/>
                        <a:buFontTx/>
                        <a:buChar char="-"/>
                        <a:tabLst/>
                        <a:defRPr/>
                      </a:pPr>
                      <a:r>
                        <a:rPr lang="de-DE" sz="1000" b="0" i="0" u="none" strike="noStrike" dirty="0">
                          <a:solidFill>
                            <a:schemeClr val="tx1"/>
                          </a:solidFill>
                          <a:effectLst/>
                          <a:latin typeface="DFKai-SB" pitchFamily="65" charset="-120"/>
                          <a:ea typeface="DFKai-SB" pitchFamily="65" charset="-120"/>
                        </a:rPr>
                        <a:t>Hard to compete with King Ocean &amp; Seaboard with our high Ocean Freight Rates. Significant USEC volume move out of Port Everglades/ Miami area via direct service of King Ocean. </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64367">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a:t>
                      </a:r>
                      <a:r>
                        <a:rPr lang="fr-FR" altLang="zh-TW" sz="900" b="1" i="0" u="none" strike="noStrike" dirty="0">
                          <a:solidFill>
                            <a:schemeClr val="tx1"/>
                          </a:solidFill>
                          <a:effectLst/>
                          <a:latin typeface="DFKai-SB" pitchFamily="65" charset="-120"/>
                          <a:ea typeface="DFKai-SB" pitchFamily="65" charset="-120"/>
                        </a:rPr>
                        <a:t> CARI</a:t>
                      </a:r>
                    </a:p>
                    <a:p>
                      <a:pPr algn="ctr" rtl="0" fontAlgn="ctr"/>
                      <a:r>
                        <a:rPr lang="en-US" altLang="zh-TW" sz="900" b="0" i="0" u="none" strike="noStrike" dirty="0">
                          <a:solidFill>
                            <a:schemeClr val="tx1"/>
                          </a:solidFill>
                          <a:effectLst/>
                          <a:latin typeface="DFKai-SB" pitchFamily="65" charset="-120"/>
                          <a:ea typeface="DFKai-SB" pitchFamily="65" charset="-120"/>
                        </a:rPr>
                        <a:t>(CC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Tx/>
                        <a:buChar char="-"/>
                        <a:tabLst/>
                        <a:defRPr/>
                      </a:pPr>
                      <a:r>
                        <a:rPr lang="de-DE" sz="1000" b="0" i="0" u="none" strike="noStrike" dirty="0">
                          <a:solidFill>
                            <a:schemeClr val="tx1"/>
                          </a:solidFill>
                          <a:effectLst/>
                          <a:latin typeface="DFKai-SB" pitchFamily="65" charset="-120"/>
                          <a:ea typeface="DFKai-SB" pitchFamily="65" charset="-120"/>
                        </a:rPr>
                        <a:t>Continue promoting CARB – CW / CARB – CW service in order to regain support.</a:t>
                      </a:r>
                    </a:p>
                    <a:p>
                      <a:pPr marL="171450" marR="0" lvl="0" indent="-171450" algn="l" defTabSz="914400" rtl="0" eaLnBrk="1" fontAlgn="ctr" latinLnBrk="0" hangingPunct="1">
                        <a:lnSpc>
                          <a:spcPct val="100000"/>
                        </a:lnSpc>
                        <a:spcBef>
                          <a:spcPts val="0"/>
                        </a:spcBef>
                        <a:spcAft>
                          <a:spcPts val="0"/>
                        </a:spcAft>
                        <a:buClrTx/>
                        <a:buSzTx/>
                        <a:buFontTx/>
                        <a:buChar char="-"/>
                        <a:tabLst/>
                        <a:defRPr/>
                      </a:pPr>
                      <a:r>
                        <a:rPr lang="de-DE" sz="1000" b="0" i="0" u="none" strike="noStrike" dirty="0">
                          <a:solidFill>
                            <a:schemeClr val="tx1"/>
                          </a:solidFill>
                          <a:effectLst/>
                          <a:latin typeface="DFKai-SB" pitchFamily="65" charset="-120"/>
                          <a:ea typeface="DFKai-SB" pitchFamily="65" charset="-120"/>
                        </a:rPr>
                        <a:t>Hard to compete with King Ocean, Seaboard Marine and Sealand/ Maersk at current EMC Ocean Freight Rates. </a:t>
                      </a:r>
                    </a:p>
                    <a:p>
                      <a:pPr marL="171450" marR="0" lvl="0" indent="-171450" algn="l" defTabSz="914400" rtl="0" eaLnBrk="1" fontAlgn="ctr" latinLnBrk="0" hangingPunct="1">
                        <a:lnSpc>
                          <a:spcPct val="100000"/>
                        </a:lnSpc>
                        <a:spcBef>
                          <a:spcPts val="0"/>
                        </a:spcBef>
                        <a:spcAft>
                          <a:spcPts val="0"/>
                        </a:spcAft>
                        <a:buClrTx/>
                        <a:buSzTx/>
                        <a:buFontTx/>
                        <a:buChar char="-"/>
                        <a:tabLst/>
                        <a:defRPr/>
                      </a:pPr>
                      <a:r>
                        <a:rPr lang="de-DE" sz="1000" b="0" i="0" u="none" strike="noStrike" dirty="0">
                          <a:solidFill>
                            <a:schemeClr val="tx1"/>
                          </a:solidFill>
                          <a:effectLst/>
                          <a:latin typeface="DFKai-SB" pitchFamily="65" charset="-120"/>
                          <a:ea typeface="DFKai-SB" pitchFamily="65" charset="-120"/>
                        </a:rPr>
                        <a:t>DO – CW is dominated by local carrier Don Andres with weekly direct service with transit of 2 days.</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11</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417140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43669636"/>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 WCSA</a:t>
                      </a:r>
                      <a:r>
                        <a:rPr lang="fr-FR" altLang="zh-TW" sz="9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DFKai-SB" pitchFamily="65" charset="-120"/>
                          <a:ea typeface="DFKai-SB" pitchFamily="65" charset="-120"/>
                        </a:rPr>
                        <a:t>(CW+WC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ELA</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sz="1000" dirty="0">
                          <a:solidFill>
                            <a:schemeClr val="dk1"/>
                          </a:solidFill>
                          <a:latin typeface="DFKai-SB"/>
                          <a:ea typeface="DFKai-SB"/>
                          <a:cs typeface="DFKai-SB"/>
                          <a:sym typeface="DFKai-SB"/>
                        </a:rPr>
                        <a:t>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altLang="zh-TW" sz="1000" dirty="0">
                          <a:solidFill>
                            <a:srgbClr val="FF0000"/>
                          </a:solidFill>
                          <a:latin typeface="DFKai-SB"/>
                          <a:ea typeface="DFKai-SB"/>
                          <a:cs typeface="DFKai-SB"/>
                          <a:sym typeface="DFKai-SB"/>
                        </a:rPr>
                        <a:t>0%</a:t>
                      </a:r>
                      <a:endParaRPr sz="1000"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None/>
                      </a:pPr>
                      <a:r>
                        <a:rPr lang="en-US" sz="1000" dirty="0">
                          <a:solidFill>
                            <a:schemeClr val="dk1"/>
                          </a:solidFill>
                          <a:latin typeface="DFKai-SB"/>
                          <a:ea typeface="DFKai-SB"/>
                          <a:cs typeface="DFKai-SB"/>
                          <a:sym typeface="DFKai-SB"/>
                        </a:rPr>
                        <a:t>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Tx/>
                        <a:buChar char="-"/>
                      </a:pPr>
                      <a:r>
                        <a:rPr lang="de-DE" sz="1000" b="0" i="0" u="none" strike="noStrike" dirty="0">
                          <a:solidFill>
                            <a:schemeClr val="tx1"/>
                          </a:solidFill>
                          <a:effectLst/>
                          <a:latin typeface="DFKai-SB" pitchFamily="65" charset="-120"/>
                          <a:ea typeface="DFKai-SB" pitchFamily="65" charset="-120"/>
                        </a:rPr>
                        <a:t>No service, no transhipment options.</a:t>
                      </a:r>
                    </a:p>
                    <a:p>
                      <a:pPr marL="0" indent="0" algn="l" rtl="0" fontAlgn="ctr">
                        <a:buFontTx/>
                        <a:buNone/>
                      </a:pPr>
                      <a:r>
                        <a:rPr lang="de-DE" sz="1000" b="0" i="0" u="none" strike="noStrike" dirty="0">
                          <a:solidFill>
                            <a:schemeClr val="tx1"/>
                          </a:solidFill>
                          <a:effectLst/>
                          <a:latin typeface="DFKai-SB" pitchFamily="65" charset="-120"/>
                          <a:ea typeface="DFKai-SB" pitchFamily="65" charset="-120"/>
                        </a:rPr>
                        <a:t>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en-US" altLang="zh-TW" sz="900" b="1" i="0" u="none" strike="noStrike" dirty="0">
                          <a:solidFill>
                            <a:schemeClr val="tx1"/>
                          </a:solidFill>
                          <a:effectLst/>
                          <a:latin typeface="DFKai-SB" pitchFamily="65" charset="-120"/>
                          <a:ea typeface="DFKai-SB" pitchFamily="65" charset="-120"/>
                          <a:sym typeface="Wingdings" pitchFamily="2" charset="2"/>
                        </a:rPr>
                        <a:t> WCCA+CARO</a:t>
                      </a:r>
                      <a:endParaRPr lang="de-DE" sz="900" b="1" i="0" u="none" strike="noStrike" dirty="0">
                        <a:solidFill>
                          <a:schemeClr val="tx1"/>
                        </a:solidFill>
                        <a:effectLst/>
                        <a:latin typeface="DFKai-SB" pitchFamily="65" charset="-120"/>
                        <a:ea typeface="DFKai-SB" pitchFamily="65" charset="-120"/>
                      </a:endParaRPr>
                    </a:p>
                    <a:p>
                      <a:pPr algn="ctr" rtl="0" fontAlgn="ctr"/>
                      <a:r>
                        <a:rPr lang="de-DE" sz="900" b="0" i="0" u="none" strike="noStrike" dirty="0">
                          <a:solidFill>
                            <a:schemeClr val="tx1"/>
                          </a:solidFill>
                          <a:effectLst/>
                          <a:latin typeface="DFKai-SB" pitchFamily="65" charset="-120"/>
                          <a:ea typeface="DFKai-SB" pitchFamily="65" charset="-120"/>
                        </a:rPr>
                        <a:t>(CB</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ELA</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15</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1000" b="0" i="0" u="none" strike="noStrike" dirty="0">
                          <a:solidFill>
                            <a:schemeClr val="tx1"/>
                          </a:solidFill>
                          <a:effectLst/>
                          <a:latin typeface="DFKai-SB" pitchFamily="65" charset="-120"/>
                          <a:ea typeface="DFKai-SB" pitchFamily="65" charset="-120"/>
                        </a:rPr>
                        <a:t> - No service, no transhipment options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06495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13</a:t>
            </a:fld>
            <a:endParaRPr lang="en-US" sz="1200" dirty="0">
              <a:solidFill>
                <a:prstClr val="black"/>
              </a:solidFill>
              <a:latin typeface="Calibri"/>
            </a:endParaRPr>
          </a:p>
        </p:txBody>
      </p:sp>
      <p:sp>
        <p:nvSpPr>
          <p:cNvPr id="3" name="文字方塊 2"/>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07504" y="3087963"/>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
        <p:nvSpPr>
          <p:cNvPr id="4" name="TextBox 3">
            <a:extLst>
              <a:ext uri="{FF2B5EF4-FFF2-40B4-BE49-F238E27FC236}">
                <a16:creationId xmlns:a16="http://schemas.microsoft.com/office/drawing/2014/main" id="{3A572E8A-0E51-DA51-4675-98D2017B5B0E}"/>
              </a:ext>
            </a:extLst>
          </p:cNvPr>
          <p:cNvSpPr txBox="1"/>
          <p:nvPr/>
        </p:nvSpPr>
        <p:spPr>
          <a:xfrm>
            <a:off x="100609" y="948916"/>
            <a:ext cx="8928991" cy="2308324"/>
          </a:xfrm>
          <a:prstGeom prst="rect">
            <a:avLst/>
          </a:prstGeom>
          <a:noFill/>
        </p:spPr>
        <p:txBody>
          <a:bodyPr wrap="square">
            <a:spAutoFit/>
          </a:bodyPr>
          <a:lstStyle/>
          <a:p>
            <a:pPr marL="342900" indent="-342900" defTabSz="1219170">
              <a:buAutoNum type="arabicParenR"/>
            </a:pPr>
            <a:r>
              <a:rPr lang="en-US" sz="1200" dirty="0">
                <a:solidFill>
                  <a:prstClr val="black"/>
                </a:solidFill>
                <a:latin typeface="Arial"/>
                <a:ea typeface="DejaVu Sans"/>
                <a:cs typeface="DejaVu Sans"/>
              </a:rPr>
              <a:t>FE to AW/CW rate levels are slowly decreasing from mid 2024 levels, this in line with latest market trends. Lost accounts are slowly returning due to better transit as competition is experiencing frequent delays (bad performance)</a:t>
            </a:r>
          </a:p>
          <a:p>
            <a:pPr marL="342900" indent="-342900" defTabSz="1219170">
              <a:buAutoNum type="arabicParenR"/>
            </a:pPr>
            <a:endParaRPr lang="en-US" sz="1200" dirty="0">
              <a:solidFill>
                <a:prstClr val="black"/>
              </a:solidFill>
              <a:latin typeface="Arial"/>
              <a:ea typeface="DejaVu Sans"/>
              <a:cs typeface="DejaVu Sans"/>
            </a:endParaRPr>
          </a:p>
          <a:p>
            <a:pPr marL="342900" indent="-342900" defTabSz="1219170">
              <a:buAutoNum type="arabicParenR"/>
            </a:pPr>
            <a:r>
              <a:rPr lang="en-US" sz="1200" dirty="0">
                <a:solidFill>
                  <a:prstClr val="black"/>
                </a:solidFill>
                <a:latin typeface="Arial"/>
                <a:ea typeface="DejaVu Sans"/>
                <a:cs typeface="DejaVu Sans"/>
              </a:rPr>
              <a:t>Colombia is a substantial / attractive market for which we receive frequent enquires, however we are not participating due to feeder-cost and unreliable feeder schedule. </a:t>
            </a:r>
          </a:p>
          <a:p>
            <a:pPr marL="342900" indent="-342900" defTabSz="1219170">
              <a:buAutoNum type="arabicParenR"/>
            </a:pPr>
            <a:endParaRPr lang="en-US" sz="1200" dirty="0">
              <a:solidFill>
                <a:prstClr val="black"/>
              </a:solidFill>
              <a:latin typeface="Arial"/>
              <a:ea typeface="DejaVu Sans"/>
              <a:cs typeface="DejaVu Sans"/>
            </a:endParaRPr>
          </a:p>
          <a:p>
            <a:pPr marL="342900" indent="-342900" defTabSz="1219170">
              <a:buAutoNum type="arabicParenR"/>
            </a:pPr>
            <a:r>
              <a:rPr lang="en-US" sz="1200" dirty="0">
                <a:solidFill>
                  <a:prstClr val="black"/>
                </a:solidFill>
                <a:latin typeface="Arial"/>
                <a:ea typeface="DejaVu Sans"/>
                <a:cs typeface="DejaVu Sans"/>
              </a:rPr>
              <a:t>Panama is a substantial / attractive market for which we receive frequent enquires, however we are not participating due to feeder-cost</a:t>
            </a:r>
          </a:p>
          <a:p>
            <a:pPr marL="342900" indent="-342900" defTabSz="1219170">
              <a:buAutoNum type="arabicParenR"/>
            </a:pPr>
            <a:endParaRPr lang="en-US" sz="1200" dirty="0">
              <a:solidFill>
                <a:prstClr val="black"/>
              </a:solidFill>
              <a:latin typeface="Arial"/>
              <a:ea typeface="DejaVu Sans"/>
              <a:cs typeface="DejaVu Sans"/>
            </a:endParaRPr>
          </a:p>
          <a:p>
            <a:pPr marL="342900" indent="-342900" defTabSz="1219170">
              <a:buFontTx/>
              <a:buAutoNum type="arabicParenR"/>
            </a:pPr>
            <a:r>
              <a:rPr lang="en-US" sz="1200" dirty="0">
                <a:solidFill>
                  <a:prstClr val="black"/>
                </a:solidFill>
                <a:latin typeface="Arial"/>
                <a:ea typeface="DejaVu Sans"/>
                <a:cs typeface="DejaVu Sans"/>
              </a:rPr>
              <a:t>AW/CW export volumes are extremely limited, consisting of waste materials (metal scrap/ drained batteries/waste paper) to FE &amp; EU. We are not permitted to accept these commodities by the principle, due to Basel conference restrictions.</a:t>
            </a:r>
          </a:p>
          <a:p>
            <a:pPr marL="342900" indent="-342900" defTabSz="1219170">
              <a:buAutoNum type="arabicParenR"/>
            </a:pPr>
            <a:endParaRPr lang="en-US" sz="1200" dirty="0">
              <a:solidFill>
                <a:prstClr val="black"/>
              </a:solidFill>
              <a:latin typeface="Arial"/>
              <a:ea typeface="DejaVu Sans"/>
              <a:cs typeface="DejaVu Sans"/>
            </a:endParaRPr>
          </a:p>
        </p:txBody>
      </p:sp>
      <p:sp>
        <p:nvSpPr>
          <p:cNvPr id="9" name="TextBox 8">
            <a:extLst>
              <a:ext uri="{FF2B5EF4-FFF2-40B4-BE49-F238E27FC236}">
                <a16:creationId xmlns:a16="http://schemas.microsoft.com/office/drawing/2014/main" id="{D0ABCAAC-B113-A9A2-80E3-825E37AF195D}"/>
              </a:ext>
            </a:extLst>
          </p:cNvPr>
          <p:cNvSpPr txBox="1"/>
          <p:nvPr/>
        </p:nvSpPr>
        <p:spPr>
          <a:xfrm>
            <a:off x="100608" y="3489279"/>
            <a:ext cx="8280919" cy="1200329"/>
          </a:xfrm>
          <a:prstGeom prst="rect">
            <a:avLst/>
          </a:prstGeom>
          <a:noFill/>
        </p:spPr>
        <p:txBody>
          <a:bodyPr wrap="square">
            <a:spAutoFit/>
          </a:bodyPr>
          <a:lstStyle/>
          <a:p>
            <a:pPr marL="457200" indent="-457200" defTabSz="1219170">
              <a:buAutoNum type="arabicParenR"/>
            </a:pPr>
            <a:r>
              <a:rPr lang="en-US" sz="1200" dirty="0">
                <a:solidFill>
                  <a:prstClr val="black"/>
                </a:solidFill>
                <a:latin typeface="Arial"/>
                <a:ea typeface="DejaVu Sans"/>
                <a:cs typeface="DejaVu Sans"/>
              </a:rPr>
              <a:t>Continuing chasing all our lost accounts on the various trades.</a:t>
            </a:r>
          </a:p>
          <a:p>
            <a:pPr marL="457200" indent="-457200" defTabSz="1219170">
              <a:buAutoNum type="arabicParenR"/>
            </a:pPr>
            <a:endParaRPr lang="en-US" sz="1200" dirty="0">
              <a:solidFill>
                <a:prstClr val="black"/>
              </a:solidFill>
              <a:latin typeface="Arial"/>
              <a:ea typeface="DejaVu Sans"/>
              <a:cs typeface="DejaVu Sans"/>
            </a:endParaRPr>
          </a:p>
          <a:p>
            <a:pPr marL="457200" indent="-457200" defTabSz="1219170">
              <a:buAutoNum type="arabicParenR"/>
            </a:pPr>
            <a:r>
              <a:rPr lang="en-US" sz="1200" dirty="0">
                <a:solidFill>
                  <a:prstClr val="black"/>
                </a:solidFill>
                <a:latin typeface="Arial"/>
                <a:ea typeface="DejaVu Sans"/>
                <a:cs typeface="DejaVu Sans"/>
              </a:rPr>
              <a:t>Suggest to review / renegotiate CFS feeder contract for lower feeder-rates / offer rates in line with competition.</a:t>
            </a:r>
          </a:p>
          <a:p>
            <a:pPr marL="457200" indent="-457200" defTabSz="1219170">
              <a:buAutoNum type="arabicParenR"/>
            </a:pPr>
            <a:endParaRPr lang="en-US" sz="1200" dirty="0">
              <a:solidFill>
                <a:prstClr val="black"/>
              </a:solidFill>
              <a:latin typeface="Arial"/>
              <a:ea typeface="DejaVu Sans"/>
              <a:cs typeface="DejaVu Sans"/>
            </a:endParaRPr>
          </a:p>
          <a:p>
            <a:pPr marL="457200" indent="-457200" defTabSz="1219170">
              <a:buAutoNum type="arabicParenR"/>
            </a:pPr>
            <a:r>
              <a:rPr lang="en-US" sz="1200" dirty="0">
                <a:solidFill>
                  <a:prstClr val="black"/>
                </a:solidFill>
                <a:latin typeface="Arial"/>
                <a:ea typeface="DejaVu Sans"/>
                <a:cs typeface="DejaVu Sans"/>
              </a:rPr>
              <a:t>Promoting AW/ CW service to CARI in order to secure support for any incidental export cargo such as removal goods.</a:t>
            </a:r>
          </a:p>
        </p:txBody>
      </p:sp>
    </p:spTree>
    <p:extLst>
      <p:ext uri="{BB962C8B-B14F-4D97-AF65-F5344CB8AC3E}">
        <p14:creationId xmlns:p14="http://schemas.microsoft.com/office/powerpoint/2010/main" val="336350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dirty="0">
              <a:solidFill>
                <a:prstClr val="black"/>
              </a:solidFill>
              <a:latin typeface="Calibri"/>
            </a:endParaRPr>
          </a:p>
        </p:txBody>
      </p:sp>
      <p:sp>
        <p:nvSpPr>
          <p:cNvPr id="3" name="文字方塊 2"/>
          <p:cNvSpPr txBox="1"/>
          <p:nvPr/>
        </p:nvSpPr>
        <p:spPr>
          <a:xfrm>
            <a:off x="179512" y="771550"/>
            <a:ext cx="8784976" cy="5355312"/>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endParaRPr lang="en-US" sz="1200" dirty="0">
              <a:solidFill>
                <a:prstClr val="black"/>
              </a:solidFill>
              <a:ea typeface="DejaVu Sans"/>
              <a:cs typeface="DejaVu Sans"/>
            </a:endParaRPr>
          </a:p>
          <a:p>
            <a:r>
              <a:rPr lang="en-US" sz="1200" dirty="0">
                <a:solidFill>
                  <a:prstClr val="black"/>
                </a:solidFill>
                <a:ea typeface="DejaVu Sans"/>
                <a:cs typeface="DejaVu Sans"/>
              </a:rPr>
              <a:t>AW/CW economies are growing, mainly by tourism.</a:t>
            </a:r>
          </a:p>
          <a:p>
            <a:r>
              <a:rPr lang="en-US" sz="1200" dirty="0">
                <a:solidFill>
                  <a:prstClr val="black"/>
                </a:solidFill>
                <a:ea typeface="DejaVu Sans"/>
                <a:cs typeface="DejaVu Sans"/>
              </a:rPr>
              <a:t>CW is more focused on EU goods, AW is more focused on USA goods</a:t>
            </a:r>
          </a:p>
          <a:p>
            <a:r>
              <a:rPr lang="en-US" sz="1200" dirty="0">
                <a:solidFill>
                  <a:prstClr val="black"/>
                </a:solidFill>
                <a:ea typeface="DejaVu Sans"/>
                <a:cs typeface="DejaVu Sans"/>
              </a:rPr>
              <a:t>Lot of construction activities, mainly for tourism</a:t>
            </a:r>
          </a:p>
          <a:p>
            <a:r>
              <a:rPr lang="en-US" sz="1200" dirty="0">
                <a:solidFill>
                  <a:prstClr val="black"/>
                </a:solidFill>
                <a:ea typeface="DejaVu Sans"/>
                <a:cs typeface="DejaVu Sans"/>
              </a:rPr>
              <a:t>Inflation is rising, even though certain goods are price limited by Government decree.</a:t>
            </a:r>
          </a:p>
          <a:p>
            <a:r>
              <a:rPr lang="en-US" sz="1200" dirty="0">
                <a:solidFill>
                  <a:prstClr val="black"/>
                </a:solidFill>
                <a:ea typeface="DejaVu Sans"/>
                <a:cs typeface="DejaVu Sans"/>
              </a:rPr>
              <a:t>Still no VE biz due to political situation VE – USA governments.</a:t>
            </a:r>
          </a:p>
          <a:p>
            <a:r>
              <a:rPr lang="en-US" sz="1200" dirty="0">
                <a:solidFill>
                  <a:prstClr val="black"/>
                </a:solidFill>
                <a:ea typeface="DejaVu Sans"/>
                <a:cs typeface="DejaVu Sans"/>
              </a:rPr>
              <a:t>New elections coming up in Curacao, March 2025.  </a:t>
            </a:r>
          </a:p>
          <a:p>
            <a:endParaRPr lang="en-US" sz="1200" dirty="0">
              <a:solidFill>
                <a:prstClr val="black"/>
              </a:solidFill>
              <a:ea typeface="DejaVu Sans"/>
              <a:cs typeface="DejaVu Sans"/>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solidFill>
                <a:prstClr val="black"/>
              </a:solidFill>
              <a:ea typeface="DejaVu Sans"/>
              <a:cs typeface="DejaVu Sans"/>
            </a:endParaRPr>
          </a:p>
          <a:p>
            <a:r>
              <a:rPr lang="en-US" sz="1200" dirty="0">
                <a:solidFill>
                  <a:prstClr val="black"/>
                </a:solidFill>
                <a:ea typeface="DejaVu Sans"/>
                <a:cs typeface="DejaVu Sans"/>
              </a:rPr>
              <a:t>Current market share can not be indicated in % as neither government instances nor stevedore provide import statistics. </a:t>
            </a:r>
          </a:p>
          <a:p>
            <a:r>
              <a:rPr lang="en-US" sz="1200" dirty="0">
                <a:solidFill>
                  <a:prstClr val="black"/>
                </a:solidFill>
                <a:ea typeface="DejaVu Sans"/>
                <a:cs typeface="DejaVu Sans"/>
              </a:rPr>
              <a:t>There is a recovery on the ASI – CARI trade and we hope to be able to extend this recovery also on our other trades.</a:t>
            </a:r>
          </a:p>
          <a:p>
            <a:r>
              <a:rPr lang="en-US" sz="1200" dirty="0">
                <a:solidFill>
                  <a:prstClr val="black"/>
                </a:solidFill>
                <a:ea typeface="DejaVu Sans"/>
                <a:cs typeface="DejaVu Sans"/>
              </a:rPr>
              <a:t>Have many external factors to make a proper forecast (Politics US, War Ukraine, situation Middle East, situation Venezuela) </a:t>
            </a:r>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4277911459"/>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9366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04</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SMS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(HAITI)</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729393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51249175"/>
              </p:ext>
            </p:extLst>
          </p:nvPr>
        </p:nvGraphicFramePr>
        <p:xfrm>
          <a:off x="132314" y="699543"/>
          <a:ext cx="8883832" cy="3393471"/>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6015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0627">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endParaRPr lang="de-DE"/>
                    </a:p>
                  </a:txBody>
                  <a:tcPr>
                    <a:lnT w="12700" cap="flat" cmpd="sng" algn="ctr">
                      <a:solidFill>
                        <a:schemeClr val="tx1"/>
                      </a:solidFill>
                      <a:prstDash val="solid"/>
                      <a:round/>
                      <a:headEnd type="none" w="med" len="med"/>
                      <a:tailEnd type="none" w="med" len="med"/>
                    </a:lnT>
                  </a:tcPr>
                </a:tc>
                <a:tc>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28354">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1,219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39205">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CARI+CARO</a:t>
                      </a:r>
                    </a:p>
                    <a:p>
                      <a:pPr algn="ctr" rtl="0" fontAlgn="ctr"/>
                      <a:r>
                        <a:rPr lang="en-US" altLang="zh-TW"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222</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22%</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500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92280" y="4937794"/>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16</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84091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17896167"/>
              </p:ext>
            </p:extLst>
          </p:nvPr>
        </p:nvGraphicFramePr>
        <p:xfrm>
          <a:off x="132314" y="689870"/>
          <a:ext cx="8883832" cy="4114127"/>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45127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5301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742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WCSA+WCCA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60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6%</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80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835539">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USEC</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500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75</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15</a:t>
                      </a:r>
                      <a:r>
                        <a:rPr lang="en-US" altLang="zh-TW" sz="1000" b="0" i="0" u="none" strike="noStrike" dirty="0">
                          <a:solidFill>
                            <a:srgbClr val="FF0000"/>
                          </a:solidFill>
                          <a:latin typeface="DFKai-SB"/>
                          <a:ea typeface="DFKai-SB"/>
                          <a:cs typeface="DFKai-SB"/>
                          <a:sym typeface="DFKai-SB"/>
                        </a:rPr>
                        <a:t>%</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250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17</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24513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18</a:t>
            </a:fld>
            <a:endParaRPr lang="en-US" sz="1200" dirty="0">
              <a:solidFill>
                <a:prstClr val="black"/>
              </a:solidFill>
              <a:latin typeface="Calibri"/>
            </a:endParaRPr>
          </a:p>
        </p:txBody>
      </p:sp>
      <p:sp>
        <p:nvSpPr>
          <p:cNvPr id="3" name="文字方塊 2"/>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14400" y="2803311"/>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235352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19</a:t>
            </a:fld>
            <a:endParaRPr lang="en-US" sz="1200" dirty="0">
              <a:solidFill>
                <a:prstClr val="black"/>
              </a:solidFill>
              <a:latin typeface="Calibri"/>
            </a:endParaRPr>
          </a:p>
        </p:txBody>
      </p:sp>
      <p:sp>
        <p:nvSpPr>
          <p:cNvPr id="3" name="文字方塊 2"/>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2437731219"/>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655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3" name="圖片 2">
            <a:extLst>
              <a:ext uri="{FF2B5EF4-FFF2-40B4-BE49-F238E27FC236}">
                <a16:creationId xmlns:a16="http://schemas.microsoft.com/office/drawing/2014/main" id="{68833DAC-7F00-7A66-F48C-28BEBB80C87C}"/>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19086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(HT)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372202342"/>
              </p:ext>
            </p:extLst>
          </p:nvPr>
        </p:nvGraphicFramePr>
        <p:xfrm>
          <a:off x="107504" y="771550"/>
          <a:ext cx="8928993" cy="3077346"/>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10">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20</a:t>
            </a:fld>
            <a:endParaRPr lang="en-US" sz="1000" dirty="0"/>
          </a:p>
        </p:txBody>
      </p:sp>
    </p:spTree>
    <p:extLst>
      <p:ext uri="{BB962C8B-B14F-4D97-AF65-F5344CB8AC3E}">
        <p14:creationId xmlns:p14="http://schemas.microsoft.com/office/powerpoint/2010/main" val="409339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932526516"/>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21</a:t>
            </a:fld>
            <a:endParaRPr lang="en-US" sz="1000" dirty="0"/>
          </a:p>
        </p:txBody>
      </p:sp>
      <p:sp>
        <p:nvSpPr>
          <p:cNvPr id="6" name="文字方塊 5">
            <a:extLst>
              <a:ext uri="{FF2B5EF4-FFF2-40B4-BE49-F238E27FC236}">
                <a16:creationId xmlns:a16="http://schemas.microsoft.com/office/drawing/2014/main" id="{29B42E7F-2F86-97C4-A60F-DC9A277C35C9}"/>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850774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05</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MCD</a:t>
            </a:r>
          </a:p>
          <a:p>
            <a:pPr lvl="0" algn="ctr">
              <a:defRPr/>
            </a:pPr>
            <a:r>
              <a:rPr lang="en-US" altLang="zh-CN" sz="2800" b="1" dirty="0">
                <a:solidFill>
                  <a:prstClr val="black">
                    <a:lumMod val="85000"/>
                    <a:lumOff val="15000"/>
                  </a:prstClr>
                </a:solidFill>
                <a:latin typeface="DFKai-SB" pitchFamily="65" charset="-120"/>
                <a:ea typeface="DFKai-SB" pitchFamily="65" charset="-120"/>
              </a:rPr>
              <a:t>(DOMINICAN REPUBLIC)</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3926194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20891608"/>
              </p:ext>
            </p:extLst>
          </p:nvPr>
        </p:nvGraphicFramePr>
        <p:xfrm>
          <a:off x="104258" y="622407"/>
          <a:ext cx="8935486" cy="2678266"/>
        </p:xfrm>
        <a:graphic>
          <a:graphicData uri="http://schemas.openxmlformats.org/drawingml/2006/table">
            <a:tbl>
              <a:tblPr/>
              <a:tblGrid>
                <a:gridCol w="482032">
                  <a:extLst>
                    <a:ext uri="{9D8B030D-6E8A-4147-A177-3AD203B41FA5}">
                      <a16:colId xmlns:a16="http://schemas.microsoft.com/office/drawing/2014/main" val="20000"/>
                    </a:ext>
                  </a:extLst>
                </a:gridCol>
                <a:gridCol w="1078131">
                  <a:extLst>
                    <a:ext uri="{9D8B030D-6E8A-4147-A177-3AD203B41FA5}">
                      <a16:colId xmlns:a16="http://schemas.microsoft.com/office/drawing/2014/main" val="20001"/>
                    </a:ext>
                  </a:extLst>
                </a:gridCol>
                <a:gridCol w="442829">
                  <a:extLst>
                    <a:ext uri="{9D8B030D-6E8A-4147-A177-3AD203B41FA5}">
                      <a16:colId xmlns:a16="http://schemas.microsoft.com/office/drawing/2014/main" val="20006"/>
                    </a:ext>
                  </a:extLst>
                </a:gridCol>
                <a:gridCol w="869121">
                  <a:extLst>
                    <a:ext uri="{9D8B030D-6E8A-4147-A177-3AD203B41FA5}">
                      <a16:colId xmlns:a16="http://schemas.microsoft.com/office/drawing/2014/main" val="20002"/>
                    </a:ext>
                  </a:extLst>
                </a:gridCol>
                <a:gridCol w="869121">
                  <a:extLst>
                    <a:ext uri="{9D8B030D-6E8A-4147-A177-3AD203B41FA5}">
                      <a16:colId xmlns:a16="http://schemas.microsoft.com/office/drawing/2014/main" val="20003"/>
                    </a:ext>
                  </a:extLst>
                </a:gridCol>
                <a:gridCol w="579415">
                  <a:extLst>
                    <a:ext uri="{9D8B030D-6E8A-4147-A177-3AD203B41FA5}">
                      <a16:colId xmlns:a16="http://schemas.microsoft.com/office/drawing/2014/main" val="20004"/>
                    </a:ext>
                  </a:extLst>
                </a:gridCol>
                <a:gridCol w="651839">
                  <a:extLst>
                    <a:ext uri="{9D8B030D-6E8A-4147-A177-3AD203B41FA5}">
                      <a16:colId xmlns:a16="http://schemas.microsoft.com/office/drawing/2014/main" val="2800999351"/>
                    </a:ext>
                  </a:extLst>
                </a:gridCol>
                <a:gridCol w="3962998">
                  <a:extLst>
                    <a:ext uri="{9D8B030D-6E8A-4147-A177-3AD203B41FA5}">
                      <a16:colId xmlns:a16="http://schemas.microsoft.com/office/drawing/2014/main" val="20005"/>
                    </a:ext>
                  </a:extLst>
                </a:gridCol>
              </a:tblGrid>
              <a:tr h="389195">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2022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2160007">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DO</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2,708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4,900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buFont typeface="Arial" panose="020B0604020202020204" pitchFamily="34" charset="0"/>
                        <a:buChar char="•"/>
                      </a:pPr>
                      <a:endParaRPr lang="en-US" sz="800" dirty="0">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23</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859795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19918303"/>
              </p:ext>
            </p:extLst>
          </p:nvPr>
        </p:nvGraphicFramePr>
        <p:xfrm>
          <a:off x="14808" y="699542"/>
          <a:ext cx="9073007" cy="4301952"/>
        </p:xfrm>
        <a:graphic>
          <a:graphicData uri="http://schemas.openxmlformats.org/drawingml/2006/table">
            <a:tbl>
              <a:tblPr/>
              <a:tblGrid>
                <a:gridCol w="489451">
                  <a:extLst>
                    <a:ext uri="{9D8B030D-6E8A-4147-A177-3AD203B41FA5}">
                      <a16:colId xmlns:a16="http://schemas.microsoft.com/office/drawing/2014/main" val="20000"/>
                    </a:ext>
                  </a:extLst>
                </a:gridCol>
                <a:gridCol w="1029579">
                  <a:extLst>
                    <a:ext uri="{9D8B030D-6E8A-4147-A177-3AD203B41FA5}">
                      <a16:colId xmlns:a16="http://schemas.microsoft.com/office/drawing/2014/main" val="20001"/>
                    </a:ext>
                  </a:extLst>
                </a:gridCol>
                <a:gridCol w="514789">
                  <a:extLst>
                    <a:ext uri="{9D8B030D-6E8A-4147-A177-3AD203B41FA5}">
                      <a16:colId xmlns:a16="http://schemas.microsoft.com/office/drawing/2014/main" val="20006"/>
                    </a:ext>
                  </a:extLst>
                </a:gridCol>
                <a:gridCol w="882496">
                  <a:extLst>
                    <a:ext uri="{9D8B030D-6E8A-4147-A177-3AD203B41FA5}">
                      <a16:colId xmlns:a16="http://schemas.microsoft.com/office/drawing/2014/main" val="20002"/>
                    </a:ext>
                  </a:extLst>
                </a:gridCol>
                <a:gridCol w="882496">
                  <a:extLst>
                    <a:ext uri="{9D8B030D-6E8A-4147-A177-3AD203B41FA5}">
                      <a16:colId xmlns:a16="http://schemas.microsoft.com/office/drawing/2014/main" val="20003"/>
                    </a:ext>
                  </a:extLst>
                </a:gridCol>
                <a:gridCol w="588331">
                  <a:extLst>
                    <a:ext uri="{9D8B030D-6E8A-4147-A177-3AD203B41FA5}">
                      <a16:colId xmlns:a16="http://schemas.microsoft.com/office/drawing/2014/main" val="20004"/>
                    </a:ext>
                  </a:extLst>
                </a:gridCol>
                <a:gridCol w="661873">
                  <a:extLst>
                    <a:ext uri="{9D8B030D-6E8A-4147-A177-3AD203B41FA5}">
                      <a16:colId xmlns:a16="http://schemas.microsoft.com/office/drawing/2014/main" val="2800999351"/>
                    </a:ext>
                  </a:extLst>
                </a:gridCol>
                <a:gridCol w="4023992">
                  <a:extLst>
                    <a:ext uri="{9D8B030D-6E8A-4147-A177-3AD203B41FA5}">
                      <a16:colId xmlns:a16="http://schemas.microsoft.com/office/drawing/2014/main" val="20005"/>
                    </a:ext>
                  </a:extLst>
                </a:gridCol>
              </a:tblGrid>
              <a:tr h="4862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4422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45976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DO</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dirty="0">
                        <a:solidFill>
                          <a:schemeClr val="tx1"/>
                        </a:solidFill>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111752">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DO</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3466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400710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10838777"/>
              </p:ext>
            </p:extLst>
          </p:nvPr>
        </p:nvGraphicFramePr>
        <p:xfrm>
          <a:off x="1" y="622407"/>
          <a:ext cx="9108503" cy="4261313"/>
        </p:xfrm>
        <a:graphic>
          <a:graphicData uri="http://schemas.openxmlformats.org/drawingml/2006/table">
            <a:tbl>
              <a:tblPr/>
              <a:tblGrid>
                <a:gridCol w="491366">
                  <a:extLst>
                    <a:ext uri="{9D8B030D-6E8A-4147-A177-3AD203B41FA5}">
                      <a16:colId xmlns:a16="http://schemas.microsoft.com/office/drawing/2014/main" val="20000"/>
                    </a:ext>
                  </a:extLst>
                </a:gridCol>
                <a:gridCol w="1107436">
                  <a:extLst>
                    <a:ext uri="{9D8B030D-6E8A-4147-A177-3AD203B41FA5}">
                      <a16:colId xmlns:a16="http://schemas.microsoft.com/office/drawing/2014/main" val="20001"/>
                    </a:ext>
                  </a:extLst>
                </a:gridCol>
                <a:gridCol w="442975">
                  <a:extLst>
                    <a:ext uri="{9D8B030D-6E8A-4147-A177-3AD203B41FA5}">
                      <a16:colId xmlns:a16="http://schemas.microsoft.com/office/drawing/2014/main" val="20006"/>
                    </a:ext>
                  </a:extLst>
                </a:gridCol>
                <a:gridCol w="885949">
                  <a:extLst>
                    <a:ext uri="{9D8B030D-6E8A-4147-A177-3AD203B41FA5}">
                      <a16:colId xmlns:a16="http://schemas.microsoft.com/office/drawing/2014/main" val="20002"/>
                    </a:ext>
                  </a:extLst>
                </a:gridCol>
                <a:gridCol w="885949">
                  <a:extLst>
                    <a:ext uri="{9D8B030D-6E8A-4147-A177-3AD203B41FA5}">
                      <a16:colId xmlns:a16="http://schemas.microsoft.com/office/drawing/2014/main" val="20003"/>
                    </a:ext>
                  </a:extLst>
                </a:gridCol>
                <a:gridCol w="590634">
                  <a:extLst>
                    <a:ext uri="{9D8B030D-6E8A-4147-A177-3AD203B41FA5}">
                      <a16:colId xmlns:a16="http://schemas.microsoft.com/office/drawing/2014/main" val="20004"/>
                    </a:ext>
                  </a:extLst>
                </a:gridCol>
                <a:gridCol w="738289">
                  <a:extLst>
                    <a:ext uri="{9D8B030D-6E8A-4147-A177-3AD203B41FA5}">
                      <a16:colId xmlns:a16="http://schemas.microsoft.com/office/drawing/2014/main" val="1790420291"/>
                    </a:ext>
                  </a:extLst>
                </a:gridCol>
                <a:gridCol w="3965905">
                  <a:extLst>
                    <a:ext uri="{9D8B030D-6E8A-4147-A177-3AD203B41FA5}">
                      <a16:colId xmlns:a16="http://schemas.microsoft.com/office/drawing/2014/main" val="20005"/>
                    </a:ext>
                  </a:extLst>
                </a:gridCol>
              </a:tblGrid>
              <a:tr h="48240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9471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776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rtl="0" eaLnBrk="1" fontAlgn="ctr" latinLnBrk="0" hangingPunct="1">
                        <a:lnSpc>
                          <a:spcPct val="100000"/>
                        </a:lnSpc>
                        <a:spcBef>
                          <a:spcPts val="0"/>
                        </a:spcBef>
                        <a:spcAft>
                          <a:spcPts val="0"/>
                        </a:spcAft>
                        <a:buClrTx/>
                        <a:buSzTx/>
                        <a:buFontTx/>
                        <a:buNone/>
                      </a:pPr>
                      <a:r>
                        <a:rPr lang="en-US" altLang="zh-TW" sz="1000" b="1" i="0" u="none" strike="noStrike" dirty="0">
                          <a:solidFill>
                            <a:srgbClr val="FF0000"/>
                          </a:solidFill>
                          <a:effectLst/>
                          <a:latin typeface="DFKai-SB" pitchFamily="65" charset="-120"/>
                          <a:ea typeface="DFKai-SB"/>
                        </a:rPr>
                        <a:t>DO</a:t>
                      </a:r>
                      <a:r>
                        <a:rPr lang="en-US" altLang="zh-TW" sz="1000" b="1" i="0" u="none" strike="noStrike" dirty="0">
                          <a:solidFill>
                            <a:schemeClr val="tx1"/>
                          </a:solidFill>
                          <a:effectLst/>
                          <a:latin typeface="DFKai-SB" pitchFamily="65" charset="-120"/>
                          <a:ea typeface="DFKai-SB"/>
                        </a:rPr>
                        <a:t> </a:t>
                      </a:r>
                      <a:r>
                        <a:rPr lang="fr-FR" altLang="zh-TW" sz="1000" b="1" i="0" u="none" strike="noStrike" dirty="0">
                          <a:solidFill>
                            <a:schemeClr val="tx1"/>
                          </a:solidFill>
                          <a:effectLst/>
                          <a:latin typeface="DFKai-SB" pitchFamily="65" charset="-120"/>
                          <a:ea typeface="DFKai-SB"/>
                          <a:sym typeface="Wingdings" pitchFamily="2" charset="2"/>
                        </a:rPr>
                        <a:t> WCSA</a:t>
                      </a:r>
                      <a:r>
                        <a:rPr lang="fr-FR" altLang="zh-TW" sz="1000" b="1" i="0" u="none" strike="noStrike" dirty="0">
                          <a:solidFill>
                            <a:schemeClr val="tx1"/>
                          </a:solidFill>
                          <a:effectLst/>
                          <a:latin typeface="DFKai-SB" pitchFamily="65" charset="-120"/>
                          <a:ea typeface="DFKai-SB"/>
                        </a:rPr>
                        <a:t> </a:t>
                      </a:r>
                      <a:endParaRPr lang="fr-FR" altLang="zh-TW" sz="1000" b="1" i="0" u="none" strike="noStrike" dirty="0">
                        <a:solidFill>
                          <a:schemeClr val="tx1"/>
                        </a:solidFill>
                        <a:effectLst/>
                        <a:latin typeface="DFKai-SB" pitchFamily="65" charset="-120"/>
                        <a:ea typeface="DFKai-SB" pitchFamily="65" charset="-12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a:rPr>
                        <a:t>(CW+WC</a:t>
                      </a:r>
                      <a:r>
                        <a:rPr lang="de-DE" altLang="zh-TW" sz="1000" b="0" i="0" u="none" strike="noStrike" baseline="0" dirty="0">
                          <a:solidFill>
                            <a:schemeClr val="tx1"/>
                          </a:solidFill>
                          <a:effectLst/>
                          <a:latin typeface="DFKai-SB" pitchFamily="65" charset="-120"/>
                          <a:ea typeface="DFKai-SB"/>
                        </a:rPr>
                        <a:t> Tr</a:t>
                      </a:r>
                      <a:r>
                        <a:rPr lang="fr-FR" altLang="zh-TW" sz="1000" b="0" i="0" u="none" strike="noStrike" baseline="0" dirty="0" err="1">
                          <a:solidFill>
                            <a:schemeClr val="tx1"/>
                          </a:solidFill>
                          <a:effectLst/>
                          <a:latin typeface="DFKai-SB" pitchFamily="65" charset="-120"/>
                          <a:ea typeface="DFKai-SB"/>
                        </a:rPr>
                        <a:t>ade</a:t>
                      </a:r>
                      <a:r>
                        <a:rPr lang="fr-FR" altLang="zh-TW" sz="1000" b="0" i="0" u="none" strike="noStrike" baseline="0" dirty="0">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21</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14%</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06563">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a:rPr>
                        <a:t>DO</a:t>
                      </a:r>
                      <a:r>
                        <a:rPr lang="en-US" altLang="zh-TW" sz="1000" b="1" i="0" u="none" strike="noStrike" dirty="0">
                          <a:solidFill>
                            <a:schemeClr val="tx1"/>
                          </a:solidFill>
                          <a:effectLst/>
                          <a:latin typeface="DFKai-SB" pitchFamily="65" charset="-120"/>
                          <a:ea typeface="DFKai-SB"/>
                        </a:rPr>
                        <a:t> </a:t>
                      </a:r>
                      <a:r>
                        <a:rPr lang="en-US" altLang="zh-TW" sz="1000" b="1" i="0" u="none" strike="noStrike" dirty="0">
                          <a:solidFill>
                            <a:schemeClr val="tx1"/>
                          </a:solidFill>
                          <a:effectLst/>
                          <a:latin typeface="DFKai-SB" pitchFamily="65" charset="-120"/>
                          <a:ea typeface="DFKai-SB"/>
                          <a:sym typeface="Wingdings" pitchFamily="2" charset="2"/>
                        </a:rPr>
                        <a:t> WCCA+CARO</a:t>
                      </a:r>
                      <a:endParaRPr lang="de-DE" sz="1000" b="1" i="0" u="none" strike="noStrike" dirty="0">
                        <a:solidFill>
                          <a:schemeClr val="tx1"/>
                        </a:solidFill>
                        <a:effectLst/>
                        <a:latin typeface="DFKai-SB" pitchFamily="65" charset="-120"/>
                        <a:ea typeface="DFKai-SB"/>
                      </a:endParaRPr>
                    </a:p>
                    <a:p>
                      <a:pPr algn="ctr" rtl="0" fontAlgn="ctr"/>
                      <a:r>
                        <a:rPr lang="de-DE" sz="1000" b="0" i="0" u="none" strike="noStrike" dirty="0">
                          <a:solidFill>
                            <a:schemeClr val="tx1"/>
                          </a:solidFill>
                          <a:effectLst/>
                          <a:latin typeface="DFKai-SB" pitchFamily="65" charset="-120"/>
                          <a:ea typeface="DFKai-SB"/>
                        </a:rPr>
                        <a:t>(CB</a:t>
                      </a:r>
                      <a:r>
                        <a:rPr lang="de-DE" altLang="zh-TW" sz="1000" b="0" i="0" u="none" strike="noStrike" baseline="0" dirty="0">
                          <a:solidFill>
                            <a:schemeClr val="tx1"/>
                          </a:solidFill>
                          <a:effectLst/>
                          <a:latin typeface="DFKai-SB" pitchFamily="65" charset="-120"/>
                          <a:ea typeface="DFKai-SB"/>
                        </a:rPr>
                        <a:t> Tr</a:t>
                      </a:r>
                      <a:r>
                        <a:rPr lang="fr-FR" altLang="zh-TW" sz="1000" b="0" i="0" u="none" strike="noStrike" baseline="0" dirty="0" err="1">
                          <a:solidFill>
                            <a:schemeClr val="tx1"/>
                          </a:solidFill>
                          <a:effectLst/>
                          <a:latin typeface="DFKai-SB" pitchFamily="65" charset="-120"/>
                          <a:ea typeface="DFKai-SB"/>
                        </a:rPr>
                        <a:t>ade</a:t>
                      </a:r>
                      <a:r>
                        <a:rPr lang="fr-FR" altLang="zh-TW" sz="1000" b="0" i="0" u="none" strike="noStrike" baseline="0" dirty="0">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300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70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23%</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539829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26</a:t>
            </a:fld>
            <a:endParaRPr lang="en-US" sz="1200" dirty="0">
              <a:solidFill>
                <a:prstClr val="black"/>
              </a:solidFill>
              <a:latin typeface="Calibri"/>
            </a:endParaRPr>
          </a:p>
        </p:txBody>
      </p:sp>
      <p:sp>
        <p:nvSpPr>
          <p:cNvPr id="3" name="文字方塊 2"/>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562742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FE31-BE3E-5609-0BEC-1B273E30D5D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07CCEAFC-3B2E-524E-0213-38F0D50EA677}"/>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B7182515-4E1E-70C4-9BCB-4DB88B7A6459}"/>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3F02935E-087F-2810-FC66-B3DB7FED6A95}"/>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8A8A9171-F478-3FA1-1E92-A8F3976357EE}"/>
              </a:ext>
            </a:extLst>
          </p:cNvPr>
          <p:cNvGraphicFramePr>
            <a:graphicFrameLocks noGrp="1"/>
          </p:cNvGraphicFramePr>
          <p:nvPr>
            <p:extLst>
              <p:ext uri="{D42A27DB-BD31-4B8C-83A1-F6EECF244321}">
                <p14:modId xmlns:p14="http://schemas.microsoft.com/office/powerpoint/2010/main" val="373630193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63018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436036713"/>
              </p:ext>
            </p:extLst>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28</a:t>
            </a:fld>
            <a:endParaRPr lang="en-US" sz="1000" dirty="0"/>
          </a:p>
        </p:txBody>
      </p:sp>
      <p:sp>
        <p:nvSpPr>
          <p:cNvPr id="6" name="文字方塊 5">
            <a:extLst>
              <a:ext uri="{FF2B5EF4-FFF2-40B4-BE49-F238E27FC236}">
                <a16:creationId xmlns:a16="http://schemas.microsoft.com/office/drawing/2014/main" id="{BCA169ED-B451-ECBA-FE78-9DC411A5AF97}"/>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700651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958740602"/>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29</a:t>
            </a:fld>
            <a:endParaRPr lang="en-US" sz="1000" dirty="0"/>
          </a:p>
        </p:txBody>
      </p:sp>
      <p:sp>
        <p:nvSpPr>
          <p:cNvPr id="6" name="文字方塊 5">
            <a:extLst>
              <a:ext uri="{FF2B5EF4-FFF2-40B4-BE49-F238E27FC236}">
                <a16:creationId xmlns:a16="http://schemas.microsoft.com/office/drawing/2014/main" id="{81A3861A-3588-1672-B4D0-9BE8085D227C}"/>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368167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02</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MIS</a:t>
            </a:r>
          </a:p>
          <a:p>
            <a:pPr lvl="0" algn="ctr">
              <a:defRPr/>
            </a:pPr>
            <a:r>
              <a:rPr lang="en-US" altLang="zh-CN" sz="2400" b="1" dirty="0">
                <a:solidFill>
                  <a:prstClr val="black">
                    <a:lumMod val="85000"/>
                    <a:lumOff val="15000"/>
                  </a:prstClr>
                </a:solidFill>
                <a:latin typeface="DFKai-SB" pitchFamily="65" charset="-120"/>
                <a:ea typeface="DFKai-SB" pitchFamily="65" charset="-120"/>
              </a:rPr>
              <a:t>(COSTA RICA include NICARAGUA)</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41537698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06</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LNM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(JAMAICA)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150"/>
            <a:ext cx="2133600" cy="27463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9463128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16660895"/>
              </p:ext>
            </p:extLst>
          </p:nvPr>
        </p:nvGraphicFramePr>
        <p:xfrm>
          <a:off x="132314" y="699542"/>
          <a:ext cx="8883832" cy="4184178"/>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a:t>
                      </a:r>
                      <a:r>
                        <a:rPr lang="en-US" altLang="zh-TW" sz="1000" b="1" i="0" u="none" strike="noStrike" baseline="0" dirty="0">
                          <a:solidFill>
                            <a:schemeClr val="tx1"/>
                          </a:solidFill>
                          <a:effectLst/>
                          <a:latin typeface="DFKai-SB" pitchFamily="65" charset="-120"/>
                          <a:ea typeface="DFKai-SB" pitchFamily="65" charset="-120"/>
                        </a:rPr>
                        <a:t> </a:t>
                      </a: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JM</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31</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2258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92571372"/>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1"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WCCA+CARO</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515</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204</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40%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250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03115848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6003F-680C-4145-A00C-056F87921639}"/>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E4E6CC3-CDE3-E599-74CD-9E15122442D4}"/>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922EBA5C-D5B2-5DA3-D91D-6B1051992F7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33</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16B4112D-1118-0C20-224D-39CF5A3B787C}"/>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4EBE78F3-494B-C633-CE7A-341328E6985D}"/>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2937625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8EE3-7E26-FACC-031F-B1176DCE2A48}"/>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280473D-AC66-B21E-4852-AA4A9FB00739}"/>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E0955CBF-6672-6E6E-3CC3-7FB43B5B562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34</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E732CE3F-546F-A3A9-00CC-FF9DA460A558}"/>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7988EBAC-3CAA-D50B-9514-39F51A44669D}"/>
              </a:ext>
            </a:extLst>
          </p:cNvPr>
          <p:cNvGraphicFramePr>
            <a:graphicFrameLocks noGrp="1"/>
          </p:cNvGraphicFramePr>
          <p:nvPr>
            <p:extLst>
              <p:ext uri="{D42A27DB-BD31-4B8C-83A1-F6EECF244321}">
                <p14:modId xmlns:p14="http://schemas.microsoft.com/office/powerpoint/2010/main" val="2088581791"/>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6959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B4E78-4175-56FA-4262-F9631FF46AFA}"/>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D5C7B748-E888-F724-C9CC-9A1717A0973D}"/>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ECAB4B1B-F59E-1D66-1DD0-A71805D7F828}"/>
              </a:ext>
            </a:extLst>
          </p:cNvPr>
          <p:cNvGraphicFramePr>
            <a:graphicFrameLocks noGrp="1"/>
          </p:cNvGraphicFramePr>
          <p:nvPr>
            <p:extLst>
              <p:ext uri="{D42A27DB-BD31-4B8C-83A1-F6EECF244321}">
                <p14:modId xmlns:p14="http://schemas.microsoft.com/office/powerpoint/2010/main" val="3046155117"/>
              </p:ext>
            </p:extLst>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2252C608-BFF3-A552-50AF-9B7CB6F22F2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35</a:t>
            </a:fld>
            <a:endParaRPr lang="en-US" sz="1000" dirty="0"/>
          </a:p>
        </p:txBody>
      </p:sp>
      <p:sp>
        <p:nvSpPr>
          <p:cNvPr id="6" name="文字方塊 5">
            <a:extLst>
              <a:ext uri="{FF2B5EF4-FFF2-40B4-BE49-F238E27FC236}">
                <a16:creationId xmlns:a16="http://schemas.microsoft.com/office/drawing/2014/main" id="{8A82885D-2ED4-F45E-A576-D3AC12CD98E9}"/>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145165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5C35-D7A0-1A83-299F-4DC4A15F3CF6}"/>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C7849C50-98E1-E641-B4BE-D5E745FCBB85}"/>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4A8DAA72-0243-4FB9-828A-9FEE8003EB45}"/>
              </a:ext>
            </a:extLst>
          </p:cNvPr>
          <p:cNvGraphicFramePr>
            <a:graphicFrameLocks noGrp="1"/>
          </p:cNvGraphicFramePr>
          <p:nvPr>
            <p:extLst>
              <p:ext uri="{D42A27DB-BD31-4B8C-83A1-F6EECF244321}">
                <p14:modId xmlns:p14="http://schemas.microsoft.com/office/powerpoint/2010/main" val="1212279730"/>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02FEB0-6F18-02B0-8B10-F8748E7AFC83}"/>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36</a:t>
            </a:fld>
            <a:endParaRPr lang="en-US" sz="1000" dirty="0"/>
          </a:p>
        </p:txBody>
      </p:sp>
      <p:sp>
        <p:nvSpPr>
          <p:cNvPr id="6" name="文字方塊 5">
            <a:extLst>
              <a:ext uri="{FF2B5EF4-FFF2-40B4-BE49-F238E27FC236}">
                <a16:creationId xmlns:a16="http://schemas.microsoft.com/office/drawing/2014/main" id="{00304D44-07D7-114B-45E9-956049BC1A29}"/>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148776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07</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(PANAMA)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2165714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60659420"/>
              </p:ext>
            </p:extLst>
          </p:nvPr>
        </p:nvGraphicFramePr>
        <p:xfrm>
          <a:off x="132314" y="699542"/>
          <a:ext cx="8968289" cy="3680588"/>
        </p:xfrm>
        <a:graphic>
          <a:graphicData uri="http://schemas.openxmlformats.org/drawingml/2006/table">
            <a:tbl>
              <a:tblPr/>
              <a:tblGrid>
                <a:gridCol w="468402">
                  <a:extLst>
                    <a:ext uri="{9D8B030D-6E8A-4147-A177-3AD203B41FA5}">
                      <a16:colId xmlns:a16="http://schemas.microsoft.com/office/drawing/2014/main" val="20000"/>
                    </a:ext>
                  </a:extLst>
                </a:gridCol>
                <a:gridCol w="985301">
                  <a:extLst>
                    <a:ext uri="{9D8B030D-6E8A-4147-A177-3AD203B41FA5}">
                      <a16:colId xmlns:a16="http://schemas.microsoft.com/office/drawing/2014/main" val="20001"/>
                    </a:ext>
                  </a:extLst>
                </a:gridCol>
                <a:gridCol w="492650">
                  <a:extLst>
                    <a:ext uri="{9D8B030D-6E8A-4147-A177-3AD203B41FA5}">
                      <a16:colId xmlns:a16="http://schemas.microsoft.com/office/drawing/2014/main" val="20006"/>
                    </a:ext>
                  </a:extLst>
                </a:gridCol>
                <a:gridCol w="844544">
                  <a:extLst>
                    <a:ext uri="{9D8B030D-6E8A-4147-A177-3AD203B41FA5}">
                      <a16:colId xmlns:a16="http://schemas.microsoft.com/office/drawing/2014/main" val="20002"/>
                    </a:ext>
                  </a:extLst>
                </a:gridCol>
                <a:gridCol w="844544">
                  <a:extLst>
                    <a:ext uri="{9D8B030D-6E8A-4147-A177-3AD203B41FA5}">
                      <a16:colId xmlns:a16="http://schemas.microsoft.com/office/drawing/2014/main" val="20003"/>
                    </a:ext>
                  </a:extLst>
                </a:gridCol>
                <a:gridCol w="623888">
                  <a:extLst>
                    <a:ext uri="{9D8B030D-6E8A-4147-A177-3AD203B41FA5}">
                      <a16:colId xmlns:a16="http://schemas.microsoft.com/office/drawing/2014/main" val="20004"/>
                    </a:ext>
                  </a:extLst>
                </a:gridCol>
                <a:gridCol w="858024">
                  <a:extLst>
                    <a:ext uri="{9D8B030D-6E8A-4147-A177-3AD203B41FA5}">
                      <a16:colId xmlns:a16="http://schemas.microsoft.com/office/drawing/2014/main" val="2800999351"/>
                    </a:ext>
                  </a:extLst>
                </a:gridCol>
                <a:gridCol w="3850936">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15,512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16,415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Tx/>
                        <a:buAutoNum type="arabicPeriod"/>
                        <a:tabLst/>
                        <a:defRPr/>
                      </a:pPr>
                      <a:endParaRPr lang="en-US" sz="900" b="0" i="0" u="none" strike="noStrike" baseline="0"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624820">
                <a:tc vMerge="1">
                  <a:txBody>
                    <a:bodyPr/>
                    <a:lstStyle/>
                    <a:p>
                      <a:endParaRPr lang="de-DE"/>
                    </a:p>
                  </a:txBody>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PA</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4881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948014"/>
            <a:ext cx="2001286" cy="2095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38</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636972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67279351"/>
              </p:ext>
            </p:extLst>
          </p:nvPr>
        </p:nvGraphicFramePr>
        <p:xfrm>
          <a:off x="135467" y="751456"/>
          <a:ext cx="8904277" cy="4132264"/>
        </p:xfrm>
        <a:graphic>
          <a:graphicData uri="http://schemas.openxmlformats.org/drawingml/2006/table">
            <a:tbl>
              <a:tblPr/>
              <a:tblGrid>
                <a:gridCol w="480349">
                  <a:extLst>
                    <a:ext uri="{9D8B030D-6E8A-4147-A177-3AD203B41FA5}">
                      <a16:colId xmlns:a16="http://schemas.microsoft.com/office/drawing/2014/main" val="20000"/>
                    </a:ext>
                  </a:extLst>
                </a:gridCol>
                <a:gridCol w="1082606">
                  <a:extLst>
                    <a:ext uri="{9D8B030D-6E8A-4147-A177-3AD203B41FA5}">
                      <a16:colId xmlns:a16="http://schemas.microsoft.com/office/drawing/2014/main" val="20001"/>
                    </a:ext>
                  </a:extLst>
                </a:gridCol>
                <a:gridCol w="433042">
                  <a:extLst>
                    <a:ext uri="{9D8B030D-6E8A-4147-A177-3AD203B41FA5}">
                      <a16:colId xmlns:a16="http://schemas.microsoft.com/office/drawing/2014/main" val="20006"/>
                    </a:ext>
                  </a:extLst>
                </a:gridCol>
                <a:gridCol w="866085">
                  <a:extLst>
                    <a:ext uri="{9D8B030D-6E8A-4147-A177-3AD203B41FA5}">
                      <a16:colId xmlns:a16="http://schemas.microsoft.com/office/drawing/2014/main" val="20002"/>
                    </a:ext>
                  </a:extLst>
                </a:gridCol>
                <a:gridCol w="866085">
                  <a:extLst>
                    <a:ext uri="{9D8B030D-6E8A-4147-A177-3AD203B41FA5}">
                      <a16:colId xmlns:a16="http://schemas.microsoft.com/office/drawing/2014/main" val="20003"/>
                    </a:ext>
                  </a:extLst>
                </a:gridCol>
                <a:gridCol w="577390">
                  <a:extLst>
                    <a:ext uri="{9D8B030D-6E8A-4147-A177-3AD203B41FA5}">
                      <a16:colId xmlns:a16="http://schemas.microsoft.com/office/drawing/2014/main" val="20004"/>
                    </a:ext>
                  </a:extLst>
                </a:gridCol>
                <a:gridCol w="721737">
                  <a:extLst>
                    <a:ext uri="{9D8B030D-6E8A-4147-A177-3AD203B41FA5}">
                      <a16:colId xmlns:a16="http://schemas.microsoft.com/office/drawing/2014/main" val="1790420291"/>
                    </a:ext>
                  </a:extLst>
                </a:gridCol>
                <a:gridCol w="3876983">
                  <a:extLst>
                    <a:ext uri="{9D8B030D-6E8A-4147-A177-3AD203B41FA5}">
                      <a16:colId xmlns:a16="http://schemas.microsoft.com/office/drawing/2014/main" val="20005"/>
                    </a:ext>
                  </a:extLst>
                </a:gridCol>
              </a:tblGrid>
              <a:tr h="53916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229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696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310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289</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93%</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310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83830">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WCCA+CARO</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950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dirty="0">
                          <a:solidFill>
                            <a:schemeClr val="dk1"/>
                          </a:solidFill>
                          <a:latin typeface="DFKai-SB"/>
                          <a:ea typeface="DFKai-SB"/>
                          <a:cs typeface="DFKai-SB"/>
                          <a:sym typeface="DFKai-SB"/>
                        </a:rPr>
                        <a:t>291</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31%</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39</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35795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87609324"/>
              </p:ext>
            </p:extLst>
          </p:nvPr>
        </p:nvGraphicFramePr>
        <p:xfrm>
          <a:off x="132314" y="699542"/>
          <a:ext cx="8883832" cy="4184178"/>
        </p:xfrm>
        <a:graphic>
          <a:graphicData uri="http://schemas.openxmlformats.org/drawingml/2006/table">
            <a:tbl>
              <a:tblPr/>
              <a:tblGrid>
                <a:gridCol w="47924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60040">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(Q</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7,265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 </a:t>
                      </a:r>
                      <a:r>
                        <a:rPr lang="en-US" altLang="zh-TW" sz="900" b="1" i="0" u="none" strike="noStrike" dirty="0">
                          <a:solidFill>
                            <a:schemeClr val="tx1"/>
                          </a:solidFill>
                          <a:effectLst/>
                          <a:latin typeface="DFKai-SB" pitchFamily="65" charset="-120"/>
                          <a:ea typeface="DFKai-SB" pitchFamily="65" charset="-120"/>
                        </a:rPr>
                        <a:t>EXP.</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rPr>
                        <a:t>=&gt; F.E.</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(CF</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6" name="CuadroTexto 5">
            <a:extLst>
              <a:ext uri="{FF2B5EF4-FFF2-40B4-BE49-F238E27FC236}">
                <a16:creationId xmlns:a16="http://schemas.microsoft.com/office/drawing/2014/main" id="{140C57DD-84C2-811A-EB76-7A43212DBC16}"/>
              </a:ext>
            </a:extLst>
          </p:cNvPr>
          <p:cNvSpPr txBox="1"/>
          <p:nvPr/>
        </p:nvSpPr>
        <p:spPr>
          <a:xfrm>
            <a:off x="5070996" y="2586747"/>
            <a:ext cx="3940690" cy="256094"/>
          </a:xfrm>
          <a:prstGeom prst="rect">
            <a:avLst/>
          </a:prstGeom>
          <a:noFill/>
        </p:spPr>
        <p:txBody>
          <a:bodyPr wrap="square" rtlCol="0">
            <a:spAutoFit/>
          </a:bodyPr>
          <a:lstStyle/>
          <a:p>
            <a:endParaRPr lang="es-CR" sz="1000" dirty="0"/>
          </a:p>
        </p:txBody>
      </p:sp>
    </p:spTree>
    <p:extLst>
      <p:ext uri="{BB962C8B-B14F-4D97-AF65-F5344CB8AC3E}">
        <p14:creationId xmlns:p14="http://schemas.microsoft.com/office/powerpoint/2010/main" val="153315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554E-3362-884D-A510-3E88D4D7DAA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E0DE360-1416-4CB4-9CBA-9504291256B2}"/>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8652578A-C828-BD1E-D2D5-9C8A40A16B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40</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569A048-342E-3FB1-30CD-4773D712E224}"/>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9D7BC5D0-B81F-193D-4FC7-E6D5B6FC0E7A}"/>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751329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FDB8-5CFA-27B7-8871-5EEAE6FAF5B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B5F63A8-0341-DC49-2971-17D870F8A40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CD7686F-4344-CE8B-4692-E88AE3AA805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41</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D9EBBC45-CCF5-CEEF-E6E3-C3B63113AB5F}"/>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F60D5ECA-905E-42D4-CFF5-C0E87C5D5D52}"/>
              </a:ext>
            </a:extLst>
          </p:cNvPr>
          <p:cNvGraphicFramePr>
            <a:graphicFrameLocks noGrp="1"/>
          </p:cNvGraphicFramePr>
          <p:nvPr>
            <p:extLst>
              <p:ext uri="{D42A27DB-BD31-4B8C-83A1-F6EECF244321}">
                <p14:modId xmlns:p14="http://schemas.microsoft.com/office/powerpoint/2010/main" val="29670529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1385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5057A-9C5E-C24F-9E26-B80988EBDD93}"/>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8F9827E1-A8CA-1A72-D629-90A2DADF4BED}"/>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(PA)</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617E96AF-4070-8DA7-79DE-A98C7CA2D1E2}"/>
              </a:ext>
            </a:extLst>
          </p:cNvPr>
          <p:cNvGraphicFramePr>
            <a:graphicFrameLocks noGrp="1"/>
          </p:cNvGraphicFramePr>
          <p:nvPr>
            <p:extLst>
              <p:ext uri="{D42A27DB-BD31-4B8C-83A1-F6EECF244321}">
                <p14:modId xmlns:p14="http://schemas.microsoft.com/office/powerpoint/2010/main" val="335762060"/>
              </p:ext>
            </p:extLst>
          </p:nvPr>
        </p:nvGraphicFramePr>
        <p:xfrm>
          <a:off x="107504" y="779016"/>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8D4653AC-9BB8-12A1-5CCE-D73CB02F20EE}"/>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42</a:t>
            </a:fld>
            <a:endParaRPr lang="en-US" sz="1000" dirty="0"/>
          </a:p>
        </p:txBody>
      </p:sp>
      <p:sp>
        <p:nvSpPr>
          <p:cNvPr id="6" name="文字方塊 5">
            <a:extLst>
              <a:ext uri="{FF2B5EF4-FFF2-40B4-BE49-F238E27FC236}">
                <a16:creationId xmlns:a16="http://schemas.microsoft.com/office/drawing/2014/main" id="{FD202A6B-F6D8-76B2-F764-15EC7502DEC5}"/>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56965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A0483-F18A-7831-2638-ECA865014CE1}"/>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513A7381-6AC4-3293-6649-1C25A64EF7B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(PA)</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064B170-B913-4545-34FC-2C993BCB7E91}"/>
              </a:ext>
            </a:extLst>
          </p:cNvPr>
          <p:cNvGraphicFramePr>
            <a:graphicFrameLocks noGrp="1"/>
          </p:cNvGraphicFramePr>
          <p:nvPr>
            <p:extLst>
              <p:ext uri="{D42A27DB-BD31-4B8C-83A1-F6EECF244321}">
                <p14:modId xmlns:p14="http://schemas.microsoft.com/office/powerpoint/2010/main" val="3472396139"/>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C4137D22-D199-45B9-40C6-B52A894B6C62}"/>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43</a:t>
            </a:fld>
            <a:endParaRPr lang="en-US" sz="1000" dirty="0"/>
          </a:p>
        </p:txBody>
      </p:sp>
      <p:sp>
        <p:nvSpPr>
          <p:cNvPr id="6" name="文字方塊 5">
            <a:extLst>
              <a:ext uri="{FF2B5EF4-FFF2-40B4-BE49-F238E27FC236}">
                <a16:creationId xmlns:a16="http://schemas.microsoft.com/office/drawing/2014/main" id="{D6E8C59E-590B-8D49-5603-D163B986EA58}"/>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278367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lang="en-US" altLang="zh-CN" sz="4400" b="1" dirty="0">
                <a:solidFill>
                  <a:prstClr val="white"/>
                </a:solidFill>
                <a:latin typeface="Vijaya" pitchFamily="34" charset="0"/>
                <a:ea typeface="华文中宋" pitchFamily="2" charset="-122"/>
                <a:cs typeface="Vijaya" pitchFamily="34" charset="0"/>
              </a:rPr>
              <a:t>08</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PRIS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(PUERTO RICO)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0927787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99033405"/>
              </p:ext>
            </p:extLst>
          </p:nvPr>
        </p:nvGraphicFramePr>
        <p:xfrm>
          <a:off x="132314" y="699542"/>
          <a:ext cx="8883832" cy="3816424"/>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629633">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83987">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651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PR</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(618</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9,247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9,800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437672">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PR</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830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884919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22089212"/>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1" i="0" u="none" strike="noStrike" dirty="0">
                          <a:solidFill>
                            <a:srgbClr val="FF0000"/>
                          </a:solidFill>
                          <a:effectLst/>
                          <a:latin typeface="DFKai-SB" pitchFamily="65" charset="-120"/>
                          <a:ea typeface="DFKai-SB" pitchFamily="65" charset="-120"/>
                        </a:rPr>
                        <a:t>PR</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 WCSA</a:t>
                      </a:r>
                      <a:r>
                        <a:rPr lang="fr-FR" altLang="zh-TW" sz="9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DFKai-SB" pitchFamily="65" charset="-120"/>
                          <a:ea typeface="DFKai-SB" pitchFamily="65" charset="-120"/>
                        </a:rPr>
                        <a:t>(619+620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250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PR</a:t>
                      </a:r>
                      <a:r>
                        <a:rPr lang="en-US" altLang="zh-TW" sz="900" b="1" i="0" u="none" strike="noStrike" dirty="0">
                          <a:solidFill>
                            <a:schemeClr val="tx1"/>
                          </a:solidFill>
                          <a:effectLst/>
                          <a:latin typeface="DFKai-SB" pitchFamily="65" charset="-120"/>
                          <a:ea typeface="DFKai-SB" pitchFamily="65" charset="-120"/>
                        </a:rPr>
                        <a:t> </a:t>
                      </a:r>
                      <a:r>
                        <a:rPr lang="en-US" altLang="zh-TW" sz="900" b="1" i="0" u="none" strike="noStrike" dirty="0">
                          <a:solidFill>
                            <a:schemeClr val="tx1"/>
                          </a:solidFill>
                          <a:effectLst/>
                          <a:latin typeface="DFKai-SB" pitchFamily="65" charset="-120"/>
                          <a:ea typeface="DFKai-SB" pitchFamily="65" charset="-120"/>
                          <a:sym typeface="Wingdings" pitchFamily="2" charset="2"/>
                        </a:rPr>
                        <a:t> WCCA+CARO</a:t>
                      </a:r>
                      <a:endParaRPr lang="de-DE" sz="900" b="1" i="0" u="none" strike="noStrike" dirty="0">
                        <a:solidFill>
                          <a:schemeClr val="tx1"/>
                        </a:solidFill>
                        <a:effectLst/>
                        <a:latin typeface="DFKai-SB" pitchFamily="65" charset="-120"/>
                        <a:ea typeface="DFKai-SB" pitchFamily="65" charset="-120"/>
                      </a:endParaRPr>
                    </a:p>
                    <a:p>
                      <a:pPr algn="ctr" rtl="0" fontAlgn="ctr"/>
                      <a:r>
                        <a:rPr lang="de-DE" sz="900" b="0" i="0" u="none" strike="noStrike" dirty="0">
                          <a:solidFill>
                            <a:schemeClr val="tx1"/>
                          </a:solidFill>
                          <a:effectLst/>
                          <a:latin typeface="DFKai-SB" pitchFamily="65" charset="-120"/>
                          <a:ea typeface="DFKai-SB" pitchFamily="65" charset="-120"/>
                        </a:rPr>
                        <a:t>(622+623</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850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44</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5%</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70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46</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284694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D61A8-5B5C-55DA-D98E-9DB1B5C667D0}"/>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E20B267E-193F-455E-7373-B94072D8DCC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F76101ED-8AFC-DF1C-CDAA-9EF96D7DCD26}"/>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7017787-0F62-BA75-91F2-C4316EC8F6DF}"/>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1E90AA7A-14B4-D718-B0C9-C5C689330DDF}"/>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2096203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85613-ABF7-0DCB-4278-50F431727FE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348DAEC-E331-44A9-E407-5C0ABF5280E5}"/>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A47BFD66-967E-7202-E912-414CE58995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48</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09D36DC5-3C3E-259E-61EF-6C0D890C587D}"/>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8B1F06C4-8D99-D017-D220-24D66EDA4012}"/>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02911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F82B4-DA94-5E95-7E48-C027CA7F2808}"/>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77F848B2-DA9C-64EF-2FC4-DDB0806ADE00}"/>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FCDF5B7B-6C61-CFA9-7DA7-44783A347F96}"/>
              </a:ext>
            </a:extLst>
          </p:cNvPr>
          <p:cNvGraphicFramePr>
            <a:graphicFrameLocks noGrp="1"/>
          </p:cNvGraphicFramePr>
          <p:nvPr>
            <p:extLst>
              <p:ext uri="{D42A27DB-BD31-4B8C-83A1-F6EECF244321}">
                <p14:modId xmlns:p14="http://schemas.microsoft.com/office/powerpoint/2010/main" val="3907056043"/>
              </p:ext>
            </p:extLst>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79ACA15-0980-C2E6-50DD-8153F0C42B4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49</a:t>
            </a:fld>
            <a:endParaRPr lang="en-US" sz="1000" dirty="0"/>
          </a:p>
        </p:txBody>
      </p:sp>
      <p:sp>
        <p:nvSpPr>
          <p:cNvPr id="6" name="文字方塊 5">
            <a:extLst>
              <a:ext uri="{FF2B5EF4-FFF2-40B4-BE49-F238E27FC236}">
                <a16:creationId xmlns:a16="http://schemas.microsoft.com/office/drawing/2014/main" id="{345E4137-3DA9-2F29-E3FE-49CE820EC3B1}"/>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98639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10359391"/>
              </p:ext>
            </p:extLst>
          </p:nvPr>
        </p:nvGraphicFramePr>
        <p:xfrm>
          <a:off x="132314" y="689870"/>
          <a:ext cx="8883832" cy="4258144"/>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3848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2960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944699">
                <a:tc rowSpan="4">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9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(609+610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9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1,000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900" b="0" i="0" u="none" strike="noStrike" dirty="0">
                          <a:solidFill>
                            <a:schemeClr val="tx1"/>
                          </a:solidFill>
                          <a:effectLst/>
                          <a:latin typeface="DFKai-SB" pitchFamily="65" charset="-120"/>
                          <a:ea typeface="DFKai-SB" pitchFamily="65" charset="-120"/>
                        </a:rPr>
                        <a:t>1,476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rgbClr val="FF0000"/>
                          </a:solidFill>
                          <a:effectLst/>
                          <a:latin typeface="DFKai-SB" pitchFamily="65" charset="-120"/>
                          <a:ea typeface="DFKai-SB" pitchFamily="65" charset="-120"/>
                        </a:rPr>
                        <a:t>147%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1,800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1000" b="0" i="0" u="none" strike="noStrike" dirty="0">
                          <a:solidFill>
                            <a:schemeClr val="tx1"/>
                          </a:solidFill>
                          <a:effectLst/>
                          <a:latin typeface="DFKai-SB" pitchFamily="65" charset="-120"/>
                          <a:ea typeface="DFKai-SB" pitchFamily="65" charset="-120"/>
                        </a:rPr>
                        <a:t>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965994">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a:t>
                      </a:r>
                      <a:r>
                        <a:rPr lang="fr-FR" altLang="zh-TW" sz="900" b="1" i="0" u="none" strike="noStrike" dirty="0">
                          <a:solidFill>
                            <a:schemeClr val="tx1"/>
                          </a:solidFill>
                          <a:effectLst/>
                          <a:latin typeface="DFKai-SB" pitchFamily="65" charset="-120"/>
                          <a:ea typeface="DFKai-SB" pitchFamily="65" charset="-120"/>
                        </a:rPr>
                        <a:t> CARB+WCCA</a:t>
                      </a:r>
                    </a:p>
                    <a:p>
                      <a:pPr algn="ctr" rtl="0" fontAlgn="ctr"/>
                      <a:r>
                        <a:rPr lang="en-US" altLang="zh-TW" sz="900" b="0" i="0" u="none" strike="noStrike" dirty="0">
                          <a:solidFill>
                            <a:schemeClr val="tx1"/>
                          </a:solidFill>
                          <a:effectLst/>
                          <a:latin typeface="DFKai-SB" pitchFamily="65" charset="-120"/>
                          <a:ea typeface="DFKai-SB" pitchFamily="65" charset="-120"/>
                        </a:rPr>
                        <a:t>(CB</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9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2,350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dirty="0">
                          <a:solidFill>
                            <a:schemeClr val="dk1"/>
                          </a:solidFill>
                          <a:latin typeface="DFKai-SB"/>
                          <a:ea typeface="DFKai-SB"/>
                          <a:cs typeface="DFKai-SB"/>
                          <a:sym typeface="DFKai-SB"/>
                        </a:rPr>
                        <a:t>1,188</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51</a:t>
                      </a:r>
                      <a:r>
                        <a:rPr lang="en-US" altLang="zh-TW" sz="1000" b="0" i="0" u="none" strike="noStrike" dirty="0">
                          <a:solidFill>
                            <a:srgbClr val="FF0000"/>
                          </a:solidFill>
                          <a:latin typeface="DFKai-SB"/>
                          <a:ea typeface="DFKai-SB"/>
                          <a:cs typeface="DFKai-SB"/>
                          <a:sym typeface="DFKai-SB"/>
                        </a:rPr>
                        <a:t>%</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96599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rtl="0">
                        <a:lnSpc>
                          <a:spcPct val="100000"/>
                        </a:lnSpc>
                        <a:spcBef>
                          <a:spcPts val="0"/>
                        </a:spcBef>
                        <a:spcAft>
                          <a:spcPts val="0"/>
                        </a:spcAft>
                        <a:buClr>
                          <a:srgbClr val="FF0000"/>
                        </a:buClr>
                        <a:buSzPts val="1000"/>
                        <a:buFont typeface="DFKai-SB"/>
                        <a:buNone/>
                      </a:pPr>
                      <a:r>
                        <a:rPr lang="en-US" sz="900" b="1" i="0" u="none" strike="noStrike" dirty="0">
                          <a:solidFill>
                            <a:srgbClr val="FF0000"/>
                          </a:solidFill>
                          <a:latin typeface="DFKai-SB"/>
                          <a:ea typeface="DFKai-SB"/>
                          <a:cs typeface="DFKai-SB"/>
                          <a:sym typeface="DFKai-SB"/>
                        </a:rPr>
                        <a:t>CR+NI</a:t>
                      </a:r>
                      <a:r>
                        <a:rPr lang="en-US" sz="900" b="1" i="0" u="none" strike="noStrike" dirty="0">
                          <a:solidFill>
                            <a:schemeClr val="dk1"/>
                          </a:solidFill>
                          <a:latin typeface="DFKai-SB"/>
                          <a:ea typeface="DFKai-SB"/>
                          <a:cs typeface="DFKai-SB"/>
                          <a:sym typeface="DFKai-SB"/>
                        </a:rPr>
                        <a:t> ⬄ WCSA </a:t>
                      </a:r>
                      <a:endParaRPr sz="900" dirty="0"/>
                    </a:p>
                    <a:p>
                      <a:pPr marL="0" marR="0" lvl="0" indent="0" algn="ctr" rtl="0">
                        <a:lnSpc>
                          <a:spcPct val="100000"/>
                        </a:lnSpc>
                        <a:spcBef>
                          <a:spcPts val="0"/>
                        </a:spcBef>
                        <a:spcAft>
                          <a:spcPts val="0"/>
                        </a:spcAft>
                        <a:buClr>
                          <a:schemeClr val="dk1"/>
                        </a:buClr>
                        <a:buSzPts val="1000"/>
                        <a:buFont typeface="DFKai-SB"/>
                        <a:buNone/>
                      </a:pPr>
                      <a:r>
                        <a:rPr lang="en-US" sz="900" b="0" i="0" u="none" strike="noStrike" dirty="0">
                          <a:solidFill>
                            <a:schemeClr val="dk1"/>
                          </a:solidFill>
                          <a:latin typeface="DFKai-SB"/>
                          <a:ea typeface="DFKai-SB"/>
                          <a:cs typeface="DFKai-SB"/>
                          <a:sym typeface="DFKai-SB"/>
                        </a:rPr>
                        <a:t>(CW+WC Trade)</a:t>
                      </a:r>
                      <a:endParaRPr sz="900" dirty="0"/>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900" b="0" i="0" u="none" strike="noStrike" dirty="0">
                          <a:solidFill>
                            <a:schemeClr val="dk1"/>
                          </a:solidFill>
                          <a:latin typeface="DFKai-SB"/>
                          <a:ea typeface="DFKai-SB"/>
                          <a:cs typeface="DFKai-SB"/>
                          <a:sym typeface="DFKai-SB"/>
                        </a:rPr>
                        <a:t>ELA</a:t>
                      </a:r>
                      <a:endParaRPr sz="9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500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797</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tx1"/>
                          </a:solidFill>
                          <a:latin typeface="DFKai-SB"/>
                          <a:ea typeface="DFKai-SB"/>
                          <a:cs typeface="DFKai-SB"/>
                          <a:sym typeface="DFKai-SB"/>
                        </a:rPr>
                        <a:t>159%</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650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2881027115"/>
                  </a:ext>
                </a:extLst>
              </a:tr>
              <a:tr h="767038">
                <a:tc vMerge="1">
                  <a:txBody>
                    <a:bodyPr/>
                    <a:lstStyle/>
                    <a:p>
                      <a:endParaRPr lang="en-US"/>
                    </a:p>
                  </a:txBody>
                  <a:tcPr/>
                </a:tc>
                <a:tc>
                  <a:txBody>
                    <a:bodyPr/>
                    <a:lstStyle/>
                    <a:p>
                      <a:pPr marL="0" lvl="0" indent="0" algn="ctr" rtl="0">
                        <a:spcBef>
                          <a:spcPts val="0"/>
                        </a:spcBef>
                        <a:spcAft>
                          <a:spcPts val="0"/>
                        </a:spcAft>
                        <a:buClr>
                          <a:srgbClr val="FF0000"/>
                        </a:buClr>
                        <a:buSzPts val="1000"/>
                        <a:buFont typeface="DFKai-SB"/>
                        <a:buNone/>
                      </a:pPr>
                      <a:r>
                        <a:rPr lang="en-US" sz="900" b="1" dirty="0">
                          <a:solidFill>
                            <a:srgbClr val="FF0000"/>
                          </a:solidFill>
                          <a:latin typeface="DFKai-SB"/>
                          <a:ea typeface="DFKai-SB"/>
                          <a:cs typeface="DFKai-SB"/>
                          <a:sym typeface="DFKai-SB"/>
                        </a:rPr>
                        <a:t>CR+NI</a:t>
                      </a:r>
                      <a:r>
                        <a:rPr lang="en-US" sz="900" b="1" dirty="0">
                          <a:solidFill>
                            <a:schemeClr val="dk1"/>
                          </a:solidFill>
                          <a:latin typeface="DFKai-SB"/>
                          <a:ea typeface="DFKai-SB"/>
                          <a:cs typeface="DFKai-SB"/>
                          <a:sym typeface="DFKai-SB"/>
                        </a:rPr>
                        <a:t> ⬄ USEC </a:t>
                      </a:r>
                      <a:endParaRPr sz="900" dirty="0">
                        <a:solidFill>
                          <a:schemeClr val="dk1"/>
                        </a:solidFill>
                      </a:endParaRPr>
                    </a:p>
                    <a:p>
                      <a:pPr marL="0" lvl="0" indent="0" algn="ctr" rtl="0">
                        <a:spcBef>
                          <a:spcPts val="0"/>
                        </a:spcBef>
                        <a:spcAft>
                          <a:spcPts val="0"/>
                        </a:spcAft>
                        <a:buClr>
                          <a:schemeClr val="dk1"/>
                        </a:buClr>
                        <a:buSzPts val="1000"/>
                        <a:buFont typeface="DFKai-SB"/>
                        <a:buNone/>
                      </a:pPr>
                      <a:r>
                        <a:rPr lang="en-US" sz="900" dirty="0">
                          <a:solidFill>
                            <a:schemeClr val="dk1"/>
                          </a:solidFill>
                          <a:latin typeface="DFKai-SB"/>
                          <a:ea typeface="DFKai-SB"/>
                          <a:cs typeface="DFKai-SB"/>
                          <a:sym typeface="DFKai-SB"/>
                        </a:rPr>
                        <a:t>(622+623 Trade)</a:t>
                      </a:r>
                      <a:endParaRPr sz="900" b="1"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900" dirty="0">
                          <a:solidFill>
                            <a:schemeClr val="dk1"/>
                          </a:solidFill>
                          <a:latin typeface="DFKai-SB"/>
                          <a:ea typeface="DFKai-SB"/>
                          <a:cs typeface="DFKai-SB"/>
                          <a:sym typeface="DFKai-SB"/>
                        </a:rPr>
                        <a:t>ELA</a:t>
                      </a:r>
                      <a:endParaRPr sz="9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1,100</a:t>
                      </a:r>
                      <a:endParaRPr sz="1000"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1,710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altLang="zh-TW" sz="1000" dirty="0">
                          <a:solidFill>
                            <a:schemeClr val="tx1"/>
                          </a:solidFill>
                          <a:latin typeface="DFKai-SB"/>
                          <a:ea typeface="DFKai-SB"/>
                          <a:cs typeface="DFKai-SB"/>
                          <a:sym typeface="DFKai-SB"/>
                        </a:rPr>
                        <a:t>155%</a:t>
                      </a:r>
                      <a:endParaRPr sz="1000"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1,500</a:t>
                      </a:r>
                      <a:endParaRPr sz="1000"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319195640"/>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733891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454D-DB23-8DB8-B6A8-7BE15148E5A2}"/>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14FBCB2C-D7C8-646F-B632-1B24D54B8D82}"/>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1E91D99-E5F5-38DE-4FD5-AB665D310301}"/>
              </a:ext>
            </a:extLst>
          </p:cNvPr>
          <p:cNvGraphicFramePr>
            <a:graphicFrameLocks noGrp="1"/>
          </p:cNvGraphicFramePr>
          <p:nvPr>
            <p:extLst>
              <p:ext uri="{D42A27DB-BD31-4B8C-83A1-F6EECF244321}">
                <p14:modId xmlns:p14="http://schemas.microsoft.com/office/powerpoint/2010/main" val="230476416"/>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466924-3389-9027-099D-8328FCB919E4}"/>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50</a:t>
            </a:fld>
            <a:endParaRPr lang="en-US" sz="1000" dirty="0"/>
          </a:p>
        </p:txBody>
      </p:sp>
      <p:sp>
        <p:nvSpPr>
          <p:cNvPr id="6" name="文字方塊 5">
            <a:extLst>
              <a:ext uri="{FF2B5EF4-FFF2-40B4-BE49-F238E27FC236}">
                <a16:creationId xmlns:a16="http://schemas.microsoft.com/office/drawing/2014/main" id="{D06E3B05-2462-319A-93E0-6C0DF50AB588}"/>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488366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09</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ISL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(TRINIDAD)</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551702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40976468"/>
              </p:ext>
            </p:extLst>
          </p:nvPr>
        </p:nvGraphicFramePr>
        <p:xfrm>
          <a:off x="132314" y="689870"/>
          <a:ext cx="8883832" cy="2601959"/>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4592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8868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endParaRPr lang="de-DE"/>
                    </a:p>
                  </a:txBody>
                  <a:tcPr>
                    <a:lnT w="12700" cap="flat" cmpd="sng" algn="ctr">
                      <a:solidFill>
                        <a:schemeClr val="tx1"/>
                      </a:solidFill>
                      <a:prstDash val="solid"/>
                      <a:round/>
                      <a:headEnd type="none" w="med" len="med"/>
                      <a:tailEnd type="none" w="med" len="med"/>
                    </a:lnT>
                  </a:tcPr>
                </a:tc>
                <a:tc>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67349">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130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0</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rgbClr val="FF0000"/>
                          </a:solidFill>
                          <a:effectLst/>
                          <a:latin typeface="DFKai-SB" pitchFamily="65" charset="-120"/>
                          <a:ea typeface="DFKai-SB" pitchFamily="65" charset="-120"/>
                        </a:rPr>
                        <a:t>0</a:t>
                      </a:r>
                      <a:endParaRPr lang="de-DE" altLang="zh-TW" sz="1000" b="0" i="0" u="none" strike="noStrike" dirty="0">
                        <a:solidFill>
                          <a:srgbClr val="FF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en-US"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336971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39212057"/>
              </p:ext>
            </p:extLst>
          </p:nvPr>
        </p:nvGraphicFramePr>
        <p:xfrm>
          <a:off x="132314" y="699542"/>
          <a:ext cx="8883832" cy="4184178"/>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CARB</a:t>
                      </a:r>
                    </a:p>
                    <a:p>
                      <a:pPr algn="ctr" rtl="0" fontAlgn="ctr"/>
                      <a:r>
                        <a:rPr lang="en-US" altLang="zh-TW"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6</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60%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3">
                  <a:txBody>
                    <a:bodyPr/>
                    <a:lstStyle/>
                    <a:p>
                      <a:pPr algn="l" rtl="0" fontAlgn="ctr"/>
                      <a:endParaRPr lang="de-DE" sz="1200" b="0" i="0" u="none" strike="noStrike" dirty="0">
                        <a:solidFill>
                          <a:schemeClr val="tx1"/>
                        </a:solidFill>
                        <a:effectLs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200" dirty="0">
                          <a:solidFill>
                            <a:schemeClr val="dk1"/>
                          </a:solidFill>
                          <a:latin typeface="DFKai-SB"/>
                          <a:ea typeface="DFKai-SB"/>
                          <a:cs typeface="DFKai-SB"/>
                          <a:sym typeface="DFKai-SB"/>
                        </a:rPr>
                        <a:t>10</a:t>
                      </a:r>
                      <a:endParaRPr sz="12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200" dirty="0">
                          <a:solidFill>
                            <a:schemeClr val="dk1"/>
                          </a:solidFill>
                          <a:latin typeface="DFKai-SB"/>
                          <a:ea typeface="DFKai-SB"/>
                          <a:cs typeface="DFKai-SB"/>
                          <a:sym typeface="DFKai-SB"/>
                        </a:rPr>
                        <a:t>5</a:t>
                      </a:r>
                      <a:endParaRPr sz="12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algn="l" rtl="0" fontAlgn="ctr"/>
                      <a:r>
                        <a:rPr lang="en-US" sz="1000" b="0" i="0" u="none" strike="noStrike" dirty="0">
                          <a:solidFill>
                            <a:schemeClr val="tx1"/>
                          </a:solidFill>
                          <a:effectLst/>
                          <a:latin typeface="DFKai-SB" pitchFamily="65" charset="-120"/>
                          <a:ea typeface="DFKai-SB" pitchFamily="65" charset="-120"/>
                        </a:rPr>
                        <a:t>Continue to share market data and competitive rates from other carriers with our BCC. Aiming to offer more competitive rates to customers. Target per week is 10 TEU once competitive rates are offered.  Enhance marketing communication by launching an Evergreen campaign which will build awareness of the line and services offered.</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algn="l" rtl="0" fontAlgn="ctr"/>
                      <a:r>
                        <a:rPr lang="en-US" sz="1000" b="0" i="0" u="none" strike="noStrike" dirty="0">
                          <a:solidFill>
                            <a:schemeClr val="tx1"/>
                          </a:solidFill>
                          <a:effectLst/>
                          <a:latin typeface="DFKai-SB" pitchFamily="65" charset="-120"/>
                          <a:ea typeface="DFKai-SB" pitchFamily="65" charset="-120"/>
                        </a:rPr>
                        <a:t>Continue to share market data and competitive rates from other carriers with our BCC. Aiming to offer more competitive rates to customers. Target per week is 10 TEU once competitive rates are offered.  Enhance marketing communication by launching an Evergreen campaign which will build awareness of the line and services offered.</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53</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281905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E9399-9346-5407-A53C-E7D6A9D8656A}"/>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FAE808F2-0FF4-5656-E8C5-06189700AE3C}"/>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3B015FA3-4E4B-308D-CAC1-01118AA21E38}"/>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54</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36EF603A-40D2-1255-CC08-9C53CA85F6FD}"/>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9DD34A26-C999-6959-5A85-C3A16DCAC9D0}"/>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726505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0783F-8A94-AEAF-CA31-A003C2E3B25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071DD66-1E6B-FB4E-9283-5428315676C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7E896A83-8DF7-0B6E-7AE6-448C5EA96FD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73D1CEE5-0D73-DA34-5CE8-FA10F000248B}"/>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116E4D71-C480-5899-10EF-1DC58F1E548A}"/>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99069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810FE-D754-CE1A-6FA0-C74A7BDAE80F}"/>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2A980037-E21A-CC39-AA35-33A00CF6D66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(TT)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04BE4141-0D24-CD89-0B69-FBECFC750DEF}"/>
              </a:ext>
            </a:extLst>
          </p:cNvPr>
          <p:cNvGraphicFramePr>
            <a:graphicFrameLocks noGrp="1"/>
          </p:cNvGraphicFramePr>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E485E022-3DFB-AB59-85A9-8F0E6EEC81D7}"/>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56</a:t>
            </a:fld>
            <a:endParaRPr lang="en-US" sz="1000" dirty="0"/>
          </a:p>
        </p:txBody>
      </p:sp>
      <p:sp>
        <p:nvSpPr>
          <p:cNvPr id="6" name="文字方塊 5">
            <a:extLst>
              <a:ext uri="{FF2B5EF4-FFF2-40B4-BE49-F238E27FC236}">
                <a16:creationId xmlns:a16="http://schemas.microsoft.com/office/drawing/2014/main" id="{274D9D52-3391-89A6-5452-69309A6FA6EE}"/>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890470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584F3-6BE5-7D5B-BF59-A1B66F1823AA}"/>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DEE92F3D-86AF-6A20-FFC8-4D730C1572C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(TT)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F40B1C30-F6D2-E9CA-9E3C-88F427BEAE4B}"/>
              </a:ext>
            </a:extLst>
          </p:cNvPr>
          <p:cNvGraphicFramePr>
            <a:graphicFrameLocks noGrp="1"/>
          </p:cNvGraphicFramePr>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8A50E624-CA97-287B-81E4-0D292751D935}"/>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57</a:t>
            </a:fld>
            <a:endParaRPr lang="en-US" sz="1000" dirty="0"/>
          </a:p>
        </p:txBody>
      </p:sp>
      <p:sp>
        <p:nvSpPr>
          <p:cNvPr id="6" name="文字方塊 5">
            <a:extLst>
              <a:ext uri="{FF2B5EF4-FFF2-40B4-BE49-F238E27FC236}">
                <a16:creationId xmlns:a16="http://schemas.microsoft.com/office/drawing/2014/main" id="{F07FDA89-06C2-C599-24DE-CB11E7A80084}"/>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4262098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58</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9479-6972-33EA-090B-40A365C38221}"/>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F967B64-0A78-121E-9449-5A9E2A2F5A3B}"/>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74774F1-A91E-BDFB-B7A3-A316BA324C05}"/>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F75982F3-72DD-E3EA-53D5-0602348C0FCA}"/>
              </a:ext>
            </a:extLst>
          </p:cNvPr>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79DCDFD5-8A7F-F295-4F81-BD81A7EB0310}"/>
              </a:ext>
            </a:extLst>
          </p:cNvPr>
          <p:cNvSpPr txBox="1"/>
          <p:nvPr/>
        </p:nvSpPr>
        <p:spPr>
          <a:xfrm>
            <a:off x="114500" y="3013328"/>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425178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8087-1D3A-A83C-5749-85093BA0A5C4}"/>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AFE095D-AEDD-ACA7-C110-0EE1A0D5E1B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23208F7E-FD84-938B-43DA-B6400429FE7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C9FDE74-877D-28E2-FCE6-06CDE3C1F867}"/>
              </a:ext>
            </a:extLst>
          </p:cNvPr>
          <p:cNvSpPr txBox="1"/>
          <p:nvPr/>
        </p:nvSpPr>
        <p:spPr>
          <a:xfrm>
            <a:off x="179512" y="771550"/>
            <a:ext cx="8784976" cy="3662541"/>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A9BA12EF-0E4F-6FAC-FE46-19D1EDAF1D5A}"/>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027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156023151"/>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spTree>
    <p:extLst>
      <p:ext uri="{BB962C8B-B14F-4D97-AF65-F5344CB8AC3E}">
        <p14:creationId xmlns:p14="http://schemas.microsoft.com/office/powerpoint/2010/main" val="125637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276261704"/>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4" y="3723878"/>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dirty="0"/>
          </a:p>
        </p:txBody>
      </p:sp>
    </p:spTree>
    <p:extLst>
      <p:ext uri="{BB962C8B-B14F-4D97-AF65-F5344CB8AC3E}">
        <p14:creationId xmlns:p14="http://schemas.microsoft.com/office/powerpoint/2010/main" val="2920970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15359</TotalTime>
  <Words>3606</Words>
  <Application>Microsoft Office PowerPoint</Application>
  <PresentationFormat>On-screen Show (16:9)</PresentationFormat>
  <Paragraphs>1193</Paragraphs>
  <Slides>58</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华文中宋</vt:lpstr>
      <vt:lpstr>Arial</vt:lpstr>
      <vt:lpstr>Calibri</vt:lpstr>
      <vt:lpstr>Candara</vt:lpstr>
      <vt:lpstr>DejaVu Sans</vt:lpstr>
      <vt:lpstr>DFKai-SB</vt:lpstr>
      <vt:lpstr>Symbol</vt:lpstr>
      <vt:lpstr>Times New Roman</vt:lpstr>
      <vt:lpstr>Vijaya</vt:lpstr>
      <vt:lpstr>Wingdings</vt:lpstr>
      <vt:lpstr>Office Theme</vt:lpstr>
      <vt:lpstr>PowerPoint Presentation</vt:lpstr>
      <vt:lpstr>PowerPoint Presentation</vt:lpstr>
      <vt:lpstr>PowerPoint Presentation</vt:lpstr>
      <vt:lpstr>PowerPoint Presentation</vt:lpstr>
      <vt:lpstr>PowerPoint Presentation</vt:lpstr>
      <vt:lpstr>Topic discussion (CR+NI)</vt:lpstr>
      <vt:lpstr>Topic discussion (CR+NI)</vt:lpstr>
      <vt:lpstr>PowerPoint Presentation</vt:lpstr>
      <vt:lpstr>PowerPoint Presentation</vt:lpstr>
      <vt:lpstr>PowerPoint Presentation</vt:lpstr>
      <vt:lpstr>PowerPoint Presentation</vt:lpstr>
      <vt:lpstr>PowerPoint Presentation</vt:lpstr>
      <vt:lpstr>Topic discussion (CW)</vt:lpstr>
      <vt:lpstr>Topic discussion (CW)</vt:lpstr>
      <vt:lpstr>PowerPoint Presentation</vt:lpstr>
      <vt:lpstr>PowerPoint Presentation</vt:lpstr>
      <vt:lpstr>PowerPoint Presentation</vt:lpstr>
      <vt:lpstr>Topic discussion (HT)</vt:lpstr>
      <vt:lpstr>Topic discussion (HT)</vt:lpstr>
      <vt:lpstr>PowerPoint Presentation</vt:lpstr>
      <vt:lpstr>PowerPoint Presentation</vt:lpstr>
      <vt:lpstr>PowerPoint Presentation</vt:lpstr>
      <vt:lpstr>PowerPoint Presentation</vt:lpstr>
      <vt:lpstr>PowerPoint Presentation</vt:lpstr>
      <vt:lpstr>PowerPoint Presentation</vt:lpstr>
      <vt:lpstr>Topic discussion (DO)</vt:lpstr>
      <vt:lpstr>Topic discussion (DO)</vt:lpstr>
      <vt:lpstr>PowerPoint Presentation</vt:lpstr>
      <vt:lpstr>PowerPoint Presentation</vt:lpstr>
      <vt:lpstr>PowerPoint Presentation</vt:lpstr>
      <vt:lpstr>PowerPoint Presentation</vt:lpstr>
      <vt:lpstr>PowerPoint Presentation</vt:lpstr>
      <vt:lpstr>Topic discussion (JM)</vt:lpstr>
      <vt:lpstr>Topic discussion (JM)</vt:lpstr>
      <vt:lpstr>PowerPoint Presentation</vt:lpstr>
      <vt:lpstr>PowerPoint Presentation</vt:lpstr>
      <vt:lpstr>PowerPoint Presentation</vt:lpstr>
      <vt:lpstr>PowerPoint Presentation</vt:lpstr>
      <vt:lpstr>PowerPoint Presentation</vt:lpstr>
      <vt:lpstr>Topic discussion (PA)</vt:lpstr>
      <vt:lpstr>Topic discussion (PA)</vt:lpstr>
      <vt:lpstr>PowerPoint Presentation</vt:lpstr>
      <vt:lpstr>PowerPoint Presentation</vt:lpstr>
      <vt:lpstr>PowerPoint Presentation</vt:lpstr>
      <vt:lpstr>PowerPoint Presentation</vt:lpstr>
      <vt:lpstr>PowerPoint Presentation</vt:lpstr>
      <vt:lpstr>Topic discussion (PR)</vt:lpstr>
      <vt:lpstr>Topic discussion (PR)</vt:lpstr>
      <vt:lpstr>PowerPoint Presentation</vt:lpstr>
      <vt:lpstr>PowerPoint Presentation</vt:lpstr>
      <vt:lpstr>PowerPoint Presentation</vt:lpstr>
      <vt:lpstr>PowerPoint Presentation</vt:lpstr>
      <vt:lpstr>PowerPoint Presentation</vt:lpstr>
      <vt:lpstr>Topic discussion (TT)</vt:lpstr>
      <vt:lpstr>Topic discussion (TT)</vt:lpstr>
      <vt:lpstr>PowerPoint Presentation</vt:lpstr>
      <vt:lpstr>PowerPoint Presentation</vt:lpstr>
      <vt:lpstr>PowerPoint Presentation</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Vincent Levering</cp:lastModifiedBy>
  <cp:revision>2168</cp:revision>
  <cp:lastPrinted>2024-03-05T15:50:24Z</cp:lastPrinted>
  <dcterms:created xsi:type="dcterms:W3CDTF">2016-02-08T21:22:43Z</dcterms:created>
  <dcterms:modified xsi:type="dcterms:W3CDTF">2025-01-31T19:16:27Z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