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40"/>
  </p:notesMasterIdLst>
  <p:sldIdLst>
    <p:sldId id="513" r:id="rId2"/>
    <p:sldId id="535" r:id="rId3"/>
    <p:sldId id="403" r:id="rId4"/>
    <p:sldId id="536" r:id="rId5"/>
    <p:sldId id="537" r:id="rId6"/>
    <p:sldId id="538" r:id="rId7"/>
    <p:sldId id="415" r:id="rId8"/>
    <p:sldId id="540" r:id="rId9"/>
    <p:sldId id="541" r:id="rId10"/>
    <p:sldId id="369" r:id="rId11"/>
    <p:sldId id="542" r:id="rId12"/>
    <p:sldId id="543" r:id="rId13"/>
    <p:sldId id="488" r:id="rId14"/>
    <p:sldId id="552" r:id="rId15"/>
    <p:sldId id="556" r:id="rId16"/>
    <p:sldId id="557" r:id="rId17"/>
    <p:sldId id="372" r:id="rId18"/>
    <p:sldId id="564" r:id="rId19"/>
    <p:sldId id="565" r:id="rId20"/>
    <p:sldId id="566" r:id="rId21"/>
    <p:sldId id="567" r:id="rId22"/>
    <p:sldId id="568" r:id="rId23"/>
    <p:sldId id="573" r:id="rId24"/>
    <p:sldId id="574" r:id="rId25"/>
    <p:sldId id="575" r:id="rId26"/>
    <p:sldId id="576" r:id="rId27"/>
    <p:sldId id="546" r:id="rId28"/>
    <p:sldId id="547" r:id="rId29"/>
    <p:sldId id="577" r:id="rId30"/>
    <p:sldId id="578" r:id="rId31"/>
    <p:sldId id="375" r:id="rId32"/>
    <p:sldId id="558" r:id="rId33"/>
    <p:sldId id="559" r:id="rId34"/>
    <p:sldId id="560" r:id="rId35"/>
    <p:sldId id="561" r:id="rId36"/>
    <p:sldId id="562" r:id="rId37"/>
    <p:sldId id="563" r:id="rId38"/>
    <p:sldId id="514" r:id="rId3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513"/>
            <p14:sldId id="535"/>
            <p14:sldId id="403"/>
            <p14:sldId id="536"/>
            <p14:sldId id="537"/>
            <p14:sldId id="538"/>
            <p14:sldId id="415"/>
            <p14:sldId id="540"/>
            <p14:sldId id="541"/>
            <p14:sldId id="369"/>
            <p14:sldId id="542"/>
            <p14:sldId id="543"/>
            <p14:sldId id="488"/>
            <p14:sldId id="552"/>
            <p14:sldId id="556"/>
            <p14:sldId id="557"/>
            <p14:sldId id="372"/>
            <p14:sldId id="564"/>
            <p14:sldId id="565"/>
            <p14:sldId id="566"/>
            <p14:sldId id="567"/>
            <p14:sldId id="568"/>
            <p14:sldId id="573"/>
            <p14:sldId id="574"/>
            <p14:sldId id="575"/>
            <p14:sldId id="576"/>
            <p14:sldId id="546"/>
            <p14:sldId id="547"/>
            <p14:sldId id="577"/>
            <p14:sldId id="578"/>
            <p14:sldId id="375"/>
            <p14:sldId id="558"/>
            <p14:sldId id="559"/>
            <p14:sldId id="560"/>
            <p14:sldId id="561"/>
            <p14:sldId id="562"/>
            <p14:sldId id="563"/>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6139" autoAdjust="0"/>
  </p:normalViewPr>
  <p:slideViewPr>
    <p:cSldViewPr>
      <p:cViewPr varScale="1">
        <p:scale>
          <a:sx n="142" d="100"/>
          <a:sy n="142" d="100"/>
        </p:scale>
        <p:origin x="594"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‹Nº›</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30717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B93F9-0430-4295-A60B-76228A639C3D}" type="slidenum">
              <a:rPr kumimoji="0" lang="en-US" sz="18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39640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157752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18</a:t>
            </a:fld>
            <a:endParaRPr lang="en-US" dirty="0"/>
          </a:p>
        </p:txBody>
      </p:sp>
    </p:spTree>
    <p:extLst>
      <p:ext uri="{BB962C8B-B14F-4D97-AF65-F5344CB8AC3E}">
        <p14:creationId xmlns:p14="http://schemas.microsoft.com/office/powerpoint/2010/main" val="52812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148058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20</a:t>
            </a:fld>
            <a:endParaRPr lang="en-US" dirty="0"/>
          </a:p>
        </p:txBody>
      </p:sp>
    </p:spTree>
    <p:extLst>
      <p:ext uri="{BB962C8B-B14F-4D97-AF65-F5344CB8AC3E}">
        <p14:creationId xmlns:p14="http://schemas.microsoft.com/office/powerpoint/2010/main" val="282160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7744-5246-5B42-0080-8110C9921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B4956-D847-8F05-D255-2E52B6CD5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17D28-AB87-F8D8-DF0B-4B21DBBE87CB}"/>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C35194A1-B778-B8C3-2E57-05C27F77EB97}"/>
              </a:ext>
            </a:extLst>
          </p:cNvPr>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2741382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22</a:t>
            </a:fld>
            <a:endParaRPr lang="en-US" dirty="0"/>
          </a:p>
        </p:txBody>
      </p:sp>
    </p:spTree>
    <p:extLst>
      <p:ext uri="{BB962C8B-B14F-4D97-AF65-F5344CB8AC3E}">
        <p14:creationId xmlns:p14="http://schemas.microsoft.com/office/powerpoint/2010/main" val="143354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236004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175189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C1F88-04BB-072F-2E70-316BBEB09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75E51-593C-1763-B0C4-CD6497EA7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B2BEA-F320-7D53-7698-55BA60200FF6}"/>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CA468D62-3AF0-2E50-235D-7A7647ED11F6}"/>
              </a:ext>
            </a:extLst>
          </p:cNvPr>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2768176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1CC25-29A1-EBE1-B0DB-C4A7639DC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F8E32-6FB6-65BC-5E43-BBDC3A70C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BB53A-77BB-3AD6-D919-1684BA13CE49}"/>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BBB26B82-BB58-5C1D-DC60-D69ACF72565C}"/>
              </a:ext>
            </a:extLst>
          </p:cNvPr>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247392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32</a:t>
            </a:fld>
            <a:endParaRPr lang="en-US" dirty="0"/>
          </a:p>
        </p:txBody>
      </p:sp>
    </p:spTree>
    <p:extLst>
      <p:ext uri="{BB962C8B-B14F-4D97-AF65-F5344CB8AC3E}">
        <p14:creationId xmlns:p14="http://schemas.microsoft.com/office/powerpoint/2010/main" val="2077095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3141167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3384803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35</a:t>
            </a:fld>
            <a:endParaRPr lang="en-US" dirty="0"/>
          </a:p>
        </p:txBody>
      </p:sp>
    </p:spTree>
    <p:extLst>
      <p:ext uri="{BB962C8B-B14F-4D97-AF65-F5344CB8AC3E}">
        <p14:creationId xmlns:p14="http://schemas.microsoft.com/office/powerpoint/2010/main" val="2257791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0703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306024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2025 </a:t>
            </a: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FTF Meeting (CAME+WCCA)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sp>
        <p:nvSpPr>
          <p:cNvPr id="3" name="文字方塊 2">
            <a:extLst>
              <a:ext uri="{FF2B5EF4-FFF2-40B4-BE49-F238E27FC236}">
                <a16:creationId xmlns:a16="http://schemas.microsoft.com/office/drawing/2014/main" id="{18DB553C-908A-78E0-3FD9-1D652AAF1CF8}"/>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pic>
        <p:nvPicPr>
          <p:cNvPr id="2" name="圖片 1">
            <a:extLst>
              <a:ext uri="{FF2B5EF4-FFF2-40B4-BE49-F238E27FC236}">
                <a16:creationId xmlns:a16="http://schemas.microsoft.com/office/drawing/2014/main" id="{92DB4057-0293-4C34-6AAE-94E34A8E9D88}"/>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Tree>
    <p:extLst>
      <p:ext uri="{BB962C8B-B14F-4D97-AF65-F5344CB8AC3E}">
        <p14:creationId xmlns:p14="http://schemas.microsoft.com/office/powerpoint/2010/main" val="74970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NAV</a:t>
            </a:r>
          </a:p>
          <a:p>
            <a:pPr lvl="0" algn="ctr">
              <a:defRPr/>
            </a:pPr>
            <a:r>
              <a:rPr lang="en-US" altLang="zh-CN" sz="2400" b="1" dirty="0">
                <a:solidFill>
                  <a:prstClr val="black">
                    <a:lumMod val="85000"/>
                    <a:lumOff val="15000"/>
                  </a:prstClr>
                </a:solidFill>
                <a:latin typeface="DFKai-SB" pitchFamily="65" charset="-120"/>
                <a:ea typeface="DFKai-SB" pitchFamily="65" charset="-120"/>
              </a:rPr>
              <a:t>(EL SALVADOR)</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8468011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62024643"/>
              </p:ext>
            </p:extLst>
          </p:nvPr>
        </p:nvGraphicFramePr>
        <p:xfrm>
          <a:off x="104258" y="700835"/>
          <a:ext cx="8935485" cy="4239168"/>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4369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85534">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73914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83</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65%</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900" b="0" i="0" u="none" strike="noStrike" dirty="0">
                        <a:solidFill>
                          <a:schemeClr val="tx1"/>
                        </a:solidFill>
                        <a:effectLst/>
                        <a:latin typeface="DFKai-SB" pitchFamily="65" charset="-120"/>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970801">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baseline="0" dirty="0">
                          <a:solidFill>
                            <a:schemeClr val="tx1"/>
                          </a:solidFill>
                          <a:effectLst/>
                          <a:latin typeface="DFKai-SB" pitchFamily="65" charset="-120"/>
                          <a:ea typeface="DFKai-SB" pitchFamily="65" charset="-120"/>
                        </a:rPr>
                        <a:t> =&gt;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(CF</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409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377</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479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Tree>
    <p:extLst>
      <p:ext uri="{BB962C8B-B14F-4D97-AF65-F5344CB8AC3E}">
        <p14:creationId xmlns:p14="http://schemas.microsoft.com/office/powerpoint/2010/main" val="76702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30983567"/>
              </p:ext>
            </p:extLst>
          </p:nvPr>
        </p:nvGraphicFramePr>
        <p:xfrm>
          <a:off x="104257" y="686688"/>
          <a:ext cx="8935488" cy="4293229"/>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sz="1000" dirty="0">
                          <a:latin typeface="DFKai-SB"/>
                          <a:ea typeface="DFKai-SB"/>
                          <a:cs typeface="DFKai-SB"/>
                          <a:sym typeface="DFKai-SB"/>
                        </a:rPr>
                        <a:t>580</a:t>
                      </a:r>
                      <a:endParaRPr sz="1000" dirty="0">
                        <a:latin typeface="DFKai-SB"/>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23</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altLang="zh-TW" sz="1000" b="0" i="0" u="none" strike="noStrike" dirty="0">
                          <a:solidFill>
                            <a:schemeClr val="tx1"/>
                          </a:solidFill>
                          <a:latin typeface="DFKai-SB"/>
                          <a:ea typeface="DFKai-SB"/>
                          <a:cs typeface="DFKai-SB"/>
                          <a:sym typeface="DFKai-SB"/>
                        </a:rPr>
                        <a:t>150</a:t>
                      </a:r>
                      <a:endParaRPr sz="1000" b="0" i="0" u="none" strike="noStrike" dirty="0">
                        <a:solidFill>
                          <a:schemeClr val="tx1"/>
                        </a:solidFill>
                        <a:latin typeface="DFKai-SB"/>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221</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147%</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just" rtl="0" fontAlgn="ctr">
                        <a:buFont typeface="Arial" panose="020B0604020202020204" pitchFamily="34" charset="0"/>
                        <a:buNone/>
                      </a:pPr>
                      <a:endParaRPr lang="de-DE" sz="8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WCCA+CARB</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altLang="zh-TW" sz="1000" b="0" i="0" u="none" strike="noStrike" dirty="0">
                          <a:solidFill>
                            <a:schemeClr val="tx1"/>
                          </a:solidFill>
                          <a:latin typeface="DFKai-SB"/>
                          <a:ea typeface="DFKai-SB"/>
                          <a:cs typeface="DFKai-SB"/>
                          <a:sym typeface="DFKai-SB"/>
                        </a:rPr>
                        <a:t>220</a:t>
                      </a:r>
                      <a:endParaRPr sz="1000" b="0" i="0" u="none" strike="noStrike" dirty="0">
                        <a:solidFill>
                          <a:schemeClr val="tx1"/>
                        </a:solidFill>
                        <a:latin typeface="DFKai-SB"/>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70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32%</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100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n-US" sz="800" b="0" i="0" u="none" strike="noStrike" dirty="0">
                        <a:solidFill>
                          <a:schemeClr val="tx1"/>
                        </a:solidFill>
                        <a:effectLst/>
                        <a:latin typeface="DFKai-SB" pitchFamily="65" charset="-120"/>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solidFill>
              <a:latin typeface="Calibri"/>
            </a:endParaRPr>
          </a:p>
        </p:txBody>
      </p:sp>
      <p:sp>
        <p:nvSpPr>
          <p:cNvPr id="2" name="Slide Number Placeholder 1">
            <a:extLst>
              <a:ext uri="{FF2B5EF4-FFF2-40B4-BE49-F238E27FC236}">
                <a16:creationId xmlns:a16="http://schemas.microsoft.com/office/drawing/2014/main" id="{16A00793-B1A6-94D9-74FD-A533840959E3}"/>
              </a:ext>
            </a:extLst>
          </p:cNvPr>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Tree>
    <p:extLst>
      <p:ext uri="{BB962C8B-B14F-4D97-AF65-F5344CB8AC3E}">
        <p14:creationId xmlns:p14="http://schemas.microsoft.com/office/powerpoint/2010/main" val="2114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2" name="Marcador de contenido 1">
            <a:extLst>
              <a:ext uri="{FF2B5EF4-FFF2-40B4-BE49-F238E27FC236}">
                <a16:creationId xmlns:a16="http://schemas.microsoft.com/office/drawing/2014/main" id="{4B2256E3-F5F7-3410-680A-D131614F17D2}"/>
              </a:ext>
            </a:extLst>
          </p:cNvPr>
          <p:cNvSpPr txBox="1">
            <a:spLocks/>
          </p:cNvSpPr>
          <p:nvPr/>
        </p:nvSpPr>
        <p:spPr>
          <a:xfrm>
            <a:off x="251520" y="852349"/>
            <a:ext cx="8157592" cy="4031371"/>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panose="05020102010507070707" pitchFamily="18" charset="2"/>
              <a:buNone/>
              <a:defRPr/>
            </a:pPr>
            <a:r>
              <a:rPr kumimoji="0" lang="es-SV" sz="2000" dirty="0" err="1">
                <a:latin typeface="Candara" panose="020E0502030303020204" pitchFamily="34" charset="0"/>
              </a:rPr>
              <a:t>Commercial</a:t>
            </a:r>
            <a:r>
              <a:rPr kumimoji="0" lang="es-SV" sz="2000" dirty="0">
                <a:latin typeface="Candara" panose="020E0502030303020204" pitchFamily="34" charset="0"/>
              </a:rPr>
              <a:t> </a:t>
            </a:r>
            <a:r>
              <a:rPr kumimoji="0" lang="es-SV" sz="2000" dirty="0" err="1">
                <a:latin typeface="Candara" panose="020E0502030303020204" pitchFamily="34" charset="0"/>
              </a:rPr>
              <a:t>Side</a:t>
            </a:r>
            <a:r>
              <a:rPr kumimoji="0" lang="es-SV" sz="2000" dirty="0">
                <a:latin typeface="Candara" panose="020E0502030303020204" pitchFamily="34" charset="0"/>
              </a:rPr>
              <a:t>:</a:t>
            </a:r>
            <a:endParaRPr kumimoji="0" lang="es-SV" sz="1600" dirty="0">
              <a:latin typeface="Candara" panose="020E0502030303020204" pitchFamily="34" charset="0"/>
            </a:endParaRPr>
          </a:p>
        </p:txBody>
      </p:sp>
      <p:sp>
        <p:nvSpPr>
          <p:cNvPr id="3" name="Marcador de contenido 1">
            <a:extLst>
              <a:ext uri="{FF2B5EF4-FFF2-40B4-BE49-F238E27FC236}">
                <a16:creationId xmlns:a16="http://schemas.microsoft.com/office/drawing/2014/main" id="{90200D85-E52D-D13F-41AA-FD3A573510A5}"/>
              </a:ext>
            </a:extLst>
          </p:cNvPr>
          <p:cNvSpPr txBox="1">
            <a:spLocks/>
          </p:cNvSpPr>
          <p:nvPr/>
        </p:nvSpPr>
        <p:spPr>
          <a:xfrm>
            <a:off x="255244" y="3507854"/>
            <a:ext cx="8229600" cy="18002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panose="05020102010507070707" pitchFamily="18" charset="2"/>
              <a:buNone/>
              <a:defRPr/>
            </a:pPr>
            <a:r>
              <a:rPr kumimoji="0" lang="es-SV" sz="2000" dirty="0">
                <a:latin typeface="Candara" panose="020E0502030303020204" pitchFamily="34" charset="0"/>
              </a:rPr>
              <a:t>Future Plan </a:t>
            </a:r>
            <a:r>
              <a:rPr kumimoji="0" lang="es-SV" sz="2000" dirty="0" err="1">
                <a:latin typeface="Candara" panose="020E0502030303020204" pitchFamily="34" charset="0"/>
              </a:rPr>
              <a:t>suggestion</a:t>
            </a:r>
            <a:r>
              <a:rPr kumimoji="0" lang="es-SV" sz="2000" dirty="0">
                <a:latin typeface="Candara" panose="020E0502030303020204" pitchFamily="34" charset="0"/>
              </a:rPr>
              <a:t>:</a:t>
            </a:r>
          </a:p>
          <a:p>
            <a:pPr algn="just">
              <a:buFontTx/>
              <a:buChar char="-"/>
              <a:defRPr/>
            </a:pPr>
            <a:endParaRPr kumimoji="0" lang="es-SV" sz="1200" dirty="0"/>
          </a:p>
          <a:p>
            <a:pPr marL="0" indent="0" algn="just">
              <a:buNone/>
              <a:defRPr/>
            </a:pPr>
            <a:r>
              <a:rPr lang="es-SV" sz="1200" dirty="0"/>
              <a:t> </a:t>
            </a:r>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kumimoji="0" lang="es-SV" sz="1200" dirty="0"/>
          </a:p>
          <a:p>
            <a:pPr marL="0" indent="0" algn="just">
              <a:buFont typeface="Wingdings 2" panose="05020102010507070707" pitchFamily="18" charset="2"/>
              <a:buNone/>
              <a:defRPr/>
            </a:pPr>
            <a:endParaRPr kumimoji="0" lang="es-SV" sz="1200" dirty="0"/>
          </a:p>
        </p:txBody>
      </p:sp>
    </p:spTree>
    <p:extLst>
      <p:ext uri="{BB962C8B-B14F-4D97-AF65-F5344CB8AC3E}">
        <p14:creationId xmlns:p14="http://schemas.microsoft.com/office/powerpoint/2010/main" val="404587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79512" y="771550"/>
            <a:ext cx="8784976" cy="2308324"/>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1185029947"/>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文字方塊 2">
            <a:extLst>
              <a:ext uri="{FF2B5EF4-FFF2-40B4-BE49-F238E27FC236}">
                <a16:creationId xmlns:a16="http://schemas.microsoft.com/office/drawing/2014/main" id="{A195F785-0322-FCFA-0D28-0F25CCD2A72E}"/>
              </a:ext>
            </a:extLst>
          </p:cNvPr>
          <p:cNvSpPr txBox="1"/>
          <p:nvPr/>
        </p:nvSpPr>
        <p:spPr>
          <a:xfrm>
            <a:off x="110872" y="2876516"/>
            <a:ext cx="8785225" cy="923330"/>
          </a:xfrm>
          <a:prstGeom prst="rect">
            <a:avLst/>
          </a:prstGeom>
          <a:noFill/>
        </p:spPr>
        <p:txBody>
          <a:bodyPr>
            <a:spAutoFit/>
          </a:bodyPr>
          <a:lstStyle/>
          <a:p>
            <a:pPr algn="just">
              <a:buFont typeface="Wingdings 2" panose="05020102010507070707" pitchFamily="18" charset="2"/>
              <a:buNone/>
              <a:defRPr/>
            </a:pPr>
            <a:r>
              <a:rPr lang="es-SV" altLang="es-SV" dirty="0">
                <a:latin typeface="Candara" panose="020E0502030303020204" pitchFamily="34" charset="0"/>
              </a:rPr>
              <a:t>Economic Background</a:t>
            </a:r>
          </a:p>
          <a:p>
            <a:pPr algn="just">
              <a:buFont typeface="Wingdings 2" panose="05020102010507070707" pitchFamily="18" charset="2"/>
              <a:buNone/>
              <a:defRPr/>
            </a:pPr>
            <a:endParaRPr lang="es-SV" altLang="es-SV" sz="1200" dirty="0">
              <a:latin typeface="Candara" panose="020E0502030303020204" pitchFamily="34" charset="0"/>
            </a:endParaRPr>
          </a:p>
          <a:p>
            <a:pPr algn="just">
              <a:defRPr/>
            </a:pPr>
            <a:endParaRPr lang="en-US" sz="1200" dirty="0">
              <a:latin typeface="Candara" panose="020E0502030303020204" pitchFamily="34" charset="0"/>
            </a:endParaRPr>
          </a:p>
          <a:p>
            <a:pPr marL="285750" indent="-285750" algn="just">
              <a:buFont typeface="Arial" pitchFamily="34" charset="0"/>
              <a:buChar char="•"/>
              <a:defRPr/>
            </a:pPr>
            <a:endParaRPr lang="en-US" sz="1200" dirty="0"/>
          </a:p>
        </p:txBody>
      </p:sp>
    </p:spTree>
    <p:extLst>
      <p:ext uri="{BB962C8B-B14F-4D97-AF65-F5344CB8AC3E}">
        <p14:creationId xmlns:p14="http://schemas.microsoft.com/office/powerpoint/2010/main" val="406623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(SV)</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432863483"/>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5342" y="3916401"/>
            <a:ext cx="8928992" cy="369332"/>
          </a:xfrm>
          <a:prstGeom prst="rect">
            <a:avLst/>
          </a:prstGeom>
          <a:noFill/>
        </p:spPr>
        <p:txBody>
          <a:bodyPr wrap="square" rtlCol="0">
            <a:spAutoFit/>
          </a:bodyPr>
          <a:lstStyle/>
          <a:p>
            <a:r>
              <a:rPr lang="en-US" altLang="zh-TW" dirty="0">
                <a:latin typeface="Candara" panose="020E0502030303020204" pitchFamily="34" charset="0"/>
              </a:rPr>
              <a:t>Topic </a:t>
            </a:r>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15</a:t>
            </a:fld>
            <a:endParaRPr lang="en-US" sz="1000" dirty="0"/>
          </a:p>
        </p:txBody>
      </p:sp>
    </p:spTree>
    <p:extLst>
      <p:ext uri="{BB962C8B-B14F-4D97-AF65-F5344CB8AC3E}">
        <p14:creationId xmlns:p14="http://schemas.microsoft.com/office/powerpoint/2010/main" val="291555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(SV)</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684110648"/>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046440"/>
          </a:xfrm>
          <a:prstGeom prst="rect">
            <a:avLst/>
          </a:prstGeom>
          <a:noFill/>
        </p:spPr>
        <p:txBody>
          <a:bodyPr wrap="square" rtlCol="0">
            <a:spAutoFit/>
          </a:bodyPr>
          <a:lstStyle/>
          <a:p>
            <a:r>
              <a:rPr lang="en-US" altLang="zh-TW" dirty="0">
                <a:latin typeface="Candara" panose="020E0502030303020204" pitchFamily="34" charset="0"/>
              </a:rPr>
              <a:t>Topic</a:t>
            </a:r>
          </a:p>
          <a:p>
            <a:r>
              <a:rPr lang="en-US" altLang="zh-TW" sz="1100" dirty="0">
                <a:latin typeface="Candara" panose="020E0502030303020204" pitchFamily="34" charset="0"/>
              </a:rPr>
              <a:t>Terminal info update (expansion/dredge/crane)</a:t>
            </a:r>
          </a:p>
          <a:p>
            <a:pPr lvl="1"/>
            <a:endParaRPr lang="en-US" altLang="zh-TW" sz="1100" dirty="0">
              <a:latin typeface="Candara" panose="020E0502030303020204" pitchFamily="34" charset="0"/>
            </a:endParaRPr>
          </a:p>
          <a:p>
            <a:endParaRPr lang="en-US" altLang="zh-TW" sz="1100" dirty="0">
              <a:latin typeface="Candara" panose="020E0502030303020204" pitchFamily="34" charset="0"/>
            </a:endParaRPr>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16</a:t>
            </a:fld>
            <a:endParaRPr lang="en-US" sz="1000" dirty="0"/>
          </a:p>
        </p:txBody>
      </p:sp>
      <p:sp>
        <p:nvSpPr>
          <p:cNvPr id="8" name="Rectangle 3">
            <a:extLst>
              <a:ext uri="{FF2B5EF4-FFF2-40B4-BE49-F238E27FC236}">
                <a16:creationId xmlns:a16="http://schemas.microsoft.com/office/drawing/2014/main" id="{D79DA7CD-9749-1416-8B4F-187AB7E759CF}"/>
              </a:ext>
            </a:extLst>
          </p:cNvPr>
          <p:cNvSpPr>
            <a:spLocks noChangeArrowheads="1"/>
          </p:cNvSpPr>
          <p:nvPr/>
        </p:nvSpPr>
        <p:spPr bwMode="auto">
          <a:xfrm>
            <a:off x="234462" y="4339020"/>
            <a:ext cx="8153962"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SV" altLang="es-SV" sz="900" b="0" i="0" u="none" strike="noStrike" cap="none" normalizeH="0" baseline="0" dirty="0" err="1">
                <a:ln>
                  <a:noFill/>
                </a:ln>
                <a:solidFill>
                  <a:srgbClr val="202124"/>
                </a:solidFill>
                <a:effectLst/>
                <a:latin typeface="Candara" panose="020E0502030303020204" pitchFamily="34" charset="0"/>
              </a:rPr>
              <a:t>The</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expansion</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of</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the</a:t>
            </a:r>
            <a:r>
              <a:rPr kumimoji="0" lang="es-SV" altLang="es-SV" sz="900" b="0" i="0" u="none" strike="noStrike" cap="none" normalizeH="0" baseline="0" dirty="0">
                <a:ln>
                  <a:noFill/>
                </a:ln>
                <a:solidFill>
                  <a:srgbClr val="202124"/>
                </a:solidFill>
                <a:effectLst/>
                <a:latin typeface="Candara" panose="020E0502030303020204" pitchFamily="34" charset="0"/>
              </a:rPr>
              <a:t> container </a:t>
            </a:r>
            <a:r>
              <a:rPr kumimoji="0" lang="es-SV" altLang="es-SV" sz="900" b="0" i="0" u="none" strike="noStrike" cap="none" normalizeH="0" baseline="0" dirty="0" err="1">
                <a:ln>
                  <a:noFill/>
                </a:ln>
                <a:solidFill>
                  <a:srgbClr val="202124"/>
                </a:solidFill>
                <a:effectLst/>
                <a:latin typeface="Candara" panose="020E0502030303020204" pitchFamily="34" charset="0"/>
              </a:rPr>
              <a:t>yard</a:t>
            </a:r>
            <a:r>
              <a:rPr kumimoji="0" lang="es-SV" altLang="es-SV" sz="900" b="0" i="0" u="none" strike="noStrike" cap="none" normalizeH="0" baseline="0" dirty="0">
                <a:ln>
                  <a:noFill/>
                </a:ln>
                <a:solidFill>
                  <a:srgbClr val="202124"/>
                </a:solidFill>
                <a:effectLst/>
                <a:latin typeface="Candara" panose="020E0502030303020204" pitchFamily="34" charset="0"/>
              </a:rPr>
              <a:t> at </a:t>
            </a:r>
            <a:r>
              <a:rPr kumimoji="0" lang="es-SV" altLang="es-SV" sz="900" b="0" i="0" u="none" strike="noStrike" cap="none" normalizeH="0" baseline="0" dirty="0" err="1">
                <a:ln>
                  <a:noFill/>
                </a:ln>
                <a:solidFill>
                  <a:srgbClr val="202124"/>
                </a:solidFill>
                <a:effectLst/>
                <a:latin typeface="Candara" panose="020E0502030303020204" pitchFamily="34" charset="0"/>
              </a:rPr>
              <a:t>the</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port</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of</a:t>
            </a:r>
            <a:r>
              <a:rPr kumimoji="0" lang="es-SV" altLang="es-SV" sz="900" b="0" i="0" u="none" strike="noStrike" cap="none" normalizeH="0" baseline="0" dirty="0">
                <a:ln>
                  <a:noFill/>
                </a:ln>
                <a:solidFill>
                  <a:srgbClr val="202124"/>
                </a:solidFill>
                <a:effectLst/>
                <a:latin typeface="Candara" panose="020E0502030303020204" pitchFamily="34" charset="0"/>
              </a:rPr>
              <a:t> Acajutla </a:t>
            </a:r>
            <a:r>
              <a:rPr kumimoji="0" lang="es-SV" altLang="es-SV" sz="900" b="0" i="0" u="none" strike="noStrike" cap="none" normalizeH="0" baseline="0" dirty="0" err="1">
                <a:ln>
                  <a:noFill/>
                </a:ln>
                <a:solidFill>
                  <a:srgbClr val="202124"/>
                </a:solidFill>
                <a:effectLst/>
                <a:latin typeface="Candara" panose="020E0502030303020204" pitchFamily="34" charset="0"/>
              </a:rPr>
              <a:t>includes</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an</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area</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of</a:t>
            </a:r>
            <a:r>
              <a:rPr kumimoji="0" lang="es-SV" altLang="es-SV" sz="900" b="0" i="0" u="none" strike="noStrike" cap="none" normalizeH="0" baseline="0" dirty="0">
                <a:ln>
                  <a:noFill/>
                </a:ln>
                <a:solidFill>
                  <a:srgbClr val="202124"/>
                </a:solidFill>
                <a:effectLst/>
                <a:latin typeface="Candara" panose="020E0502030303020204" pitchFamily="34" charset="0"/>
              </a:rPr>
              <a:t> ​​more </a:t>
            </a:r>
            <a:r>
              <a:rPr kumimoji="0" lang="es-SV" altLang="es-SV" sz="900" b="0" i="0" u="none" strike="noStrike" cap="none" normalizeH="0" baseline="0" dirty="0" err="1">
                <a:ln>
                  <a:noFill/>
                </a:ln>
                <a:solidFill>
                  <a:srgbClr val="202124"/>
                </a:solidFill>
                <a:effectLst/>
                <a:latin typeface="Candara" panose="020E0502030303020204" pitchFamily="34" charset="0"/>
              </a:rPr>
              <a:t>than</a:t>
            </a:r>
            <a:r>
              <a:rPr kumimoji="0" lang="es-SV" altLang="es-SV" sz="900" b="0" i="0" u="none" strike="noStrike" cap="none" normalizeH="0" baseline="0" dirty="0">
                <a:ln>
                  <a:noFill/>
                </a:ln>
                <a:solidFill>
                  <a:srgbClr val="202124"/>
                </a:solidFill>
                <a:effectLst/>
                <a:latin typeface="Candara" panose="020E0502030303020204" pitchFamily="34" charset="0"/>
              </a:rPr>
              <a:t> 91,000 m2. </a:t>
            </a:r>
            <a:r>
              <a:rPr kumimoji="0" lang="es-SV" altLang="es-SV" sz="900" b="0" i="0" u="none" strike="noStrike" cap="none" normalizeH="0" baseline="0" dirty="0" err="1">
                <a:ln>
                  <a:noFill/>
                </a:ln>
                <a:solidFill>
                  <a:srgbClr val="202124"/>
                </a:solidFill>
                <a:effectLst/>
                <a:latin typeface="Candara" panose="020E0502030303020204" pitchFamily="34" charset="0"/>
              </a:rPr>
              <a:t>It</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also</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includes</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an</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area</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for</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refrigerated</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containers</a:t>
            </a:r>
            <a:r>
              <a:rPr kumimoji="0" lang="es-SV" altLang="es-SV" sz="900" b="0" i="0" u="none" strike="noStrike" cap="none" normalizeH="0" baseline="0" dirty="0">
                <a:ln>
                  <a:noFill/>
                </a:ln>
                <a:solidFill>
                  <a:srgbClr val="202124"/>
                </a:solidFill>
                <a:effectLst/>
                <a:latin typeface="Candara" panose="020E0502030303020204" pitchFamily="34" charset="0"/>
              </a:rPr>
              <a:t> and heavy </a:t>
            </a:r>
            <a:r>
              <a:rPr kumimoji="0" lang="es-SV" altLang="es-SV" sz="900" b="0" i="0" u="none" strike="noStrike" cap="none" normalizeH="0" baseline="0" dirty="0" err="1">
                <a:ln>
                  <a:noFill/>
                </a:ln>
                <a:solidFill>
                  <a:srgbClr val="202124"/>
                </a:solidFill>
                <a:effectLst/>
                <a:latin typeface="Candara" panose="020E0502030303020204" pitchFamily="34" charset="0"/>
              </a:rPr>
              <a:t>transport</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to</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facilitate</a:t>
            </a:r>
            <a:r>
              <a:rPr kumimoji="0" lang="es-SV" altLang="es-SV" sz="900" b="0" i="0" u="none" strike="noStrike" cap="none" normalizeH="0" baseline="0" dirty="0">
                <a:ln>
                  <a:noFill/>
                </a:ln>
                <a:solidFill>
                  <a:srgbClr val="202124"/>
                </a:solidFill>
                <a:effectLst/>
                <a:latin typeface="Candara" panose="020E0502030303020204" pitchFamily="34" charset="0"/>
              </a:rPr>
              <a:t> more </a:t>
            </a:r>
            <a:r>
              <a:rPr kumimoji="0" lang="es-SV" altLang="es-SV" sz="900" b="0" i="0" u="none" strike="noStrike" cap="none" normalizeH="0" baseline="0" dirty="0" err="1">
                <a:ln>
                  <a:noFill/>
                </a:ln>
                <a:solidFill>
                  <a:srgbClr val="202124"/>
                </a:solidFill>
                <a:effectLst/>
                <a:latin typeface="Candara" panose="020E0502030303020204" pitchFamily="34" charset="0"/>
              </a:rPr>
              <a:t>than</a:t>
            </a:r>
            <a:r>
              <a:rPr kumimoji="0" lang="es-SV" altLang="es-SV" sz="900" b="0" i="0" u="none" strike="noStrike" cap="none" normalizeH="0" baseline="0" dirty="0">
                <a:ln>
                  <a:noFill/>
                </a:ln>
                <a:solidFill>
                  <a:srgbClr val="202124"/>
                </a:solidFill>
                <a:effectLst/>
                <a:latin typeface="Candara" panose="020E0502030303020204" pitchFamily="34" charset="0"/>
              </a:rPr>
              <a:t> 7,000 </a:t>
            </a:r>
            <a:r>
              <a:rPr kumimoji="0" lang="es-SV" altLang="es-SV" sz="900" b="0" i="0" u="none" strike="noStrike" cap="none" normalizeH="0" baseline="0" dirty="0" err="1">
                <a:ln>
                  <a:noFill/>
                </a:ln>
                <a:solidFill>
                  <a:srgbClr val="202124"/>
                </a:solidFill>
                <a:effectLst/>
                <a:latin typeface="Candara" panose="020E0502030303020204" pitchFamily="34" charset="0"/>
              </a:rPr>
              <a:t>monthly</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operations</a:t>
            </a:r>
            <a:r>
              <a:rPr kumimoji="0" lang="es-SV" altLang="es-SV" sz="900" b="0" i="0" u="none" strike="noStrike" cap="none" normalizeH="0" baseline="0" dirty="0">
                <a:ln>
                  <a:noFill/>
                </a:ln>
                <a:solidFill>
                  <a:srgbClr val="202124"/>
                </a:solidFill>
                <a:effectLst/>
                <a:latin typeface="Candara" panose="020E0502030303020204" pitchFamily="34" charset="0"/>
              </a:rPr>
              <a:t>.</a:t>
            </a:r>
            <a:r>
              <a:rPr kumimoji="0" lang="es-SV" altLang="es-SV" sz="900" b="0" i="0" u="none" strike="noStrike" cap="none" normalizeH="0" baseline="0" dirty="0">
                <a:ln>
                  <a:noFill/>
                </a:ln>
                <a:solidFill>
                  <a:schemeClr val="tx1"/>
                </a:solidFill>
                <a:effectLst/>
                <a:latin typeface="Candara" panose="020E0502030303020204" pitchFamily="34" charset="0"/>
              </a:rPr>
              <a:t> </a:t>
            </a:r>
          </a:p>
        </p:txBody>
      </p:sp>
    </p:spTree>
    <p:extLst>
      <p:ext uri="{BB962C8B-B14F-4D97-AF65-F5344CB8AC3E}">
        <p14:creationId xmlns:p14="http://schemas.microsoft.com/office/powerpoint/2010/main" val="320832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SNP</a:t>
            </a:r>
          </a:p>
          <a:p>
            <a:pPr lvl="0" algn="ctr">
              <a:defRPr/>
            </a:pPr>
            <a:r>
              <a:rPr lang="en-US" altLang="zh-CN" sz="2400" b="1" dirty="0">
                <a:solidFill>
                  <a:prstClr val="black">
                    <a:lumMod val="85000"/>
                    <a:lumOff val="15000"/>
                  </a:prstClr>
                </a:solidFill>
                <a:latin typeface="DFKai-SB" pitchFamily="65" charset="-120"/>
                <a:ea typeface="DFKai-SB" pitchFamily="65" charset="-120"/>
              </a:rPr>
              <a:t>(GUATEMALA include BELIZE)</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5964486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93908242"/>
              </p:ext>
            </p:extLst>
          </p:nvPr>
        </p:nvGraphicFramePr>
        <p:xfrm>
          <a:off x="104258" y="700835"/>
          <a:ext cx="8935485" cy="4245363"/>
        </p:xfrm>
        <a:graphic>
          <a:graphicData uri="http://schemas.openxmlformats.org/drawingml/2006/table">
            <a:tbl>
              <a:tblPr/>
              <a:tblGrid>
                <a:gridCol w="43529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600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9435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27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GT+BZ</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9,823</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7,430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rgbClr val="FF0000"/>
                          </a:solidFill>
                          <a:effectLst/>
                          <a:latin typeface="DFKai-SB" pitchFamily="65" charset="-120"/>
                          <a:ea typeface="DFKai-SB" pitchFamily="65" charset="-120"/>
                        </a:rPr>
                        <a:t>76%</a:t>
                      </a:r>
                      <a:endParaRPr lang="de-DE" sz="1000" b="0" i="0" u="none" strike="noStrike" dirty="0">
                        <a:solidFill>
                          <a:srgbClr val="FF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9,269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088232">
                <a:tc vMerge="1">
                  <a:txBody>
                    <a:bodyPr/>
                    <a:lstStyle/>
                    <a:p>
                      <a:endParaRPr lang="de-DE"/>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GT+BZ</a:t>
                      </a:r>
                      <a:r>
                        <a:rPr lang="en-US" altLang="zh-TW" sz="900" b="1" i="0" u="none" strike="noStrike" dirty="0">
                          <a:solidFill>
                            <a:schemeClr val="tx1"/>
                          </a:solidFill>
                          <a:effectLst/>
                          <a:latin typeface="DFKai-SB" pitchFamily="65" charset="-120"/>
                          <a:ea typeface="DFKai-SB" pitchFamily="65" charset="-120"/>
                        </a:rPr>
                        <a:t> EXP.</a:t>
                      </a:r>
                      <a:r>
                        <a:rPr lang="fr-FR" altLang="zh-TW" sz="900" b="1" i="0" u="none" strike="noStrike" baseline="0" dirty="0">
                          <a:solidFill>
                            <a:schemeClr val="tx1"/>
                          </a:solidFill>
                          <a:effectLst/>
                          <a:latin typeface="DFKai-SB" pitchFamily="65" charset="-120"/>
                          <a:ea typeface="DFKai-SB" pitchFamily="65" charset="-120"/>
                        </a:rPr>
                        <a:t> =&gt;</a:t>
                      </a:r>
                      <a:r>
                        <a:rPr lang="fr-FR" altLang="zh-TW" sz="9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(CF</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1,952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2,357</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121%</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2,989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(GT+BZ)</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dirty="0">
              <a:solidFill>
                <a:prstClr val="black"/>
              </a:solidFill>
              <a:latin typeface="Calibri"/>
            </a:endParaRPr>
          </a:p>
        </p:txBody>
      </p:sp>
    </p:spTree>
    <p:extLst>
      <p:ext uri="{BB962C8B-B14F-4D97-AF65-F5344CB8AC3E}">
        <p14:creationId xmlns:p14="http://schemas.microsoft.com/office/powerpoint/2010/main" val="252835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24245504"/>
              </p:ext>
            </p:extLst>
          </p:nvPr>
        </p:nvGraphicFramePr>
        <p:xfrm>
          <a:off x="104257" y="686688"/>
          <a:ext cx="8935488" cy="4293229"/>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2024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GT+BZ</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2,350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499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21</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700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GT+BZ</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3,550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4,641</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latin typeface="DFKai-SB"/>
                          <a:ea typeface="DFKai-SB"/>
                          <a:cs typeface="DFKai-SB"/>
                          <a:sym typeface="DFKai-SB"/>
                        </a:rPr>
                        <a:t>131%</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4,300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8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GT+BZ</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WCCA+CARB</a:t>
                      </a:r>
                      <a:endParaRPr lang="de-DE" sz="9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650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1,039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tx1"/>
                          </a:solidFill>
                          <a:latin typeface="DFKai-SB"/>
                          <a:ea typeface="DFKai-SB"/>
                          <a:cs typeface="DFKai-SB"/>
                          <a:sym typeface="DFKai-SB"/>
                        </a:rPr>
                        <a:t>160%</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800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(GT+BZ)</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Tree>
    <p:extLst>
      <p:ext uri="{BB962C8B-B14F-4D97-AF65-F5344CB8AC3E}">
        <p14:creationId xmlns:p14="http://schemas.microsoft.com/office/powerpoint/2010/main" val="292385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2" name="圖片 1">
            <a:extLst>
              <a:ext uri="{FF2B5EF4-FFF2-40B4-BE49-F238E27FC236}">
                <a16:creationId xmlns:a16="http://schemas.microsoft.com/office/drawing/2014/main" id="{5EA4C617-C935-E1A0-B3F6-B2D0254504D2}"/>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202926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20</a:t>
            </a:fld>
            <a:endParaRPr lang="en-US" sz="1200" dirty="0">
              <a:solidFill>
                <a:prstClr val="black"/>
              </a:solidFill>
              <a:latin typeface="Calibri"/>
            </a:endParaRPr>
          </a:p>
        </p:txBody>
      </p:sp>
      <p:sp>
        <p:nvSpPr>
          <p:cNvPr id="3" name="文字方塊 2"/>
          <p:cNvSpPr txBox="1"/>
          <p:nvPr/>
        </p:nvSpPr>
        <p:spPr>
          <a:xfrm>
            <a:off x="114400" y="646349"/>
            <a:ext cx="1922321" cy="369332"/>
          </a:xfrm>
          <a:prstGeom prst="rect">
            <a:avLst/>
          </a:prstGeom>
          <a:noFill/>
        </p:spPr>
        <p:txBody>
          <a:bodyPr wrap="none" rtlCol="0">
            <a:spAutoFit/>
          </a:bodyPr>
          <a:lstStyle/>
          <a:p>
            <a:r>
              <a:rPr lang="en-US" b="1" dirty="0">
                <a:highlight>
                  <a:srgbClr val="FFFF00"/>
                </a:highlight>
                <a:latin typeface="Candara" panose="020E0502030303020204" pitchFamily="34" charset="0"/>
              </a:rPr>
              <a:t>Commercial side: </a:t>
            </a:r>
          </a:p>
        </p:txBody>
      </p:sp>
      <p:sp>
        <p:nvSpPr>
          <p:cNvPr id="4" name="文字方塊 2">
            <a:extLst>
              <a:ext uri="{FF2B5EF4-FFF2-40B4-BE49-F238E27FC236}">
                <a16:creationId xmlns:a16="http://schemas.microsoft.com/office/drawing/2014/main" id="{7D41886E-F33A-3962-07A3-F214D7C5E1DD}"/>
              </a:ext>
            </a:extLst>
          </p:cNvPr>
          <p:cNvSpPr txBox="1"/>
          <p:nvPr/>
        </p:nvSpPr>
        <p:spPr>
          <a:xfrm>
            <a:off x="114400" y="982853"/>
            <a:ext cx="4025552" cy="423193"/>
          </a:xfrm>
          <a:prstGeom prst="rect">
            <a:avLst/>
          </a:prstGeom>
          <a:noFill/>
        </p:spPr>
        <p:txBody>
          <a:bodyPr wrap="square" rtlCol="0">
            <a:spAutoFit/>
          </a:bodyPr>
          <a:lstStyle/>
          <a:p>
            <a:r>
              <a:rPr lang="en-US" sz="1100" b="1" u="sng" dirty="0">
                <a:latin typeface="Candara" panose="020E0502030303020204" pitchFamily="34" charset="0"/>
              </a:rPr>
              <a:t>Q trade</a:t>
            </a:r>
            <a:endParaRPr lang="en-US" sz="1100" dirty="0">
              <a:latin typeface="Candara" panose="020E0502030303020204" pitchFamily="34" charset="0"/>
            </a:endParaRPr>
          </a:p>
          <a:p>
            <a:pPr marL="171450" indent="-171450" algn="just">
              <a:buFont typeface="Arial" panose="020B0604020202020204" pitchFamily="34" charset="0"/>
              <a:buChar char="•"/>
            </a:pPr>
            <a:r>
              <a:rPr lang="en-US" sz="1050" dirty="0">
                <a:latin typeface="Candara" panose="020E0502030303020204" pitchFamily="34" charset="0"/>
              </a:rPr>
              <a:t>. </a:t>
            </a:r>
          </a:p>
        </p:txBody>
      </p:sp>
      <p:sp>
        <p:nvSpPr>
          <p:cNvPr id="2" name="文字方塊 2">
            <a:extLst>
              <a:ext uri="{FF2B5EF4-FFF2-40B4-BE49-F238E27FC236}">
                <a16:creationId xmlns:a16="http://schemas.microsoft.com/office/drawing/2014/main" id="{7E7D108E-AE00-03CE-7A5E-C91AC611E73D}"/>
              </a:ext>
            </a:extLst>
          </p:cNvPr>
          <p:cNvSpPr txBox="1"/>
          <p:nvPr/>
        </p:nvSpPr>
        <p:spPr>
          <a:xfrm>
            <a:off x="4326138" y="767409"/>
            <a:ext cx="4025552" cy="261610"/>
          </a:xfrm>
          <a:prstGeom prst="rect">
            <a:avLst/>
          </a:prstGeom>
          <a:noFill/>
        </p:spPr>
        <p:txBody>
          <a:bodyPr wrap="square" rtlCol="0">
            <a:spAutoFit/>
          </a:bodyPr>
          <a:lstStyle/>
          <a:p>
            <a:r>
              <a:rPr lang="en-US" sz="1100" b="1" u="sng" dirty="0">
                <a:latin typeface="Candara" panose="020E0502030303020204" pitchFamily="34" charset="0"/>
              </a:rPr>
              <a:t>CAW Service</a:t>
            </a:r>
          </a:p>
        </p:txBody>
      </p:sp>
      <p:sp>
        <p:nvSpPr>
          <p:cNvPr id="9" name="文字方塊 2">
            <a:extLst>
              <a:ext uri="{FF2B5EF4-FFF2-40B4-BE49-F238E27FC236}">
                <a16:creationId xmlns:a16="http://schemas.microsoft.com/office/drawing/2014/main" id="{A0BA4DC0-976F-2A67-8346-B26F164F0925}"/>
              </a:ext>
            </a:extLst>
          </p:cNvPr>
          <p:cNvSpPr txBox="1"/>
          <p:nvPr/>
        </p:nvSpPr>
        <p:spPr>
          <a:xfrm>
            <a:off x="97051" y="2510869"/>
            <a:ext cx="4025552" cy="423193"/>
          </a:xfrm>
          <a:prstGeom prst="rect">
            <a:avLst/>
          </a:prstGeom>
          <a:noFill/>
        </p:spPr>
        <p:txBody>
          <a:bodyPr wrap="square" rtlCol="0">
            <a:spAutoFit/>
          </a:bodyPr>
          <a:lstStyle/>
          <a:p>
            <a:r>
              <a:rPr lang="en-US" sz="1100" b="1" u="sng" dirty="0">
                <a:latin typeface="Candara" panose="020E0502030303020204" pitchFamily="34" charset="0"/>
              </a:rPr>
              <a:t>CF trade</a:t>
            </a:r>
            <a:endParaRPr lang="en-US" sz="1050" dirty="0">
              <a:latin typeface="Candara" panose="020E0502030303020204" pitchFamily="34" charset="0"/>
            </a:endParaRPr>
          </a:p>
          <a:p>
            <a:pPr marL="171450" indent="-171450">
              <a:buFont typeface="Arial" panose="020B0604020202020204" pitchFamily="34" charset="0"/>
              <a:buChar char="•"/>
            </a:pPr>
            <a:endParaRPr lang="en-US" sz="1050" i="1" dirty="0"/>
          </a:p>
        </p:txBody>
      </p:sp>
      <p:sp>
        <p:nvSpPr>
          <p:cNvPr id="11" name="文字方塊 2">
            <a:extLst>
              <a:ext uri="{FF2B5EF4-FFF2-40B4-BE49-F238E27FC236}">
                <a16:creationId xmlns:a16="http://schemas.microsoft.com/office/drawing/2014/main" id="{75ABB9FC-7D9B-E228-162A-AE1A5FF88F9B}"/>
              </a:ext>
            </a:extLst>
          </p:cNvPr>
          <p:cNvSpPr txBox="1"/>
          <p:nvPr/>
        </p:nvSpPr>
        <p:spPr>
          <a:xfrm>
            <a:off x="4357734" y="2414032"/>
            <a:ext cx="4025552" cy="261610"/>
          </a:xfrm>
          <a:prstGeom prst="rect">
            <a:avLst/>
          </a:prstGeom>
          <a:noFill/>
        </p:spPr>
        <p:txBody>
          <a:bodyPr wrap="square" rtlCol="0">
            <a:spAutoFit/>
          </a:bodyPr>
          <a:lstStyle/>
          <a:p>
            <a:r>
              <a:rPr lang="en-US" sz="1100" b="1" u="sng" dirty="0">
                <a:latin typeface="Candara" panose="020E0502030303020204" pitchFamily="34" charset="0"/>
              </a:rPr>
              <a:t>LAE S Service</a:t>
            </a:r>
          </a:p>
        </p:txBody>
      </p:sp>
      <p:sp>
        <p:nvSpPr>
          <p:cNvPr id="12" name="文字方塊 2">
            <a:extLst>
              <a:ext uri="{FF2B5EF4-FFF2-40B4-BE49-F238E27FC236}">
                <a16:creationId xmlns:a16="http://schemas.microsoft.com/office/drawing/2014/main" id="{70527284-FD3C-39B0-5C93-EECEE130A75F}"/>
              </a:ext>
            </a:extLst>
          </p:cNvPr>
          <p:cNvSpPr txBox="1"/>
          <p:nvPr/>
        </p:nvSpPr>
        <p:spPr>
          <a:xfrm>
            <a:off x="4354286" y="3507854"/>
            <a:ext cx="4025552" cy="423193"/>
          </a:xfrm>
          <a:prstGeom prst="rect">
            <a:avLst/>
          </a:prstGeom>
          <a:noFill/>
        </p:spPr>
        <p:txBody>
          <a:bodyPr wrap="square" rtlCol="0">
            <a:spAutoFit/>
          </a:bodyPr>
          <a:lstStyle/>
          <a:p>
            <a:r>
              <a:rPr lang="en-US" sz="1100" b="1" u="sng" dirty="0">
                <a:latin typeface="Candara" panose="020E0502030303020204" pitchFamily="34" charset="0"/>
              </a:rPr>
              <a:t>WSA2 Service</a:t>
            </a:r>
          </a:p>
          <a:p>
            <a:pPr marL="171450" indent="-171450">
              <a:buFont typeface="Arial" panose="020B0604020202020204" pitchFamily="34" charset="0"/>
              <a:buChar char="•"/>
            </a:pPr>
            <a:endParaRPr lang="en-US" sz="1050" dirty="0"/>
          </a:p>
        </p:txBody>
      </p:sp>
    </p:spTree>
    <p:extLst>
      <p:ext uri="{BB962C8B-B14F-4D97-AF65-F5344CB8AC3E}">
        <p14:creationId xmlns:p14="http://schemas.microsoft.com/office/powerpoint/2010/main" val="294972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3D035-8A51-1502-1BE3-A602557F9B7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87A944A-5799-96ED-9214-8F8E2DD6F0F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192530D8-BE9A-2307-956F-A74EDE380861}"/>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8" name="文字方塊 7">
            <a:extLst>
              <a:ext uri="{FF2B5EF4-FFF2-40B4-BE49-F238E27FC236}">
                <a16:creationId xmlns:a16="http://schemas.microsoft.com/office/drawing/2014/main" id="{15A1D04D-3E4E-9B2F-6F75-D16BB722ABF1}"/>
              </a:ext>
            </a:extLst>
          </p:cNvPr>
          <p:cNvSpPr txBox="1"/>
          <p:nvPr/>
        </p:nvSpPr>
        <p:spPr>
          <a:xfrm>
            <a:off x="179512" y="843558"/>
            <a:ext cx="2582758" cy="369332"/>
          </a:xfrm>
          <a:prstGeom prst="rect">
            <a:avLst/>
          </a:prstGeom>
          <a:noFill/>
        </p:spPr>
        <p:txBody>
          <a:bodyPr wrap="none" rtlCol="0">
            <a:spAutoFit/>
          </a:bodyPr>
          <a:lstStyle/>
          <a:p>
            <a:r>
              <a:rPr lang="en-US" b="1" dirty="0">
                <a:highlight>
                  <a:srgbClr val="FFFF00"/>
                </a:highlight>
                <a:latin typeface="Candara" panose="020E0502030303020204" pitchFamily="34" charset="0"/>
              </a:rPr>
              <a:t>Future Plan Suggestion: </a:t>
            </a:r>
          </a:p>
        </p:txBody>
      </p:sp>
    </p:spTree>
    <p:extLst>
      <p:ext uri="{BB962C8B-B14F-4D97-AF65-F5344CB8AC3E}">
        <p14:creationId xmlns:p14="http://schemas.microsoft.com/office/powerpoint/2010/main" val="3317694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22</a:t>
            </a:fld>
            <a:endParaRPr lang="en-US" sz="1200" dirty="0">
              <a:solidFill>
                <a:prstClr val="black"/>
              </a:solidFill>
              <a:latin typeface="Calibri"/>
            </a:endParaRPr>
          </a:p>
        </p:txBody>
      </p:sp>
      <p:sp>
        <p:nvSpPr>
          <p:cNvPr id="3" name="文字方塊 2"/>
          <p:cNvSpPr txBox="1"/>
          <p:nvPr/>
        </p:nvSpPr>
        <p:spPr>
          <a:xfrm>
            <a:off x="179512" y="673516"/>
            <a:ext cx="8784976" cy="1815882"/>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u="sng" dirty="0">
                <a:latin typeface="Candara" panose="020E0502030303020204" pitchFamily="34" charset="0"/>
              </a:rPr>
              <a:t>E</a:t>
            </a:r>
            <a:r>
              <a:rPr lang="en-US" u="sng" dirty="0">
                <a:latin typeface="Candara" panose="020E0502030303020204" pitchFamily="34" charset="0"/>
              </a:rPr>
              <a:t>conomic background</a:t>
            </a:r>
          </a:p>
          <a:p>
            <a:pPr marL="285750" indent="-285750">
              <a:buFont typeface="Arial" pitchFamily="34" charset="0"/>
              <a:buChar char="•"/>
            </a:pPr>
            <a:endParaRPr lang="en-US" sz="1000" dirty="0">
              <a:latin typeface="Candara" panose="020E0502030303020204" pitchFamily="34" charset="0"/>
            </a:endParaRPr>
          </a:p>
          <a:p>
            <a:pPr marL="171450" indent="-171450">
              <a:buFont typeface="Arial" panose="020B0604020202020204" pitchFamily="34" charset="0"/>
              <a:buChar char="•"/>
            </a:pPr>
            <a:endParaRPr lang="es-ES" sz="1200" dirty="0">
              <a:latin typeface="Candara" panose="020E0502030303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463940411"/>
              </p:ext>
            </p:extLst>
          </p:nvPr>
        </p:nvGraphicFramePr>
        <p:xfrm>
          <a:off x="1192560" y="1059582"/>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b="1"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3455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162157507"/>
              </p:ext>
            </p:extLst>
          </p:nvPr>
        </p:nvGraphicFramePr>
        <p:xfrm>
          <a:off x="107504" y="771551"/>
          <a:ext cx="8928993" cy="328592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27413">
                  <a:extLst>
                    <a:ext uri="{9D8B030D-6E8A-4147-A177-3AD203B41FA5}">
                      <a16:colId xmlns:a16="http://schemas.microsoft.com/office/drawing/2014/main" val="1714653431"/>
                    </a:ext>
                  </a:extLst>
                </a:gridCol>
                <a:gridCol w="720521">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60230">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u="none" strike="noStrike"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23</a:t>
            </a:fld>
            <a:endParaRPr lang="en-US" sz="1000" dirty="0"/>
          </a:p>
        </p:txBody>
      </p:sp>
    </p:spTree>
    <p:extLst>
      <p:ext uri="{BB962C8B-B14F-4D97-AF65-F5344CB8AC3E}">
        <p14:creationId xmlns:p14="http://schemas.microsoft.com/office/powerpoint/2010/main" val="249924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828943195"/>
              </p:ext>
            </p:extLst>
          </p:nvPr>
        </p:nvGraphicFramePr>
        <p:xfrm>
          <a:off x="107504" y="763999"/>
          <a:ext cx="8928993" cy="325095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02463">
                  <a:extLst>
                    <a:ext uri="{9D8B030D-6E8A-4147-A177-3AD203B41FA5}">
                      <a16:colId xmlns:a16="http://schemas.microsoft.com/office/drawing/2014/main" val="1668644550"/>
                    </a:ext>
                  </a:extLst>
                </a:gridCol>
                <a:gridCol w="4608513">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4">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 LAE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vMerge="1">
                  <a:txBody>
                    <a:bodyPr/>
                    <a:lstStyle/>
                    <a:p>
                      <a:pPr algn="ctr" fontAlgn="ct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Productivity WSA2</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166143"/>
                  </a:ext>
                </a:extLst>
              </a:tr>
              <a:tr h="442650">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u="none" strike="noStrike"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24</a:t>
            </a:fld>
            <a:endParaRPr lang="en-US" sz="1000" dirty="0"/>
          </a:p>
        </p:txBody>
      </p:sp>
    </p:spTree>
    <p:extLst>
      <p:ext uri="{BB962C8B-B14F-4D97-AF65-F5344CB8AC3E}">
        <p14:creationId xmlns:p14="http://schemas.microsoft.com/office/powerpoint/2010/main" val="1044595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
        <p:nvSpPr>
          <p:cNvPr id="3" name="文字方塊 2"/>
          <p:cNvSpPr txBox="1"/>
          <p:nvPr/>
        </p:nvSpPr>
        <p:spPr>
          <a:xfrm>
            <a:off x="107504" y="639824"/>
            <a:ext cx="1922321" cy="369332"/>
          </a:xfrm>
          <a:prstGeom prst="rect">
            <a:avLst/>
          </a:prstGeom>
          <a:noFill/>
        </p:spPr>
        <p:txBody>
          <a:bodyPr wrap="none" rtlCol="0">
            <a:spAutoFit/>
          </a:bodyPr>
          <a:lstStyle/>
          <a:p>
            <a:r>
              <a:rPr lang="en-US" b="1" dirty="0">
                <a:latin typeface="Candara" panose="020E0502030303020204" pitchFamily="34" charset="0"/>
              </a:rPr>
              <a:t>Commercial side: </a:t>
            </a:r>
          </a:p>
        </p:txBody>
      </p:sp>
      <p:sp>
        <p:nvSpPr>
          <p:cNvPr id="8" name="文字方塊 7"/>
          <p:cNvSpPr txBox="1"/>
          <p:nvPr/>
        </p:nvSpPr>
        <p:spPr>
          <a:xfrm>
            <a:off x="114500" y="3013328"/>
            <a:ext cx="2582758" cy="369332"/>
          </a:xfrm>
          <a:prstGeom prst="rect">
            <a:avLst/>
          </a:prstGeom>
          <a:noFill/>
        </p:spPr>
        <p:txBody>
          <a:bodyPr wrap="none" rtlCol="0">
            <a:spAutoFit/>
          </a:bodyPr>
          <a:lstStyle/>
          <a:p>
            <a:r>
              <a:rPr lang="en-US" b="1" dirty="0">
                <a:latin typeface="Candara" panose="020E0502030303020204" pitchFamily="34" charset="0"/>
              </a:rPr>
              <a:t>Future Plan Suggestion: </a:t>
            </a:r>
          </a:p>
        </p:txBody>
      </p:sp>
    </p:spTree>
    <p:extLst>
      <p:ext uri="{BB962C8B-B14F-4D97-AF65-F5344CB8AC3E}">
        <p14:creationId xmlns:p14="http://schemas.microsoft.com/office/powerpoint/2010/main" val="4122079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3" name="文字方塊 2"/>
          <p:cNvSpPr txBox="1"/>
          <p:nvPr/>
        </p:nvSpPr>
        <p:spPr>
          <a:xfrm>
            <a:off x="179512" y="771550"/>
            <a:ext cx="8784976" cy="2031325"/>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77295775"/>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8354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045B-390E-BA27-0032-6F8DC594A1D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B20DEE4-4A62-CDA5-4E54-D56829EB2783}"/>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F0081DC-E061-920D-2953-1E0F3363337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20F5D37-90C8-79D3-8F55-66253EDE5DA3}"/>
              </a:ext>
            </a:extLst>
          </p:cNvPr>
          <p:cNvSpPr txBox="1"/>
          <p:nvPr/>
        </p:nvSpPr>
        <p:spPr>
          <a:xfrm>
            <a:off x="179512" y="656878"/>
            <a:ext cx="8784976" cy="369332"/>
          </a:xfrm>
          <a:prstGeom prst="rect">
            <a:avLst/>
          </a:prstGeom>
          <a:noFill/>
        </p:spPr>
        <p:txBody>
          <a:bodyPr wrap="square" rtlCol="0" anchor="t">
            <a:spAutoFit/>
          </a:bodyPr>
          <a:lstStyle/>
          <a:p>
            <a:r>
              <a:rPr lang="en-US" dirty="0">
                <a:latin typeface="Candara" panose="020E0502030303020204" pitchFamily="34" charset="0"/>
              </a:rPr>
              <a:t>Market share and Loading volume prospect </a:t>
            </a:r>
            <a:r>
              <a:rPr lang="en-US" altLang="zh-TW" dirty="0">
                <a:latin typeface="Candara" panose="020E0502030303020204" pitchFamily="34" charset="0"/>
              </a:rPr>
              <a:t>2024</a:t>
            </a:r>
            <a:r>
              <a:rPr lang="en-US" dirty="0">
                <a:latin typeface="Candara" panose="020E0502030303020204" pitchFamily="34" charset="0"/>
              </a:rPr>
              <a:t> (Long Haul)</a:t>
            </a:r>
          </a:p>
        </p:txBody>
      </p:sp>
      <p:pic>
        <p:nvPicPr>
          <p:cNvPr id="20" name="Imagen 19">
            <a:extLst>
              <a:ext uri="{FF2B5EF4-FFF2-40B4-BE49-F238E27FC236}">
                <a16:creationId xmlns:a16="http://schemas.microsoft.com/office/drawing/2014/main" id="{CF2A4458-1541-D732-D065-02D72998D22F}"/>
              </a:ext>
            </a:extLst>
          </p:cNvPr>
          <p:cNvPicPr>
            <a:picLocks noChangeAspect="1"/>
          </p:cNvPicPr>
          <p:nvPr/>
        </p:nvPicPr>
        <p:blipFill>
          <a:blip r:embed="rId3"/>
          <a:stretch>
            <a:fillRect/>
          </a:stretch>
        </p:blipFill>
        <p:spPr>
          <a:xfrm>
            <a:off x="395536" y="1008893"/>
            <a:ext cx="2376264" cy="2090744"/>
          </a:xfrm>
          <a:prstGeom prst="rect">
            <a:avLst/>
          </a:prstGeom>
        </p:spPr>
      </p:pic>
      <p:pic>
        <p:nvPicPr>
          <p:cNvPr id="23" name="Imagen 22">
            <a:extLst>
              <a:ext uri="{FF2B5EF4-FFF2-40B4-BE49-F238E27FC236}">
                <a16:creationId xmlns:a16="http://schemas.microsoft.com/office/drawing/2014/main" id="{0C3977C1-D610-C4C7-7D12-A3E5651722FF}"/>
              </a:ext>
            </a:extLst>
          </p:cNvPr>
          <p:cNvPicPr>
            <a:picLocks noChangeAspect="1"/>
          </p:cNvPicPr>
          <p:nvPr/>
        </p:nvPicPr>
        <p:blipFill>
          <a:blip r:embed="rId4"/>
          <a:stretch>
            <a:fillRect/>
          </a:stretch>
        </p:blipFill>
        <p:spPr>
          <a:xfrm>
            <a:off x="3203847" y="3142289"/>
            <a:ext cx="3370769" cy="1842628"/>
          </a:xfrm>
          <a:prstGeom prst="rect">
            <a:avLst/>
          </a:prstGeom>
        </p:spPr>
      </p:pic>
      <p:pic>
        <p:nvPicPr>
          <p:cNvPr id="24" name="Imagen 23">
            <a:extLst>
              <a:ext uri="{FF2B5EF4-FFF2-40B4-BE49-F238E27FC236}">
                <a16:creationId xmlns:a16="http://schemas.microsoft.com/office/drawing/2014/main" id="{7F44A208-784A-8DE1-4786-BFE5F526CD0E}"/>
              </a:ext>
            </a:extLst>
          </p:cNvPr>
          <p:cNvPicPr>
            <a:picLocks noChangeAspect="1"/>
          </p:cNvPicPr>
          <p:nvPr/>
        </p:nvPicPr>
        <p:blipFill>
          <a:blip r:embed="rId5"/>
          <a:stretch>
            <a:fillRect/>
          </a:stretch>
        </p:blipFill>
        <p:spPr>
          <a:xfrm>
            <a:off x="3203848" y="1059582"/>
            <a:ext cx="3370769" cy="1857904"/>
          </a:xfrm>
          <a:prstGeom prst="rect">
            <a:avLst/>
          </a:prstGeom>
        </p:spPr>
      </p:pic>
      <p:pic>
        <p:nvPicPr>
          <p:cNvPr id="25" name="Imagen 24">
            <a:extLst>
              <a:ext uri="{FF2B5EF4-FFF2-40B4-BE49-F238E27FC236}">
                <a16:creationId xmlns:a16="http://schemas.microsoft.com/office/drawing/2014/main" id="{D3F5D00F-536E-144F-C43C-252D8128F6E6}"/>
              </a:ext>
            </a:extLst>
          </p:cNvPr>
          <p:cNvPicPr>
            <a:picLocks noChangeAspect="1"/>
          </p:cNvPicPr>
          <p:nvPr/>
        </p:nvPicPr>
        <p:blipFill>
          <a:blip r:embed="rId6"/>
          <a:stretch>
            <a:fillRect/>
          </a:stretch>
        </p:blipFill>
        <p:spPr>
          <a:xfrm>
            <a:off x="293030" y="3205490"/>
            <a:ext cx="2581275" cy="1752600"/>
          </a:xfrm>
          <a:prstGeom prst="rect">
            <a:avLst/>
          </a:prstGeom>
        </p:spPr>
      </p:pic>
      <p:pic>
        <p:nvPicPr>
          <p:cNvPr id="26" name="Imagen 25">
            <a:extLst>
              <a:ext uri="{FF2B5EF4-FFF2-40B4-BE49-F238E27FC236}">
                <a16:creationId xmlns:a16="http://schemas.microsoft.com/office/drawing/2014/main" id="{574744D5-E68B-BECA-2730-2AF864060257}"/>
              </a:ext>
            </a:extLst>
          </p:cNvPr>
          <p:cNvPicPr>
            <a:picLocks noChangeAspect="1"/>
          </p:cNvPicPr>
          <p:nvPr/>
        </p:nvPicPr>
        <p:blipFill>
          <a:blip r:embed="rId7"/>
          <a:stretch>
            <a:fillRect/>
          </a:stretch>
        </p:blipFill>
        <p:spPr>
          <a:xfrm>
            <a:off x="6807244" y="1008893"/>
            <a:ext cx="2200275" cy="1771650"/>
          </a:xfrm>
          <a:prstGeom prst="rect">
            <a:avLst/>
          </a:prstGeom>
        </p:spPr>
      </p:pic>
      <p:pic>
        <p:nvPicPr>
          <p:cNvPr id="27" name="Imagen 26">
            <a:extLst>
              <a:ext uri="{FF2B5EF4-FFF2-40B4-BE49-F238E27FC236}">
                <a16:creationId xmlns:a16="http://schemas.microsoft.com/office/drawing/2014/main" id="{FEF2B4BE-246B-623C-4EDE-DB1D459367D8}"/>
              </a:ext>
            </a:extLst>
          </p:cNvPr>
          <p:cNvPicPr>
            <a:picLocks noChangeAspect="1"/>
          </p:cNvPicPr>
          <p:nvPr/>
        </p:nvPicPr>
        <p:blipFill>
          <a:blip r:embed="rId8"/>
          <a:stretch>
            <a:fillRect/>
          </a:stretch>
        </p:blipFill>
        <p:spPr>
          <a:xfrm>
            <a:off x="6829442" y="3177867"/>
            <a:ext cx="2238375" cy="1752600"/>
          </a:xfrm>
          <a:prstGeom prst="rect">
            <a:avLst/>
          </a:prstGeom>
        </p:spPr>
      </p:pic>
    </p:spTree>
    <p:extLst>
      <p:ext uri="{BB962C8B-B14F-4D97-AF65-F5344CB8AC3E}">
        <p14:creationId xmlns:p14="http://schemas.microsoft.com/office/powerpoint/2010/main" val="52501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82EE-1C8B-4141-6C19-05FE154B762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7C70F55-C5C6-B57F-262A-9D7AD3E1D948}"/>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18A48F0D-6401-EC07-19DF-9587BF1C1C00}"/>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784E878-2549-030C-B69A-D88C56E54860}"/>
              </a:ext>
            </a:extLst>
          </p:cNvPr>
          <p:cNvSpPr txBox="1"/>
          <p:nvPr/>
        </p:nvSpPr>
        <p:spPr>
          <a:xfrm>
            <a:off x="179512" y="660271"/>
            <a:ext cx="8784976" cy="369332"/>
          </a:xfrm>
          <a:prstGeom prst="rect">
            <a:avLst/>
          </a:prstGeom>
          <a:noFill/>
        </p:spPr>
        <p:txBody>
          <a:bodyPr wrap="square" rtlCol="0" anchor="t">
            <a:spAutoFit/>
          </a:bodyPr>
          <a:lstStyle/>
          <a:p>
            <a:r>
              <a:rPr lang="en-US" dirty="0">
                <a:latin typeface="Candara" panose="020E0502030303020204" pitchFamily="34" charset="0"/>
              </a:rPr>
              <a:t>Market share and Loading volume prospect </a:t>
            </a:r>
            <a:r>
              <a:rPr lang="en-US" altLang="zh-TW" dirty="0">
                <a:latin typeface="Candara" panose="020E0502030303020204" pitchFamily="34" charset="0"/>
              </a:rPr>
              <a:t>2024</a:t>
            </a:r>
            <a:r>
              <a:rPr lang="en-US" dirty="0">
                <a:latin typeface="Candara" panose="020E0502030303020204" pitchFamily="34" charset="0"/>
              </a:rPr>
              <a:t> (Long Haul)</a:t>
            </a:r>
          </a:p>
        </p:txBody>
      </p:sp>
      <p:pic>
        <p:nvPicPr>
          <p:cNvPr id="2" name="Imagen 1">
            <a:extLst>
              <a:ext uri="{FF2B5EF4-FFF2-40B4-BE49-F238E27FC236}">
                <a16:creationId xmlns:a16="http://schemas.microsoft.com/office/drawing/2014/main" id="{27FCEBCD-0EB8-F6B6-E4E6-F5FF85811E60}"/>
              </a:ext>
            </a:extLst>
          </p:cNvPr>
          <p:cNvPicPr>
            <a:picLocks noChangeAspect="1"/>
          </p:cNvPicPr>
          <p:nvPr/>
        </p:nvPicPr>
        <p:blipFill>
          <a:blip r:embed="rId3"/>
          <a:stretch>
            <a:fillRect/>
          </a:stretch>
        </p:blipFill>
        <p:spPr>
          <a:xfrm>
            <a:off x="431151" y="1071496"/>
            <a:ext cx="2224290" cy="1900661"/>
          </a:xfrm>
          <a:prstGeom prst="rect">
            <a:avLst/>
          </a:prstGeom>
        </p:spPr>
      </p:pic>
      <p:pic>
        <p:nvPicPr>
          <p:cNvPr id="6" name="Imagen 5">
            <a:extLst>
              <a:ext uri="{FF2B5EF4-FFF2-40B4-BE49-F238E27FC236}">
                <a16:creationId xmlns:a16="http://schemas.microsoft.com/office/drawing/2014/main" id="{D0DA5916-8837-E068-8F12-4437B087DC66}"/>
              </a:ext>
            </a:extLst>
          </p:cNvPr>
          <p:cNvPicPr>
            <a:picLocks noChangeAspect="1"/>
          </p:cNvPicPr>
          <p:nvPr/>
        </p:nvPicPr>
        <p:blipFill>
          <a:blip r:embed="rId4"/>
          <a:stretch>
            <a:fillRect/>
          </a:stretch>
        </p:blipFill>
        <p:spPr>
          <a:xfrm>
            <a:off x="2991136" y="1040269"/>
            <a:ext cx="3516308" cy="1879327"/>
          </a:xfrm>
          <a:prstGeom prst="rect">
            <a:avLst/>
          </a:prstGeom>
        </p:spPr>
      </p:pic>
      <p:pic>
        <p:nvPicPr>
          <p:cNvPr id="8" name="Imagen 7">
            <a:extLst>
              <a:ext uri="{FF2B5EF4-FFF2-40B4-BE49-F238E27FC236}">
                <a16:creationId xmlns:a16="http://schemas.microsoft.com/office/drawing/2014/main" id="{B24C3D46-A32C-83E5-01AC-4E02BC960A70}"/>
              </a:ext>
            </a:extLst>
          </p:cNvPr>
          <p:cNvPicPr>
            <a:picLocks noChangeAspect="1"/>
          </p:cNvPicPr>
          <p:nvPr/>
        </p:nvPicPr>
        <p:blipFill>
          <a:blip r:embed="rId5"/>
          <a:stretch>
            <a:fillRect/>
          </a:stretch>
        </p:blipFill>
        <p:spPr>
          <a:xfrm>
            <a:off x="396337" y="3299596"/>
            <a:ext cx="2333139" cy="1584124"/>
          </a:xfrm>
          <a:prstGeom prst="rect">
            <a:avLst/>
          </a:prstGeom>
        </p:spPr>
      </p:pic>
      <p:pic>
        <p:nvPicPr>
          <p:cNvPr id="9" name="Imagen 8">
            <a:extLst>
              <a:ext uri="{FF2B5EF4-FFF2-40B4-BE49-F238E27FC236}">
                <a16:creationId xmlns:a16="http://schemas.microsoft.com/office/drawing/2014/main" id="{0B4553AB-544F-1E05-AEF8-1D624A939065}"/>
              </a:ext>
            </a:extLst>
          </p:cNvPr>
          <p:cNvPicPr>
            <a:picLocks noChangeAspect="1"/>
          </p:cNvPicPr>
          <p:nvPr/>
        </p:nvPicPr>
        <p:blipFill>
          <a:blip r:embed="rId6"/>
          <a:stretch>
            <a:fillRect/>
          </a:stretch>
        </p:blipFill>
        <p:spPr>
          <a:xfrm>
            <a:off x="3033193" y="3140695"/>
            <a:ext cx="3450500" cy="1839669"/>
          </a:xfrm>
          <a:prstGeom prst="rect">
            <a:avLst/>
          </a:prstGeom>
        </p:spPr>
      </p:pic>
      <p:pic>
        <p:nvPicPr>
          <p:cNvPr id="10" name="Imagen 9">
            <a:extLst>
              <a:ext uri="{FF2B5EF4-FFF2-40B4-BE49-F238E27FC236}">
                <a16:creationId xmlns:a16="http://schemas.microsoft.com/office/drawing/2014/main" id="{98810291-3510-F4FA-AE33-E00FF9786175}"/>
              </a:ext>
            </a:extLst>
          </p:cNvPr>
          <p:cNvPicPr>
            <a:picLocks noChangeAspect="1"/>
          </p:cNvPicPr>
          <p:nvPr/>
        </p:nvPicPr>
        <p:blipFill>
          <a:blip r:embed="rId7"/>
          <a:stretch>
            <a:fillRect/>
          </a:stretch>
        </p:blipFill>
        <p:spPr>
          <a:xfrm>
            <a:off x="6673399" y="1071496"/>
            <a:ext cx="2323057" cy="1649270"/>
          </a:xfrm>
          <a:prstGeom prst="rect">
            <a:avLst/>
          </a:prstGeom>
        </p:spPr>
      </p:pic>
      <p:pic>
        <p:nvPicPr>
          <p:cNvPr id="12" name="Imagen 11">
            <a:extLst>
              <a:ext uri="{FF2B5EF4-FFF2-40B4-BE49-F238E27FC236}">
                <a16:creationId xmlns:a16="http://schemas.microsoft.com/office/drawing/2014/main" id="{72D2B038-E8E0-BF8F-5806-BF13E9666036}"/>
              </a:ext>
            </a:extLst>
          </p:cNvPr>
          <p:cNvPicPr>
            <a:picLocks noChangeAspect="1"/>
          </p:cNvPicPr>
          <p:nvPr/>
        </p:nvPicPr>
        <p:blipFill>
          <a:blip r:embed="rId8"/>
          <a:stretch>
            <a:fillRect/>
          </a:stretch>
        </p:blipFill>
        <p:spPr>
          <a:xfrm>
            <a:off x="6673399" y="3231046"/>
            <a:ext cx="2381026" cy="1681916"/>
          </a:xfrm>
          <a:prstGeom prst="rect">
            <a:avLst/>
          </a:prstGeom>
        </p:spPr>
      </p:pic>
    </p:spTree>
    <p:extLst>
      <p:ext uri="{BB962C8B-B14F-4D97-AF65-F5344CB8AC3E}">
        <p14:creationId xmlns:p14="http://schemas.microsoft.com/office/powerpoint/2010/main" val="262505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3BA9-C0C6-1857-AD79-5E9326C79B6D}"/>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6E23393E-98B7-65D2-0AB6-8CDA0C2C557B}"/>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(BZ)</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AC0B5163-3F70-67D4-1C1C-3659970FDAC4}"/>
              </a:ext>
            </a:extLst>
          </p:cNvPr>
          <p:cNvGraphicFramePr>
            <a:graphicFrameLocks noGrp="1"/>
          </p:cNvGraphicFramePr>
          <p:nvPr>
            <p:extLst>
              <p:ext uri="{D42A27DB-BD31-4B8C-83A1-F6EECF244321}">
                <p14:modId xmlns:p14="http://schemas.microsoft.com/office/powerpoint/2010/main" val="3839342935"/>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27413">
                  <a:extLst>
                    <a:ext uri="{9D8B030D-6E8A-4147-A177-3AD203B41FA5}">
                      <a16:colId xmlns:a16="http://schemas.microsoft.com/office/drawing/2014/main" val="1714653431"/>
                    </a:ext>
                  </a:extLst>
                </a:gridCol>
                <a:gridCol w="720521">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2024</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(Ocean) 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FDF77921-A0FC-EFAA-17D4-049D79AE58DA}"/>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FD147A4A-C073-4811-BA70-52011A2EE97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29</a:t>
            </a:fld>
            <a:endParaRPr lang="en-US" sz="1000" dirty="0"/>
          </a:p>
        </p:txBody>
      </p:sp>
    </p:spTree>
    <p:extLst>
      <p:ext uri="{BB962C8B-B14F-4D97-AF65-F5344CB8AC3E}">
        <p14:creationId xmlns:p14="http://schemas.microsoft.com/office/powerpoint/2010/main" val="155822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01</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EMX</a:t>
            </a:r>
          </a:p>
          <a:p>
            <a:pPr lvl="0" algn="ctr">
              <a:defRPr/>
            </a:pPr>
            <a:r>
              <a:rPr lang="en-US" altLang="zh-CN" sz="2400" b="1" dirty="0">
                <a:solidFill>
                  <a:prstClr val="black">
                    <a:lumMod val="85000"/>
                    <a:lumOff val="15000"/>
                  </a:prstClr>
                </a:solidFill>
                <a:latin typeface="DFKai-SB" pitchFamily="65" charset="-120"/>
                <a:ea typeface="DFKai-SB" pitchFamily="65" charset="-120"/>
              </a:rPr>
              <a:t>(MEXICO)</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7015729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4441-2C8F-D126-6054-584FA898895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62AF6EC-4506-AD67-445B-8965F436F91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(GT+BZ)</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2A2F88C-4802-18B4-8CC8-D66DB7C848F7}"/>
              </a:ext>
            </a:extLst>
          </p:cNvPr>
          <p:cNvGraphicFramePr>
            <a:graphicFrameLocks noGrp="1"/>
          </p:cNvGraphicFramePr>
          <p:nvPr>
            <p:extLst>
              <p:ext uri="{D42A27DB-BD31-4B8C-83A1-F6EECF244321}">
                <p14:modId xmlns:p14="http://schemas.microsoft.com/office/powerpoint/2010/main" val="2133568048"/>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2024</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2EDADB66-4549-93BE-DBAD-FD2C41EEF2C7}"/>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DA17503D-85EF-031A-2BB1-BCC2FE7324FB}"/>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30</a:t>
            </a:fld>
            <a:endParaRPr lang="en-US" sz="1000" dirty="0"/>
          </a:p>
        </p:txBody>
      </p:sp>
    </p:spTree>
    <p:extLst>
      <p:ext uri="{BB962C8B-B14F-4D97-AF65-F5344CB8AC3E}">
        <p14:creationId xmlns:p14="http://schemas.microsoft.com/office/powerpoint/2010/main" val="2372462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UNI</a:t>
            </a:r>
          </a:p>
          <a:p>
            <a:pPr lvl="0" algn="ctr">
              <a:defRPr/>
            </a:pPr>
            <a:r>
              <a:rPr lang="en-US" altLang="zh-CN" sz="2400" b="1" dirty="0">
                <a:solidFill>
                  <a:prstClr val="black">
                    <a:lumMod val="85000"/>
                    <a:lumOff val="15000"/>
                  </a:prstClr>
                </a:solidFill>
                <a:latin typeface="DFKai-SB" pitchFamily="65" charset="-120"/>
                <a:ea typeface="DFKai-SB" pitchFamily="65" charset="-120"/>
              </a:rPr>
              <a:t>(HONDURAS)</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1988472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dirty="0">
              <a:solidFill>
                <a:prstClr val="black"/>
              </a:solidFill>
              <a:latin typeface="Calibri"/>
            </a:endParaRPr>
          </a:p>
        </p:txBody>
      </p:sp>
      <p:graphicFrame>
        <p:nvGraphicFramePr>
          <p:cNvPr id="2" name="Table 4">
            <a:extLst>
              <a:ext uri="{FF2B5EF4-FFF2-40B4-BE49-F238E27FC236}">
                <a16:creationId xmlns:a16="http://schemas.microsoft.com/office/drawing/2014/main" id="{9B8021B5-8DCA-6270-5C04-4D397955F8BF}"/>
              </a:ext>
            </a:extLst>
          </p:cNvPr>
          <p:cNvGraphicFramePr>
            <a:graphicFrameLocks noGrp="1"/>
          </p:cNvGraphicFramePr>
          <p:nvPr>
            <p:extLst>
              <p:ext uri="{D42A27DB-BD31-4B8C-83A1-F6EECF244321}">
                <p14:modId xmlns:p14="http://schemas.microsoft.com/office/powerpoint/2010/main" val="2013924827"/>
              </p:ext>
            </p:extLst>
          </p:nvPr>
        </p:nvGraphicFramePr>
        <p:xfrm>
          <a:off x="104257" y="686688"/>
          <a:ext cx="8935488" cy="3861181"/>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25109">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1,766</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1,513</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86%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1,754</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080120">
                <a:tc vMerge="1">
                  <a:txBody>
                    <a:bodyPr/>
                    <a:lstStyle/>
                    <a:p>
                      <a:endParaRPr lang="en-US"/>
                    </a:p>
                  </a:txBody>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223</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284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127%</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245</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baseline="0" dirty="0">
                          <a:solidFill>
                            <a:schemeClr val="tx1"/>
                          </a:solidFill>
                          <a:effectLst/>
                          <a:latin typeface="DFKai-SB" pitchFamily="65" charset="-120"/>
                          <a:ea typeface="DFKai-SB" pitchFamily="65" charset="-120"/>
                        </a:rPr>
                        <a:t> =&gt;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(CF</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707</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Font typeface="Arial"/>
                        <a:buNone/>
                      </a:pPr>
                      <a:r>
                        <a:rPr lang="en-US" altLang="zh-TW" sz="1000" dirty="0">
                          <a:solidFill>
                            <a:schemeClr val="dk1"/>
                          </a:solidFill>
                          <a:latin typeface="DFKai-SB"/>
                          <a:ea typeface="DFKai-SB"/>
                          <a:cs typeface="DFKai-SB"/>
                          <a:sym typeface="DFKai-SB"/>
                        </a:rPr>
                        <a:t>428</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61%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439</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0751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24554039"/>
              </p:ext>
            </p:extLst>
          </p:nvPr>
        </p:nvGraphicFramePr>
        <p:xfrm>
          <a:off x="104257" y="686688"/>
          <a:ext cx="8935488" cy="4293229"/>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800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286</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36%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500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220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248</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112%</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WCCA+CARB</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104</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42%</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150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Tree>
    <p:extLst>
      <p:ext uri="{BB962C8B-B14F-4D97-AF65-F5344CB8AC3E}">
        <p14:creationId xmlns:p14="http://schemas.microsoft.com/office/powerpoint/2010/main" val="248771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3" name="文字方塊 2"/>
          <p:cNvSpPr txBox="1"/>
          <p:nvPr/>
        </p:nvSpPr>
        <p:spPr>
          <a:xfrm>
            <a:off x="114400" y="646348"/>
            <a:ext cx="8418040" cy="369332"/>
          </a:xfrm>
          <a:prstGeom prst="rect">
            <a:avLst/>
          </a:prstGeom>
          <a:noFill/>
        </p:spPr>
        <p:txBody>
          <a:bodyPr wrap="square" rtlCol="0">
            <a:spAutoFit/>
          </a:bodyPr>
          <a:lstStyle/>
          <a:p>
            <a:r>
              <a:rPr lang="en-US" b="1" dirty="0">
                <a:latin typeface="Candara" panose="020E0502030303020204" pitchFamily="34" charset="0"/>
              </a:rPr>
              <a:t>Commercial side:</a:t>
            </a:r>
          </a:p>
        </p:txBody>
      </p:sp>
      <p:sp>
        <p:nvSpPr>
          <p:cNvPr id="8" name="文字方塊 7"/>
          <p:cNvSpPr txBox="1"/>
          <p:nvPr/>
        </p:nvSpPr>
        <p:spPr>
          <a:xfrm>
            <a:off x="114400" y="2859782"/>
            <a:ext cx="8922096" cy="615553"/>
          </a:xfrm>
          <a:prstGeom prst="rect">
            <a:avLst/>
          </a:prstGeom>
          <a:noFill/>
        </p:spPr>
        <p:txBody>
          <a:bodyPr wrap="square" rtlCol="0">
            <a:spAutoFit/>
          </a:bodyPr>
          <a:lstStyle/>
          <a:p>
            <a:r>
              <a:rPr lang="en-US" sz="1600" b="1" dirty="0">
                <a:latin typeface="Candara" panose="020E0502030303020204" pitchFamily="34" charset="0"/>
              </a:rPr>
              <a:t>Future Plan Suggestion:</a:t>
            </a:r>
          </a:p>
          <a:p>
            <a:endParaRPr lang="en-US" dirty="0"/>
          </a:p>
        </p:txBody>
      </p:sp>
    </p:spTree>
    <p:extLst>
      <p:ext uri="{BB962C8B-B14F-4D97-AF65-F5344CB8AC3E}">
        <p14:creationId xmlns:p14="http://schemas.microsoft.com/office/powerpoint/2010/main" val="4098307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35</a:t>
            </a:fld>
            <a:endParaRPr lang="en-US" sz="1200" dirty="0">
              <a:solidFill>
                <a:prstClr val="black"/>
              </a:solidFill>
              <a:latin typeface="Calibri"/>
            </a:endParaRPr>
          </a:p>
        </p:txBody>
      </p:sp>
      <p:sp>
        <p:nvSpPr>
          <p:cNvPr id="3" name="文字方塊 2"/>
          <p:cNvSpPr txBox="1"/>
          <p:nvPr/>
        </p:nvSpPr>
        <p:spPr>
          <a:xfrm>
            <a:off x="179512" y="771550"/>
            <a:ext cx="8784976" cy="2862322"/>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172089439"/>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977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275728410"/>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rPr>
                        <a:t>　</a:t>
                      </a:r>
                    </a:p>
                    <a:p>
                      <a:pPr algn="ctr" fontAlgn="ctr"/>
                      <a:r>
                        <a:rPr lang="en-US" altLang="zh-TW" sz="1050" b="0" u="none" strike="noStrike" dirty="0">
                          <a:solidFill>
                            <a:schemeClr val="tx1"/>
                          </a:solidFill>
                          <a:effectLst/>
                        </a:rPr>
                        <a:t>ECD </a:t>
                      </a:r>
                      <a:r>
                        <a:rPr lang="en-US" sz="1050" b="0" u="none" strike="noStrike" dirty="0">
                          <a:solidFill>
                            <a:schemeClr val="tx1"/>
                          </a:solidFill>
                          <a:effectLst/>
                        </a:rPr>
                        <a:t>KPI</a:t>
                      </a:r>
                      <a:endParaRPr lang="en-US" sz="105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rPr>
                        <a:t>　</a:t>
                      </a:r>
                      <a:r>
                        <a:rPr lang="en-US" altLang="zh-TW" sz="900" u="none" strike="noStrike" dirty="0">
                          <a:solidFill>
                            <a:schemeClr val="tx1"/>
                          </a:solidFill>
                          <a:effectLst/>
                        </a:rPr>
                        <a:t>Item</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2023</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2024</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Diff</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Action Plan</a:t>
                      </a:r>
                      <a:r>
                        <a:rPr lang="zh-TW" altLang="en-US" sz="800" b="1" u="none" strike="noStrike" dirty="0">
                          <a:solidFill>
                            <a:schemeClr val="tx1"/>
                          </a:solidFill>
                          <a:effectLst/>
                        </a:rPr>
                        <a:t> </a:t>
                      </a:r>
                      <a:r>
                        <a:rPr lang="en-US" altLang="zh-TW" sz="800" b="1" u="none" strike="noStrike" dirty="0">
                          <a:solidFill>
                            <a:schemeClr val="tx1"/>
                          </a:solidFill>
                          <a:effectLst/>
                        </a:rPr>
                        <a:t>in 2025</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rPr>
                        <a:t>　</a:t>
                      </a: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rPr>
                        <a:t>　</a:t>
                      </a: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rPr>
                        <a:t>　</a:t>
                      </a: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rPr>
                        <a:t>IMD</a:t>
                      </a:r>
                      <a:r>
                        <a:rPr lang="en-US" sz="1050" b="0" u="none" strike="noStrike" dirty="0">
                          <a:effectLst/>
                        </a:rPr>
                        <a:t> 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Cost </a:t>
                      </a:r>
                      <a:r>
                        <a:rPr lang="en-US" altLang="zh-TW" sz="1050" b="0" i="0" u="none" strike="noStrike" dirty="0">
                          <a:solidFill>
                            <a:srgbClr val="000000"/>
                          </a:solidFill>
                          <a:effectLst/>
                          <a:latin typeface="Arial" panose="020B0604020202020204" pitchFamily="34" charset="0"/>
                          <a:ea typeface="新細明體" panose="02020500000000000000" pitchFamily="18" charset="-120"/>
                        </a:rPr>
                        <a:t>Saving Project</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rPr>
                        <a:t>　</a:t>
                      </a:r>
                      <a:endParaRPr lang="zh-TW" altLang="en-US" sz="6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rPr>
                        <a:t>　</a:t>
                      </a:r>
                      <a:endParaRPr lang="zh-TW" altLang="en-US" sz="6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rPr>
                        <a:t>　</a:t>
                      </a:r>
                      <a:endParaRPr lang="zh-TW" altLang="en-US" sz="6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36</a:t>
            </a:fld>
            <a:endParaRPr lang="en-US" sz="1000" dirty="0"/>
          </a:p>
        </p:txBody>
      </p:sp>
    </p:spTree>
    <p:extLst>
      <p:ext uri="{BB962C8B-B14F-4D97-AF65-F5344CB8AC3E}">
        <p14:creationId xmlns:p14="http://schemas.microsoft.com/office/powerpoint/2010/main" val="2601424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09981170"/>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rPr>
                        <a:t>2023</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rPr>
                        <a:t>2024</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rPr>
                        <a:t>Diff</a:t>
                      </a:r>
                      <a:endParaRPr lang="en-US"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Action Plan</a:t>
                      </a:r>
                      <a:r>
                        <a:rPr lang="zh-TW" altLang="en-US" sz="800" b="1" u="none" strike="noStrike" dirty="0">
                          <a:solidFill>
                            <a:schemeClr val="tx1"/>
                          </a:solidFill>
                          <a:effectLst/>
                        </a:rPr>
                        <a:t> </a:t>
                      </a:r>
                      <a:r>
                        <a:rPr lang="en-US" altLang="zh-TW" sz="800" b="1" u="none" strike="noStrike" dirty="0">
                          <a:solidFill>
                            <a:schemeClr val="tx1"/>
                          </a:solidFill>
                          <a:effectLst/>
                        </a:rPr>
                        <a:t>in 2025</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rPr>
                        <a:t>OPD 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rPr>
                        <a:t>BOA</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rPr>
                        <a:t>Port Stay</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rPr>
                        <a:t>Productivity</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rPr>
                        <a:t>OCD KPI</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rPr>
                        <a:t>Incentive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rPr>
                        <a:t>Empty Storage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rPr>
                        <a:t>Rate Reduction</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37</a:t>
            </a:fld>
            <a:endParaRPr lang="en-US" sz="1000" dirty="0"/>
          </a:p>
        </p:txBody>
      </p:sp>
    </p:spTree>
    <p:extLst>
      <p:ext uri="{BB962C8B-B14F-4D97-AF65-F5344CB8AC3E}">
        <p14:creationId xmlns:p14="http://schemas.microsoft.com/office/powerpoint/2010/main" val="732714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38</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0441527"/>
              </p:ext>
            </p:extLst>
          </p:nvPr>
        </p:nvGraphicFramePr>
        <p:xfrm>
          <a:off x="104258" y="700835"/>
          <a:ext cx="8935485" cy="5055123"/>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600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9435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7655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MX</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20,581</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22,492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27,308</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l" rtl="0" fontAlgn="ctr">
                        <a:buFont typeface="Wingdings" panose="05000000000000000000" pitchFamily="2" charset="2"/>
                        <a:buNone/>
                      </a:pPr>
                      <a:r>
                        <a:rPr lang="en-US" sz="1000" b="0" i="0" u="none" strike="noStrike" dirty="0">
                          <a:solidFill>
                            <a:schemeClr val="tx1"/>
                          </a:solidFill>
                          <a:effectLst/>
                          <a:latin typeface="DFKai-SB" panose="03000509000000000000" pitchFamily="65" charset="-120"/>
                          <a:ea typeface="DFKai-SB" panose="03000509000000000000" pitchFamily="65" charset="-120"/>
                        </a:rPr>
                        <a:t>Action plan, in order to enlarge our customers base list and get our target, we will be to achieve 2 new  A/C regain 1 lost customer per month. </a:t>
                      </a:r>
                    </a:p>
                    <a:p>
                      <a:pPr marL="0" indent="0" algn="l" rtl="0" fontAlgn="ctr">
                        <a:buFont typeface="Wingdings" panose="05000000000000000000" pitchFamily="2" charset="2"/>
                        <a:buNone/>
                      </a:pPr>
                      <a:r>
                        <a:rPr lang="en-US" sz="1000" b="0" i="0" u="none" strike="noStrike" dirty="0">
                          <a:solidFill>
                            <a:schemeClr val="tx1"/>
                          </a:solidFill>
                          <a:effectLst/>
                          <a:latin typeface="DFKai-SB" panose="03000509000000000000" pitchFamily="65" charset="-120"/>
                          <a:ea typeface="DFKai-SB" panose="03000509000000000000" pitchFamily="65" charset="-120"/>
                        </a:rPr>
                        <a:t>Visit target at least 10 new and current customers per month, offering our allocation in our 4 service WSA/WSA2/WSA4/WSA5 persuade them to provide us better loading support this 2024.</a:t>
                      </a:r>
                    </a:p>
                    <a:p>
                      <a:pPr marL="0" indent="0" algn="l" rtl="0" fontAlgn="ctr">
                        <a:buFont typeface="Wingdings" panose="05000000000000000000" pitchFamily="2" charset="2"/>
                        <a:buNone/>
                      </a:pPr>
                      <a:r>
                        <a:rPr lang="en-US" sz="1000" b="0" i="0" u="none" strike="noStrike" dirty="0">
                          <a:solidFill>
                            <a:schemeClr val="tx1"/>
                          </a:solidFill>
                          <a:effectLst/>
                          <a:latin typeface="DFKai-SB" panose="03000509000000000000" pitchFamily="65" charset="-120"/>
                          <a:ea typeface="DFKai-SB" panose="03000509000000000000" pitchFamily="65" charset="-120"/>
                        </a:rPr>
                        <a:t>Catching more volume from Annual Tenders participated as: Walmart, Mabe, Soriana, Coppel and Mirage and try to get support for other VIP A/C like </a:t>
                      </a:r>
                      <a:r>
                        <a:rPr lang="en-US" sz="1000" b="0" i="0" u="none" strike="noStrike" dirty="0" err="1">
                          <a:solidFill>
                            <a:schemeClr val="tx1"/>
                          </a:solidFill>
                          <a:effectLst/>
                          <a:latin typeface="DFKai-SB" panose="03000509000000000000" pitchFamily="65" charset="-120"/>
                          <a:ea typeface="DFKai-SB" panose="03000509000000000000" pitchFamily="65" charset="-120"/>
                        </a:rPr>
                        <a:t>Italika</a:t>
                      </a:r>
                      <a:r>
                        <a:rPr lang="en-US" sz="1000" b="0" i="0" u="none" strike="noStrike" dirty="0">
                          <a:solidFill>
                            <a:schemeClr val="tx1"/>
                          </a:solidFill>
                          <a:effectLst/>
                          <a:latin typeface="DFKai-SB" panose="03000509000000000000" pitchFamily="65" charset="-120"/>
                          <a:ea typeface="DFKai-SB" panose="03000509000000000000" pitchFamily="65" charset="-120"/>
                        </a:rPr>
                        <a:t> and </a:t>
                      </a:r>
                      <a:r>
                        <a:rPr lang="en-US" sz="1000" b="0" i="0" u="none" strike="noStrike" dirty="0" err="1">
                          <a:solidFill>
                            <a:schemeClr val="tx1"/>
                          </a:solidFill>
                          <a:effectLst/>
                          <a:latin typeface="DFKai-SB" panose="03000509000000000000" pitchFamily="65" charset="-120"/>
                          <a:ea typeface="DFKai-SB" panose="03000509000000000000" pitchFamily="65" charset="-120"/>
                        </a:rPr>
                        <a:t>Chedraui</a:t>
                      </a:r>
                      <a:r>
                        <a:rPr lang="en-US" sz="1000" b="0" i="0" u="none" strike="noStrike" dirty="0">
                          <a:solidFill>
                            <a:schemeClr val="tx1"/>
                          </a:solidFill>
                          <a:effectLst/>
                          <a:latin typeface="DFKai-SB" panose="03000509000000000000" pitchFamily="65" charset="-120"/>
                          <a:ea typeface="DFKai-SB" panose="03000509000000000000"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798907">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MX</a:t>
                      </a:r>
                      <a:r>
                        <a:rPr lang="en-US" altLang="zh-TW" sz="1000" b="1" i="0" u="none" strike="noStrike" dirty="0">
                          <a:solidFill>
                            <a:schemeClr val="tx1"/>
                          </a:solidFill>
                          <a:effectLst/>
                          <a:latin typeface="DFKai-SB" pitchFamily="65" charset="-120"/>
                          <a:ea typeface="DFKai-SB" pitchFamily="65" charset="-120"/>
                        </a:rPr>
                        <a:t> EXP.</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rPr>
                        <a:t>=&gt;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(Y</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8,948</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10,771</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12,959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DFKai-SB" pitchFamily="65" charset="-120"/>
                          <a:ea typeface="DFKai-SB" panose="03000509000000000000" pitchFamily="65" charset="-120"/>
                        </a:rPr>
                        <a:t>For Q1 maintain  base volumes from two main A/C´s IMPALA TERMINAL/STEINWEG with ore concentrates regular cargo 600/700  TEU´s per month + regular FAK A/C´s to achieve around 320 TEU´s in weekly basis.</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DFKai-SB" pitchFamily="65" charset="-120"/>
                        <a:ea typeface="DFKai-SB" panose="03000509000000000000" pitchFamily="65" charset="-12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DFKai-SB" pitchFamily="65" charset="-120"/>
                          <a:ea typeface="DFKai-SB" panose="03000509000000000000" pitchFamily="65" charset="-120"/>
                        </a:rPr>
                        <a:t>Looking for cargo to base ports on WSA5 meanly, regain cargo to Asia southeast.</a:t>
                      </a:r>
                    </a:p>
                    <a:p>
                      <a:pPr marL="0" marR="0" lvl="0" indent="0" algn="just"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DFKai-SB" pitchFamily="65" charset="-120"/>
                          <a:ea typeface="DFKai-SB" panose="03000509000000000000" pitchFamily="65" charset="-120"/>
                        </a:rPr>
                        <a:t>For Q2/Q3/Q4 after MX government permissions release to export Iron Mineral we will focus in 2 A/C´s DOLPHIN &amp; CIMA LOG looking for 400/500 TEU´s per month in order to get over 900 TEUS from all mineral exporters, rest of our volume will be get from medium size A/C as MAX EXPRESS, AMR SHIPPING,</a:t>
                      </a:r>
                      <a:r>
                        <a:rPr lang="de-DE" sz="1000" b="0" i="0" u="none" strike="noStrike" dirty="0">
                          <a:solidFill>
                            <a:schemeClr val="tx1"/>
                          </a:solidFill>
                          <a:effectLst/>
                          <a:latin typeface="DFKai-SB" pitchFamily="65" charset="-120"/>
                          <a:ea typeface="DFKai-SB" pitchFamily="65" charset="-120"/>
                        </a:rPr>
                        <a:t>JJL PACIFIC, LA HANSIATICA KINTETSU WORLD,etc., + FAK from other small shots customers .</a:t>
                      </a:r>
                    </a:p>
                    <a:p>
                      <a:pPr algn="l" rtl="0" fontAlgn="ctr"/>
                      <a:endParaRPr lang="de-DE" sz="1000" b="0" i="0" u="none" strike="noStrike" dirty="0">
                        <a:solidFill>
                          <a:schemeClr val="tx1"/>
                        </a:solidFill>
                        <a:effectLst/>
                        <a:latin typeface="DFKai-SB" pitchFamily="65" charset="-120"/>
                        <a:ea typeface="DFKai-SB" pitchFamily="65" charset="-120"/>
                      </a:endParaRPr>
                    </a:p>
                    <a:p>
                      <a:pPr algn="l" rtl="0" fontAlgn="ctr"/>
                      <a:r>
                        <a:rPr lang="de-DE" sz="1000" b="0" i="0" u="none" strike="noStrike" dirty="0">
                          <a:solidFill>
                            <a:schemeClr val="tx1"/>
                          </a:solidFill>
                          <a:effectLst/>
                          <a:latin typeface="DFKai-SB" pitchFamily="65" charset="-120"/>
                          <a:ea typeface="DFKai-SB" pitchFamily="65" charset="-120"/>
                        </a:rPr>
                        <a:t>Increase volumes from big shots customers 60/70% with comm., ORE/CONCENTRATES, REYICLED PELLET/HOME APPLIANCE+ 40/30% from FAK cargo.</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Tree>
    <p:extLst>
      <p:ext uri="{BB962C8B-B14F-4D97-AF65-F5344CB8AC3E}">
        <p14:creationId xmlns:p14="http://schemas.microsoft.com/office/powerpoint/2010/main" val="114687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21066241"/>
              </p:ext>
            </p:extLst>
          </p:nvPr>
        </p:nvGraphicFramePr>
        <p:xfrm>
          <a:off x="104257" y="686688"/>
          <a:ext cx="8935488" cy="4224045"/>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8641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MX</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CARB</a:t>
                      </a:r>
                    </a:p>
                    <a:p>
                      <a:pPr algn="ctr" rtl="0" fontAlgn="ctr"/>
                      <a:r>
                        <a:rPr lang="en-US" altLang="zh-TW" sz="1000" b="0" i="0" u="none" strike="noStrike" dirty="0">
                          <a:solidFill>
                            <a:schemeClr val="tx1"/>
                          </a:solidFill>
                          <a:effectLst/>
                          <a:latin typeface="DFKai-SB" pitchFamily="65" charset="-120"/>
                          <a:ea typeface="DFKai-SB" pitchFamily="65" charset="-120"/>
                        </a:rPr>
                        <a:t>(CB+V</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400</a:t>
                      </a:r>
                      <a:endParaRPr lang="en-US"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495</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124%</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450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900" b="0" i="0" u="none" strike="noStrike" dirty="0">
                          <a:solidFill>
                            <a:schemeClr val="tx1"/>
                          </a:solidFill>
                          <a:effectLst/>
                          <a:latin typeface="DFKai-SB" pitchFamily="65" charset="-120"/>
                          <a:ea typeface="DFKai-SB" pitchFamily="65" charset="-120"/>
                        </a:rPr>
                        <a:t>Main PODs for V trade can be PABBA, having regular space on Express feeders or using WSA with T/S on Balboa KPI can be covered all depends on space asigned by BCC</a:t>
                      </a:r>
                      <a:r>
                        <a:rPr lang="zh-TW" altLang="en-US" sz="900" b="0" i="0" u="none" strike="noStrike" dirty="0">
                          <a:solidFill>
                            <a:schemeClr val="tx1"/>
                          </a:solidFill>
                          <a:effectLst/>
                          <a:latin typeface="DFKai-SB" pitchFamily="65" charset="-120"/>
                          <a:ea typeface="DFKai-SB" pitchFamily="65" charset="-120"/>
                        </a:rPr>
                        <a:t> </a:t>
                      </a:r>
                      <a:r>
                        <a:rPr lang="de-DE" sz="900" b="0" i="0" u="none" strike="noStrike" dirty="0">
                          <a:solidFill>
                            <a:schemeClr val="tx1"/>
                          </a:solidFill>
                          <a:effectLst/>
                          <a:latin typeface="DFKai-SB" pitchFamily="65" charset="-120"/>
                          <a:ea typeface="DFKai-SB" pitchFamily="65" charset="-120"/>
                        </a:rPr>
                        <a:t>customers can supporting us MABE /LX PANTOS/MACOPA +FAK cargo, carribean cargo is very</a:t>
                      </a:r>
                      <a:r>
                        <a:rPr lang="zh-TW" altLang="en-US" sz="900" b="0" i="0" u="none" strike="noStrike" dirty="0">
                          <a:solidFill>
                            <a:schemeClr val="tx1"/>
                          </a:solidFill>
                          <a:effectLst/>
                          <a:latin typeface="DFKai-SB" pitchFamily="65" charset="-120"/>
                          <a:ea typeface="DFKai-SB" pitchFamily="65" charset="-120"/>
                        </a:rPr>
                        <a:t> </a:t>
                      </a:r>
                      <a:r>
                        <a:rPr lang="en-US" altLang="zh-TW" sz="900" b="0" i="0" u="none" strike="noStrike" dirty="0">
                          <a:solidFill>
                            <a:schemeClr val="tx1"/>
                          </a:solidFill>
                          <a:effectLst/>
                          <a:latin typeface="DFKai-SB" pitchFamily="65" charset="-120"/>
                          <a:ea typeface="DFKai-SB" pitchFamily="65" charset="-120"/>
                        </a:rPr>
                        <a:t>limited</a:t>
                      </a:r>
                      <a:r>
                        <a:rPr lang="de-DE" sz="900" b="0" i="0" u="none" strike="noStrike" dirty="0">
                          <a:solidFill>
                            <a:schemeClr val="tx1"/>
                          </a:solidFill>
                          <a:effectLst/>
                          <a:latin typeface="DFKai-SB" pitchFamily="65" charset="-120"/>
                          <a:ea typeface="DFKai-SB" pitchFamily="65" charset="-120"/>
                        </a:rPr>
                        <a:t> by MXMZO due</a:t>
                      </a:r>
                      <a:r>
                        <a:rPr lang="zh-TW" altLang="en-US" sz="900" b="0" i="0" u="none" strike="noStrike" dirty="0">
                          <a:solidFill>
                            <a:schemeClr val="tx1"/>
                          </a:solidFill>
                          <a:effectLst/>
                          <a:latin typeface="DFKai-SB" pitchFamily="65" charset="-120"/>
                          <a:ea typeface="DFKai-SB" pitchFamily="65" charset="-120"/>
                        </a:rPr>
                        <a:t> </a:t>
                      </a:r>
                      <a:r>
                        <a:rPr lang="en-US" altLang="zh-TW" sz="900" b="0" i="0" u="none" strike="noStrike" dirty="0">
                          <a:solidFill>
                            <a:schemeClr val="tx1"/>
                          </a:solidFill>
                          <a:effectLst/>
                          <a:latin typeface="DFKai-SB" pitchFamily="65" charset="-120"/>
                          <a:ea typeface="DFKai-SB" pitchFamily="65" charset="-120"/>
                        </a:rPr>
                        <a:t>to</a:t>
                      </a:r>
                      <a:r>
                        <a:rPr lang="de-DE" sz="900" b="0" i="0" u="none" strike="noStrike" dirty="0">
                          <a:solidFill>
                            <a:schemeClr val="tx1"/>
                          </a:solidFill>
                          <a:effectLst/>
                          <a:latin typeface="DFKai-SB" pitchFamily="65" charset="-120"/>
                          <a:ea typeface="DFKai-SB" pitchFamily="65" charset="-120"/>
                        </a:rPr>
                        <a:t> MX has natural east</a:t>
                      </a:r>
                      <a:r>
                        <a:rPr lang="zh-TW" altLang="en-US" sz="900" b="0" i="0" u="none" strike="noStrike" dirty="0">
                          <a:solidFill>
                            <a:schemeClr val="tx1"/>
                          </a:solidFill>
                          <a:effectLst/>
                          <a:latin typeface="DFKai-SB" pitchFamily="65" charset="-120"/>
                          <a:ea typeface="DFKai-SB" pitchFamily="65" charset="-120"/>
                        </a:rPr>
                        <a:t> </a:t>
                      </a:r>
                      <a:r>
                        <a:rPr lang="en-US" altLang="zh-TW" sz="900" b="0" i="0" u="none" strike="noStrike" dirty="0">
                          <a:solidFill>
                            <a:schemeClr val="tx1"/>
                          </a:solidFill>
                          <a:effectLst/>
                          <a:latin typeface="DFKai-SB" pitchFamily="65" charset="-120"/>
                          <a:ea typeface="DFKai-SB" pitchFamily="65" charset="-120"/>
                        </a:rPr>
                        <a:t>coast</a:t>
                      </a:r>
                      <a:r>
                        <a:rPr lang="de-DE" sz="900" b="0" i="0" u="none" strike="noStrike" dirty="0">
                          <a:solidFill>
                            <a:schemeClr val="tx1"/>
                          </a:solidFill>
                          <a:effectLst/>
                          <a:latin typeface="DFKai-SB" pitchFamily="65" charset="-120"/>
                          <a:ea typeface="DFKai-SB" pitchFamily="65" charset="-120"/>
                        </a:rPr>
                        <a:t> ports to CARI from MXVRC/MXALT.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676913">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sym typeface="Wingdings" pitchFamily="2" charset="2"/>
                        </a:rPr>
                        <a:t>MX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8,500</a:t>
                      </a:r>
                      <a:endParaRPr lang="en-US"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9,584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113%</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9,800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de-DE" sz="900" b="0" i="0" u="none" strike="noStrike" dirty="0">
                          <a:solidFill>
                            <a:schemeClr val="tx1"/>
                          </a:solidFill>
                          <a:effectLst/>
                          <a:latin typeface="DFKai-SB" pitchFamily="65" charset="-120"/>
                          <a:ea typeface="DFKai-SB" pitchFamily="65" charset="-120"/>
                        </a:rPr>
                        <a:t>-With current customers TENDER/FAK cargo without problem to achieve KPI MABE/LX PANTOS/P&amp;G/ CORGO AGENTS this means 60% from volume asigned + small FAK cargo shippers 40% can be covered acheaving new accounts with better guide line rates.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MX </a:t>
                      </a:r>
                      <a:r>
                        <a:rPr lang="en-US" altLang="zh-TW" sz="1000" b="1" i="0" u="none" strike="noStrike" dirty="0">
                          <a:solidFill>
                            <a:schemeClr val="tx1"/>
                          </a:solidFill>
                          <a:effectLst/>
                          <a:latin typeface="DFKai-SB" pitchFamily="65" charset="-120"/>
                          <a:ea typeface="DFKai-SB" pitchFamily="65" charset="-120"/>
                          <a:sym typeface="Wingdings" pitchFamily="2" charset="2"/>
                        </a:rPr>
                        <a:t> WCCA</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1,300</a:t>
                      </a:r>
                      <a:endParaRPr lang="en-US"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1,583</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122%</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1,450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de-DE" sz="900" b="0" i="0" u="none" strike="noStrike">
                          <a:solidFill>
                            <a:schemeClr val="tx1"/>
                          </a:solidFill>
                          <a:effectLst/>
                          <a:latin typeface="DFKai-SB" pitchFamily="65" charset="-120"/>
                          <a:ea typeface="DFKai-SB" pitchFamily="65" charset="-120"/>
                        </a:rPr>
                        <a:t>- Stable allocation on feeders will be de key to fulfill our KPI along of all 2025 MX allocation was 5 to 10 TEUs per week, we can grant 200 TEUS per month as having competitive rates and space as Mexican market is, KPI can be achieved without problem, base cargo that MX can provoide from MABE/MACOPA/FFW and general FAK exporters (small shippers)</a:t>
                      </a:r>
                    </a:p>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Tree>
    <p:extLst>
      <p:ext uri="{BB962C8B-B14F-4D97-AF65-F5344CB8AC3E}">
        <p14:creationId xmlns:p14="http://schemas.microsoft.com/office/powerpoint/2010/main" val="311763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p:cNvSpPr txBox="1"/>
          <p:nvPr/>
        </p:nvSpPr>
        <p:spPr>
          <a:xfrm>
            <a:off x="114400" y="646349"/>
            <a:ext cx="1922321" cy="369332"/>
          </a:xfrm>
          <a:prstGeom prst="rect">
            <a:avLst/>
          </a:prstGeom>
          <a:noFill/>
        </p:spPr>
        <p:txBody>
          <a:bodyPr wrap="none" rtlCol="0">
            <a:spAutoFit/>
          </a:bodyPr>
          <a:lstStyle/>
          <a:p>
            <a:r>
              <a:rPr lang="en-US" b="1" dirty="0">
                <a:latin typeface="Candara" panose="020E0502030303020204" pitchFamily="34" charset="0"/>
              </a:rPr>
              <a:t>Commercial side: </a:t>
            </a:r>
          </a:p>
        </p:txBody>
      </p:sp>
      <p:sp>
        <p:nvSpPr>
          <p:cNvPr id="8" name="文字方塊 7"/>
          <p:cNvSpPr txBox="1"/>
          <p:nvPr/>
        </p:nvSpPr>
        <p:spPr>
          <a:xfrm>
            <a:off x="114400" y="2896364"/>
            <a:ext cx="2582758" cy="369332"/>
          </a:xfrm>
          <a:prstGeom prst="rect">
            <a:avLst/>
          </a:prstGeom>
          <a:noFill/>
        </p:spPr>
        <p:txBody>
          <a:bodyPr wrap="none" rtlCol="0">
            <a:spAutoFit/>
          </a:bodyPr>
          <a:lstStyle/>
          <a:p>
            <a:r>
              <a:rPr lang="en-US" b="1" dirty="0">
                <a:latin typeface="Candara" panose="020E0502030303020204" pitchFamily="34" charset="0"/>
              </a:rPr>
              <a:t>Future Plan Suggestion: </a:t>
            </a:r>
          </a:p>
        </p:txBody>
      </p:sp>
      <p:sp>
        <p:nvSpPr>
          <p:cNvPr id="2" name="CuadroTexto 3">
            <a:extLst>
              <a:ext uri="{FF2B5EF4-FFF2-40B4-BE49-F238E27FC236}">
                <a16:creationId xmlns:a16="http://schemas.microsoft.com/office/drawing/2014/main" id="{15DE52E2-565E-E589-BF8E-7C7F273BCD67}"/>
              </a:ext>
            </a:extLst>
          </p:cNvPr>
          <p:cNvSpPr txBox="1"/>
          <p:nvPr/>
        </p:nvSpPr>
        <p:spPr>
          <a:xfrm>
            <a:off x="323528" y="1004150"/>
            <a:ext cx="8928992" cy="2031325"/>
          </a:xfrm>
          <a:prstGeom prst="rect">
            <a:avLst/>
          </a:prstGeom>
          <a:noFill/>
        </p:spPr>
        <p:txBody>
          <a:bodyPr wrap="square">
            <a:spAutoFit/>
          </a:bodyPr>
          <a:lstStyle/>
          <a:p>
            <a:pPr marL="285750" indent="-285750">
              <a:buFont typeface="Wingdings" panose="05000000000000000000" pitchFamily="2" charset="2"/>
              <a:buChar char="v"/>
            </a:pPr>
            <a:r>
              <a:rPr lang="en-US" sz="1400" u="sng" dirty="0"/>
              <a:t>Q trade</a:t>
            </a:r>
            <a:r>
              <a:rPr lang="en-US" sz="1400" dirty="0"/>
              <a:t>: Get more space at main ports for Own SQ cargo</a:t>
            </a:r>
          </a:p>
          <a:p>
            <a:pPr marL="285750" indent="-285750">
              <a:buFont typeface="Wingdings" panose="05000000000000000000" pitchFamily="2" charset="2"/>
              <a:buChar char="v"/>
            </a:pPr>
            <a:r>
              <a:rPr lang="en-US" sz="1400" dirty="0"/>
              <a:t>Booking confirmation as soon as possible in order to provide best service for our own SQ and avoid roll overs in POL.</a:t>
            </a:r>
          </a:p>
          <a:p>
            <a:pPr marL="285750" indent="-285750">
              <a:buFont typeface="Wingdings" panose="05000000000000000000" pitchFamily="2" charset="2"/>
              <a:buChar char="v"/>
            </a:pPr>
            <a:r>
              <a:rPr lang="en-US" sz="1400" dirty="0"/>
              <a:t>Y trade: Focusing to maintain base volume from ORE/MINERAL from 4 main accounts IMPALA/STEINWEG/DOLPHIN/CIMA + medium size A/C’S, enlarge  FAK A/C´s  regain Southeast </a:t>
            </a:r>
          </a:p>
          <a:p>
            <a:pPr marL="285750" indent="-285750">
              <a:buFont typeface="Wingdings" panose="05000000000000000000" pitchFamily="2" charset="2"/>
              <a:buChar char="v"/>
            </a:pPr>
            <a:r>
              <a:rPr lang="en-US" sz="1400" dirty="0"/>
              <a:t>Y trade:  volume offering WSA5 service with bigger space, using WSA2/3 for small shots vol’s 4 main accounts IMPALA/YAVA/STEINWEG/DOLPHIN,  rest of volume will be covered by current and new small shots A/C´S</a:t>
            </a:r>
            <a:r>
              <a:rPr lang="en-US" altLang="zh-TW" sz="1400" dirty="0"/>
              <a:t>.</a:t>
            </a:r>
            <a:endParaRPr lang="en-US" sz="1400" dirty="0"/>
          </a:p>
          <a:p>
            <a:pPr marL="285750" indent="-285750">
              <a:buFont typeface="Wingdings" panose="05000000000000000000" pitchFamily="2" charset="2"/>
              <a:buChar char="v"/>
            </a:pPr>
            <a:endParaRPr lang="en-US" sz="1400" dirty="0"/>
          </a:p>
        </p:txBody>
      </p:sp>
      <p:sp>
        <p:nvSpPr>
          <p:cNvPr id="4" name="CuadroTexto 8">
            <a:extLst>
              <a:ext uri="{FF2B5EF4-FFF2-40B4-BE49-F238E27FC236}">
                <a16:creationId xmlns:a16="http://schemas.microsoft.com/office/drawing/2014/main" id="{7BCD94B9-CECD-71B7-0AAD-F34FEEFC76D8}"/>
              </a:ext>
            </a:extLst>
          </p:cNvPr>
          <p:cNvSpPr txBox="1"/>
          <p:nvPr/>
        </p:nvSpPr>
        <p:spPr>
          <a:xfrm>
            <a:off x="107504" y="3265696"/>
            <a:ext cx="8136904" cy="1384995"/>
          </a:xfrm>
          <a:prstGeom prst="rect">
            <a:avLst/>
          </a:prstGeom>
          <a:noFill/>
        </p:spPr>
        <p:txBody>
          <a:bodyPr wrap="square">
            <a:spAutoFit/>
          </a:bodyPr>
          <a:lstStyle/>
          <a:p>
            <a:pPr marL="285750" indent="-285750">
              <a:buFont typeface="Wingdings" panose="05000000000000000000" pitchFamily="2" charset="2"/>
              <a:buChar char="v"/>
            </a:pPr>
            <a:r>
              <a:rPr lang="en-US" sz="1400" dirty="0"/>
              <a:t>Q Trade: To increase our lifting and enlarge our participation in MXLZC more space allocation  needed to cover areas as MXJMJ / MXUCK / MXVUJ / MXQRO where this area service can be covered. </a:t>
            </a:r>
          </a:p>
          <a:p>
            <a:pPr marL="285750" indent="-285750">
              <a:buFont typeface="Wingdings" panose="05000000000000000000" pitchFamily="2" charset="2"/>
              <a:buChar char="v"/>
            </a:pPr>
            <a:r>
              <a:rPr lang="en-US" sz="1400" dirty="0"/>
              <a:t>Y Trade: Promote WSA/ WSA5 service for big volumes, O/O cargo for all trades.</a:t>
            </a:r>
          </a:p>
          <a:p>
            <a:pPr marL="285750" indent="-285750">
              <a:buFont typeface="Wingdings" panose="05000000000000000000" pitchFamily="2" charset="2"/>
              <a:buChar char="v"/>
            </a:pPr>
            <a:r>
              <a:rPr lang="en-US" sz="1400" dirty="0"/>
              <a:t>CW/WCA/V/B Trades: achieve cargo from many medium and small A/C´S, BCC needs to grant space on each service to maintain our market participation.</a:t>
            </a:r>
          </a:p>
        </p:txBody>
      </p:sp>
    </p:spTree>
    <p:extLst>
      <p:ext uri="{BB962C8B-B14F-4D97-AF65-F5344CB8AC3E}">
        <p14:creationId xmlns:p14="http://schemas.microsoft.com/office/powerpoint/2010/main" val="33957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p:cNvSpPr txBox="1"/>
          <p:nvPr/>
        </p:nvSpPr>
        <p:spPr>
          <a:xfrm>
            <a:off x="179512" y="771550"/>
            <a:ext cx="8784976" cy="4401205"/>
          </a:xfrm>
          <a:prstGeom prst="rect">
            <a:avLst/>
          </a:prstGeom>
          <a:noFill/>
        </p:spPr>
        <p:txBody>
          <a:bodyPr wrap="square" rtlCol="0" anchor="t">
            <a:spAutoFit/>
          </a:bodyPr>
          <a:lstStyle/>
          <a:p>
            <a:pPr marL="285750" indent="-285750">
              <a:buFont typeface="Arial" panose="020B0604020202020204" pitchFamily="34" charset="0"/>
              <a:buChar char="•"/>
            </a:pPr>
            <a:r>
              <a:rPr lang="en-US" dirty="0"/>
              <a:t>Future market forecast</a:t>
            </a:r>
            <a:r>
              <a:rPr lang="zh-TW" altLang="en-US" dirty="0"/>
              <a:t> </a:t>
            </a:r>
            <a:r>
              <a:rPr lang="en-US" altLang="zh-TW" dirty="0"/>
              <a:t>in 2025</a:t>
            </a:r>
            <a:r>
              <a:rPr lang="en-US" dirty="0"/>
              <a:t> (Pessimistic / Optimistic / Remain the same)?</a:t>
            </a:r>
          </a:p>
          <a:p>
            <a:endParaRPr lang="en-US" dirty="0"/>
          </a:p>
          <a:p>
            <a:endParaRPr lang="en-US" dirty="0"/>
          </a:p>
          <a:p>
            <a:endParaRPr lang="en-US" dirty="0"/>
          </a:p>
          <a:p>
            <a:pPr marL="285750" indent="-285750">
              <a:buFont typeface="Arial" pitchFamily="34" charset="0"/>
              <a:buChar char="•"/>
            </a:pPr>
            <a:r>
              <a:rPr lang="en-US" altLang="zh-TW" dirty="0"/>
              <a:t>E</a:t>
            </a:r>
            <a:r>
              <a:rPr lang="en-US" dirty="0"/>
              <a:t>conomic background.</a:t>
            </a:r>
          </a:p>
          <a:p>
            <a:pPr marL="285750" indent="-285750">
              <a:buFont typeface="Wingdings" panose="05000000000000000000" pitchFamily="2" charset="2"/>
              <a:buChar char="v"/>
            </a:pPr>
            <a:r>
              <a:rPr lang="en-US" sz="1200" dirty="0"/>
              <a:t> </a:t>
            </a:r>
            <a:r>
              <a:rPr lang="en-US" sz="1200" b="0" i="0" dirty="0">
                <a:solidFill>
                  <a:srgbClr val="333333"/>
                </a:solidFill>
                <a:effectLst/>
                <a:latin typeface="Scotiabank-Regular"/>
              </a:rPr>
              <a:t>Considering all the risk factors for the coming year, we anticipate that the economic slowdown will continue, with expected growth in 2025 of 0.8%, below the 1.4% of 2024. </a:t>
            </a:r>
            <a:endParaRPr lang="en-US" sz="1200" dirty="0"/>
          </a:p>
          <a:p>
            <a:pPr marL="285750" indent="-285750">
              <a:buFont typeface="Wingdings" panose="05000000000000000000" pitchFamily="2" charset="2"/>
              <a:buChar char="v"/>
            </a:pPr>
            <a:r>
              <a:rPr lang="en-US" sz="1200" dirty="0"/>
              <a:t> </a:t>
            </a:r>
            <a:r>
              <a:rPr lang="en-US" sz="1200" b="0" i="0" dirty="0">
                <a:solidFill>
                  <a:srgbClr val="1B1B1B"/>
                </a:solidFill>
                <a:effectLst/>
                <a:latin typeface="Soehne Bush"/>
              </a:rPr>
              <a:t>The Mexican economy itself will face some additional challenges. Private investment is expected to decrease, and public investment is also likely to shrink in 2025. The peso will continue to slide downward slowly over 2025.</a:t>
            </a:r>
            <a:endParaRPr lang="en-US" sz="1200" dirty="0"/>
          </a:p>
          <a:p>
            <a:pPr marL="285750" indent="-285750">
              <a:buFont typeface="Wingdings" panose="05000000000000000000" pitchFamily="2" charset="2"/>
              <a:buChar char="v"/>
            </a:pPr>
            <a:r>
              <a:rPr lang="en-US" sz="1200" dirty="0">
                <a:solidFill>
                  <a:srgbClr val="1B1B1B"/>
                </a:solidFill>
                <a:latin typeface="Soehne Bush"/>
              </a:rPr>
              <a:t> The unemployment rate in Mexico was forecast to continuously increase between 2024 and 2029 by in total 0.7 percentage points. </a:t>
            </a:r>
          </a:p>
          <a:p>
            <a:pPr marL="285750" indent="-285750">
              <a:buFont typeface="Wingdings" panose="05000000000000000000" pitchFamily="2" charset="2"/>
              <a:buChar char="v"/>
            </a:pPr>
            <a:r>
              <a:rPr lang="en-US" sz="1200" dirty="0"/>
              <a:t> </a:t>
            </a:r>
            <a:r>
              <a:rPr lang="en-US" sz="1200" b="0" i="0" dirty="0">
                <a:solidFill>
                  <a:srgbClr val="363636"/>
                </a:solidFill>
                <a:effectLst/>
                <a:latin typeface="open_sansregular"/>
              </a:rPr>
              <a:t>Mexico's economic growth is expected to slow in the coming years, with 2025 GDP projections revised down to 1% from a previous estimate of 1.2%</a:t>
            </a:r>
            <a:endParaRPr lang="en-US" sz="1200" dirty="0"/>
          </a:p>
          <a:p>
            <a:pPr marL="285750" indent="-285750">
              <a:buFont typeface="Wingdings" panose="05000000000000000000" pitchFamily="2" charset="2"/>
              <a:buChar char="v"/>
            </a:pPr>
            <a:r>
              <a:rPr lang="en-US" sz="1200" dirty="0"/>
              <a:t>Inflation (3.5%) and interest rate forecasts (monetary policy rate of 8.0% by year-end).</a:t>
            </a:r>
            <a:br>
              <a:rPr lang="en-US" sz="1200" dirty="0"/>
            </a:br>
            <a:endParaRPr lang="en-US" sz="1200" dirty="0"/>
          </a:p>
          <a:p>
            <a:endParaRPr lang="en-US" sz="1200" dirty="0"/>
          </a:p>
          <a:p>
            <a:pPr lvl="1" algn="just"/>
            <a:endParaRPr lang="en-US" sz="1000" dirty="0"/>
          </a:p>
          <a:p>
            <a:pPr marL="285750" indent="-285750">
              <a:buFont typeface="Arial" pitchFamily="34" charset="0"/>
              <a:buChar char="•"/>
            </a:pPr>
            <a:r>
              <a:rPr lang="en-US" dirty="0"/>
              <a:t>Market share and Loading volume prospect </a:t>
            </a:r>
            <a:r>
              <a:rPr lang="en-US" altLang="zh-TW" dirty="0"/>
              <a:t>2024</a:t>
            </a:r>
            <a:r>
              <a:rPr lang="en-US" dirty="0"/>
              <a:t> (Long Haul)</a:t>
            </a:r>
          </a:p>
          <a:p>
            <a:pPr marL="171450" indent="-171450">
              <a:buFont typeface="Wingdings" panose="05000000000000000000" pitchFamily="2" charset="2"/>
              <a:buChar char="v"/>
            </a:pPr>
            <a:r>
              <a:rPr lang="en-US" sz="1200" dirty="0"/>
              <a:t>Q trade MS 2024, 2,523,417 TEU´s EMC with 11.87%.  2025 MS volume to grow around 10%</a:t>
            </a:r>
          </a:p>
          <a:p>
            <a:pPr marL="171450" indent="-171450">
              <a:buFont typeface="Wingdings" panose="05000000000000000000" pitchFamily="2" charset="2"/>
              <a:buChar char="v"/>
            </a:pPr>
            <a:r>
              <a:rPr lang="en-US" sz="1200" dirty="0"/>
              <a:t>Y trade MS 2024, 163,350     TEU´s EMC with 8.5%.     2025 MS volume to grow around 15% </a:t>
            </a:r>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Remain 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299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(MX)</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885617572"/>
              </p:ext>
            </p:extLst>
          </p:nvPr>
        </p:nvGraphicFramePr>
        <p:xfrm>
          <a:off x="107504" y="843561"/>
          <a:ext cx="8928993" cy="2778497"/>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81057">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900" b="0" u="none" strike="noStrike" dirty="0">
                          <a:solidFill>
                            <a:schemeClr val="tx1"/>
                          </a:solidFill>
                          <a:effectLst/>
                          <a:latin typeface="Candara" panose="020E0502030303020204" pitchFamily="34" charset="0"/>
                        </a:rPr>
                        <a:t>ECD </a:t>
                      </a:r>
                      <a:r>
                        <a:rPr lang="en-US" sz="900" b="0" u="none" strike="noStrike" dirty="0">
                          <a:solidFill>
                            <a:schemeClr val="tx1"/>
                          </a:solidFill>
                          <a:effectLst/>
                          <a:latin typeface="Candara" panose="020E0502030303020204" pitchFamily="34" charset="0"/>
                        </a:rPr>
                        <a:t>KPI</a:t>
                      </a:r>
                      <a:endParaRPr 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1" u="none" strike="noStrike" dirty="0">
                          <a:solidFill>
                            <a:schemeClr val="tx1"/>
                          </a:solidFill>
                          <a:effectLst/>
                          <a:latin typeface="Candara" panose="020E0502030303020204" pitchFamily="34" charset="0"/>
                        </a:rPr>
                        <a:t>2023</a:t>
                      </a:r>
                      <a:endParaRPr lang="en-US" altLang="zh-TW"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1" u="none" strike="noStrike" dirty="0">
                          <a:solidFill>
                            <a:schemeClr val="tx1"/>
                          </a:solidFill>
                          <a:effectLst/>
                          <a:latin typeface="Candara" panose="020E0502030303020204" pitchFamily="34" charset="0"/>
                        </a:rPr>
                        <a:t>2024</a:t>
                      </a:r>
                      <a:endParaRPr lang="en-US" altLang="zh-TW"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solidFill>
                            <a:schemeClr val="tx1"/>
                          </a:solidFill>
                          <a:effectLst/>
                          <a:latin typeface="Candara" panose="020E0502030303020204" pitchFamily="34" charset="0"/>
                        </a:rPr>
                        <a:t>Diff</a:t>
                      </a:r>
                      <a:endParaRPr lang="en-US"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solidFill>
                            <a:schemeClr val="tx1"/>
                          </a:solidFill>
                          <a:effectLst/>
                          <a:latin typeface="Candara" panose="020E0502030303020204" pitchFamily="34" charset="0"/>
                        </a:rPr>
                        <a:t>Action Plan</a:t>
                      </a:r>
                      <a:r>
                        <a:rPr lang="zh-TW" altLang="en-US" sz="900" b="1" u="none" strike="noStrike" dirty="0">
                          <a:solidFill>
                            <a:schemeClr val="tx1"/>
                          </a:solidFill>
                          <a:effectLst/>
                          <a:latin typeface="Candara" panose="020E0502030303020204" pitchFamily="34" charset="0"/>
                        </a:rPr>
                        <a:t> </a:t>
                      </a:r>
                      <a:r>
                        <a:rPr lang="en-US" altLang="zh-TW" sz="900" b="1" u="none" strike="noStrike" dirty="0">
                          <a:solidFill>
                            <a:schemeClr val="tx1"/>
                          </a:solidFill>
                          <a:effectLst/>
                          <a:latin typeface="Candara" panose="020E0502030303020204" pitchFamily="34" charset="0"/>
                        </a:rPr>
                        <a:t>in 2025</a:t>
                      </a:r>
                      <a:endParaRPr lang="en-US"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9718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$19,174</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$-19,174</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900" dirty="0">
                          <a:latin typeface="Times New Roman" panose="02020603050405020304" pitchFamily="18" charset="0"/>
                          <a:cs typeface="Times New Roman" panose="02020603050405020304" pitchFamily="18" charset="0"/>
                        </a:rPr>
                        <a:t>Properly arrange and monitor the number of gate-in empty containers. When the expected inventory is likely to exceed the free pool, efforts will also be made in advance to negotiate with the terminal for storage fee reductions. Additionally, based on the 2025 cargo volume forecast, EMX will  request OCD for help to negotiate with the terminal to expand the free pool.</a:t>
                      </a:r>
                      <a:endParaRPr lang="en-US" altLang="zh-TW" sz="9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27716">
                <a:tc vMerge="1">
                  <a:txBody>
                    <a:bodyPr/>
                    <a:lstStyle/>
                    <a:p>
                      <a:endParaRPr lang="en-US"/>
                    </a:p>
                  </a:txBody>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$1,867,572</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$1,957,571</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$89,999</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900" dirty="0">
                          <a:latin typeface="Times New Roman" panose="02020603050405020304" pitchFamily="18" charset="0"/>
                          <a:cs typeface="Times New Roman" panose="02020603050405020304" pitchFamily="18" charset="0"/>
                        </a:rPr>
                        <a:t>Redirect empty containers to depots offering higher rebate rates, such as CIMA and TEP. During negotiations for new depots, efforts will be made to ensure that suppliers match the current highest rebate rates level and align LOLO fees with the most competitive market prices. Strict control measures will also be implemented to minimize the number of empty containers returned to depots offering low rebate rates and charging high LOLO fees.</a:t>
                      </a:r>
                      <a:endParaRPr lang="en-US" altLang="zh-TW" sz="900" b="0" i="0" u="none" strike="noStrike" kern="1200" baseline="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823070">
                <a:tc vMerge="1">
                  <a:txBody>
                    <a:bodyPr/>
                    <a:lstStyle/>
                    <a:p>
                      <a:endParaRPr lang="zh-TW" altLang="en-US"/>
                    </a:p>
                  </a:txBody>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$6,756,686</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$7,857,250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$1,100,564</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900" dirty="0">
                          <a:solidFill>
                            <a:schemeClr val="dk1"/>
                          </a:solidFill>
                          <a:latin typeface="Times New Roman" panose="02020603050405020304" pitchFamily="18" charset="0"/>
                          <a:ea typeface="+mn-ea"/>
                          <a:cs typeface="Times New Roman" panose="02020603050405020304" pitchFamily="18" charset="0"/>
                        </a:rPr>
                        <a:t>Increase the inland export container pickup volume and boost the empty repositioning along the cost-effective transport route to reduce empty repositioning costs</a:t>
                      </a:r>
                      <a:endParaRPr lang="zh-TW" altLang="en-US" sz="900" dirty="0">
                        <a:solidFill>
                          <a:schemeClr val="dk1"/>
                        </a:solidFill>
                        <a:latin typeface="Times New Roman" panose="02020603050405020304" pitchFamily="18" charset="0"/>
                        <a:ea typeface="+mn-ea"/>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525854">
                <a:tc vMerge="1">
                  <a:txBody>
                    <a:bodyPr/>
                    <a:lstStyle/>
                    <a:p>
                      <a:endParaRPr lang="zh-TW" altLang="en-US"/>
                    </a:p>
                  </a:txBody>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$3,950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Candara" panose="020E0502030303020204" pitchFamily="34" charset="0"/>
                          <a:ea typeface="新細明體" panose="02020500000000000000" pitchFamily="18" charset="-120"/>
                        </a:rPr>
                        <a:t>$2,033</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a:t>
                      </a:r>
                      <a:r>
                        <a:rPr lang="en-US" sz="900" b="0" i="0" u="none" strike="noStrike" dirty="0">
                          <a:solidFill>
                            <a:schemeClr val="tx1"/>
                          </a:solidFill>
                          <a:effectLst/>
                          <a:latin typeface="Candara" panose="020E0502030303020204" pitchFamily="34" charset="0"/>
                          <a:ea typeface="新細明體" panose="02020500000000000000" pitchFamily="18" charset="-120"/>
                          <a:cs typeface="+mn-cs"/>
                        </a:rPr>
                        <a:t>-1,917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sz="900" dirty="0">
                          <a:latin typeface="Times New Roman" panose="02020603050405020304" pitchFamily="18" charset="0"/>
                          <a:cs typeface="Times New Roman" panose="02020603050405020304" pitchFamily="18" charset="0"/>
                        </a:rPr>
                        <a:t>The costs were incurred due to urgent repairs of empty and loaded containers. EMX will continue to work closely with ELA to rigorously review the necessity of each repair case and carry out repairs to the minimum required standards</a:t>
                      </a:r>
                      <a:endParaRPr lang="en-US" sz="900" b="0" i="0" u="none" strike="noStrike" kern="1200" baseline="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92028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(MX)</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182024558"/>
              </p:ext>
            </p:extLst>
          </p:nvPr>
        </p:nvGraphicFramePr>
        <p:xfrm>
          <a:off x="107504" y="771551"/>
          <a:ext cx="8928993" cy="2253192"/>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967373">
                  <a:extLst>
                    <a:ext uri="{9D8B030D-6E8A-4147-A177-3AD203B41FA5}">
                      <a16:colId xmlns:a16="http://schemas.microsoft.com/office/drawing/2014/main" val="1714653431"/>
                    </a:ext>
                  </a:extLst>
                </a:gridCol>
                <a:gridCol w="1080561">
                  <a:extLst>
                    <a:ext uri="{9D8B030D-6E8A-4147-A177-3AD203B41FA5}">
                      <a16:colId xmlns:a16="http://schemas.microsoft.com/office/drawing/2014/main" val="2905017876"/>
                    </a:ext>
                  </a:extLst>
                </a:gridCol>
                <a:gridCol w="863655">
                  <a:extLst>
                    <a:ext uri="{9D8B030D-6E8A-4147-A177-3AD203B41FA5}">
                      <a16:colId xmlns:a16="http://schemas.microsoft.com/office/drawing/2014/main" val="4291711140"/>
                    </a:ext>
                  </a:extLst>
                </a:gridCol>
                <a:gridCol w="864096">
                  <a:extLst>
                    <a:ext uri="{9D8B030D-6E8A-4147-A177-3AD203B41FA5}">
                      <a16:colId xmlns:a16="http://schemas.microsoft.com/office/drawing/2014/main" val="1668644550"/>
                    </a:ext>
                  </a:extLst>
                </a:gridCol>
                <a:gridCol w="4320481">
                  <a:extLst>
                    <a:ext uri="{9D8B030D-6E8A-4147-A177-3AD203B41FA5}">
                      <a16:colId xmlns:a16="http://schemas.microsoft.com/office/drawing/2014/main" val="3561485105"/>
                    </a:ext>
                  </a:extLst>
                </a:gridCol>
              </a:tblGrid>
              <a:tr h="136706">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2023</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2024</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Candara" panose="020E0502030303020204" pitchFamily="34" charset="0"/>
                        </a:rPr>
                        <a:t>Diff</a:t>
                      </a:r>
                      <a:endParaRPr lang="en-US"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Action Plan</a:t>
                      </a:r>
                      <a:r>
                        <a:rPr lang="zh-TW" altLang="en-US" sz="1000" b="1" u="none" strike="noStrike" dirty="0">
                          <a:solidFill>
                            <a:schemeClr val="tx1"/>
                          </a:solidFill>
                          <a:effectLst/>
                          <a:latin typeface="Candara" panose="020E0502030303020204" pitchFamily="34" charset="0"/>
                        </a:rPr>
                        <a:t> </a:t>
                      </a:r>
                      <a:r>
                        <a:rPr lang="en-US" altLang="zh-TW" sz="1000" b="1" u="none" strike="noStrike" dirty="0">
                          <a:solidFill>
                            <a:schemeClr val="tx1"/>
                          </a:solidFill>
                          <a:effectLst/>
                          <a:latin typeface="Candara" panose="020E0502030303020204" pitchFamily="34" charset="0"/>
                        </a:rPr>
                        <a:t>in 2025</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931357">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800" b="1" u="none" strike="noStrike" dirty="0">
                          <a:solidFill>
                            <a:schemeClr val="dk1"/>
                          </a:solidFill>
                          <a:effectLst/>
                          <a:latin typeface="Candara" panose="020E0502030303020204" pitchFamily="34" charset="0"/>
                          <a:ea typeface="+mn-ea"/>
                          <a:cs typeface="+mn-cs"/>
                        </a:rPr>
                        <a:t>OUT OF WINDOW</a:t>
                      </a:r>
                    </a:p>
                    <a:p>
                      <a:pPr algn="ctr" fontAlgn="ctr"/>
                      <a:r>
                        <a:rPr lang="es-MX" altLang="zh-TW" sz="800" b="1" u="none" strike="noStrike" dirty="0">
                          <a:solidFill>
                            <a:schemeClr val="dk1"/>
                          </a:solidFill>
                          <a:effectLst/>
                          <a:latin typeface="Candara" panose="020E0502030303020204" pitchFamily="34" charset="0"/>
                          <a:ea typeface="+mn-ea"/>
                          <a:cs typeface="+mn-cs"/>
                        </a:rPr>
                        <a:t>MXMZO 86%</a:t>
                      </a:r>
                    </a:p>
                    <a:p>
                      <a:pPr algn="ctr" fontAlgn="ctr"/>
                      <a:r>
                        <a:rPr lang="es-MX" altLang="zh-TW" sz="800" b="1" u="none" strike="noStrike" dirty="0">
                          <a:solidFill>
                            <a:schemeClr val="dk1"/>
                          </a:solidFill>
                          <a:effectLst/>
                          <a:latin typeface="Candara" panose="020E0502030303020204" pitchFamily="34" charset="0"/>
                          <a:ea typeface="+mn-ea"/>
                          <a:cs typeface="+mn-cs"/>
                        </a:rPr>
                        <a:t>MXLZC 83% </a:t>
                      </a:r>
                    </a:p>
                    <a:p>
                      <a:pPr algn="ctr" fontAlgn="ctr"/>
                      <a:endParaRPr lang="es-MX" altLang="zh-TW" sz="800" b="1" u="none" strike="noStrike" dirty="0">
                        <a:solidFill>
                          <a:schemeClr val="dk1"/>
                        </a:solidFill>
                        <a:effectLst/>
                        <a:latin typeface="Candara" panose="020E0502030303020204" pitchFamily="34" charset="0"/>
                        <a:ea typeface="+mn-ea"/>
                        <a:cs typeface="+mn-cs"/>
                      </a:endParaRPr>
                    </a:p>
                    <a:p>
                      <a:pPr algn="ctr" fontAlgn="ctr"/>
                      <a:r>
                        <a:rPr lang="es-MX" altLang="zh-TW" sz="800" b="1" u="none" strike="noStrike" dirty="0">
                          <a:solidFill>
                            <a:schemeClr val="dk1"/>
                          </a:solidFill>
                          <a:effectLst/>
                          <a:latin typeface="Candara" panose="020E0502030303020204" pitchFamily="34" charset="0"/>
                          <a:ea typeface="+mn-ea"/>
                          <a:cs typeface="+mn-cs"/>
                        </a:rPr>
                        <a:t>ON WINDOW</a:t>
                      </a:r>
                    </a:p>
                    <a:p>
                      <a:pPr algn="ctr" fontAlgn="ctr"/>
                      <a:r>
                        <a:rPr lang="es-MX" altLang="zh-TW" sz="800" b="1" u="none" strike="noStrike" dirty="0">
                          <a:solidFill>
                            <a:schemeClr val="dk1"/>
                          </a:solidFill>
                          <a:effectLst/>
                          <a:latin typeface="Candara" panose="020E0502030303020204" pitchFamily="34" charset="0"/>
                          <a:ea typeface="+mn-ea"/>
                          <a:cs typeface="+mn-cs"/>
                        </a:rPr>
                        <a:t>MXMZO 92%</a:t>
                      </a:r>
                    </a:p>
                    <a:p>
                      <a:pPr algn="ctr" fontAlgn="ctr"/>
                      <a:r>
                        <a:rPr lang="es-MX" altLang="zh-TW" sz="800" b="1" u="none" strike="noStrike" dirty="0">
                          <a:solidFill>
                            <a:schemeClr val="dk1"/>
                          </a:solidFill>
                          <a:effectLst/>
                          <a:latin typeface="Candara" panose="020E0502030303020204" pitchFamily="34" charset="0"/>
                          <a:ea typeface="+mn-ea"/>
                          <a:cs typeface="+mn-cs"/>
                        </a:rPr>
                        <a:t>MXLZC 100% </a:t>
                      </a:r>
                      <a:endParaRPr lang="zh-TW" altLang="en-US" sz="800" b="1" u="none" strike="noStrike" dirty="0">
                        <a:solidFill>
                          <a:schemeClr val="dk1"/>
                        </a:solidFill>
                        <a:effectLst/>
                        <a:latin typeface="Candara" panose="020E0502030303020204" pitchFamily="34" charset="0"/>
                        <a:ea typeface="+mn-ea"/>
                        <a:cs typeface="+mn-cs"/>
                      </a:endParaRPr>
                    </a:p>
                  </a:txBody>
                  <a:tcPr marL="7038" marR="7038" marT="70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800" b="1" u="none" strike="noStrike" dirty="0">
                          <a:solidFill>
                            <a:schemeClr val="dk1"/>
                          </a:solidFill>
                          <a:effectLst/>
                          <a:latin typeface="Candara" panose="020E0502030303020204" pitchFamily="34" charset="0"/>
                          <a:ea typeface="+mn-ea"/>
                          <a:cs typeface="+mn-cs"/>
                        </a:rPr>
                        <a:t>OUT OF WINDOW</a:t>
                      </a:r>
                    </a:p>
                    <a:p>
                      <a:pPr algn="ctr" fontAlgn="ctr"/>
                      <a:r>
                        <a:rPr lang="es-MX" altLang="zh-TW" sz="800" b="1" u="none" strike="noStrike" dirty="0">
                          <a:solidFill>
                            <a:schemeClr val="dk1"/>
                          </a:solidFill>
                          <a:effectLst/>
                          <a:latin typeface="Candara" panose="020E0502030303020204" pitchFamily="34" charset="0"/>
                          <a:ea typeface="+mn-ea"/>
                          <a:cs typeface="+mn-cs"/>
                        </a:rPr>
                        <a:t>MXMZO 89%</a:t>
                      </a:r>
                    </a:p>
                    <a:p>
                      <a:pPr algn="ctr" fontAlgn="ctr"/>
                      <a:r>
                        <a:rPr lang="es-MX" altLang="zh-TW" sz="800" b="1" u="none" strike="noStrike" dirty="0">
                          <a:solidFill>
                            <a:schemeClr val="dk1"/>
                          </a:solidFill>
                          <a:effectLst/>
                          <a:latin typeface="Candara" panose="020E0502030303020204" pitchFamily="34" charset="0"/>
                          <a:ea typeface="+mn-ea"/>
                          <a:cs typeface="+mn-cs"/>
                        </a:rPr>
                        <a:t>MXLZC 94% </a:t>
                      </a:r>
                    </a:p>
                    <a:p>
                      <a:pPr algn="ctr" fontAlgn="ctr"/>
                      <a:endParaRPr lang="es-MX" altLang="zh-TW" sz="800" b="1" u="none" strike="noStrike" dirty="0">
                        <a:solidFill>
                          <a:schemeClr val="dk1"/>
                        </a:solidFill>
                        <a:effectLst/>
                        <a:latin typeface="Candara" panose="020E0502030303020204" pitchFamily="34" charset="0"/>
                        <a:ea typeface="+mn-ea"/>
                        <a:cs typeface="+mn-cs"/>
                      </a:endParaRPr>
                    </a:p>
                    <a:p>
                      <a:pPr algn="ctr" fontAlgn="ctr"/>
                      <a:r>
                        <a:rPr lang="es-MX" altLang="zh-TW" sz="800" b="1" u="none" strike="noStrike" dirty="0">
                          <a:solidFill>
                            <a:schemeClr val="dk1"/>
                          </a:solidFill>
                          <a:effectLst/>
                          <a:latin typeface="Candara" panose="020E0502030303020204" pitchFamily="34" charset="0"/>
                          <a:ea typeface="+mn-ea"/>
                          <a:cs typeface="+mn-cs"/>
                        </a:rPr>
                        <a:t>ON WINDOW</a:t>
                      </a:r>
                    </a:p>
                    <a:p>
                      <a:pPr algn="ctr" fontAlgn="ctr"/>
                      <a:r>
                        <a:rPr lang="es-MX" altLang="zh-TW" sz="800" b="1" u="none" strike="noStrike" dirty="0">
                          <a:solidFill>
                            <a:schemeClr val="dk1"/>
                          </a:solidFill>
                          <a:effectLst/>
                          <a:latin typeface="Candara" panose="020E0502030303020204" pitchFamily="34" charset="0"/>
                          <a:ea typeface="+mn-ea"/>
                          <a:cs typeface="+mn-cs"/>
                        </a:rPr>
                        <a:t>MXMZO 97%</a:t>
                      </a:r>
                    </a:p>
                    <a:p>
                      <a:pPr algn="ctr" fontAlgn="ctr"/>
                      <a:r>
                        <a:rPr lang="es-MX" altLang="zh-TW" sz="800" b="1" u="none" strike="noStrike" dirty="0">
                          <a:solidFill>
                            <a:schemeClr val="dk1"/>
                          </a:solidFill>
                          <a:effectLst/>
                          <a:latin typeface="Candara" panose="020E0502030303020204" pitchFamily="34" charset="0"/>
                          <a:ea typeface="+mn-ea"/>
                          <a:cs typeface="+mn-cs"/>
                        </a:rPr>
                        <a:t>MXLZC 95% </a:t>
                      </a:r>
                      <a:endParaRPr lang="zh-TW" altLang="en-US" sz="800" b="1" u="none" strike="noStrike"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1" u="none" strike="noStrike" dirty="0">
                          <a:solidFill>
                            <a:schemeClr val="dk1"/>
                          </a:solidFill>
                          <a:effectLst/>
                          <a:highlight>
                            <a:srgbClr val="FFFF00"/>
                          </a:highlight>
                          <a:latin typeface="Candara" panose="020E0502030303020204" pitchFamily="34" charset="0"/>
                          <a:ea typeface="+mn-ea"/>
                          <a:cs typeface="+mn-cs"/>
                        </a:rPr>
                        <a:t>MXMZO 3%</a:t>
                      </a:r>
                    </a:p>
                    <a:p>
                      <a:pPr algn="ctr" fontAlgn="ctr"/>
                      <a:r>
                        <a:rPr lang="es-MX" altLang="zh-TW" sz="900" b="1" u="none" strike="noStrike" dirty="0">
                          <a:solidFill>
                            <a:schemeClr val="dk1"/>
                          </a:solidFill>
                          <a:effectLst/>
                          <a:highlight>
                            <a:srgbClr val="FFFF00"/>
                          </a:highlight>
                          <a:latin typeface="Candara" panose="020E0502030303020204" pitchFamily="34" charset="0"/>
                          <a:ea typeface="+mn-ea"/>
                          <a:cs typeface="+mn-cs"/>
                        </a:rPr>
                        <a:t>MXLZC 11% </a:t>
                      </a:r>
                    </a:p>
                    <a:p>
                      <a:pPr algn="ctr" fontAlgn="ctr"/>
                      <a:endParaRPr lang="es-MX" altLang="zh-TW" sz="900" b="1" u="none" strike="noStrike" dirty="0">
                        <a:solidFill>
                          <a:schemeClr val="dk1"/>
                        </a:solidFill>
                        <a:effectLst/>
                        <a:highlight>
                          <a:srgbClr val="FFFF00"/>
                        </a:highlight>
                        <a:latin typeface="Candara" panose="020E0502030303020204" pitchFamily="34" charset="0"/>
                        <a:ea typeface="+mn-ea"/>
                        <a:cs typeface="+mn-cs"/>
                      </a:endParaRPr>
                    </a:p>
                    <a:p>
                      <a:pPr algn="ctr" fontAlgn="ctr"/>
                      <a:r>
                        <a:rPr lang="es-MX" altLang="zh-TW" sz="900" b="1" u="none" strike="noStrike" dirty="0">
                          <a:solidFill>
                            <a:schemeClr val="dk1"/>
                          </a:solidFill>
                          <a:effectLst/>
                          <a:highlight>
                            <a:srgbClr val="FFFF00"/>
                          </a:highlight>
                          <a:latin typeface="Candara" panose="020E0502030303020204" pitchFamily="34" charset="0"/>
                          <a:ea typeface="+mn-ea"/>
                          <a:cs typeface="+mn-cs"/>
                        </a:rPr>
                        <a:t>MXMZO 5%</a:t>
                      </a:r>
                    </a:p>
                    <a:p>
                      <a:pPr algn="ctr" fontAlgn="ctr"/>
                      <a:r>
                        <a:rPr lang="es-MX" altLang="zh-TW" sz="900" b="1" u="none" strike="noStrike" dirty="0">
                          <a:solidFill>
                            <a:schemeClr val="dk1"/>
                          </a:solidFill>
                          <a:effectLst/>
                          <a:highlight>
                            <a:srgbClr val="FFFF00"/>
                          </a:highlight>
                          <a:latin typeface="Candara" panose="020E0502030303020204" pitchFamily="34" charset="0"/>
                          <a:ea typeface="+mn-ea"/>
                          <a:cs typeface="+mn-cs"/>
                        </a:rPr>
                        <a:t>MXLZC -5% </a:t>
                      </a:r>
                      <a:endParaRPr lang="zh-TW" altLang="en-US" sz="900" b="1" u="none" strike="noStrike" dirty="0">
                        <a:solidFill>
                          <a:schemeClr val="dk1"/>
                        </a:solidFill>
                        <a:effectLst/>
                        <a:highlight>
                          <a:srgbClr val="FFFF00"/>
                        </a:highligh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800" b="0" i="0" u="none" strike="noStrike" dirty="0">
                          <a:solidFill>
                            <a:srgbClr val="000000"/>
                          </a:solidFill>
                          <a:effectLst/>
                          <a:latin typeface="Candara"/>
                          <a:ea typeface="新細明體"/>
                        </a:rPr>
                        <a:t>MXZLO: Arrangements has been performed with local authorities in order to grant the pier availability upon arrival, anyhow there are some cases where we couldn't arrange it due to competition vessel were working before us. Actions to keep doing are keep constinous communication with port administrator in order to keep granting berth upon arrival</a:t>
                      </a:r>
                      <a:br>
                        <a:rPr lang="zh-TW" altLang="en-US" sz="800" b="0" i="0" u="none" strike="noStrike" dirty="0">
                          <a:solidFill>
                            <a:srgbClr val="000000"/>
                          </a:solidFill>
                          <a:effectLst/>
                          <a:latin typeface="Candara"/>
                          <a:ea typeface="新細明體"/>
                        </a:rPr>
                      </a:br>
                      <a:endParaRPr lang="zh-TW" altLang="en-US" sz="800" b="0" i="0" u="none" strike="noStrike" dirty="0">
                        <a:solidFill>
                          <a:srgbClr val="000000"/>
                        </a:solidFill>
                        <a:effectLst/>
                        <a:latin typeface="Candara"/>
                        <a:ea typeface="新細明體"/>
                      </a:endParaRPr>
                    </a:p>
                    <a:p>
                      <a:pPr lvl="0" algn="l">
                        <a:buNone/>
                      </a:pPr>
                      <a:r>
                        <a:rPr lang="zh-TW" altLang="en-US" sz="800" b="0" i="0" u="none" strike="noStrike" dirty="0">
                          <a:solidFill>
                            <a:srgbClr val="000000"/>
                          </a:solidFill>
                          <a:effectLst/>
                          <a:latin typeface="Candara"/>
                          <a:ea typeface="新細明體"/>
                        </a:rPr>
                        <a:t>MXLZC: Lazaro Cardenas has been congested by competition vessel due to recent new services, which now it has been more dificult to grant a pier availability to our good vessels, extra loaders has been granted with commercial team but due to competition started asking their berthing window we couldn’t arrange it upon arrival.</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286662">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1000" b="1" u="none" strike="noStrike" dirty="0">
                          <a:solidFill>
                            <a:schemeClr val="dk1"/>
                          </a:solidFill>
                          <a:effectLst/>
                          <a:latin typeface="Candara" panose="020E0502030303020204" pitchFamily="34" charset="0"/>
                          <a:ea typeface="+mn-ea"/>
                          <a:cs typeface="+mn-cs"/>
                        </a:rPr>
                        <a:t>MXMZO 91%</a:t>
                      </a:r>
                    </a:p>
                    <a:p>
                      <a:pPr algn="ctr" fontAlgn="ctr"/>
                      <a:r>
                        <a:rPr lang="es-MX" altLang="zh-TW" sz="1000" b="1" u="none" strike="noStrike" dirty="0">
                          <a:solidFill>
                            <a:schemeClr val="dk1"/>
                          </a:solidFill>
                          <a:effectLst/>
                          <a:latin typeface="Candara" panose="020E0502030303020204" pitchFamily="34" charset="0"/>
                          <a:ea typeface="+mn-ea"/>
                          <a:cs typeface="+mn-cs"/>
                        </a:rPr>
                        <a:t>MXLZC 91% </a:t>
                      </a:r>
                      <a:endParaRPr lang="zh-TW" altLang="en-US" sz="1000" b="1" u="none" strike="noStrike"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1000" b="1" u="none" strike="noStrike" dirty="0">
                          <a:solidFill>
                            <a:schemeClr val="dk1"/>
                          </a:solidFill>
                          <a:effectLst/>
                          <a:latin typeface="Candara" panose="020E0502030303020204" pitchFamily="34" charset="0"/>
                          <a:ea typeface="+mn-ea"/>
                          <a:cs typeface="+mn-cs"/>
                        </a:rPr>
                        <a:t>MXMZO 83%</a:t>
                      </a:r>
                    </a:p>
                    <a:p>
                      <a:pPr algn="ctr" fontAlgn="ctr"/>
                      <a:r>
                        <a:rPr lang="es-MX" altLang="zh-TW" sz="1000" b="1" u="none" strike="noStrike" dirty="0">
                          <a:solidFill>
                            <a:schemeClr val="dk1"/>
                          </a:solidFill>
                          <a:effectLst/>
                          <a:latin typeface="Candara" panose="020E0502030303020204" pitchFamily="34" charset="0"/>
                          <a:ea typeface="+mn-ea"/>
                          <a:cs typeface="+mn-cs"/>
                        </a:rPr>
                        <a:t>MXLZC 64% </a:t>
                      </a:r>
                      <a:endParaRPr lang="zh-TW" altLang="en-US" sz="1000" b="1" u="none" strike="noStrike"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1" u="none" strike="noStrike" dirty="0">
                          <a:solidFill>
                            <a:schemeClr val="dk1"/>
                          </a:solidFill>
                          <a:effectLst/>
                          <a:highlight>
                            <a:srgbClr val="FFFF00"/>
                          </a:highlight>
                          <a:latin typeface="Candara" panose="020E0502030303020204" pitchFamily="34" charset="0"/>
                          <a:ea typeface="+mn-ea"/>
                          <a:cs typeface="+mn-cs"/>
                        </a:rPr>
                        <a:t>MXMZO -8%</a:t>
                      </a:r>
                    </a:p>
                    <a:p>
                      <a:pPr algn="ctr" fontAlgn="ctr"/>
                      <a:r>
                        <a:rPr lang="es-MX" altLang="zh-TW" sz="900" b="1" u="none" strike="noStrike" dirty="0">
                          <a:solidFill>
                            <a:schemeClr val="dk1"/>
                          </a:solidFill>
                          <a:effectLst/>
                          <a:highlight>
                            <a:srgbClr val="FFFF00"/>
                          </a:highlight>
                          <a:latin typeface="Candara" panose="020E0502030303020204" pitchFamily="34" charset="0"/>
                          <a:ea typeface="+mn-ea"/>
                          <a:cs typeface="+mn-cs"/>
                        </a:rPr>
                        <a:t>MXLZC -27% </a:t>
                      </a:r>
                      <a:endParaRPr lang="zh-TW" altLang="en-US" sz="900" b="1" u="none" strike="noStrike" dirty="0">
                        <a:solidFill>
                          <a:schemeClr val="dk1"/>
                        </a:solidFill>
                        <a:effectLst/>
                        <a:highlight>
                          <a:srgbClr val="FFFF00"/>
                        </a:highligh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Calibri"/>
                        <a:buChar char="-"/>
                      </a:pPr>
                      <a:r>
                        <a:rPr lang="zh-TW" altLang="en-US" sz="800" b="0" i="0" u="none" strike="noStrike" dirty="0">
                          <a:solidFill>
                            <a:srgbClr val="000000"/>
                          </a:solidFill>
                          <a:effectLst/>
                          <a:latin typeface="Candara"/>
                          <a:ea typeface="新細明體"/>
                        </a:rPr>
                        <a:t>We have manage to improve port stay in a way where we have negotiated on empty evacuation to be loaded directly from truck I/o going to yard and drop the empty, with this movement port stay has improve and terminal could focus in import attendance I/o managing the empties inside the yard</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286662">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1000" b="1" u="none" strike="noStrike" dirty="0">
                          <a:solidFill>
                            <a:schemeClr val="dk1"/>
                          </a:solidFill>
                          <a:effectLst/>
                          <a:latin typeface="Candara" panose="020E0502030303020204" pitchFamily="34" charset="0"/>
                          <a:ea typeface="+mn-ea"/>
                          <a:cs typeface="+mn-cs"/>
                        </a:rPr>
                        <a:t>MXMZO 44</a:t>
                      </a:r>
                    </a:p>
                    <a:p>
                      <a:pPr algn="ctr" fontAlgn="ctr"/>
                      <a:r>
                        <a:rPr lang="es-MX" altLang="zh-TW" sz="1000" b="1" u="none" strike="noStrike" dirty="0">
                          <a:solidFill>
                            <a:schemeClr val="dk1"/>
                          </a:solidFill>
                          <a:effectLst/>
                          <a:latin typeface="Candara" panose="020E0502030303020204" pitchFamily="34" charset="0"/>
                          <a:ea typeface="+mn-ea"/>
                          <a:cs typeface="+mn-cs"/>
                        </a:rPr>
                        <a:t>MXLZC 61</a:t>
                      </a:r>
                      <a:endParaRPr lang="zh-TW" altLang="en-US" sz="1000" b="1" u="none" strike="noStrike"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1000" b="1" u="none" strike="noStrike" dirty="0">
                          <a:solidFill>
                            <a:schemeClr val="dk1"/>
                          </a:solidFill>
                          <a:effectLst/>
                          <a:latin typeface="Candara" panose="020E0502030303020204" pitchFamily="34" charset="0"/>
                          <a:ea typeface="+mn-ea"/>
                          <a:cs typeface="+mn-cs"/>
                        </a:rPr>
                        <a:t>MXMZO 45</a:t>
                      </a:r>
                    </a:p>
                    <a:p>
                      <a:pPr algn="ctr" fontAlgn="ctr"/>
                      <a:r>
                        <a:rPr lang="es-MX" altLang="zh-TW" sz="1000" b="1" u="none" strike="noStrike" dirty="0">
                          <a:solidFill>
                            <a:schemeClr val="dk1"/>
                          </a:solidFill>
                          <a:effectLst/>
                          <a:latin typeface="Candara" panose="020E0502030303020204" pitchFamily="34" charset="0"/>
                          <a:ea typeface="+mn-ea"/>
                          <a:cs typeface="+mn-cs"/>
                        </a:rPr>
                        <a:t>MXLZC 47</a:t>
                      </a:r>
                      <a:endParaRPr lang="zh-TW" altLang="en-US" sz="1000" b="1" u="none" strike="noStrike"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1" u="none" strike="noStrike" dirty="0">
                          <a:solidFill>
                            <a:schemeClr val="dk1"/>
                          </a:solidFill>
                          <a:effectLst/>
                          <a:highlight>
                            <a:srgbClr val="FFFF00"/>
                          </a:highlight>
                          <a:latin typeface="Candara" panose="020E0502030303020204" pitchFamily="34" charset="0"/>
                          <a:ea typeface="+mn-ea"/>
                          <a:cs typeface="+mn-cs"/>
                        </a:rPr>
                        <a:t>MXMZO 1%</a:t>
                      </a:r>
                    </a:p>
                    <a:p>
                      <a:pPr algn="ctr" fontAlgn="ctr"/>
                      <a:r>
                        <a:rPr lang="es-MX" altLang="zh-TW" sz="900" b="1" u="none" strike="noStrike" dirty="0">
                          <a:solidFill>
                            <a:schemeClr val="dk1"/>
                          </a:solidFill>
                          <a:effectLst/>
                          <a:highlight>
                            <a:srgbClr val="FFFF00"/>
                          </a:highlight>
                          <a:latin typeface="Candara" panose="020E0502030303020204" pitchFamily="34" charset="0"/>
                          <a:ea typeface="+mn-ea"/>
                          <a:cs typeface="+mn-cs"/>
                        </a:rPr>
                        <a:t>MXLZC 14% </a:t>
                      </a:r>
                      <a:endParaRPr lang="zh-TW" altLang="en-US" sz="900" b="1" u="none" strike="noStrike" dirty="0">
                        <a:solidFill>
                          <a:schemeClr val="dk1"/>
                        </a:solidFill>
                        <a:effectLst/>
                        <a:highlight>
                          <a:srgbClr val="FFFF00"/>
                        </a:highligh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Calibri"/>
                        <a:buChar char="-"/>
                      </a:pPr>
                      <a:r>
                        <a:rPr lang="zh-TW" altLang="en-US" sz="800" b="0" i="0" u="none" strike="noStrike" dirty="0">
                          <a:solidFill>
                            <a:srgbClr val="000000"/>
                          </a:solidFill>
                          <a:effectLst/>
                          <a:latin typeface="Candara"/>
                          <a:ea typeface="新細明體"/>
                        </a:rPr>
                        <a:t>On this year 2025 TIMSA has bought 1 MOBILE CRANE Y 4 RTG in order to help the release and the attendance of import, this new mobile crane will help terminal to reach new generation vessel of 22 row and the RTG will help them the attendance of the import delivery and flow to the vessel operation.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964488" y="4977759"/>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263734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16127</TotalTime>
  <Words>3997</Words>
  <Application>Microsoft Office PowerPoint</Application>
  <PresentationFormat>Presentación en pantalla (16:9)</PresentationFormat>
  <Paragraphs>737</Paragraphs>
  <Slides>38</Slides>
  <Notes>27</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38</vt:i4>
      </vt:variant>
    </vt:vector>
  </HeadingPairs>
  <TitlesOfParts>
    <vt:vector size="52" baseType="lpstr">
      <vt:lpstr>DFKai-SB</vt:lpstr>
      <vt:lpstr>open_sansregular</vt:lpstr>
      <vt:lpstr>Scotiabank-Regular</vt:lpstr>
      <vt:lpstr>Soehne Bush</vt:lpstr>
      <vt:lpstr>华文中宋</vt:lpstr>
      <vt:lpstr>Arial</vt:lpstr>
      <vt:lpstr>Calibri</vt:lpstr>
      <vt:lpstr>Candara</vt:lpstr>
      <vt:lpstr>Symbol</vt:lpstr>
      <vt:lpstr>Times New Roman</vt:lpstr>
      <vt:lpstr>Vijaya</vt:lpstr>
      <vt:lpstr>Wingdings</vt:lpstr>
      <vt:lpstr>Wingdings 2</vt:lpstr>
      <vt:lpstr>Office Theme</vt:lpstr>
      <vt:lpstr>Presentación de PowerPoint</vt:lpstr>
      <vt:lpstr>Presentación de PowerPoint</vt:lpstr>
      <vt:lpstr>Presentación de PowerPoint</vt:lpstr>
      <vt:lpstr>Presentación de PowerPoint</vt:lpstr>
      <vt:lpstr>Presentación de PowerPoint</vt:lpstr>
      <vt:lpstr>Topic discussion (MX)</vt:lpstr>
      <vt:lpstr>Topic discussion (MX)</vt:lpstr>
      <vt:lpstr>Presentación de PowerPoint</vt:lpstr>
      <vt:lpstr>Presentación de PowerPoint</vt:lpstr>
      <vt:lpstr>Presentación de PowerPoint</vt:lpstr>
      <vt:lpstr>Presentación de PowerPoint</vt:lpstr>
      <vt:lpstr>Presentación de PowerPoint</vt:lpstr>
      <vt:lpstr>Topic discussion (SV)</vt:lpstr>
      <vt:lpstr>Topic discussion (SV)</vt:lpstr>
      <vt:lpstr>Presentación de PowerPoint</vt:lpstr>
      <vt:lpstr>Presentación de PowerPoint</vt:lpstr>
      <vt:lpstr>Presentación de PowerPoint</vt:lpstr>
      <vt:lpstr>Presentación de PowerPoint</vt:lpstr>
      <vt:lpstr>Presentación de PowerPoint</vt:lpstr>
      <vt:lpstr>Topic discussion (GT)</vt:lpstr>
      <vt:lpstr>Topic discussion (GT)</vt:lpstr>
      <vt:lpstr>Topic discussion (GT)</vt:lpstr>
      <vt:lpstr>Presentación de PowerPoint</vt:lpstr>
      <vt:lpstr>Presentación de PowerPoint</vt:lpstr>
      <vt:lpstr>Topic discussion (BZ)</vt:lpstr>
      <vt:lpstr>Topic discussion (BZ)</vt:lpstr>
      <vt:lpstr>Topic discussion (BZ)</vt:lpstr>
      <vt:lpstr>Topic discussion (BZ)</vt:lpstr>
      <vt:lpstr>Presentación de PowerPoint</vt:lpstr>
      <vt:lpstr>Presentación de PowerPoint</vt:lpstr>
      <vt:lpstr>Presentación de PowerPoint</vt:lpstr>
      <vt:lpstr>Presentación de PowerPoint</vt:lpstr>
      <vt:lpstr>Presentación de PowerPoint</vt:lpstr>
      <vt:lpstr>Topic discussion (HN)</vt:lpstr>
      <vt:lpstr>Topic discussion (HN)</vt:lpstr>
      <vt:lpstr>Presentación de PowerPoint</vt:lpstr>
      <vt:lpstr>Presentación de PowerPoint</vt:lpstr>
      <vt:lpstr>Presentación de PowerPoint</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MIGUEL ESPINOSA</cp:lastModifiedBy>
  <cp:revision>2137</cp:revision>
  <cp:lastPrinted>2024-03-05T15:26:56Z</cp:lastPrinted>
  <dcterms:created xsi:type="dcterms:W3CDTF">2016-02-08T21:22:43Z</dcterms:created>
  <dcterms:modified xsi:type="dcterms:W3CDTF">2025-01-30T14:57:55Z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